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2B82B2-D80E-41D4-9B5B-15A91AE21D2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63C83C-4331-40B6-944F-C0CB714F85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629A1C-5664-48FC-9EBB-74034E18C1C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6013BE-0CEA-421A-A75E-EB13FAFFC9E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n03347_" descr=""/>
          <p:cNvPicPr/>
          <p:nvPr/>
        </p:nvPicPr>
        <p:blipFill>
          <a:blip r:embed="rId1"/>
          <a:stretch/>
        </p:blipFill>
        <p:spPr>
          <a:xfrm>
            <a:off x="1523880" y="0"/>
            <a:ext cx="6059520" cy="655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Storage Products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Status—Hunting Rabbits &amp; Elephants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17,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419720" y="3581280"/>
            <a:ext cx="2743200" cy="2590920"/>
          </a:xfrm>
          <a:custGeom>
            <a:avLst/>
            <a:gdLst/>
            <a:ahLst/>
            <a:rect l="l" t="t" r="r" b="b"/>
            <a:pathLst>
              <a:path w="1322" h="1344">
                <a:moveTo>
                  <a:pt x="1107" y="646"/>
                </a:moveTo>
                <a:lnTo>
                  <a:pt x="1107" y="216"/>
                </a:lnTo>
                <a:lnTo>
                  <a:pt x="1116" y="212"/>
                </a:lnTo>
                <a:lnTo>
                  <a:pt x="1126" y="206"/>
                </a:lnTo>
                <a:lnTo>
                  <a:pt x="1134" y="201"/>
                </a:lnTo>
                <a:lnTo>
                  <a:pt x="1142" y="194"/>
                </a:lnTo>
                <a:lnTo>
                  <a:pt x="1150" y="185"/>
                </a:lnTo>
                <a:lnTo>
                  <a:pt x="1155" y="175"/>
                </a:lnTo>
                <a:lnTo>
                  <a:pt x="1161" y="166"/>
                </a:lnTo>
                <a:lnTo>
                  <a:pt x="1165" y="155"/>
                </a:lnTo>
                <a:lnTo>
                  <a:pt x="1322" y="155"/>
                </a:lnTo>
                <a:lnTo>
                  <a:pt x="1322" y="92"/>
                </a:lnTo>
                <a:lnTo>
                  <a:pt x="1165" y="92"/>
                </a:lnTo>
                <a:lnTo>
                  <a:pt x="1161" y="81"/>
                </a:lnTo>
                <a:lnTo>
                  <a:pt x="1155" y="70"/>
                </a:lnTo>
                <a:lnTo>
                  <a:pt x="1150" y="61"/>
                </a:lnTo>
                <a:lnTo>
                  <a:pt x="1142" y="53"/>
                </a:lnTo>
                <a:lnTo>
                  <a:pt x="1135" y="46"/>
                </a:lnTo>
                <a:lnTo>
                  <a:pt x="1127" y="40"/>
                </a:lnTo>
                <a:lnTo>
                  <a:pt x="1118" y="35"/>
                </a:lnTo>
                <a:lnTo>
                  <a:pt x="1109" y="31"/>
                </a:lnTo>
                <a:lnTo>
                  <a:pt x="1100" y="28"/>
                </a:lnTo>
                <a:lnTo>
                  <a:pt x="1091" y="26"/>
                </a:lnTo>
                <a:lnTo>
                  <a:pt x="1081" y="24"/>
                </a:lnTo>
                <a:lnTo>
                  <a:pt x="1072" y="24"/>
                </a:lnTo>
                <a:lnTo>
                  <a:pt x="1056" y="26"/>
                </a:lnTo>
                <a:lnTo>
                  <a:pt x="1041" y="30"/>
                </a:lnTo>
                <a:lnTo>
                  <a:pt x="1026" y="35"/>
                </a:lnTo>
                <a:lnTo>
                  <a:pt x="1012" y="43"/>
                </a:lnTo>
                <a:lnTo>
                  <a:pt x="1002" y="53"/>
                </a:lnTo>
                <a:lnTo>
                  <a:pt x="992" y="65"/>
                </a:lnTo>
                <a:lnTo>
                  <a:pt x="984" y="78"/>
                </a:lnTo>
                <a:lnTo>
                  <a:pt x="977" y="92"/>
                </a:lnTo>
                <a:lnTo>
                  <a:pt x="284" y="92"/>
                </a:lnTo>
                <a:lnTo>
                  <a:pt x="284" y="0"/>
                </a:lnTo>
                <a:lnTo>
                  <a:pt x="0" y="140"/>
                </a:lnTo>
                <a:lnTo>
                  <a:pt x="284" y="264"/>
                </a:lnTo>
                <a:lnTo>
                  <a:pt x="284" y="155"/>
                </a:lnTo>
                <a:lnTo>
                  <a:pt x="977" y="155"/>
                </a:lnTo>
                <a:lnTo>
                  <a:pt x="981" y="166"/>
                </a:lnTo>
                <a:lnTo>
                  <a:pt x="987" y="175"/>
                </a:lnTo>
                <a:lnTo>
                  <a:pt x="994" y="185"/>
                </a:lnTo>
                <a:lnTo>
                  <a:pt x="1002" y="194"/>
                </a:lnTo>
                <a:lnTo>
                  <a:pt x="1006" y="198"/>
                </a:lnTo>
                <a:lnTo>
                  <a:pt x="1011" y="202"/>
                </a:lnTo>
                <a:lnTo>
                  <a:pt x="1016" y="206"/>
                </a:lnTo>
                <a:lnTo>
                  <a:pt x="1022" y="209"/>
                </a:lnTo>
                <a:lnTo>
                  <a:pt x="1027" y="212"/>
                </a:lnTo>
                <a:lnTo>
                  <a:pt x="1033" y="215"/>
                </a:lnTo>
                <a:lnTo>
                  <a:pt x="1038" y="217"/>
                </a:lnTo>
                <a:lnTo>
                  <a:pt x="1043" y="219"/>
                </a:lnTo>
                <a:lnTo>
                  <a:pt x="1043" y="583"/>
                </a:lnTo>
                <a:lnTo>
                  <a:pt x="779" y="583"/>
                </a:lnTo>
                <a:lnTo>
                  <a:pt x="779" y="426"/>
                </a:lnTo>
                <a:lnTo>
                  <a:pt x="787" y="422"/>
                </a:lnTo>
                <a:lnTo>
                  <a:pt x="795" y="417"/>
                </a:lnTo>
                <a:lnTo>
                  <a:pt x="803" y="412"/>
                </a:lnTo>
                <a:lnTo>
                  <a:pt x="810" y="405"/>
                </a:lnTo>
                <a:lnTo>
                  <a:pt x="822" y="390"/>
                </a:lnTo>
                <a:lnTo>
                  <a:pt x="832" y="374"/>
                </a:lnTo>
                <a:lnTo>
                  <a:pt x="838" y="355"/>
                </a:lnTo>
                <a:lnTo>
                  <a:pt x="840" y="335"/>
                </a:lnTo>
                <a:lnTo>
                  <a:pt x="838" y="316"/>
                </a:lnTo>
                <a:lnTo>
                  <a:pt x="832" y="297"/>
                </a:lnTo>
                <a:lnTo>
                  <a:pt x="822" y="279"/>
                </a:lnTo>
                <a:lnTo>
                  <a:pt x="810" y="264"/>
                </a:lnTo>
                <a:lnTo>
                  <a:pt x="803" y="258"/>
                </a:lnTo>
                <a:lnTo>
                  <a:pt x="795" y="252"/>
                </a:lnTo>
                <a:lnTo>
                  <a:pt x="787" y="247"/>
                </a:lnTo>
                <a:lnTo>
                  <a:pt x="778" y="243"/>
                </a:lnTo>
                <a:lnTo>
                  <a:pt x="770" y="239"/>
                </a:lnTo>
                <a:lnTo>
                  <a:pt x="760" y="236"/>
                </a:lnTo>
                <a:lnTo>
                  <a:pt x="750" y="235"/>
                </a:lnTo>
                <a:lnTo>
                  <a:pt x="740" y="235"/>
                </a:lnTo>
                <a:lnTo>
                  <a:pt x="720" y="237"/>
                </a:lnTo>
                <a:lnTo>
                  <a:pt x="702" y="243"/>
                </a:lnTo>
                <a:lnTo>
                  <a:pt x="685" y="252"/>
                </a:lnTo>
                <a:lnTo>
                  <a:pt x="671" y="264"/>
                </a:lnTo>
                <a:lnTo>
                  <a:pt x="659" y="279"/>
                </a:lnTo>
                <a:lnTo>
                  <a:pt x="650" y="297"/>
                </a:lnTo>
                <a:lnTo>
                  <a:pt x="643" y="314"/>
                </a:lnTo>
                <a:lnTo>
                  <a:pt x="642" y="335"/>
                </a:lnTo>
                <a:lnTo>
                  <a:pt x="643" y="355"/>
                </a:lnTo>
                <a:lnTo>
                  <a:pt x="650" y="374"/>
                </a:lnTo>
                <a:lnTo>
                  <a:pt x="659" y="390"/>
                </a:lnTo>
                <a:lnTo>
                  <a:pt x="671" y="405"/>
                </a:lnTo>
                <a:lnTo>
                  <a:pt x="677" y="410"/>
                </a:lnTo>
                <a:lnTo>
                  <a:pt x="681" y="414"/>
                </a:lnTo>
                <a:lnTo>
                  <a:pt x="686" y="418"/>
                </a:lnTo>
                <a:lnTo>
                  <a:pt x="693" y="421"/>
                </a:lnTo>
                <a:lnTo>
                  <a:pt x="698" y="425"/>
                </a:lnTo>
                <a:lnTo>
                  <a:pt x="704" y="428"/>
                </a:lnTo>
                <a:lnTo>
                  <a:pt x="710" y="429"/>
                </a:lnTo>
                <a:lnTo>
                  <a:pt x="717" y="432"/>
                </a:lnTo>
                <a:lnTo>
                  <a:pt x="717" y="711"/>
                </a:lnTo>
                <a:lnTo>
                  <a:pt x="431" y="711"/>
                </a:lnTo>
                <a:lnTo>
                  <a:pt x="431" y="430"/>
                </a:lnTo>
                <a:lnTo>
                  <a:pt x="437" y="428"/>
                </a:lnTo>
                <a:lnTo>
                  <a:pt x="444" y="426"/>
                </a:lnTo>
                <a:lnTo>
                  <a:pt x="449" y="424"/>
                </a:lnTo>
                <a:lnTo>
                  <a:pt x="454" y="420"/>
                </a:lnTo>
                <a:lnTo>
                  <a:pt x="460" y="417"/>
                </a:lnTo>
                <a:lnTo>
                  <a:pt x="465" y="413"/>
                </a:lnTo>
                <a:lnTo>
                  <a:pt x="470" y="409"/>
                </a:lnTo>
                <a:lnTo>
                  <a:pt x="475" y="405"/>
                </a:lnTo>
                <a:lnTo>
                  <a:pt x="487" y="390"/>
                </a:lnTo>
                <a:lnTo>
                  <a:pt x="496" y="374"/>
                </a:lnTo>
                <a:lnTo>
                  <a:pt x="503" y="355"/>
                </a:lnTo>
                <a:lnTo>
                  <a:pt x="504" y="335"/>
                </a:lnTo>
                <a:lnTo>
                  <a:pt x="503" y="316"/>
                </a:lnTo>
                <a:lnTo>
                  <a:pt x="496" y="297"/>
                </a:lnTo>
                <a:lnTo>
                  <a:pt x="487" y="279"/>
                </a:lnTo>
                <a:lnTo>
                  <a:pt x="475" y="264"/>
                </a:lnTo>
                <a:lnTo>
                  <a:pt x="468" y="258"/>
                </a:lnTo>
                <a:lnTo>
                  <a:pt x="460" y="252"/>
                </a:lnTo>
                <a:lnTo>
                  <a:pt x="452" y="247"/>
                </a:lnTo>
                <a:lnTo>
                  <a:pt x="442" y="243"/>
                </a:lnTo>
                <a:lnTo>
                  <a:pt x="434" y="239"/>
                </a:lnTo>
                <a:lnTo>
                  <a:pt x="425" y="236"/>
                </a:lnTo>
                <a:lnTo>
                  <a:pt x="414" y="235"/>
                </a:lnTo>
                <a:lnTo>
                  <a:pt x="404" y="235"/>
                </a:lnTo>
                <a:lnTo>
                  <a:pt x="384" y="237"/>
                </a:lnTo>
                <a:lnTo>
                  <a:pt x="365" y="243"/>
                </a:lnTo>
                <a:lnTo>
                  <a:pt x="349" y="252"/>
                </a:lnTo>
                <a:lnTo>
                  <a:pt x="334" y="264"/>
                </a:lnTo>
                <a:lnTo>
                  <a:pt x="322" y="279"/>
                </a:lnTo>
                <a:lnTo>
                  <a:pt x="313" y="297"/>
                </a:lnTo>
                <a:lnTo>
                  <a:pt x="306" y="314"/>
                </a:lnTo>
                <a:lnTo>
                  <a:pt x="305" y="335"/>
                </a:lnTo>
                <a:lnTo>
                  <a:pt x="306" y="355"/>
                </a:lnTo>
                <a:lnTo>
                  <a:pt x="313" y="374"/>
                </a:lnTo>
                <a:lnTo>
                  <a:pt x="322" y="390"/>
                </a:lnTo>
                <a:lnTo>
                  <a:pt x="334" y="405"/>
                </a:lnTo>
                <a:lnTo>
                  <a:pt x="342" y="412"/>
                </a:lnTo>
                <a:lnTo>
                  <a:pt x="350" y="418"/>
                </a:lnTo>
                <a:lnTo>
                  <a:pt x="359" y="424"/>
                </a:lnTo>
                <a:lnTo>
                  <a:pt x="368" y="428"/>
                </a:lnTo>
                <a:lnTo>
                  <a:pt x="368" y="775"/>
                </a:lnTo>
                <a:lnTo>
                  <a:pt x="717" y="775"/>
                </a:lnTo>
                <a:lnTo>
                  <a:pt x="717" y="1217"/>
                </a:lnTo>
                <a:lnTo>
                  <a:pt x="515" y="1217"/>
                </a:lnTo>
                <a:lnTo>
                  <a:pt x="511" y="1205"/>
                </a:lnTo>
                <a:lnTo>
                  <a:pt x="504" y="1194"/>
                </a:lnTo>
                <a:lnTo>
                  <a:pt x="497" y="1183"/>
                </a:lnTo>
                <a:lnTo>
                  <a:pt x="489" y="1174"/>
                </a:lnTo>
                <a:lnTo>
                  <a:pt x="483" y="1167"/>
                </a:lnTo>
                <a:lnTo>
                  <a:pt x="475" y="1162"/>
                </a:lnTo>
                <a:lnTo>
                  <a:pt x="466" y="1156"/>
                </a:lnTo>
                <a:lnTo>
                  <a:pt x="457" y="1152"/>
                </a:lnTo>
                <a:lnTo>
                  <a:pt x="449" y="1148"/>
                </a:lnTo>
                <a:lnTo>
                  <a:pt x="439" y="1146"/>
                </a:lnTo>
                <a:lnTo>
                  <a:pt x="429" y="1144"/>
                </a:lnTo>
                <a:lnTo>
                  <a:pt x="419" y="1144"/>
                </a:lnTo>
                <a:lnTo>
                  <a:pt x="399" y="1146"/>
                </a:lnTo>
                <a:lnTo>
                  <a:pt x="380" y="1152"/>
                </a:lnTo>
                <a:lnTo>
                  <a:pt x="364" y="1162"/>
                </a:lnTo>
                <a:lnTo>
                  <a:pt x="349" y="1174"/>
                </a:lnTo>
                <a:lnTo>
                  <a:pt x="337" y="1189"/>
                </a:lnTo>
                <a:lnTo>
                  <a:pt x="328" y="1205"/>
                </a:lnTo>
                <a:lnTo>
                  <a:pt x="321" y="1224"/>
                </a:lnTo>
                <a:lnTo>
                  <a:pt x="319" y="1244"/>
                </a:lnTo>
                <a:lnTo>
                  <a:pt x="321" y="1264"/>
                </a:lnTo>
                <a:lnTo>
                  <a:pt x="328" y="1282"/>
                </a:lnTo>
                <a:lnTo>
                  <a:pt x="337" y="1299"/>
                </a:lnTo>
                <a:lnTo>
                  <a:pt x="349" y="1314"/>
                </a:lnTo>
                <a:lnTo>
                  <a:pt x="356" y="1321"/>
                </a:lnTo>
                <a:lnTo>
                  <a:pt x="364" y="1326"/>
                </a:lnTo>
                <a:lnTo>
                  <a:pt x="372" y="1332"/>
                </a:lnTo>
                <a:lnTo>
                  <a:pt x="381" y="1336"/>
                </a:lnTo>
                <a:lnTo>
                  <a:pt x="390" y="1340"/>
                </a:lnTo>
                <a:lnTo>
                  <a:pt x="399" y="1343"/>
                </a:lnTo>
                <a:lnTo>
                  <a:pt x="410" y="1344"/>
                </a:lnTo>
                <a:lnTo>
                  <a:pt x="419" y="1344"/>
                </a:lnTo>
                <a:lnTo>
                  <a:pt x="429" y="1344"/>
                </a:lnTo>
                <a:lnTo>
                  <a:pt x="439" y="1343"/>
                </a:lnTo>
                <a:lnTo>
                  <a:pt x="449" y="1340"/>
                </a:lnTo>
                <a:lnTo>
                  <a:pt x="457" y="1336"/>
                </a:lnTo>
                <a:lnTo>
                  <a:pt x="466" y="1332"/>
                </a:lnTo>
                <a:lnTo>
                  <a:pt x="475" y="1326"/>
                </a:lnTo>
                <a:lnTo>
                  <a:pt x="483" y="1321"/>
                </a:lnTo>
                <a:lnTo>
                  <a:pt x="489" y="1314"/>
                </a:lnTo>
                <a:lnTo>
                  <a:pt x="496" y="1306"/>
                </a:lnTo>
                <a:lnTo>
                  <a:pt x="503" y="1298"/>
                </a:lnTo>
                <a:lnTo>
                  <a:pt x="508" y="1290"/>
                </a:lnTo>
                <a:lnTo>
                  <a:pt x="512" y="1281"/>
                </a:lnTo>
                <a:lnTo>
                  <a:pt x="779" y="1281"/>
                </a:lnTo>
                <a:lnTo>
                  <a:pt x="779" y="950"/>
                </a:lnTo>
                <a:lnTo>
                  <a:pt x="1043" y="950"/>
                </a:lnTo>
                <a:lnTo>
                  <a:pt x="1043" y="1150"/>
                </a:lnTo>
                <a:lnTo>
                  <a:pt x="1030" y="1156"/>
                </a:lnTo>
                <a:lnTo>
                  <a:pt x="1016" y="1165"/>
                </a:lnTo>
                <a:lnTo>
                  <a:pt x="1004" y="1174"/>
                </a:lnTo>
                <a:lnTo>
                  <a:pt x="995" y="1185"/>
                </a:lnTo>
                <a:lnTo>
                  <a:pt x="987" y="1198"/>
                </a:lnTo>
                <a:lnTo>
                  <a:pt x="981" y="1213"/>
                </a:lnTo>
                <a:lnTo>
                  <a:pt x="977" y="1228"/>
                </a:lnTo>
                <a:lnTo>
                  <a:pt x="976" y="1244"/>
                </a:lnTo>
                <a:lnTo>
                  <a:pt x="977" y="1264"/>
                </a:lnTo>
                <a:lnTo>
                  <a:pt x="984" y="1282"/>
                </a:lnTo>
                <a:lnTo>
                  <a:pt x="994" y="1299"/>
                </a:lnTo>
                <a:lnTo>
                  <a:pt x="1006" y="1314"/>
                </a:lnTo>
                <a:lnTo>
                  <a:pt x="1012" y="1321"/>
                </a:lnTo>
                <a:lnTo>
                  <a:pt x="1020" y="1326"/>
                </a:lnTo>
                <a:lnTo>
                  <a:pt x="1029" y="1332"/>
                </a:lnTo>
                <a:lnTo>
                  <a:pt x="1038" y="1336"/>
                </a:lnTo>
                <a:lnTo>
                  <a:pt x="1046" y="1340"/>
                </a:lnTo>
                <a:lnTo>
                  <a:pt x="1056" y="1343"/>
                </a:lnTo>
                <a:lnTo>
                  <a:pt x="1066" y="1344"/>
                </a:lnTo>
                <a:lnTo>
                  <a:pt x="1076" y="1344"/>
                </a:lnTo>
                <a:lnTo>
                  <a:pt x="1085" y="1344"/>
                </a:lnTo>
                <a:lnTo>
                  <a:pt x="1096" y="1343"/>
                </a:lnTo>
                <a:lnTo>
                  <a:pt x="1105" y="1340"/>
                </a:lnTo>
                <a:lnTo>
                  <a:pt x="1113" y="1336"/>
                </a:lnTo>
                <a:lnTo>
                  <a:pt x="1123" y="1332"/>
                </a:lnTo>
                <a:lnTo>
                  <a:pt x="1131" y="1326"/>
                </a:lnTo>
                <a:lnTo>
                  <a:pt x="1139" y="1321"/>
                </a:lnTo>
                <a:lnTo>
                  <a:pt x="1146" y="1314"/>
                </a:lnTo>
                <a:lnTo>
                  <a:pt x="1158" y="1299"/>
                </a:lnTo>
                <a:lnTo>
                  <a:pt x="1167" y="1282"/>
                </a:lnTo>
                <a:lnTo>
                  <a:pt x="1174" y="1264"/>
                </a:lnTo>
                <a:lnTo>
                  <a:pt x="1175" y="1244"/>
                </a:lnTo>
                <a:lnTo>
                  <a:pt x="1174" y="1224"/>
                </a:lnTo>
                <a:lnTo>
                  <a:pt x="1167" y="1206"/>
                </a:lnTo>
                <a:lnTo>
                  <a:pt x="1158" y="1189"/>
                </a:lnTo>
                <a:lnTo>
                  <a:pt x="1146" y="1174"/>
                </a:lnTo>
                <a:lnTo>
                  <a:pt x="1138" y="1166"/>
                </a:lnTo>
                <a:lnTo>
                  <a:pt x="1128" y="1159"/>
                </a:lnTo>
                <a:lnTo>
                  <a:pt x="1118" y="1154"/>
                </a:lnTo>
                <a:lnTo>
                  <a:pt x="1107" y="1150"/>
                </a:lnTo>
                <a:lnTo>
                  <a:pt x="1107" y="887"/>
                </a:lnTo>
                <a:lnTo>
                  <a:pt x="779" y="887"/>
                </a:lnTo>
                <a:lnTo>
                  <a:pt x="779" y="646"/>
                </a:lnTo>
                <a:lnTo>
                  <a:pt x="1107" y="64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" descr=""/>
          <p:cNvPicPr/>
          <p:nvPr/>
        </p:nvPicPr>
        <p:blipFill>
          <a:blip r:embed="rId2"/>
          <a:stretch/>
        </p:blipFill>
        <p:spPr>
          <a:xfrm>
            <a:off x="1371600" y="5105520"/>
            <a:ext cx="1828800" cy="1028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609480" y="152280"/>
            <a:ext cx="7162920" cy="62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4" name="" descr=""/>
          <p:cNvPicPr/>
          <p:nvPr/>
        </p:nvPicPr>
        <p:blipFill>
          <a:blip r:embed="rId1"/>
          <a:stretch/>
        </p:blipFill>
        <p:spPr>
          <a:xfrm>
            <a:off x="2514600" y="2438280"/>
            <a:ext cx="4114800" cy="2314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5" name=""/>
          <p:cNvSpPr/>
          <p:nvPr/>
        </p:nvSpPr>
        <p:spPr>
          <a:xfrm>
            <a:off x="762120" y="533520"/>
            <a:ext cx="380988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for delivery to ENA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Unrelated bankruptcy (hedge break)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spread: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Tied-up capital: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62120" y="3429000"/>
            <a:ext cx="380988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fee could be paid upfront (Client then pays interest on $3.63)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 Origination 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developer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strength in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financing flexibility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Non-FERC regulated preferred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952880" y="533520"/>
            <a:ext cx="381024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Mitigants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 only recoverable base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credit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Asset Owner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Buying forward at spot price: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 Balance Sheet-financing: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expensive than bank loan: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Able to speculate on spot price in T2: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952880" y="3429000"/>
            <a:ext cx="381024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GAS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WHP-Lodi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5.0 Bcf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Energy South-McIntosh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0.9 Bcf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MHP-Egan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1.7 Bcf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AES-Totem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4.5 Bcf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NWAGUD-East Detroit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533520" y="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Gas-Based Loan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62120" y="533520"/>
            <a:ext cx="8001000" cy="1143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62120" y="1981080"/>
            <a:ext cx="380988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952880" y="1981080"/>
            <a:ext cx="381024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9CE2B8-5E55-4C52-B4E0-785231D01026}" type="slidenum">
              <a:t>10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533520" y="759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V. Synthetic Expansion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57200" y="304812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095880" y="3048120"/>
            <a:ext cx="106704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352680" y="3052800"/>
            <a:ext cx="106704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352680" y="4495680"/>
            <a:ext cx="106704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352680" y="1833480"/>
            <a:ext cx="106704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1676520" y="31240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1676520" y="33526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1905120" y="28195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1752480" y="335268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495680" y="312408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495680" y="335268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800600" y="28195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800600" y="335268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flipV="1">
            <a:off x="3886200" y="22856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3124080" y="2514600"/>
            <a:ext cx="106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886200" y="35053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971800" y="3825720"/>
            <a:ext cx="1066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$3.09 + $0.65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600200" y="37339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1600200" y="28195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676520" y="3733920"/>
            <a:ext cx="1447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80880" y="46483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380880" y="48769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2133720" y="449568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2133720" y="472428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T0.5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362320" y="990720"/>
            <a:ext cx="4190760" cy="52092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Desk receives gas from Asset Owner today and returns gas in T0.5; Asset Owner pays Storage 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V="1">
            <a:off x="6172200" y="274284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H="1">
            <a:off x="4267080" y="27432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267080" y="27432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343400" y="2438280"/>
            <a:ext cx="1828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fee ($0.65)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038480" y="35053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962520" y="3825720"/>
            <a:ext cx="1523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($3.09 + $0.65) x 5% x 0.5 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7772400" y="1863720"/>
            <a:ext cx="10666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Client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772400" y="3540240"/>
            <a:ext cx="10666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Client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772400" y="4759200"/>
            <a:ext cx="114300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Client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6095880" y="3765600"/>
            <a:ext cx="9907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Bcf Working Gas Capacity; COS = $0.85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V="1">
            <a:off x="7162920" y="2361960"/>
            <a:ext cx="53316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 flipV="1">
            <a:off x="7238880" y="2514240"/>
            <a:ext cx="53352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477120" y="243828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Bcf 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7315200" y="266688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7238880" y="3276720"/>
            <a:ext cx="53352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7162920" y="3429000"/>
            <a:ext cx="53316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7315200" y="320040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Bcf 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858000" y="37339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flipH="1" flipV="1">
            <a:off x="7162560" y="4266720"/>
            <a:ext cx="53316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flipH="1" flipV="1">
            <a:off x="7086600" y="4419720"/>
            <a:ext cx="533520" cy="7617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7315200" y="441972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+ $0.85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629400" y="472428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57200" y="5105520"/>
            <a:ext cx="205740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Funds: 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Spot: $3.09 (Sep 01)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Forward: $3.74 (Feb 02)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733920" y="5029200"/>
            <a:ext cx="2971800" cy="166752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Desk Profit *: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Sell Spot: $3.09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Storage Fee Received: $0.65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Interest Received: $0.09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Buy Forward: ($3.74)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Total: $0.09 – ESP Fee + bid/ask 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* Ignoring Time Value of Money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E291A1-BA6E-4236-898D-6B4AF2FD748E}" type="slidenum">
              <a:t>11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"/>
          <p:cNvSpPr/>
          <p:nvPr/>
        </p:nvSpPr>
        <p:spPr>
          <a:xfrm>
            <a:off x="609480" y="152280"/>
            <a:ext cx="7162920" cy="62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4" name="" descr=""/>
          <p:cNvPicPr/>
          <p:nvPr/>
        </p:nvPicPr>
        <p:blipFill>
          <a:blip r:embed="rId1"/>
          <a:stretch/>
        </p:blipFill>
        <p:spPr>
          <a:xfrm>
            <a:off x="2514600" y="2438280"/>
            <a:ext cx="4114800" cy="2314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5" name=""/>
          <p:cNvSpPr/>
          <p:nvPr/>
        </p:nvSpPr>
        <p:spPr>
          <a:xfrm>
            <a:off x="762120" y="533520"/>
            <a:ext cx="380988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Illiquid point of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LDs to client do not match LDs from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 from storage fee (if not paid up front)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in the door: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Almost risk-free: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762120" y="3429000"/>
            <a:ext cx="380988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 Origination 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StorageCo which needs more capacity (selling at maximum rates)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feasibility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tolerant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Aggressive seller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52880" y="3429000"/>
            <a:ext cx="381024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952880" y="533520"/>
            <a:ext cx="381024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Mitigants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 liquid point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credit or pay upfront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Asset Owner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Revenues via COS: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charges from injection: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 cycle: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Injection/withdrawal risk: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Looks like real storage: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533520" y="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Synthetic Expansion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762120" y="533520"/>
            <a:ext cx="800100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762120" y="1981080"/>
            <a:ext cx="380988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4952880" y="1981080"/>
            <a:ext cx="381024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6B50C3-1C72-4036-AF31-F918B921EFF5}" type="slidenum">
              <a:t>12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/>
          </p:cNvSpPr>
          <p:nvPr>
            <p:ph type="title"/>
          </p:nvPr>
        </p:nvSpPr>
        <p:spPr>
          <a:xfrm>
            <a:off x="533520" y="-7632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 Monetization: Without LLC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1295280" y="3124080"/>
            <a:ext cx="76212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3733920" y="2514600"/>
            <a:ext cx="685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Title to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838080" y="5715000"/>
            <a:ext cx="1524240" cy="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838080" y="5943600"/>
            <a:ext cx="1524240" cy="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2514600" y="55627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Flow in T0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438280" y="5791320"/>
            <a:ext cx="1828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Flows in T1 thru T5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2514600" y="3997440"/>
            <a:ext cx="76212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400800" y="3048120"/>
            <a:ext cx="762120" cy="581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3962520" y="3124080"/>
            <a:ext cx="13716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590920" y="2209680"/>
            <a:ext cx="76176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505320" y="4911840"/>
            <a:ext cx="83808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219320" y="4911840"/>
            <a:ext cx="83808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1905120" y="4343400"/>
            <a:ext cx="533160" cy="45720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V="1">
            <a:off x="2286000" y="4419720"/>
            <a:ext cx="533520" cy="45720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3048120" y="4419720"/>
            <a:ext cx="457200" cy="45720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276720" y="4419720"/>
            <a:ext cx="457200" cy="457200"/>
          </a:xfrm>
          <a:prstGeom prst="line">
            <a:avLst/>
          </a:prstGeom>
          <a:ln w="9360">
            <a:solidFill>
              <a:srgbClr val="0000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 flipH="1" flipV="1">
            <a:off x="1981080" y="3505320"/>
            <a:ext cx="533520" cy="38088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H="1" flipV="1">
            <a:off x="1828800" y="3580920"/>
            <a:ext cx="533520" cy="381240"/>
          </a:xfrm>
          <a:prstGeom prst="line">
            <a:avLst/>
          </a:prstGeom>
          <a:ln w="9360">
            <a:solidFill>
              <a:srgbClr val="0000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flipV="1">
            <a:off x="1981080" y="2590920"/>
            <a:ext cx="609840" cy="45720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flipV="1">
            <a:off x="1828800" y="2514600"/>
            <a:ext cx="609480" cy="457200"/>
          </a:xfrm>
          <a:prstGeom prst="line">
            <a:avLst/>
          </a:prstGeom>
          <a:ln w="9360">
            <a:solidFill>
              <a:srgbClr val="0000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352680" y="2590920"/>
            <a:ext cx="609840" cy="45720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505320" y="2514600"/>
            <a:ext cx="609480" cy="457200"/>
          </a:xfrm>
          <a:prstGeom prst="line">
            <a:avLst/>
          </a:prstGeom>
          <a:ln w="9360">
            <a:solidFill>
              <a:srgbClr val="0000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flipH="1">
            <a:off x="3276360" y="3505320"/>
            <a:ext cx="609480" cy="45720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H="1">
            <a:off x="3428640" y="3581280"/>
            <a:ext cx="609480" cy="45720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1981080" y="441972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97%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352680" y="46324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133720" y="470844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666880" y="4572000"/>
            <a:ext cx="838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Equity returns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895480" y="26668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895480" y="356544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505320" y="365760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Pressure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572000" y="3997440"/>
            <a:ext cx="76212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352680" y="411480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3352680" y="42670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1752480" y="2362320"/>
            <a:ext cx="685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Title to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1523880" y="3657600"/>
            <a:ext cx="685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Title to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3429000" y="38862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3429000" y="425124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486400" y="3200400"/>
            <a:ext cx="838080" cy="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410080" y="333684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5334120" y="297180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Investment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6248520" y="1752480"/>
            <a:ext cx="13716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 flipV="1">
            <a:off x="5334120" y="1981080"/>
            <a:ext cx="761760" cy="99072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181480" y="204156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562720" y="243828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838080" y="617220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438280" y="601992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 flipV="1">
            <a:off x="5410080" y="2057400"/>
            <a:ext cx="762120" cy="99072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4952880" y="5429160"/>
            <a:ext cx="2971800" cy="66456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Potential Sources for ENA Profit: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In-the-money Hedge, Interest Spread, Upfront Structuring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1905120" y="272736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905120" y="350532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4267080" y="1600200"/>
            <a:ext cx="9144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4648320" y="20574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800600" y="20574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962520" y="234648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419720" y="234648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6095880" y="3962520"/>
            <a:ext cx="1447920" cy="581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Bank2 (Refinancing)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flipH="1" flipV="1">
            <a:off x="5257440" y="3657600"/>
            <a:ext cx="609480" cy="3808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 flipH="1" flipV="1">
            <a:off x="5410080" y="3580920"/>
            <a:ext cx="609840" cy="3812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105520" y="387036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5486400" y="36576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5486400" y="3352680"/>
            <a:ext cx="838080" cy="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 flipH="1">
            <a:off x="1676160" y="4343400"/>
            <a:ext cx="609480" cy="4572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143000" y="44038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990720" y="213372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1434960" y="2209680"/>
            <a:ext cx="1003320" cy="762120"/>
          </a:xfrm>
          <a:custGeom>
            <a:avLst/>
            <a:gdLst/>
            <a:ahLst/>
            <a:rect l="l" t="t" r="r" b="b"/>
            <a:pathLst>
              <a:path w="632" h="480">
                <a:moveTo>
                  <a:pt x="632" y="0"/>
                </a:moveTo>
                <a:cubicBezTo>
                  <a:pt x="420" y="8"/>
                  <a:pt x="208" y="16"/>
                  <a:pt x="104" y="96"/>
                </a:cubicBezTo>
                <a:cubicBezTo>
                  <a:pt x="0" y="176"/>
                  <a:pt x="24" y="416"/>
                  <a:pt x="8" y="480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3505320" y="2247840"/>
            <a:ext cx="838080" cy="723960"/>
          </a:xfrm>
          <a:custGeom>
            <a:avLst/>
            <a:gdLst/>
            <a:ahLst/>
            <a:rect l="l" t="t" r="r" b="b"/>
            <a:pathLst>
              <a:path w="528" h="456">
                <a:moveTo>
                  <a:pt x="528" y="456"/>
                </a:moveTo>
                <a:cubicBezTo>
                  <a:pt x="524" y="300"/>
                  <a:pt x="520" y="144"/>
                  <a:pt x="432" y="72"/>
                </a:cubicBezTo>
                <a:cubicBezTo>
                  <a:pt x="344" y="0"/>
                  <a:pt x="64" y="32"/>
                  <a:pt x="0" y="24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1295280" y="3581280"/>
            <a:ext cx="990720" cy="609840"/>
          </a:xfrm>
          <a:custGeom>
            <a:avLst/>
            <a:gdLst/>
            <a:ahLst/>
            <a:rect l="l" t="t" r="r" b="b"/>
            <a:pathLst>
              <a:path w="624" h="384">
                <a:moveTo>
                  <a:pt x="48" y="0"/>
                </a:moveTo>
                <a:cubicBezTo>
                  <a:pt x="24" y="112"/>
                  <a:pt x="0" y="224"/>
                  <a:pt x="96" y="288"/>
                </a:cubicBezTo>
                <a:cubicBezTo>
                  <a:pt x="192" y="352"/>
                  <a:pt x="536" y="368"/>
                  <a:pt x="624" y="384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3352680" y="20574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762120" y="394668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D67CD9-F9A0-4111-9DCC-BE0E4E4E4059}" type="slidenum">
              <a:t>13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"/>
          <p:cNvSpPr/>
          <p:nvPr/>
        </p:nvSpPr>
        <p:spPr>
          <a:xfrm>
            <a:off x="609480" y="152280"/>
            <a:ext cx="7162920" cy="62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5" name="an03347_" descr=""/>
          <p:cNvPicPr/>
          <p:nvPr/>
        </p:nvPicPr>
        <p:blipFill>
          <a:blip r:embed="rId1"/>
          <a:stretch/>
        </p:blipFill>
        <p:spPr>
          <a:xfrm>
            <a:off x="1541520" y="152280"/>
            <a:ext cx="6059520" cy="6553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6" name=""/>
          <p:cNvSpPr/>
          <p:nvPr/>
        </p:nvSpPr>
        <p:spPr>
          <a:xfrm>
            <a:off x="762120" y="533520"/>
            <a:ext cx="380988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integrity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 of interest spread earned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capital expenditure: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to desk: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Consulting services for asset optimization: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of accrual treatment: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762120" y="3429000"/>
            <a:ext cx="380988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size (syndication)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book value of base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quantity of base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expansion capex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tolerant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relationship with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Patient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Appetite for earnings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4952880" y="533520"/>
            <a:ext cx="396252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Mitigants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credit &amp; market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Asset Owner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 Balance Sheet, Partially Off Credit: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Speculate on repurchase price: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base gas repurchase thru enhancements: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of facilities: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expensive than regular bank loan: 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Extraordinary gain: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4952880" y="3429000"/>
            <a:ext cx="381024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GAS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CNG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348 Bcf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CA pending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Montana Power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24 Bcf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CA pending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TXU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15 Bcf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CA pending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Atmos Energy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Bcf        gauging interest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533520" y="0"/>
            <a:ext cx="777240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Monetization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762120" y="533520"/>
            <a:ext cx="8001000" cy="1066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762120" y="1676520"/>
            <a:ext cx="3809880" cy="1676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4952880" y="1676520"/>
            <a:ext cx="3810240" cy="1676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481217-85B8-4EA5-9441-33612803C73D}" type="slidenum">
              <a:t>14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title"/>
          </p:nvPr>
        </p:nvSpPr>
        <p:spPr>
          <a:xfrm>
            <a:off x="533520" y="-7632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 Monetization: With LLC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295280" y="3124080"/>
            <a:ext cx="76212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3733920" y="2514600"/>
            <a:ext cx="685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Title to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838080" y="5715000"/>
            <a:ext cx="1524240" cy="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838080" y="5943600"/>
            <a:ext cx="1524240" cy="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2514600" y="55627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Flow in T0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2514600" y="5791320"/>
            <a:ext cx="1828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Flows in T1 thru T5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2514600" y="3997440"/>
            <a:ext cx="76212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8077320" y="3048120"/>
            <a:ext cx="761760" cy="581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6477120" y="3124080"/>
            <a:ext cx="76176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962520" y="3124080"/>
            <a:ext cx="13716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590920" y="2209680"/>
            <a:ext cx="76176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6400800" y="4038480"/>
            <a:ext cx="9144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505320" y="4911840"/>
            <a:ext cx="83808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1219320" y="4911840"/>
            <a:ext cx="83808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 flipV="1">
            <a:off x="2133720" y="4343400"/>
            <a:ext cx="533160" cy="45720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 flipV="1">
            <a:off x="2209680" y="4419720"/>
            <a:ext cx="533520" cy="45720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3048120" y="4419720"/>
            <a:ext cx="457200" cy="45720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3276720" y="4419720"/>
            <a:ext cx="457200" cy="457200"/>
          </a:xfrm>
          <a:prstGeom prst="line">
            <a:avLst/>
          </a:prstGeom>
          <a:ln w="9360">
            <a:solidFill>
              <a:srgbClr val="0000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 flipH="1" flipV="1">
            <a:off x="1981080" y="3505320"/>
            <a:ext cx="533520" cy="38088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 flipH="1" flipV="1">
            <a:off x="1828800" y="3580920"/>
            <a:ext cx="533520" cy="381240"/>
          </a:xfrm>
          <a:prstGeom prst="line">
            <a:avLst/>
          </a:prstGeom>
          <a:ln w="9360">
            <a:solidFill>
              <a:srgbClr val="0000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 flipV="1">
            <a:off x="1981080" y="2590920"/>
            <a:ext cx="609840" cy="45720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 flipV="1">
            <a:off x="1828800" y="2514600"/>
            <a:ext cx="609480" cy="457200"/>
          </a:xfrm>
          <a:prstGeom prst="line">
            <a:avLst/>
          </a:prstGeom>
          <a:ln w="9360">
            <a:solidFill>
              <a:srgbClr val="0000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3352680" y="2590920"/>
            <a:ext cx="609840" cy="45720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3505320" y="2514600"/>
            <a:ext cx="609480" cy="457200"/>
          </a:xfrm>
          <a:prstGeom prst="line">
            <a:avLst/>
          </a:prstGeom>
          <a:ln w="9360">
            <a:solidFill>
              <a:srgbClr val="0000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 flipH="1">
            <a:off x="3276360" y="3505320"/>
            <a:ext cx="609480" cy="45720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 flipH="1">
            <a:off x="3428640" y="3581280"/>
            <a:ext cx="609480" cy="45720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1752480" y="44038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97%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3352680" y="46324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362320" y="447984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743200" y="4632480"/>
            <a:ext cx="685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Equity returns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2895480" y="356544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3505320" y="365760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Pressure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410080" y="3200400"/>
            <a:ext cx="990720" cy="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410080" y="29718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486400" y="333684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Equity returns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 flipV="1">
            <a:off x="6781680" y="35053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 flipV="1">
            <a:off x="6934320" y="3505320"/>
            <a:ext cx="0" cy="45720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172200" y="37180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629400" y="37180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P&amp;I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6477120" y="2133720"/>
            <a:ext cx="9144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6781680" y="2514600"/>
            <a:ext cx="0" cy="53352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934320" y="2514600"/>
            <a:ext cx="0" cy="53352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172200" y="265104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4267080" y="399744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3352680" y="426708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1752480" y="2362320"/>
            <a:ext cx="685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Title to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1523880" y="3657600"/>
            <a:ext cx="685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Title to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990720" y="213372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3352680" y="38862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3352680" y="425124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7315200" y="3200400"/>
            <a:ext cx="685800" cy="0"/>
          </a:xfrm>
          <a:prstGeom prst="line">
            <a:avLst/>
          </a:prstGeom>
          <a:ln w="93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7315200" y="3352680"/>
            <a:ext cx="685800" cy="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7238880" y="333684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7162920" y="297180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Investment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6095880" y="1523880"/>
            <a:ext cx="13716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 flipV="1">
            <a:off x="5181480" y="1828800"/>
            <a:ext cx="762120" cy="99072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029200" y="190512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5410080" y="22860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838080" y="617220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2438280" y="601992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5181480" y="3505320"/>
            <a:ext cx="0" cy="15228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5181480" y="3657600"/>
            <a:ext cx="1295640" cy="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V="1">
            <a:off x="6477120" y="3504960"/>
            <a:ext cx="0" cy="15228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 flipV="1">
            <a:off x="6477120" y="2971440"/>
            <a:ext cx="0" cy="15228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181480" y="2971800"/>
            <a:ext cx="1295640" cy="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5181480" y="2971800"/>
            <a:ext cx="0" cy="15228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5410080" y="364176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Lease 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5257800" y="27432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 flipV="1">
            <a:off x="5257800" y="1904760"/>
            <a:ext cx="762120" cy="99036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1828800" y="28036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1905120" y="350532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4267080" y="1635120"/>
            <a:ext cx="9144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3352680" y="411480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5486400" y="4683240"/>
            <a:ext cx="1447920" cy="581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Bank2 (Refinancing)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4648320" y="20574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4800600" y="20574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495680" y="22096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3962520" y="227016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 flipH="1" flipV="1">
            <a:off x="5029200" y="3733920"/>
            <a:ext cx="533520" cy="8380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4876920" y="432756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5257800" y="41148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 flipH="1" flipV="1">
            <a:off x="5181480" y="3733920"/>
            <a:ext cx="533520" cy="8380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3048120" y="274320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 flipH="1">
            <a:off x="1676160" y="4267080"/>
            <a:ext cx="609480" cy="5335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1143000" y="441972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6934320" y="265104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Equity returns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4952880" y="5502240"/>
            <a:ext cx="2971800" cy="66456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Potential Sources for ENA Profit: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In-the-money Hedge, Interest Spread, Upfront Structuring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5410080" y="3352680"/>
            <a:ext cx="990720" cy="0"/>
          </a:xfrm>
          <a:prstGeom prst="line">
            <a:avLst/>
          </a:prstGeom>
          <a:ln w="9360">
            <a:solidFill>
              <a:srgbClr val="ff0000"/>
            </a:solidFill>
            <a:prstDash val="lgDashDot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1434960" y="2209680"/>
            <a:ext cx="1003320" cy="762120"/>
          </a:xfrm>
          <a:custGeom>
            <a:avLst/>
            <a:gdLst/>
            <a:ahLst/>
            <a:rect l="l" t="t" r="r" b="b"/>
            <a:pathLst>
              <a:path w="632" h="480">
                <a:moveTo>
                  <a:pt x="632" y="0"/>
                </a:moveTo>
                <a:cubicBezTo>
                  <a:pt x="420" y="8"/>
                  <a:pt x="208" y="16"/>
                  <a:pt x="104" y="96"/>
                </a:cubicBezTo>
                <a:cubicBezTo>
                  <a:pt x="0" y="176"/>
                  <a:pt x="24" y="416"/>
                  <a:pt x="8" y="480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3505320" y="2247840"/>
            <a:ext cx="838080" cy="723960"/>
          </a:xfrm>
          <a:custGeom>
            <a:avLst/>
            <a:gdLst/>
            <a:ahLst/>
            <a:rect l="l" t="t" r="r" b="b"/>
            <a:pathLst>
              <a:path w="528" h="456">
                <a:moveTo>
                  <a:pt x="528" y="456"/>
                </a:moveTo>
                <a:cubicBezTo>
                  <a:pt x="524" y="300"/>
                  <a:pt x="520" y="144"/>
                  <a:pt x="432" y="72"/>
                </a:cubicBezTo>
                <a:cubicBezTo>
                  <a:pt x="344" y="0"/>
                  <a:pt x="64" y="32"/>
                  <a:pt x="0" y="24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1295280" y="3581280"/>
            <a:ext cx="990720" cy="609840"/>
          </a:xfrm>
          <a:custGeom>
            <a:avLst/>
            <a:gdLst/>
            <a:ahLst/>
            <a:rect l="l" t="t" r="r" b="b"/>
            <a:pathLst>
              <a:path w="624" h="384">
                <a:moveTo>
                  <a:pt x="48" y="0"/>
                </a:moveTo>
                <a:cubicBezTo>
                  <a:pt x="24" y="112"/>
                  <a:pt x="0" y="224"/>
                  <a:pt x="96" y="288"/>
                </a:cubicBezTo>
                <a:cubicBezTo>
                  <a:pt x="192" y="352"/>
                  <a:pt x="536" y="368"/>
                  <a:pt x="624" y="384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3352680" y="20574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762120" y="3946680"/>
            <a:ext cx="99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E95622-D1BE-4C66-942A-4DFD256653A4}" type="slidenum">
              <a:t>15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"/>
          <p:cNvSpPr/>
          <p:nvPr/>
        </p:nvSpPr>
        <p:spPr>
          <a:xfrm>
            <a:off x="609480" y="152280"/>
            <a:ext cx="7162920" cy="62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49" name="an03347_" descr=""/>
          <p:cNvPicPr/>
          <p:nvPr/>
        </p:nvPicPr>
        <p:blipFill>
          <a:blip r:embed="rId1"/>
          <a:stretch/>
        </p:blipFill>
        <p:spPr>
          <a:xfrm>
            <a:off x="1541520" y="152280"/>
            <a:ext cx="6059520" cy="6553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0" name=""/>
          <p:cNvSpPr/>
          <p:nvPr/>
        </p:nvSpPr>
        <p:spPr>
          <a:xfrm>
            <a:off x="762120" y="533520"/>
            <a:ext cx="380988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integrity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 of interest spread earned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capital expenditure: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to desk: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Consulting services for asset optimization: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Returns to FOE: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risk of accrual treatment: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762120" y="3733920"/>
            <a:ext cx="3809880" cy="251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value of base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 in mind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tolerant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relationship with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Patient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not borne by customers in past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Appetite for incremental earnings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4952880" y="533520"/>
            <a:ext cx="396252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Mitigants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credit &amp; market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Asset Owner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 Balance Sheet, Partially Off Credit: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Speculate on repurchase price: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base gas repurchase thru enhancements: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of facilities: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Goodwill from customers via lower COS: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dollars: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Extraordinary gain: 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533520" y="0"/>
            <a:ext cx="777240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Monetization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4952880" y="3733920"/>
            <a:ext cx="3810240" cy="251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GAS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CNG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348 Bcf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CA pending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Montana Power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24 Bcf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CA pending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TXU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15 Bcf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CA pending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Atmos Energy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Bcf        gauging interest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762120" y="533520"/>
            <a:ext cx="8001000" cy="1066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762120" y="1676520"/>
            <a:ext cx="3809880" cy="1904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4952880" y="1676520"/>
            <a:ext cx="3810240" cy="1904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67CE0D-DB83-4409-8AFB-F938E534BBE6}" type="slidenum">
              <a:t>16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PlaceHolder 1"/>
          <p:cNvSpPr>
            <a:spLocks noGrp="1"/>
          </p:cNvSpPr>
          <p:nvPr>
            <p:ph type="title"/>
          </p:nvPr>
        </p:nvSpPr>
        <p:spPr>
          <a:xfrm>
            <a:off x="533520" y="-7632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II. Capacity Exchanged for Services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1143000" y="2133720"/>
            <a:ext cx="10666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6781680" y="2286000"/>
            <a:ext cx="106704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4038480" y="2133720"/>
            <a:ext cx="106704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Provider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362320" y="23623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362320" y="25909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590920" y="205740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514600" y="259092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5181480" y="23623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5181480" y="25909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5486400" y="205740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2286000" y="844560"/>
            <a:ext cx="4572000" cy="94788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Desk pays Service Provider for capacity, which Service Provider receives for services (i.e., increased injectivity/withdrawal capabilities or increased capacity) provided to Asset Owner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5410080" y="259092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2971800" y="2895480"/>
            <a:ext cx="380880" cy="1067040"/>
          </a:xfrm>
          <a:prstGeom prst="downArrow">
            <a:avLst>
              <a:gd name="adj1" fmla="val 50000"/>
              <a:gd name="adj2" fmla="val 70038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6781680" y="3505320"/>
            <a:ext cx="106704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7238880" y="27432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6629400" y="3048120"/>
            <a:ext cx="685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838080" y="5003640"/>
            <a:ext cx="6858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2286000" y="5003640"/>
            <a:ext cx="76212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Provider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 flipH="1">
            <a:off x="1599840" y="516564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 flipH="1">
            <a:off x="1599840" y="531828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1523880" y="5318280"/>
            <a:ext cx="83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1523880" y="4937040"/>
            <a:ext cx="83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3505320" y="5019840"/>
            <a:ext cx="6858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4952880" y="4419720"/>
            <a:ext cx="76212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Provider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4952880" y="5019840"/>
            <a:ext cx="76212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Bidder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4952880" y="5629320"/>
            <a:ext cx="76212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Bidder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 flipH="1">
            <a:off x="4343400" y="4648320"/>
            <a:ext cx="5335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 flipH="1" flipV="1">
            <a:off x="4343400" y="5409720"/>
            <a:ext cx="53352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 flipH="1">
            <a:off x="4343400" y="525780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4343400" y="463248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4419720" y="5029200"/>
            <a:ext cx="533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4343400" y="563868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6172200" y="5019840"/>
            <a:ext cx="6858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7620120" y="4419720"/>
            <a:ext cx="76176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Provider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7620120" y="5019840"/>
            <a:ext cx="76176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Bidder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620120" y="5629320"/>
            <a:ext cx="76176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Bidder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 flipH="1">
            <a:off x="7010280" y="4648320"/>
            <a:ext cx="5335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 flipH="1" flipV="1">
            <a:off x="7010280" y="5409720"/>
            <a:ext cx="53352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 flipH="1">
            <a:off x="7010280" y="525780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7010280" y="463248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7086600" y="502920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Bid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858000" y="562284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Bid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533520" y="4114800"/>
            <a:ext cx="815328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3276720" y="4114800"/>
            <a:ext cx="0" cy="2057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5943600" y="4114800"/>
            <a:ext cx="0" cy="2057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914400" y="4114800"/>
            <a:ext cx="228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Method 1: Capacity Assignment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3352680" y="4114800"/>
            <a:ext cx="2286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Method 2: NPV Bidding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6019920" y="4114800"/>
            <a:ext cx="228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Method 2: Segmentation w/o Bidding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4377A6-584A-408C-ADDD-09F9EDC7B2E5}" type="slidenum">
              <a:t>17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"/>
          <p:cNvSpPr/>
          <p:nvPr/>
        </p:nvSpPr>
        <p:spPr>
          <a:xfrm>
            <a:off x="609480" y="152280"/>
            <a:ext cx="7162920" cy="62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8" name="an03347_" descr=""/>
          <p:cNvPicPr/>
          <p:nvPr/>
        </p:nvPicPr>
        <p:blipFill>
          <a:blip r:embed="rId1"/>
          <a:stretch/>
        </p:blipFill>
        <p:spPr>
          <a:xfrm>
            <a:off x="1541520" y="152280"/>
            <a:ext cx="6059520" cy="6553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9" name=""/>
          <p:cNvSpPr/>
          <p:nvPr/>
        </p:nvSpPr>
        <p:spPr>
          <a:xfrm>
            <a:off x="762120" y="533520"/>
            <a:ext cx="380988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Illiquid storage point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 of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varied storage capacity: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out the door: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762120" y="3809880"/>
            <a:ext cx="3809880" cy="2438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Willingness to hold long-dated storage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Provider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Desire to participate in commodity upside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Recognized by industry as provider of quality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thinking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4952880" y="533520"/>
            <a:ext cx="381024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Mitigants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evaluate 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evaluate 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Service Provider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Upside potential: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Floor on downside: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Asset Owner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Cashless payment for services: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incremental risk: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Provider and asset owner interests aligned: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4952880" y="3809880"/>
            <a:ext cx="3810240" cy="2438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PROVIDERS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Halliburton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Halliburton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Various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533520" y="0"/>
            <a:ext cx="777240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for Services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762120" y="533520"/>
            <a:ext cx="800100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762120" y="1523880"/>
            <a:ext cx="380988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4952880" y="1523880"/>
            <a:ext cx="381024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D9A7EB-6964-49FD-A3D7-B9BD285743BA}" type="slidenum">
              <a:t>18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8088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Products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828440" y="1523880"/>
            <a:ext cx="579132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812880" indent="-812880">
              <a:lnSpc>
                <a:spcPct val="130000"/>
              </a:lnSpc>
              <a:spcBef>
                <a:spcPts val="700"/>
              </a:spcBef>
              <a:buClr>
                <a:srgbClr val="000000"/>
              </a:buClr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Rabbits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68560" indent="-711360">
              <a:lnSpc>
                <a:spcPct val="130000"/>
              </a:lnSpc>
              <a:spcBef>
                <a:spcPts val="499"/>
              </a:spcBef>
              <a:buClr>
                <a:srgbClr val="000000"/>
              </a:buClr>
              <a:buFont typeface="Arial"/>
              <a:buAutoNum type="romanU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Loan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68560" indent="-711360">
              <a:lnSpc>
                <a:spcPct val="130000"/>
              </a:lnSpc>
              <a:spcBef>
                <a:spcPts val="499"/>
              </a:spcBef>
              <a:buClr>
                <a:srgbClr val="000000"/>
              </a:buClr>
              <a:buFont typeface="Arial"/>
              <a:buAutoNum type="romanU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Synthetic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68560" indent="-711360">
              <a:lnSpc>
                <a:spcPct val="130000"/>
              </a:lnSpc>
              <a:spcBef>
                <a:spcPts val="499"/>
              </a:spcBef>
              <a:buClr>
                <a:srgbClr val="000000"/>
              </a:buClr>
              <a:buFont typeface="Arial"/>
              <a:buAutoNum type="romanU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Gas Hedge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68560" indent="-711360">
              <a:lnSpc>
                <a:spcPct val="130000"/>
              </a:lnSpc>
              <a:spcBef>
                <a:spcPts val="499"/>
              </a:spcBef>
              <a:buClr>
                <a:srgbClr val="000000"/>
              </a:buClr>
              <a:buFont typeface="Arial"/>
              <a:buAutoNum type="romanU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Gas-Based Loan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68560" indent="-711360">
              <a:lnSpc>
                <a:spcPct val="130000"/>
              </a:lnSpc>
              <a:spcBef>
                <a:spcPts val="499"/>
              </a:spcBef>
              <a:buClr>
                <a:srgbClr val="000000"/>
              </a:buClr>
              <a:buFont typeface="Arial"/>
              <a:buAutoNum type="romanU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Synthetic Expansion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130000"/>
              </a:lnSpc>
              <a:spcBef>
                <a:spcPts val="700"/>
              </a:spcBef>
              <a:buClr>
                <a:srgbClr val="000000"/>
              </a:buClr>
              <a:buFont typeface="Arial"/>
              <a:buAutoNum type="alpha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Elephants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68560" indent="-711360">
              <a:lnSpc>
                <a:spcPct val="130000"/>
              </a:lnSpc>
              <a:spcBef>
                <a:spcPts val="499"/>
              </a:spcBef>
              <a:buClr>
                <a:srgbClr val="000000"/>
              </a:buClr>
              <a:buFont typeface="Arial"/>
              <a:buAutoNum type="romanU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Monetization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68560" indent="-711360">
              <a:lnSpc>
                <a:spcPct val="130000"/>
              </a:lnSpc>
              <a:spcBef>
                <a:spcPts val="499"/>
              </a:spcBef>
              <a:buClr>
                <a:srgbClr val="000000"/>
              </a:buClr>
              <a:buFont typeface="Arial"/>
              <a:buAutoNum type="romanU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Exchanged for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657600" y="29145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A30EBE-D3E1-4056-9A76-C890194DB17C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3520" y="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 Gas Loan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066680" y="2895480"/>
            <a:ext cx="106704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705720" y="2743200"/>
            <a:ext cx="10666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962520" y="290052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705720" y="1447920"/>
            <a:ext cx="10666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Field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705720" y="450072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962520" y="4343400"/>
            <a:ext cx="10666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Funds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962520" y="168120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86000" y="29718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86000" y="32004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514600" y="266688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514600" y="320040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105520" y="29718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105520" y="32004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410080" y="2666880"/>
            <a:ext cx="106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410080" y="3200400"/>
            <a:ext cx="106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4495680" y="213336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733920" y="23623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495680" y="33526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581280" y="3429000"/>
            <a:ext cx="10670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$3.09 x 5% x 2 yr = $0.31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7238880" y="21333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477120" y="23623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086600" y="34290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315200" y="34290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086600" y="365760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019920" y="3597120"/>
            <a:ext cx="1066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or Spot in T2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962520" y="5094360"/>
            <a:ext cx="2971800" cy="162180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Desk Profit *: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Buy Spot: ($3.09)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Cost of Funds: ($0.31)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Sell Forward: $3.71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Total: $0.31 – ESP Fee + bid/ask 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* Ignoring Time Value of Money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209680" y="358128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209680" y="266688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286000" y="358128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9480" y="457200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09480" y="480060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362320" y="44197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362320" y="46483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438280" y="914400"/>
            <a:ext cx="4191120" cy="52092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Desk gives gas to Asset Owner (Developer) today; Asset Owner (Developer) returns gas in T2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514600" y="23623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33520" y="5064120"/>
            <a:ext cx="205740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Funds: 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Spot: $3.09 (Sep 01)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Forward: $3.71 (Sep 03)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3130EC-AA5C-4634-BD62-B4E24F5A44A9}" type="slidenum">
              <a:t>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609480" y="152280"/>
            <a:ext cx="7162920" cy="62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7" name="" descr=""/>
          <p:cNvPicPr/>
          <p:nvPr/>
        </p:nvPicPr>
        <p:blipFill>
          <a:blip r:embed="rId1"/>
          <a:stretch/>
        </p:blipFill>
        <p:spPr>
          <a:xfrm>
            <a:off x="2514600" y="2438280"/>
            <a:ext cx="4114800" cy="2314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" name=""/>
          <p:cNvSpPr/>
          <p:nvPr/>
        </p:nvSpPr>
        <p:spPr>
          <a:xfrm>
            <a:off x="4952880" y="533520"/>
            <a:ext cx="381024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Mitigants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 only recoverable base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credit and market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We/3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operate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Asset Owner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Pressure: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back gas at higher price: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Cheaper cost of funds in T2: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delay of capex: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952880" y="3429000"/>
            <a:ext cx="381024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GAS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WHP-Lodi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5.0 Bcf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eCORP-Stagecoach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16.8 Bcf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FGS-Hill Lake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2.2 Bcf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FGS-Worsham Steed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8.0 Bcf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WHP-Atkinson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3.0 Bcf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Energy South-McIntosh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0.9 Bcf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Bridgeline-Sorrento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3.0 Bcf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Unocal-Keystone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1.0 Bcf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MHP-Egan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1.7 Bcf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AES-Totem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4.5 Bcf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NWAGUD-East Detroit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ProGas-Blackhawk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5.0 Bcf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Paso-Thomas Corners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4.4 Bcf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MHP-Tioga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 Bcf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62120" y="533520"/>
            <a:ext cx="380988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(storage integrity)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for gas delivery to ENA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Bankruptcy before transaction ends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risk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storage: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62120" y="3429000"/>
            <a:ext cx="380988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 Origination 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Desk’s VAR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 of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developer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financing flexibility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View of backwardation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Non-FERC regulated preferred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33520" y="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Loan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62120" y="457200"/>
            <a:ext cx="800100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62120" y="1981080"/>
            <a:ext cx="3809880" cy="1219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952880" y="1981080"/>
            <a:ext cx="3810240" cy="1219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75EDDF-0387-4A20-B48F-084EE670AB0A}" type="slidenum">
              <a:t>4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33520" y="759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II. Synthetic Storage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066680" y="3048120"/>
            <a:ext cx="106704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010280" y="3886200"/>
            <a:ext cx="1067040" cy="6426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Asset Owner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962520" y="305280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962520" y="449568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962520" y="183348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286000" y="31240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286000" y="33526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514600" y="28195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362320" y="335268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105520" y="31240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105520" y="33526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410080" y="2819520"/>
            <a:ext cx="106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410080" y="3352680"/>
            <a:ext cx="106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4495680" y="22856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733920" y="251460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495680" y="35053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581280" y="3825720"/>
            <a:ext cx="1067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$3.09 + $0.62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209680" y="37339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209680" y="28195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286000" y="373392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09480" y="457200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09480" y="480060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362320" y="44197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362320" y="46483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438280" y="990720"/>
            <a:ext cx="4114800" cy="52092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Desk receives gas from Client today and returns gas in T2; Client pays Storage fee to Desk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6781680" y="274284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4876560" y="2743200"/>
            <a:ext cx="1904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876920" y="27432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952880" y="2438280"/>
            <a:ext cx="1828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fee ($0.62)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648320" y="35053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572000" y="3825720"/>
            <a:ext cx="1523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($3.09 + $0.62) x 5% x 2 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514600" y="251460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33520" y="5105520"/>
            <a:ext cx="205740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Funds: 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Spot: $3.09 (Sep 01)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Forward: $3.71 (Sep 03)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962520" y="5029200"/>
            <a:ext cx="2971800" cy="166752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Desk Profit *: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Sell Spot: $3.09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Storage Fee Received: $0.62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Interest Received: $0.37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Buy Forward: ($3.71)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Total: $0.37 – ESP Fee + bid/ask 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* Ignoring Time Value of Money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705720" y="305280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EBCBB7-CEA3-48ED-8704-D96BC93CEF69}" type="slidenum">
              <a:t>5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609480" y="152280"/>
            <a:ext cx="7162920" cy="62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1"/>
          <a:stretch/>
        </p:blipFill>
        <p:spPr>
          <a:xfrm>
            <a:off x="2514600" y="2438280"/>
            <a:ext cx="4114800" cy="2314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"/>
          <p:cNvSpPr/>
          <p:nvPr/>
        </p:nvSpPr>
        <p:spPr>
          <a:xfrm>
            <a:off x="4952880" y="533520"/>
            <a:ext cx="381024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Mitigants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 liquid point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credit or pay upfront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Client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LDs make transaction look like real storage: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Enables client to sell gas: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 cycle: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952880" y="3429000"/>
            <a:ext cx="381024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El Paso-Petal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Mirant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SNG, Koch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Unocal-Keystone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NNG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NNG, TW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MHP-Tioga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 LDCs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TGP, DTI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Blue Dolphin-Avoca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 LDCs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TGP, DTI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ProGas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Thermo-Crossroads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PSCo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CIG, KNI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Various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LDCs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Various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62120" y="3429000"/>
            <a:ext cx="380988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 Origination 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requires storage now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Baseload storage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62120" y="533520"/>
            <a:ext cx="380988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Illiquid point of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LDs to client do not match LDs from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 from storage fee (if not paid up front)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1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in the door: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risk: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33520" y="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Synthetic Storage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62120" y="533520"/>
            <a:ext cx="800100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952880" y="1981080"/>
            <a:ext cx="3810240" cy="1219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62120" y="1981080"/>
            <a:ext cx="3809880" cy="1219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DBE950-A812-41E5-B4DB-0A030E1EFD41}" type="slidenum">
              <a:t>6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33520" y="-7632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III. Base Gas Hedge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143000" y="304812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781680" y="3048120"/>
            <a:ext cx="106704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038480" y="3052800"/>
            <a:ext cx="106704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038480" y="4495680"/>
            <a:ext cx="106704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038480" y="1833480"/>
            <a:ext cx="106704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362320" y="31240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362320" y="33526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590920" y="28195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514600" y="335268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181480" y="312408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181480" y="335268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486400" y="28195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486400" y="335268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V="1">
            <a:off x="4572000" y="22856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809880" y="2514600"/>
            <a:ext cx="106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572000" y="35053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657600" y="3825720"/>
            <a:ext cx="1066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$3.09 + $0.65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286000" y="37339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286000" y="28195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362320" y="3733920"/>
            <a:ext cx="1447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838080" y="46483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38080" y="48769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514600" y="449568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514600" y="472428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T0.5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6858000" y="274284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4952880" y="27432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952880" y="27432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029200" y="2438280"/>
            <a:ext cx="1828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fee ($0.65)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724280" y="35053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648320" y="3825720"/>
            <a:ext cx="1523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($3.09 + $0.65) x 5% x 0.5 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62120" y="5105520"/>
            <a:ext cx="205740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Funds: 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Spot: $3.09 (Sep 01)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Forward: $3.74 (Feb 02)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038480" y="5029200"/>
            <a:ext cx="2971800" cy="166752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Desk Profit *: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Sell Spot: $3.09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Storage Fee Received: $0.65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Interest Received: $0.09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Buy Forward: ($3.74)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Total: $0.09 – ESP Fee + bid/ask 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* Ignoring Time Value of Money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286000" y="844560"/>
            <a:ext cx="4572000" cy="52092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Desk receives gas from Asset Owner today and returns gas in T2; Asset Owner pays Storage fee to Desk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2FCFBD-6DE0-48B0-9D2A-3738EE3C6E0A}" type="slidenum">
              <a:t>7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609480" y="152280"/>
            <a:ext cx="7162920" cy="624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7" name="" descr=""/>
          <p:cNvPicPr/>
          <p:nvPr/>
        </p:nvPicPr>
        <p:blipFill>
          <a:blip r:embed="rId1"/>
          <a:stretch/>
        </p:blipFill>
        <p:spPr>
          <a:xfrm>
            <a:off x="2514600" y="2438280"/>
            <a:ext cx="4114800" cy="2314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8" name=""/>
          <p:cNvSpPr/>
          <p:nvPr/>
        </p:nvSpPr>
        <p:spPr>
          <a:xfrm>
            <a:off x="762120" y="533520"/>
            <a:ext cx="380988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Illiquid point of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LDs to client do not match LDs from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 from storage fee (if not paid up front)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in the door: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Almost risk-free: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62120" y="3429000"/>
            <a:ext cx="380988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 Origination 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Developer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Bullish on prices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952880" y="533520"/>
            <a:ext cx="3810240" cy="28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Mitigants to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Find liquid point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credit or pay upfront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to Asset Owner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attributes of hedge: 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Could be done financially instead: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Exact timing of injection unknown: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Loss of opening date optionality: 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952880" y="3429000"/>
            <a:ext cx="3886200" cy="2819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GAS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SERVICE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AES-County Line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 Bcf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Paso-Cayuta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 Bcf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 Facilities-Honeoye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0.7 Bcf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eCORP-Hustead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2.3 Bcf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Seneca Lake Storage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0.3 Bcf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NUI-Saltville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ProGas-Lisman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 Bcf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ProGas-Rumsey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0.2 Bcf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ProGas-Steudal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0.2 Bcf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Energy-Columbus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6.5 Bcf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WHP-Coles Levee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23.0 Bcf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Jetta-Four Mile Creek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4.8 Bcf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33520" y="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Gas Hedge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62120" y="533520"/>
            <a:ext cx="800100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62120" y="1981080"/>
            <a:ext cx="380988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4952880" y="1981080"/>
            <a:ext cx="381024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81AFE0-3F8C-4906-9245-34A91FCCC530}" type="slidenum">
              <a:t>8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33520" y="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IV. Gas-Based Loan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066680" y="3048120"/>
            <a:ext cx="106704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705720" y="2819520"/>
            <a:ext cx="10666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962520" y="305280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705720" y="1600200"/>
            <a:ext cx="10666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Field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705720" y="465300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962520" y="4419720"/>
            <a:ext cx="106668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Funds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962520" y="1833480"/>
            <a:ext cx="10666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286000" y="31240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286000" y="33526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514600" y="28195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362320" y="3352680"/>
            <a:ext cx="1218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105520" y="31240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105520" y="33526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410080" y="2819520"/>
            <a:ext cx="106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410080" y="3352680"/>
            <a:ext cx="106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flipV="1">
            <a:off x="4495680" y="22856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733920" y="251460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495680" y="35053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581280" y="3613320"/>
            <a:ext cx="10670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$3.09 x 5% x 2 yr = $0.31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flipV="1">
            <a:off x="7238880" y="22860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934320" y="243828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238880" y="36576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238880" y="3870360"/>
            <a:ext cx="106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095880" y="3825720"/>
            <a:ext cx="1219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or Spot in T2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209680" y="37339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209680" y="2819520"/>
            <a:ext cx="1524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286000" y="373392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33520" y="45720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33520" y="48006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286000" y="44197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286000" y="464832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T1 &amp; T2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1981080" y="762120"/>
            <a:ext cx="5029200" cy="73440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Desk gives gas to Asset Owner today; Asset Owner pays interest during transaction; Asset Owner returns gas in T2; Desk pays Storage Fee in T2, thereby locking in T0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952880" y="2286000"/>
            <a:ext cx="1828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($3.09 x 7%)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H="1">
            <a:off x="4800240" y="25909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800600" y="2590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858000" y="25909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33520" y="50292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286000" y="487692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in T2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876920" y="3505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876920" y="373392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6858000" y="35049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029200" y="3733920"/>
            <a:ext cx="1219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Fee ($0.62)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57200" y="5181480"/>
            <a:ext cx="2057400" cy="1111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Funds: 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Spot: $3.09 (Sep 01)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Forward: $3.71 (Sep 03)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962520" y="5145120"/>
            <a:ext cx="2971800" cy="164952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Desk Profit *: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Buy Spot: ($3.09)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Net Interest Received: $0.12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Pay Storage Fee: ($0.62)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Sell Forward: $3.71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Total: $0.12 – ESP Fee + bid/ask 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* Ignoring Time Value of Money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514600" y="2514600"/>
            <a:ext cx="1066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467480" y="36576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5B5423-8C1A-49B1-BDAD-5F70D8ACACE2}" type="slidenum">
              <a:t>9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August 17, 2001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2001-08-08T16:10:41Z</dcterms:created>
  <dc:creator>erainer</dc:creator>
  <dc:description/>
  <dc:language>en-US</dc:language>
  <cp:lastModifiedBy>pgregor</cp:lastModifiedBy>
  <dcterms:modified xsi:type="dcterms:W3CDTF">2001-08-17T20:26:24Z</dcterms:modified>
  <cp:revision>103</cp:revision>
  <dc:subject/>
  <dc:title>Draft Ideas—Hunting Rabbits</dc:title>
</cp:coreProperties>
</file>