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5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dt" idx="1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ftr" idx="2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sldNum" idx="3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20C43D-4FCC-4136-838D-9F344A46A7F9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1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11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11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dt" idx="4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ftr" idx="5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sldNum" idx="6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DB18A6B-ED81-45F9-B44E-137188F545C3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"/>
          <p:cNvGrpSpPr/>
          <p:nvPr/>
        </p:nvGrpSpPr>
        <p:grpSpPr>
          <a:xfrm>
            <a:off x="0" y="68400"/>
            <a:ext cx="8678880" cy="6713280"/>
            <a:chOff x="0" y="68400"/>
            <a:chExt cx="8678880" cy="6713280"/>
          </a:xfrm>
        </p:grpSpPr>
        <p:sp>
          <p:nvSpPr>
            <p:cNvPr id="217" name=""/>
            <p:cNvSpPr/>
            <p:nvPr/>
          </p:nvSpPr>
          <p:spPr>
            <a:xfrm>
              <a:off x="1098720" y="784080"/>
              <a:ext cx="7580160" cy="148608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8" name=""/>
            <p:cNvGrpSpPr/>
            <p:nvPr/>
          </p:nvGrpSpPr>
          <p:grpSpPr>
            <a:xfrm>
              <a:off x="0" y="68400"/>
              <a:ext cx="990720" cy="6713280"/>
              <a:chOff x="0" y="68400"/>
              <a:chExt cx="990720" cy="6713280"/>
            </a:xfrm>
          </p:grpSpPr>
          <p:sp>
            <p:nvSpPr>
              <p:cNvPr id="219" name=""/>
              <p:cNvSpPr/>
              <p:nvPr/>
            </p:nvSpPr>
            <p:spPr>
              <a:xfrm>
                <a:off x="0" y="6672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0" y="672948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0" y="6781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0" y="652932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0" y="6453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0" y="660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0" y="58197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0" y="57769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0" y="63817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0" y="6181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0" y="6053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0" y="6348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0" y="5853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0" y="59389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0" y="6253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0" y="6219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0" y="55720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0" y="56293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0" y="5681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0" y="54291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0" y="53532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0" y="5500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0" y="47196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0" y="4676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0" y="52815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0" y="508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0" y="49528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0" y="52484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0" y="47530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0" y="4838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0" y="515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0" y="51195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0" y="449424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0" y="43657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0" y="4251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0" y="4565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0" y="45324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0" y="4054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0" y="4111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0" y="41641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0" y="391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0" y="3835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0" y="398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0" y="3763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0" y="35640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0" y="37306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0" y="36352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0" y="36021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0" y="3381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0" y="3438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0" y="3490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0" y="3238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0" y="3162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0" y="3309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0" y="25290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0" y="24861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0" y="309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0" y="2890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0" y="2762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0" y="3057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0" y="25621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0" y="26478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0" y="29624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0" y="29289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0" y="2281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0" y="2338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0" y="23907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0" y="21384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0" y="22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0" y="16128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0" y="1569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0" y="19749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0" y="1846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0" y="1646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0" y="17319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0" y="20462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0" y="2013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0" y="1365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0" y="1422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0" y="1474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0" y="12222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0" y="1293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0" y="1139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0" y="10256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0" y="828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0" y="885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0" y="9381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0" y="685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0" y="6094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0" y="7570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0" y="538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0" y="504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0" y="4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0" y="111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0" y="6840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0" y="144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0" y="230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>
                <a:off x="0" y="320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17" name="PlaceHolder 1"/>
          <p:cNvSpPr>
            <a:spLocks noGrp="1"/>
          </p:cNvSpPr>
          <p:nvPr>
            <p:ph type="dt" idx="7"/>
          </p:nvPr>
        </p:nvSpPr>
        <p:spPr>
          <a:xfrm>
            <a:off x="1387440" y="63579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 type="ftr" idx="8"/>
          </p:nvPr>
        </p:nvSpPr>
        <p:spPr>
          <a:xfrm>
            <a:off x="3722760" y="6357960"/>
            <a:ext cx="22716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3"/>
          <p:cNvSpPr>
            <a:spLocks noGrp="1"/>
          </p:cNvSpPr>
          <p:nvPr>
            <p:ph type="sldNum" idx="9"/>
          </p:nvPr>
        </p:nvSpPr>
        <p:spPr>
          <a:xfrm>
            <a:off x="6464160" y="6361200"/>
            <a:ext cx="19065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DB8664-42C2-4BA5-8D1F-30D83555A92D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PlaceHolder 4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017880" y="2120760"/>
            <a:ext cx="5662440" cy="7776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098720" y="861840"/>
            <a:ext cx="5662440" cy="7812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320" bIns="313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857160" algn="ctr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200240" algn="ctr">
              <a:spcBef>
                <a:spcPts val="4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542960" algn="ctr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://www.asvp.org/" TargetMode="External"/><Relationship Id="rId2" Type="http://schemas.openxmlformats.org/officeDocument/2006/relationships/hyperlink" Target="http://www.svpseattle.org/" TargetMode="External"/><Relationship Id="rId3" Type="http://schemas.openxmlformats.org/officeDocument/2006/relationships/hyperlink" Target="http://www.time.com/time/magazine/articles/0,3266,49977,00.html" TargetMode="External"/><Relationship Id="rId4" Type="http://schemas.openxmlformats.org/officeDocument/2006/relationships/hyperlink" Target="http://www.successmagazine/" TargetMode="External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 Social Venture Partners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New Philanthropy Model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For Houston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Presentation to Potential Partners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Resources for information about Venture Philanthropy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809280" y="2214360"/>
            <a:ext cx="390204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3366"/>
                </a:solidFill>
                <a:effectLst/>
                <a:uFillTx/>
                <a:latin typeface="Times New Roman"/>
                <a:hlinkClick r:id="rId1"/>
              </a:rPr>
              <a:t>www.asvp.org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3366"/>
                </a:solidFill>
                <a:effectLst/>
                <a:uFillTx/>
                <a:latin typeface="Times New Roman"/>
                <a:hlinkClick r:id="rId2"/>
              </a:rPr>
              <a:t>www.svpseattle.org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New Shape of Philanthropy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Fortune archives, Doc.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ID--LH 20000601010000198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PlaceHolder 3"/>
          <p:cNvSpPr>
            <a:spLocks noGrp="1"/>
          </p:cNvSpPr>
          <p:nvPr>
            <p:ph/>
          </p:nvPr>
        </p:nvSpPr>
        <p:spPr>
          <a:xfrm>
            <a:off x="4863960" y="2214360"/>
            <a:ext cx="390384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New Way of Giving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3366"/>
                </a:solidFill>
                <a:effectLst/>
                <a:uFillTx/>
                <a:latin typeface="Times New Roman"/>
                <a:hlinkClick r:id="rId3"/>
              </a:rPr>
              <a:t>www.time.com/time/magazine/articles/0,3266,49977,00.html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Investing in Tomorrow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3366"/>
                </a:solidFill>
                <a:effectLst/>
                <a:uFillTx/>
                <a:latin typeface="Times New Roman"/>
                <a:hlinkClick r:id="rId4"/>
              </a:rPr>
              <a:t>www.successmagazine</a:t>
            </a:r>
            <a:r>
              <a:rPr b="0" lang="en-US" sz="2800" strike="noStrike" u="sng">
                <a:solidFill>
                  <a:srgbClr val="003366"/>
                </a:solidFill>
                <a:effectLst/>
                <a:uFillTx/>
                <a:latin typeface="Times New Roman"/>
              </a:rPr>
              <a:t>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com/0700stories/giveback.html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Creating a Legacy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PlaceHolder 2"/>
          <p:cNvSpPr>
            <a:spLocks noGrp="1"/>
          </p:cNvSpPr>
          <p:nvPr>
            <p:ph type="subTitle"/>
          </p:nvPr>
        </p:nvSpPr>
        <p:spPr>
          <a:xfrm>
            <a:off x="1566720" y="269352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Through HSVP The Woodhill Foundation will create a new philanthropy legacy for Houston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 Social Venture Partners (HSVP)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new kind of giving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Connecting business with community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Following a capital investors model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Making a hands-on difference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Modeled after SVP-Seattle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New Kind of Giving</a:t>
            </a: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Business and Technology professionals are provided a way to invest their time, expertise and resources to address community problems in Houston.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vision is to build a philanthropic organization using a venture capital model, where Partners invest in innovation, and then actively nurture their financial investments with guidance and resources. 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HSVP gives professionals a way to engage in a new style of philanthropy that allows Partners to take an active role in their charitable giving.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Connecting Business With Community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/>
          </p:nvPr>
        </p:nvSpPr>
        <p:spPr>
          <a:xfrm>
            <a:off x="809640" y="2438280"/>
            <a:ext cx="795816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HSVP will be a non-profit organization dedicated to addressing root causes of community problems in Houston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Each partner commits to a minimum annual contribution (tax-deductible) of $6,000 for at least two years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Associates are volunteers who offer their time and expertise to HSVP and its Investee organizations without making a financial contribution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Following a Capital Investors Model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762120" y="2743200"/>
            <a:ext cx="8076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838080" y="2209680"/>
            <a:ext cx="7925040" cy="283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Using a venture capital model, the Partners provide financial support and business expertise to help nonprofit Investees develop more efficient, sustainable organizations.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Support is usually continued over several years to build organizational capacity. 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Making a Hands-on Difference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685800" y="2286000"/>
            <a:ext cx="8153280" cy="42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Partner hands-on involvement includes activities such as setting up a website or network, coordinating a special event, or designing a marketing brochure—to management support in the areas of finance, strategic planning, fundraising, legal, training, promotions, real estate and more. </a:t>
            </a:r>
            <a:br>
              <a:rPr sz="2800"/>
            </a:b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</a:t>
            </a:r>
            <a:br>
              <a:rPr sz="2800"/>
            </a:b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Although partners are not required to contribute time and expertise, it is encouraged.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HSVP Proposed Start-up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Woodhill Foundation will provide a major portion of the initial funding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Peter Schaeffer, Neon Systems, will be a major contributor of initial funding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Calene LeBeau will be the Executive Director for HSVP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HSVP immediate start-up on funding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Calene LeBeau Qualifications for Executive Director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Successful Leader—strategic planning, fundraising and grant programs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Successful Manager—oversaw successful turnaround of two major non-profits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Successful Professional—built and developed models for two profitable speech and hearing clinics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Successful Entrepreneur—built a successful private school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random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2000-10-28T15:04:59Z</dcterms:created>
  <dc:creator>CALENE LEBEAU</dc:creator>
  <dc:description/>
  <dc:language>en-US</dc:language>
  <cp:lastModifiedBy>CALENE LEBEAU</cp:lastModifiedBy>
  <dcterms:modified xsi:type="dcterms:W3CDTF">2000-11-06T17:57:59Z</dcterms:modified>
  <cp:revision>11</cp:revision>
  <dc:subject/>
  <dc:title>Houston Social Venture Partners</dc:title>
</cp:coreProperties>
</file>