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7037388" cy="91868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52BD09-7A90-4D8E-A487-561A40A0A8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EBE287-EFF1-4C2B-BB7F-E1E524003A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DEFD6C-6C1F-49BB-8D8A-FB03A55D27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6909F2-C66A-46BC-AF1D-F63AD430A6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D804FD-CFE7-416D-BDBD-A37C98B534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38680" y="640080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7624CDA-2078-478E-9731-27B5D4F4E30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8140680" y="5759280"/>
            <a:ext cx="743040" cy="74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1382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478F47D9-5082-48C8-B57D-16C60D89BD3F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1343160" y="4349880"/>
            <a:ext cx="6724440" cy="19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Vince Kaminski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Analyzing Approaches to Weather Derivatives Valuation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Houston, September 1,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13040" y="6375240"/>
            <a:ext cx="126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1999 BJ-9010292-</a:t>
            </a:r>
            <a:fld id="{F3583D9B-83FF-464A-BCE1-D42F740B04BD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0" y="6550200"/>
            <a:ext cx="9144000" cy="102960"/>
          </a:xfrm>
          <a:prstGeom prst="rect">
            <a:avLst/>
          </a:prstGeom>
          <a:gradFill rotWithShape="0">
            <a:gsLst>
              <a:gs pos="0">
                <a:srgbClr val="009bff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0" y="200160"/>
            <a:ext cx="9144000" cy="102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9b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3324240" y="457200"/>
            <a:ext cx="2552760" cy="199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weather%20copy" descr=""/>
          <p:cNvPicPr/>
          <p:nvPr/>
        </p:nvPicPr>
        <p:blipFill>
          <a:blip r:embed="rId2"/>
          <a:stretch/>
        </p:blipFill>
        <p:spPr>
          <a:xfrm>
            <a:off x="457200" y="2533680"/>
            <a:ext cx="8077320" cy="180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DERIVATIVES: TRANSACTION TYPES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52600" y="154296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Types of Contracts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Swaps, Caps, Floors, Collars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Mainly seasonal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Multi-year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 to $500,000/DD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capped to reduce aggregate exposure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Hundreds of weather stations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Baskets (Multiple cities)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Weather-linked financing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Securitizations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Examples of Transactions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EXAMPLE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Warm Weather Protection for HO Provider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 Floor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 Heating Season)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5000"/>
              </a:lnSpc>
              <a:spcAft>
                <a:spcPts val="2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JFK Airport (WBAN#94789)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 = $5,000/HDD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 = $2,000,000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9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Strikes set 5% below 30-year average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AVG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STRIKE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PREMIUM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Feb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1788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$400,000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99 - Mar 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2613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2482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$340,000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456840"/>
            <a:ext cx="8039160" cy="17334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ILLUSTRATION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an Jan-Mar floor, as HDDs drop below the strike, purchaser is compensated $5,000 per HDD by the floor up to a limit of $2,000,000. If temperatures are low, purchaser will retain the financial benefits of cold weather, paying only the floor premium of $340,000.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66" name=""/>
          <p:cNvGraphicFramePr/>
          <p:nvPr/>
        </p:nvGraphicFramePr>
        <p:xfrm>
          <a:off x="957240" y="2430360"/>
          <a:ext cx="7307280" cy="381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7240" y="2430360"/>
                    <a:ext cx="7307280" cy="38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4167000" y="2765520"/>
            <a:ext cx="4010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floor is “active” where the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sloped and “inactive” where it is flat.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5391000" y="3352680"/>
            <a:ext cx="895680" cy="876600"/>
          </a:xfrm>
          <a:prstGeom prst="line">
            <a:avLst/>
          </a:prstGeom>
          <a:ln w="1260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Horizon Offshore Contractors, Inc.</a:t>
            </a:r>
            <a:br>
              <a:rPr sz="3600"/>
            </a:br>
            <a:r>
              <a:rPr b="1" lang="en-US" sz="36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TROPICAL STORM PROTECTION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1219320" y="1866960"/>
          <a:ext cx="6705360" cy="4408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866960"/>
                    <a:ext cx="6705360" cy="440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3" name=""/>
          <p:cNvGrpSpPr/>
          <p:nvPr/>
        </p:nvGrpSpPr>
        <p:grpSpPr>
          <a:xfrm>
            <a:off x="2838240" y="2506320"/>
            <a:ext cx="3460680" cy="3513240"/>
            <a:chOff x="2838240" y="2506320"/>
            <a:chExt cx="3460680" cy="3513240"/>
          </a:xfrm>
        </p:grpSpPr>
        <p:sp>
          <p:nvSpPr>
            <p:cNvPr id="74" name=""/>
            <p:cNvSpPr/>
            <p:nvPr/>
          </p:nvSpPr>
          <p:spPr>
            <a:xfrm rot="10800000">
              <a:off x="2838240" y="2506320"/>
              <a:ext cx="3460680" cy="351324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 rot="10800000">
              <a:off x="3362400" y="3038400"/>
              <a:ext cx="2412720" cy="244908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 rot="10800000">
              <a:off x="3887280" y="3570480"/>
              <a:ext cx="1362600" cy="1384920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34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STORMBOARD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78" name=""/>
          <p:cNvSpPr/>
          <p:nvPr/>
        </p:nvSpPr>
        <p:spPr>
          <a:xfrm>
            <a:off x="800280" y="1562040"/>
            <a:ext cx="7257960" cy="48006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Unlike tropical storm insurance which requires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proof of loss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allows companies to cover costs and recapture lost income based solely on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what the weather does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39840" indent="-339840">
              <a:lnSpc>
                <a:spcPct val="95000"/>
              </a:lnSpc>
              <a:spcBef>
                <a:spcPts val="201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a financial product with concentric rings around a project’s worksite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Storms are monitored by the National Hurricane Center and tracked every six hours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9040" indent="-235080">
              <a:lnSpc>
                <a:spcPct val="95000"/>
              </a:lnSpc>
              <a:spcBef>
                <a:spcPts val="2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Payouts increase as a storm moves closer to the project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9" name=""/>
          <p:cNvGrpSpPr/>
          <p:nvPr/>
        </p:nvGrpSpPr>
        <p:grpSpPr>
          <a:xfrm>
            <a:off x="1104840" y="3505320"/>
            <a:ext cx="2796840" cy="2572920"/>
            <a:chOff x="1104840" y="3505320"/>
            <a:chExt cx="2796840" cy="2572920"/>
          </a:xfrm>
        </p:grpSpPr>
        <p:sp>
          <p:nvSpPr>
            <p:cNvPr id="80" name=""/>
            <p:cNvSpPr/>
            <p:nvPr/>
          </p:nvSpPr>
          <p:spPr>
            <a:xfrm>
              <a:off x="1104840" y="3720240"/>
              <a:ext cx="2638080" cy="23580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  <a:effectLst>
              <a:outerShdw dist="107932" dir="135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1504800" y="4077360"/>
              <a:ext cx="1837800" cy="164340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1902960" y="4435200"/>
              <a:ext cx="1039680" cy="928080"/>
            </a:xfrm>
            <a:prstGeom prst="ellipse">
              <a:avLst/>
            </a:prstGeom>
            <a:solidFill>
              <a:srgbClr val="ffff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012040" y="4726080"/>
              <a:ext cx="799920" cy="285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95.70 Lon 26.00 Lat.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183400" y="5077800"/>
              <a:ext cx="584280" cy="19080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183400" y="5435640"/>
              <a:ext cx="478800" cy="21456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75%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183400" y="5793120"/>
              <a:ext cx="478800" cy="21312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50%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3501720" y="3505320"/>
              <a:ext cx="399960" cy="3574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3501720" y="3577320"/>
              <a:ext cx="80280" cy="357480"/>
            </a:xfrm>
            <a:prstGeom prst="upArrow">
              <a:avLst>
                <a:gd name="adj1" fmla="val 50000"/>
                <a:gd name="adj2" fmla="val 111323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 txBox="1"/>
            <p:nvPr/>
          </p:nvSpPr>
          <p:spPr>
            <a:xfrm rot="5535000">
              <a:off x="25714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500km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" name=""/>
            <p:cNvSpPr txBox="1"/>
            <p:nvPr/>
          </p:nvSpPr>
          <p:spPr>
            <a:xfrm rot="5535000">
              <a:off x="3025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750km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" name=""/>
            <p:cNvSpPr txBox="1"/>
            <p:nvPr/>
          </p:nvSpPr>
          <p:spPr>
            <a:xfrm rot="5535000">
              <a:off x="3403080" y="4922640"/>
              <a:ext cx="330480" cy="89640"/>
            </a:xfrm>
            <a:prstGeom prst="rect">
              <a:avLst/>
            </a:prstGeom>
          </p:spPr>
          <p:txBody>
            <a:bodyPr wrap="none" fromWordArt="1" lIns="90000" rIns="90000" tIns="43200" bIns="43200" anchor="t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pc="3" strike="noStrike" u="none">
                  <a:ln w="9360">
                    <a:solidFill>
                      <a:srgbClr val="000000"/>
                    </a:solidFill>
                    <a:miter/>
                  </a:ln>
                  <a:solidFill>
                    <a:srgbClr val="ffffcc"/>
                  </a:solidFill>
                  <a:uFillTx/>
                  <a:latin typeface="Arial"/>
                </a:rPr>
                <a:t>1000km</a:t>
              </a:r>
              <a:endParaRPr b="0" lang="en-US" sz="10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ffcc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92" name=""/>
          <p:cNvSpPr/>
          <p:nvPr/>
        </p:nvSpPr>
        <p:spPr>
          <a:xfrm>
            <a:off x="4324320" y="3581280"/>
            <a:ext cx="3629160" cy="23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657440" indent="-1657440"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Typical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 99 - Nov 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95.70 Longitude     26.00 Latitude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Notional: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7440" indent="-165744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4120"/>
                <a:tab algn="l" pos="222732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Limit: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$1,000,000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STORMBOARD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can be customized to meet the unique dynamics of each project and its risk tolerances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Protection levels can be based on your project’s sensitivity to storm path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spcBef>
                <a:spcPts val="249"/>
              </a:spcBef>
              <a:buClr>
                <a:srgbClr val="022f9e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of risk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factors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spcBef>
                <a:spcPts val="24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Deductibles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VALUATION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structured as any standard derivative (swap, call option, put option, a collar)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Does it mean that the pricing of weather derivatives should be based on the same principles as option pricing?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prices of weather derivatives quoted by different market makers tend to vary significantly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is slowly converging to the common valuation standards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Option Pricing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pricing is based on a watertight theoretical argument: creation of  a replicating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replicating portfolio removes the market risk for a short instant of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the market conditions change, the replicating portfolio has to be rebalanced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cost of creating and rebalancing the portfolio over time, when market conditions change, is the theoretical price of the option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principle, a market maker can write a single option contract, as long as there is a liquid market in the underlying instrument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Examples of transactions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paradigms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Insurance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provides protection for a large portfolio of similar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Premiums charged are based on actuarial principles: assessment of probabilities of occurrence of certain events over 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required premiums are based on expected  loss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insurance company exploits the law of large numbers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insurance premiums are invested and produce a profit resulting from  the time difference between receipt of cash and settlement of losses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approach requires a large portfolio of insured risks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Law of Large Numbers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identically distributed random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… + 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…, 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are identically distributed random variables with mean EX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then with probability 1, S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/n converges to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laws of large numbers tell us what happens in the long run,  for sufficiently large samples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Black-Scholes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Geometric Brownian Motion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dV =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Vdt +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Vdz                        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infinitesimal time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drift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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Wiener’s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 =</a:t>
            </a:r>
            <a:r>
              <a:rPr b="1" i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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dt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</a:t>
            </a:r>
            <a:r>
              <a:rPr b="1" lang="pl-PL" sz="2000" strike="noStrike" u="none" baseline="30000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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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N(0,1)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Replicating portfolio assumption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9999"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value of an contingent claim F, F(V,t) is given by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risk-free interest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dividend rate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ffe80f"/>
              </a:buClr>
              <a:buFont typeface="Monotype Sorts" charset="2"/>
              <a:buChar char="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market price of risk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case V is the price of a traded instrument, we have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and the equation  simplifies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VV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(r-d)VF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V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</a:t>
            </a:r>
            <a:r>
              <a:rPr b="1" lang="en-US" sz="20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rF + d = 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we assume further, d = 0, the equation simplifies to the Black - Scholes equation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expression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d - r =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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the risk premium (an excess of total return over the risk-free rate) that investors require to hold a given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Pricing Contingent Claims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instrument underlying an option contract is not traded, its market price of risk equals the market price of risk of an equivalent market asset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price dependent on that variable and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implementation of the Black-Scholes approach depends on the ability to estimate the market price of risk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INDUSTRY CONVENTIONS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industry has embraced actuarial approach to pricing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Relatively large differences in prices quoted by different market makers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Differences result from divergence of views regarding the empirical probability distributions of the weather variables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reasons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weather trends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island phenomenon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changes in measurement techniques used by the weather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 effects and natural hedges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Debated Issues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Empirical Vs. Fitted distributions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Pros: ability to price the option structures with strike prices outside the range of empirical data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Cons: the distributions of certain variables may be difficult to fit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use of forecasts and additional conditioning information in valuation of weather derivatives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 Nino Vs. La Nina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forecasts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Everybody talks about the weather, but nobody does anything about it.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Charles D. Warner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Hartford Courant, 1890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Definition of 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IS ENRON IN 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WEATHER BUSINESS?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internal exposures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gas and power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 gas and power trading (EES &amp; Portland General)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Storage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25"/>
              </a:spcBef>
              <a:spcAft>
                <a:spcPts val="125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In-house meteorologists provide consolidated forecasts to support gas &amp; power trading activity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external customer base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energy and non-energy businesses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spcAft>
                <a:spcPts val="499"/>
              </a:spcAft>
              <a:buClr>
                <a:srgbClr val="00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Complete risk management portfolio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spcAft>
                <a:spcPts val="499"/>
              </a:spcAft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vs. Price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120" y="457200"/>
            <a:ext cx="7753320" cy="743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EVOLUTION OF THE WEATHER MARKET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361800" y="1447920"/>
            <a:ext cx="8191800" cy="4761360"/>
            <a:chOff x="361800" y="1447920"/>
            <a:chExt cx="8191800" cy="4761360"/>
          </a:xfrm>
        </p:grpSpPr>
        <p:sp>
          <p:nvSpPr>
            <p:cNvPr id="32" name=""/>
            <p:cNvSpPr/>
            <p:nvPr/>
          </p:nvSpPr>
          <p:spPr>
            <a:xfrm>
              <a:off x="361800" y="1447920"/>
              <a:ext cx="8191800" cy="4761360"/>
            </a:xfrm>
            <a:prstGeom prst="rect">
              <a:avLst/>
            </a:prstGeom>
            <a:solidFill>
              <a:srgbClr val="ffffcc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501840" y="1651680"/>
              <a:ext cx="1755360" cy="4421160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00ff99"/>
                </a:gs>
              </a:gsLst>
              <a:lin ang="5400000"/>
            </a:gradFill>
            <a:ln cap="sq" w="1260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515520" y="171972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2409840" y="1653120"/>
              <a:ext cx="6009480" cy="64260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weather-indexed commodity transaction (Utility and Enron)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515520" y="2400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1997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409840" y="2454120"/>
              <a:ext cx="6009480" cy="36828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financial transaction  (Enron and Koch)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515520" y="38286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Aug 1999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2409840" y="3624480"/>
              <a:ext cx="6009480" cy="8377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Estimated 1,700 deals completed with a notional value of over $3.8 Billion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  </a:t>
              </a: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700+ deals completed by Enron with 43 counterparties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2409840" y="3011040"/>
              <a:ext cx="6009480" cy="336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First international transaction (Scottish Hydro and Enron)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515520" y="3012120"/>
              <a:ext cx="16804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Sep 1998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515520" y="5121000"/>
              <a:ext cx="168228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99"/>
                  </a:solidFill>
                  <a:effectLst/>
                  <a:uFillTx/>
                  <a:latin typeface="Arial"/>
                </a:rPr>
                <a:t>FUTURE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409840" y="4657680"/>
              <a:ext cx="6009480" cy="1374120"/>
            </a:xfrm>
            <a:prstGeom prst="rect">
              <a:avLst/>
            </a:prstGeom>
            <a:solidFill>
              <a:srgbClr val="ffffff"/>
            </a:solidFill>
            <a:ln cap="sq"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Longer-term deals become standard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 futures trade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Aft>
                  <a:spcPts val="1800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Weather-linked securities appear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628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instruments designed  to transfer weather risk to a third party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 instruments combining features of a derivative contract and an insurance contract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energy industry, the  weather risk is often associated with volume risk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or natural gas sales to the end-users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pipeline throughput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and price risk often interact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Derivatives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120" y="1676160"/>
            <a:ext cx="7734600" cy="4476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can be defined with respect to any environmental variable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temperature (or  its transformation - degree days)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precipitation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storm activity (intensity, frequency)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snowfall (inches, events)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temperature (wind chill, heat index)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event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stream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combinations (custom index, multiple trigger)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7448400" y="514440"/>
            <a:ext cx="1444680" cy="4951440"/>
            <a:chOff x="7448400" y="514440"/>
            <a:chExt cx="1444680" cy="4951440"/>
          </a:xfrm>
        </p:grpSpPr>
        <p:sp>
          <p:nvSpPr>
            <p:cNvPr id="49" name=""/>
            <p:cNvSpPr/>
            <p:nvPr/>
          </p:nvSpPr>
          <p:spPr>
            <a:xfrm>
              <a:off x="7826400" y="514440"/>
              <a:ext cx="685800" cy="2530440"/>
            </a:xfrm>
            <a:prstGeom prst="rect">
              <a:avLst/>
            </a:prstGeom>
            <a:solidFill>
              <a:srgbClr val="ff0000"/>
            </a:solidFill>
            <a:ln w="648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SPRSDW" descr=""/>
            <p:cNvPicPr/>
            <p:nvPr/>
          </p:nvPicPr>
          <p:blipFill>
            <a:blip r:embed="rId1"/>
            <a:stretch/>
          </p:blipFill>
          <p:spPr>
            <a:xfrm>
              <a:off x="7448400" y="5259600"/>
              <a:ext cx="1444680" cy="206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sp>
          <p:nvSpPr>
            <p:cNvPr id="51" name=""/>
            <p:cNvSpPr/>
            <p:nvPr/>
          </p:nvSpPr>
          <p:spPr>
            <a:xfrm>
              <a:off x="7824960" y="3044880"/>
              <a:ext cx="691920" cy="107316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7516800" y="3963960"/>
              <a:ext cx="1308240" cy="1227240"/>
            </a:xfrm>
            <a:prstGeom prst="ellipse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800" rIns="9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3" name="snow1" descr=""/>
            <p:cNvPicPr/>
            <p:nvPr/>
          </p:nvPicPr>
          <p:blipFill>
            <a:blip r:embed="rId2"/>
            <a:stretch/>
          </p:blipFill>
          <p:spPr>
            <a:xfrm>
              <a:off x="7832880" y="1462320"/>
              <a:ext cx="676080" cy="4618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4" name="sun" descr=""/>
            <p:cNvPicPr/>
            <p:nvPr/>
          </p:nvPicPr>
          <p:blipFill>
            <a:blip r:embed="rId3"/>
            <a:stretch/>
          </p:blipFill>
          <p:spPr>
            <a:xfrm>
              <a:off x="7831080" y="995400"/>
              <a:ext cx="677880" cy="47304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5" name="Stream" descr=""/>
            <p:cNvPicPr/>
            <p:nvPr/>
          </p:nvPicPr>
          <p:blipFill>
            <a:blip r:embed="rId4"/>
            <a:stretch/>
          </p:blipFill>
          <p:spPr>
            <a:xfrm>
              <a:off x="7839000" y="1924200"/>
              <a:ext cx="673200" cy="7081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  <p:pic>
          <p:nvPicPr>
            <p:cNvPr id="56" name="LIGHTING" descr=""/>
            <p:cNvPicPr/>
            <p:nvPr/>
          </p:nvPicPr>
          <p:blipFill>
            <a:blip r:embed="rId5"/>
            <a:srcRect l="0" t="0" r="21120" b="6047"/>
            <a:stretch/>
          </p:blipFill>
          <p:spPr>
            <a:xfrm>
              <a:off x="7835760" y="2625840"/>
              <a:ext cx="673200" cy="58428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DEGREE DAYS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Cooling Degree Days (CDDs)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Summer measure of average daily temperature above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Heating Degree Days (HDDs)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measure of average daily temperature below 65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 (18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CDD Example: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average of the daily high and the daily low temperatures is 25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C, then there are 7 CDDs for that day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cc0099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determine # of CDDs for a summer season, add CDDs for each day of the period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1998-09-03T15:22:50Z</dcterms:created>
  <dc:creator>Blake Johnson</dc:creator>
  <dc:description/>
  <dc:language>en-US</dc:language>
  <cp:lastModifiedBy>vkamins</cp:lastModifiedBy>
  <cp:lastPrinted>1999-09-03T12:26:10Z</cp:lastPrinted>
  <dcterms:modified xsi:type="dcterms:W3CDTF">2000-09-01T10:20:55Z</dcterms:modified>
  <cp:revision>15329</cp:revision>
  <dc:subject/>
  <dc:title>Defining the Real Options Approach</dc:title>
</cp:coreProperties>
</file>