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38.xml.rels" ContentType="application/vnd.openxmlformats-package.relationships+xml"/>
  <Override PartName="/ppt/slides/_rels/slide39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2.xml.rels" ContentType="application/vnd.openxmlformats-package.relationships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10288588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9118440" y="6562800"/>
            <a:ext cx="1133640" cy="33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23FDFF6-F095-4DF3-8239-60970D454D87}" type="slidenum"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1 QTR 2000 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14440" y="273600"/>
            <a:ext cx="925956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14440" y="1604520"/>
            <a:ext cx="925956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Frutiger 45 Light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Frutiger 45 Light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Frutiger 45 Light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Frutiger 45 Light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4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4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2.png"/><Relationship Id="rId3" Type="http://schemas.openxmlformats.org/officeDocument/2006/relationships/image" Target="../media/image2.png"/><Relationship Id="rId4" Type="http://schemas.openxmlformats.org/officeDocument/2006/relationships/image" Target="../media/image2.png"/><Relationship Id="rId5" Type="http://schemas.openxmlformats.org/officeDocument/2006/relationships/image" Target="../media/image2.png"/><Relationship Id="rId6" Type="http://schemas.openxmlformats.org/officeDocument/2006/relationships/image" Target="../media/image2.png"/><Relationship Id="rId7" Type="http://schemas.openxmlformats.org/officeDocument/2006/relationships/image" Target="../media/image2.png"/><Relationship Id="rId8" Type="http://schemas.openxmlformats.org/officeDocument/2006/relationships/image" Target="../media/image2.png"/><Relationship Id="rId9" Type="http://schemas.openxmlformats.org/officeDocument/2006/relationships/image" Target="../media/image2.png"/><Relationship Id="rId10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4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Logoblk" descr=""/>
          <p:cNvPicPr/>
          <p:nvPr/>
        </p:nvPicPr>
        <p:blipFill>
          <a:blip r:embed="rId1"/>
          <a:stretch/>
        </p:blipFill>
        <p:spPr>
          <a:xfrm rot="10800000">
            <a:off x="3886200" y="1750680"/>
            <a:ext cx="2927520" cy="29066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774360" y="419040"/>
            <a:ext cx="8852040" cy="134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 Brief History of Energy Derivatives</a:t>
            </a:r>
            <a:r>
              <a:rPr b="0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761760" y="1980720"/>
            <a:ext cx="8775720" cy="4699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Stage Three: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Development of a consistent framework for valuation of energy derivatives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Recognition that many features of the energy markets constitute their permanent characteristics, and are not a manifestation of  growing pains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 common framework for valuation of traded options and options embedded in contracts and in physical assets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Years 2000 - ?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762120" y="1511280"/>
            <a:ext cx="8864640" cy="2146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EXOTIC OPTIONS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Complexity of Energy Derivatives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937360" cy="4600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SzPct val="102884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sources of complexity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SzPct val="102884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Energy derivatives seldom exist in a pure form.  Typically we deal with many unique and/or interacting options and standard software packages don’t perform well as valuation engines.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SzPct val="102884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Many energy derivatives have been designed to address two sources of uncertainty: price risk and volume 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SzPct val="102884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payoff profiles tend to be very complicated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601"/>
              </a:spcBef>
              <a:buSzPct val="102884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Options often cannot be separated from a physical supply contract or a physical asset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Standard Option:  A Definition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810720" y="1312920"/>
            <a:ext cx="8999640" cy="53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option: the right (but not an obligation) to buy (sell) an underlying instrument or commodity at certain price (strike or exercise price) on (by) certain day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option to buy: call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option to sell: put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Payoff profile at expiration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Call: max(0, F</a:t>
            </a:r>
            <a:r>
              <a:rPr b="1" lang="en-US" sz="20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T</a:t>
            </a: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- K)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Put: max(0, K - F</a:t>
            </a:r>
            <a:r>
              <a:rPr b="1" lang="en-US" sz="20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T</a:t>
            </a: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5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K - strike price, F - forward price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5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 - expiration date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Standard options are priced using two standard assumptions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existence of a replicating portfolio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stochastic process followed by the price of the underlying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Exotic Option:  A Definition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810720" y="1312920"/>
            <a:ext cx="8999640" cy="53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Exotic nature of an option is in the eye of the beholder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exotic option is characterized by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 complicated payoff structure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Multiple sources of risk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 complicated behavior of the price(s) of the underlying instrument(s)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In most cases these characteristics interact: in practice we almost never encounter pure exotic options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Exotic options are priced in practice within the Black-Scholes framework: existence of a replicating portfolio is implicitly assumed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inherent difficulty of creating a  replicating portfolio in some markets  is almost never addressed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lnSpc>
                <a:spcPct val="100000"/>
              </a:lnSpc>
              <a:spcBef>
                <a:spcPts val="52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Exotic Options: Payoff Structures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774360" y="1808280"/>
            <a:ext cx="9147240" cy="474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Complicated payoff structures typically arise from two sources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Path dependence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Dependence of the payoff on a function of a price (or multiple prices) of the underlying instrument(s)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Path dependence: the payoff on the exercise date depends on how the terminal price level was reached 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Asian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Barrier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Look back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Dependence on the function of a price (several prices)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Spread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Basket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Asian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774720" y="1807920"/>
            <a:ext cx="9245520" cy="4886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Asian option: an option defined in terms of an average 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payoff profile: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max(0, avg(F) - K)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max(0, K - avg(F))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economic rationale for Asian options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Reduction of volatility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Reduction of danger of price manipulation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Most companies have exposure to an average price over some period of time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25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accounting currency translations for the flow variables use average exchange rates for the period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25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economic exposure to price fluctuations is averaged over the reporting period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Recommended pricing approach: Monte Carlo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Spread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774360" y="1808280"/>
            <a:ext cx="9147240" cy="474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option defined in terms of a difference of two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Payoff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max(0, (F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1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- 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2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) - K)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max(0, K - (F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1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- 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2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))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Different types of spread options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Calendar spreads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Inter-market spreads 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25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Crack spread, heat spread 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25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Spark spread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25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Fractionation spread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Location spread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Economic rationale for spread option: producers are exposed to the spread between the output and input prices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Basket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774360" y="1808280"/>
            <a:ext cx="9147240" cy="474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An option on a sum (or a weighted sum) of a number of prices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Payoff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max(0, (aF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1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+ bF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2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) - K)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max(0, K - (aF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1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+ bF</a:t>
            </a:r>
            <a:r>
              <a:rPr b="1" lang="en-US" sz="1900" strike="noStrike" u="none" baseline="-25000">
                <a:solidFill>
                  <a:srgbClr val="ebad17"/>
                </a:solidFill>
                <a:effectLst/>
                <a:uFillTx/>
                <a:latin typeface="Frutiger 55 Roman"/>
              </a:rPr>
              <a:t>2</a:t>
            </a: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) 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Economic rationale: many end users and producers of energy commodities have exposure to multiple commodity prices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For producers a drop in one price can be offset or amplified by a rise (drop)  of the price of another commodity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For end users, the opposite is true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Best way of pricing a basket option: a numerical approximation 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736200" y="213840"/>
            <a:ext cx="8899560" cy="1414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Swing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774360" y="1808280"/>
            <a:ext cx="9147240" cy="474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Swing options address the issue of dual exposure faced by both producers and end-users of energy commodities</a:t>
            </a: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Risks arise both from volume and price uncertainty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Volume and price tend to be correlated: they are often influenced by the same risk factor - weather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Volumetric decisions may be sometimes divorced from price considerations. Such decisions introduce another level of difficulty in pricing.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Swing options are embedded in contract structures used traditionally in the energy markets:  take-or-pay contracts (TOP)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 swing option  exemplifies an option dependent on two sources of risk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4d4d4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42880" y="1591920"/>
            <a:ext cx="8832960" cy="1919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PRACTICAL TECHNIQUES TO PRICE EXOTIC ENERGY DERIVATIVES</a:t>
            </a:r>
            <a:r>
              <a:rPr b="1" lang="en-US" sz="36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 </a:t>
            </a:r>
            <a:br>
              <a:rPr sz="3600"/>
            </a:br>
            <a:endParaRPr b="0" lang="en-US" sz="3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407600" y="3703680"/>
            <a:ext cx="7807320" cy="2943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1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caf220"/>
                </a:solidFill>
                <a:effectLst/>
                <a:uFillTx/>
                <a:latin typeface="Frutiger 45 Light"/>
              </a:rPr>
              <a:t>EPRM CONFERENCE</a:t>
            </a: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Vincent Kaminski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ENRON CORP.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indent="0" algn="ctr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c20017"/>
                </a:solidFill>
                <a:effectLst/>
                <a:uFillTx/>
                <a:latin typeface="Frutiger 45 Light"/>
              </a:rPr>
              <a:t>HOUSTON, AUGUST 31, 2000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pic>
        <p:nvPicPr>
          <p:cNvPr id="11" name="Logoblk" descr=""/>
          <p:cNvPicPr/>
          <p:nvPr/>
        </p:nvPicPr>
        <p:blipFill>
          <a:blip r:embed="rId1"/>
          <a:stretch/>
        </p:blipFill>
        <p:spPr>
          <a:xfrm rot="10800000">
            <a:off x="3890880" y="0"/>
            <a:ext cx="1787760" cy="1774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Swing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875440" cy="441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Forward start option: strike set at the beginning of the period (typically month) to the so-called index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Index: a swap (one month tenor) price based on the phone survey of transaction executed during the so called bid-week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Fixed strike price options become more popular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Physical options or financially settled options (so-called Gas Daily options in the natural gas market)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right to purchase natural gas at a strike price, within certain volumetric limits (V</a:t>
            </a:r>
            <a:r>
              <a:rPr b="1" lang="en-US" sz="2400" strike="noStrike" u="none" baseline="-25000">
                <a:solidFill>
                  <a:srgbClr val="e9ad17"/>
                </a:solidFill>
                <a:effectLst/>
                <a:uFillTx/>
                <a:latin typeface="Frutiger 45 Light"/>
              </a:rPr>
              <a:t>max</a:t>
            </a: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, V</a:t>
            </a:r>
            <a:r>
              <a:rPr b="1" lang="en-US" sz="2400" strike="noStrike" u="none" baseline="-25000">
                <a:solidFill>
                  <a:srgbClr val="e9ad17"/>
                </a:solidFill>
                <a:effectLst/>
                <a:uFillTx/>
                <a:latin typeface="Frutiger 45 Light"/>
              </a:rPr>
              <a:t>min</a:t>
            </a: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number of swings is typically less than the number of days in a month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Swing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7" name=""/>
          <p:cNvSpPr/>
          <p:nvPr/>
        </p:nvSpPr>
        <p:spPr>
          <a:xfrm>
            <a:off x="1371600" y="5181480"/>
            <a:ext cx="6477120" cy="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8" name=""/>
          <p:cNvSpPr/>
          <p:nvPr/>
        </p:nvSpPr>
        <p:spPr>
          <a:xfrm>
            <a:off x="1981080" y="5029200"/>
            <a:ext cx="533520" cy="152280"/>
          </a:xfrm>
          <a:prstGeom prst="rect">
            <a:avLst/>
          </a:prstGeom>
          <a:solidFill>
            <a:srgbClr val="00cc99"/>
          </a:solidFill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49" name=""/>
          <p:cNvSpPr/>
          <p:nvPr/>
        </p:nvSpPr>
        <p:spPr>
          <a:xfrm>
            <a:off x="448200" y="2556000"/>
            <a:ext cx="1637280" cy="825480"/>
          </a:xfrm>
          <a:prstGeom prst="rect">
            <a:avLst/>
          </a:prstGeom>
          <a:noFill/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Bid Week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Index is set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0" name=""/>
          <p:cNvSpPr/>
          <p:nvPr/>
        </p:nvSpPr>
        <p:spPr>
          <a:xfrm>
            <a:off x="1066680" y="3200400"/>
            <a:ext cx="914400" cy="152388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3124080" y="49525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2" name=""/>
          <p:cNvSpPr/>
          <p:nvPr/>
        </p:nvSpPr>
        <p:spPr>
          <a:xfrm>
            <a:off x="3038760" y="5222880"/>
            <a:ext cx="333000" cy="459720"/>
          </a:xfrm>
          <a:prstGeom prst="rect">
            <a:avLst/>
          </a:prstGeom>
          <a:noFill/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6781680" y="49525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4" name=""/>
          <p:cNvSpPr/>
          <p:nvPr/>
        </p:nvSpPr>
        <p:spPr>
          <a:xfrm>
            <a:off x="6620040" y="5222880"/>
            <a:ext cx="485640" cy="459720"/>
          </a:xfrm>
          <a:prstGeom prst="rect">
            <a:avLst/>
          </a:prstGeom>
          <a:noFill/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31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5" name=""/>
          <p:cNvSpPr/>
          <p:nvPr/>
        </p:nvSpPr>
        <p:spPr>
          <a:xfrm flipV="1">
            <a:off x="373392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6" name=""/>
          <p:cNvSpPr/>
          <p:nvPr/>
        </p:nvSpPr>
        <p:spPr>
          <a:xfrm flipV="1">
            <a:off x="419112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7" name=""/>
          <p:cNvSpPr/>
          <p:nvPr/>
        </p:nvSpPr>
        <p:spPr>
          <a:xfrm flipV="1">
            <a:off x="502920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533412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571500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0" name=""/>
          <p:cNvSpPr/>
          <p:nvPr/>
        </p:nvSpPr>
        <p:spPr>
          <a:xfrm flipV="1">
            <a:off x="6324480" y="51811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1" name=""/>
          <p:cNvSpPr/>
          <p:nvPr/>
        </p:nvSpPr>
        <p:spPr>
          <a:xfrm>
            <a:off x="3877200" y="5832360"/>
            <a:ext cx="2356560" cy="459720"/>
          </a:xfrm>
          <a:prstGeom prst="rect">
            <a:avLst/>
          </a:prstGeom>
          <a:noFill/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Calendar Month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2" name=""/>
          <p:cNvSpPr/>
          <p:nvPr/>
        </p:nvSpPr>
        <p:spPr>
          <a:xfrm>
            <a:off x="4028400" y="3241800"/>
            <a:ext cx="2576160" cy="459720"/>
          </a:xfrm>
          <a:prstGeom prst="rect">
            <a:avLst/>
          </a:prstGeom>
          <a:noFill/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Times New Roman"/>
              </a:rPr>
              <a:t>Exercise Decisions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3" name=""/>
          <p:cNvSpPr/>
          <p:nvPr/>
        </p:nvSpPr>
        <p:spPr>
          <a:xfrm flipH="1">
            <a:off x="3835080" y="3898800"/>
            <a:ext cx="901800" cy="110484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4" name=""/>
          <p:cNvSpPr/>
          <p:nvPr/>
        </p:nvSpPr>
        <p:spPr>
          <a:xfrm flipH="1">
            <a:off x="4266720" y="3936960"/>
            <a:ext cx="482760" cy="109224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5" name=""/>
          <p:cNvSpPr/>
          <p:nvPr/>
        </p:nvSpPr>
        <p:spPr>
          <a:xfrm>
            <a:off x="4749840" y="3949560"/>
            <a:ext cx="241200" cy="107964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6" name=""/>
          <p:cNvSpPr/>
          <p:nvPr/>
        </p:nvSpPr>
        <p:spPr>
          <a:xfrm>
            <a:off x="4737240" y="3936960"/>
            <a:ext cx="596880" cy="111780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7" name=""/>
          <p:cNvSpPr/>
          <p:nvPr/>
        </p:nvSpPr>
        <p:spPr>
          <a:xfrm>
            <a:off x="4749840" y="3949560"/>
            <a:ext cx="977760" cy="111780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68" name=""/>
          <p:cNvSpPr/>
          <p:nvPr/>
        </p:nvSpPr>
        <p:spPr>
          <a:xfrm>
            <a:off x="4762440" y="3962520"/>
            <a:ext cx="1511280" cy="1092240"/>
          </a:xfrm>
          <a:prstGeom prst="line">
            <a:avLst/>
          </a:prstGeom>
          <a:ln w="9360">
            <a:solidFill>
              <a:srgbClr val="ff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on a Day-Ahead Power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0" name=""/>
          <p:cNvSpPr/>
          <p:nvPr/>
        </p:nvSpPr>
        <p:spPr>
          <a:xfrm>
            <a:off x="1371600" y="5181480"/>
            <a:ext cx="6477120" cy="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1" name=""/>
          <p:cNvSpPr/>
          <p:nvPr/>
        </p:nvSpPr>
        <p:spPr>
          <a:xfrm flipV="1">
            <a:off x="3124080" y="49525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6781680" y="495252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3" name=""/>
          <p:cNvSpPr/>
          <p:nvPr/>
        </p:nvSpPr>
        <p:spPr>
          <a:xfrm>
            <a:off x="4038480" y="55576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4" name=""/>
          <p:cNvSpPr/>
          <p:nvPr/>
        </p:nvSpPr>
        <p:spPr>
          <a:xfrm>
            <a:off x="2989440" y="5264280"/>
            <a:ext cx="333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Times New Roman"/>
              </a:rPr>
              <a:t>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5" name=""/>
          <p:cNvSpPr/>
          <p:nvPr/>
        </p:nvSpPr>
        <p:spPr>
          <a:xfrm>
            <a:off x="6576840" y="5191200"/>
            <a:ext cx="1865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Times New Roman"/>
              </a:rPr>
              <a:t>24         Hour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6" name=""/>
          <p:cNvSpPr/>
          <p:nvPr/>
        </p:nvSpPr>
        <p:spPr>
          <a:xfrm>
            <a:off x="4230720" y="4689360"/>
            <a:ext cx="1915920" cy="493920"/>
          </a:xfrm>
          <a:prstGeom prst="rect">
            <a:avLst/>
          </a:prstGeom>
          <a:solidFill>
            <a:srgbClr val="ff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7" name=""/>
          <p:cNvSpPr/>
          <p:nvPr/>
        </p:nvSpPr>
        <p:spPr>
          <a:xfrm>
            <a:off x="5221440" y="2462040"/>
            <a:ext cx="2917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Times New Roman"/>
              </a:rPr>
              <a:t>16-hour block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8" name=""/>
          <p:cNvSpPr/>
          <p:nvPr/>
        </p:nvSpPr>
        <p:spPr>
          <a:xfrm flipH="1">
            <a:off x="5591160" y="3117960"/>
            <a:ext cx="828720" cy="1323720"/>
          </a:xfrm>
          <a:prstGeom prst="line">
            <a:avLst/>
          </a:prstGeom>
          <a:ln w="9360">
            <a:solidFill>
              <a:srgbClr val="ff99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79" name=""/>
          <p:cNvSpPr/>
          <p:nvPr/>
        </p:nvSpPr>
        <p:spPr>
          <a:xfrm flipV="1">
            <a:off x="1743120" y="4944600"/>
            <a:ext cx="0" cy="228600"/>
          </a:xfrm>
          <a:prstGeom prst="line">
            <a:avLst/>
          </a:prstGeom>
          <a:ln w="9360">
            <a:solidFill>
              <a:srgbClr val="ffcc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0" name=""/>
          <p:cNvSpPr/>
          <p:nvPr/>
        </p:nvSpPr>
        <p:spPr>
          <a:xfrm flipH="1">
            <a:off x="1811160" y="3208320"/>
            <a:ext cx="828720" cy="1324080"/>
          </a:xfrm>
          <a:prstGeom prst="line">
            <a:avLst/>
          </a:prstGeom>
          <a:ln w="9360">
            <a:solidFill>
              <a:srgbClr val="ff99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1" name=""/>
          <p:cNvSpPr/>
          <p:nvPr/>
        </p:nvSpPr>
        <p:spPr>
          <a:xfrm>
            <a:off x="1541520" y="5241960"/>
            <a:ext cx="4856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Times New Roman"/>
              </a:rPr>
              <a:t>11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2" name=""/>
          <p:cNvSpPr/>
          <p:nvPr/>
        </p:nvSpPr>
        <p:spPr>
          <a:xfrm>
            <a:off x="771480" y="2503440"/>
            <a:ext cx="3363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bad17"/>
                </a:solidFill>
                <a:effectLst/>
                <a:uFillTx/>
                <a:latin typeface="Times New Roman"/>
              </a:rPr>
              <a:t>Option exercise decision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Real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Real options is an approach to pricing physical assets based on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Technology developed for pricing financial options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Information from the financial markets regarding forward prices and price correlations and volatilities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 physical asset can be perceived as a portfolio of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Differences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Real options cannot be separated from the underlying physical asset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value of a real option may depend on who owns the asset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Real options are created through forward looking investment decisions and are exercised through operational decisions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Real options approach creates a link between investment decisions and operational decisions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798480" y="423360"/>
            <a:ext cx="8724960" cy="1328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Real Options vs.  Financial Options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836640" y="2241720"/>
            <a:ext cx="8763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other side of the coin:  trading activity allows to create virtual physical assets through a combination of financial transactions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Examples: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Virtual storage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Virtual power plants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Virtual transmission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The assets will be increasingly valued by looking at them as portfolios of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In many cases, risks of option positions in illiquid markets will be managed through mirror options embedded in physical assets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d050b"/>
                </a:solidFill>
                <a:effectLst/>
                <a:uFillTx/>
                <a:latin typeface="Frutiger 55 Roman"/>
              </a:rPr>
              <a:t>Duality</a:t>
            </a:r>
            <a:r>
              <a:rPr b="1" lang="en-US" sz="20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 of financial and physical options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774720" y="1168200"/>
            <a:ext cx="8928000" cy="2577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MODELING PRICE PROCESS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Modeling Energy Prices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712440" y="1671120"/>
            <a:ext cx="9110520" cy="486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Energy prices have split personality (Dragana Pilipovic)</a:t>
            </a: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	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Traditional modeling tools (Geometric Brownian Motion)  may apply to long-term forward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As we get closer to delivery, the price dynamics changes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Gapping behavior of spot prices and the front of the forward curve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Prices may be negative or equal to zero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0" name=""/>
          <p:cNvGraphicFramePr/>
          <p:nvPr/>
        </p:nvGraphicFramePr>
        <p:xfrm>
          <a:off x="1442880" y="1119240"/>
          <a:ext cx="7402680" cy="4621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2880" y="1119240"/>
                    <a:ext cx="7402680" cy="4621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" name=""/>
          <p:cNvGraphicFramePr/>
          <p:nvPr/>
        </p:nvGraphicFramePr>
        <p:xfrm>
          <a:off x="1652760" y="1450800"/>
          <a:ext cx="6983280" cy="39546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52760" y="1450800"/>
                    <a:ext cx="6983280" cy="395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699840" y="275760"/>
            <a:ext cx="8848440" cy="1514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Power Prices, Into Cinergy</a:t>
            </a:r>
            <a:br>
              <a:rPr sz="4400"/>
            </a:b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Log Returns Statistics</a:t>
            </a:r>
            <a:r>
              <a:rPr b="0" lang="en-US" sz="4400" strike="noStrike" u="none">
                <a:solidFill>
                  <a:srgbClr val="caf220"/>
                </a:solidFill>
                <a:effectLst/>
                <a:uFillTx/>
                <a:latin typeface="Frutiger 45 Light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Time Period: 4/20/1997 - 5/30/2000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Mean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0.000458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Skew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-0.36118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Volatility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650%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   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Kurtosis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19.4622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ccf228"/>
              </a:buClr>
              <a:buFont typeface="Wingdings" charset="2"/>
              <a:buChar char="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Note: Common High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Outline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1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Defining the Field: options in the energy industry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2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Definition and examples of exotic options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3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Asian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4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Spread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5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Basket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6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Swing options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524"/>
              </a:spcBef>
              <a:buSzPct val="102757"/>
              <a:buBlip>
                <a:blip r:embed="rId7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1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Practical difficulties of pricing exotic options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8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Complicated price processes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76"/>
              </a:spcBef>
              <a:buSzPct val="102985"/>
              <a:buBlip>
                <a:blip r:embed="rId9"/>
              </a:buBlip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9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Dimensionality curse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lnSpc>
                <a:spcPct val="100000"/>
              </a:lnSpc>
              <a:spcBef>
                <a:spcPts val="476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9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" name=""/>
          <p:cNvGraphicFramePr/>
          <p:nvPr/>
        </p:nvGraphicFramePr>
        <p:xfrm>
          <a:off x="1836720" y="1747800"/>
          <a:ext cx="6612120" cy="3362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36720" y="1747800"/>
                    <a:ext cx="6612120" cy="336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99840" y="276120"/>
            <a:ext cx="8885160" cy="1540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Mean - Reversion, Jump - Diffusion Process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734760" y="201456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Model Specification: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dP =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[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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-  P(t)] dt +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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dz + Y* N(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,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P, dP - price, price change (respectively)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- the speed of mean reversion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- the average price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- “volatility”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dz -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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(dt)</a:t>
            </a:r>
            <a:r>
              <a:rPr b="0" lang="en-US" sz="2000" strike="noStrike" u="none" baseline="30000">
                <a:solidFill>
                  <a:srgbClr val="ebad17"/>
                </a:solidFill>
                <a:effectLst/>
                <a:uFillTx/>
                <a:latin typeface="Arial"/>
              </a:rPr>
              <a:t>1/2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, 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0" lang="en-US" sz="2000" strike="noStrike" u="none" baseline="30000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~N(01,)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Y = 1 with probability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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 0 with probability 1-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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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- the mean of a jump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- standard deviation of a jump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99840" y="276120"/>
            <a:ext cx="9010440" cy="205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Power Prices, Into Cinergy</a:t>
            </a:r>
            <a:br>
              <a:rPr sz="4400"/>
            </a:b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Summer 1999, Summary Statistics</a:t>
            </a:r>
            <a:r>
              <a:rPr b="0" lang="en-US" sz="4400" strike="noStrike" u="none">
                <a:solidFill>
                  <a:srgbClr val="caf220"/>
                </a:solidFill>
                <a:effectLst/>
                <a:uFillTx/>
                <a:latin typeface="Frutiger 45 Light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725400" y="2562120"/>
            <a:ext cx="87631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Time Period: Summer 1999 (June 1 - Sep 30)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Mean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104.8606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$/kWh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Skew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5.788716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Standard deviation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280.7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100000"/>
              </a:lnSpc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Kurtosis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36.02908</a:t>
            </a:r>
            <a:r>
              <a:rPr b="0" lang="en-US" sz="32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	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700"/>
              </a:spcBef>
              <a:buClr>
                <a:srgbClr val="ccf228"/>
              </a:buClr>
              <a:buFont typeface="Wingdings" charset="2"/>
              <a:buChar char="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ccf228"/>
                </a:solidFill>
                <a:effectLst/>
                <a:uFillTx/>
                <a:latin typeface="Arial"/>
              </a:rPr>
              <a:t>Note: Common High Prices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712440" y="274320"/>
            <a:ext cx="9070920" cy="1452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Mean - Reversion Jump Diffusion Model Parameters (Cinergy, Summer 1999)</a:t>
            </a:r>
            <a:r>
              <a:rPr b="0" lang="en-US" sz="4400" strike="noStrike" u="none">
                <a:solidFill>
                  <a:srgbClr val="caf220"/>
                </a:solidFill>
                <a:effectLst/>
                <a:uFillTx/>
                <a:latin typeface="Frutiger 45 Light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Model parameters estimation: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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15.8808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19.9551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99.4390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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0.27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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19.1208406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100000"/>
              </a:lnSpc>
              <a:spcBef>
                <a:spcPts val="4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495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lnSpc>
                <a:spcPct val="100000"/>
              </a:lnSpc>
              <a:spcBef>
                <a:spcPts val="451"/>
              </a:spcBef>
              <a:buClr>
                <a:srgbClr val="ccf228"/>
              </a:buClr>
              <a:buFont typeface="Wingdings" charset="2"/>
              <a:buChar char="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ebad17"/>
                </a:solidFill>
                <a:effectLst/>
                <a:uFillTx/>
                <a:latin typeface="Arial"/>
              </a:rPr>
              <a:t>Note: Common High Prices,  June 1 - September 30, 1999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Modeling Energy Prices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Traditional answers to modeling problems seem not to perform well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Mean reversion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Seasonality of the mean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Different rate of mean reversion for positive and negative deviations from the mean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Jump-diffusion processes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Asymmetric jumps with a positive bias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2" marL="1143000" indent="-228600">
              <a:spcBef>
                <a:spcPts val="601"/>
              </a:spcBef>
              <a:buClr>
                <a:srgbClr val="ccf228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One can speak rather of a floor-reversion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Modeling Jumps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749160" y="1720440"/>
            <a:ext cx="8910720" cy="4767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2625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 realistic price  process for energy commodities must capture the possibility of price gaps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2625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Price jumps result from interaction of demand and supply in a market with virtually no storage or insufficient  storage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2625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spikes to the upside are more likely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2625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One should rather speak about a “floor reverting process”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225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Jump parameters are characterized by seasonality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725040" y="1703160"/>
            <a:ext cx="8813880" cy="2514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INCOMPLETE MARKETS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 type="subTitle"/>
          </p:nvPr>
        </p:nvSpPr>
        <p:spPr>
          <a:xfrm>
            <a:off x="2311200" y="4694400"/>
            <a:ext cx="5994360" cy="1117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Frutiger 45 Light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774720" y="295200"/>
            <a:ext cx="876312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Limitations of the Arbitrage Argument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750960" y="1757520"/>
            <a:ext cx="901224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In many cases it is impossible or very difficult to create a replicating portfolio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No intra-month forward  markets (or insufficient liquidity)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It is not feasible to delta hedge with physical gas or electricity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Balance of-the-month contract: imperfect as a hedge, low liquidity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Risk mitigation strategies are used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Portfolio approach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Physical positions in the underlying commodity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ffff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Positions in physical assets (storage facilities, power plants)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Conclusions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The academics and industry researchers address the problems of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 complicated contract structures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non-conventional price processes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The issue of limited ability to hedge has not been fully recognized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transaction cost approach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perception of a temporary nature of the problem (market growing pains)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E-mail Address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762120" y="1981080"/>
            <a:ext cx="878832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vkamins@enron.com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ccf228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bad17"/>
                </a:solidFill>
                <a:effectLst/>
                <a:uFillTx/>
                <a:latin typeface="Frutiger 45 Light"/>
              </a:rPr>
              <a:t>vkaminski@aol.com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23600" y="1206000"/>
            <a:ext cx="9016920" cy="378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7200" strike="noStrike" u="none">
                <a:solidFill>
                  <a:srgbClr val="ebad17"/>
                </a:solidFill>
                <a:effectLst/>
                <a:uFillTx/>
                <a:latin typeface="Frutiger 55 Roman"/>
              </a:rPr>
              <a:t>OPTIONS IN THE ENERGY MARKETS</a:t>
            </a:r>
            <a:endParaRPr b="0" lang="en-US" sz="7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85520" y="250920"/>
            <a:ext cx="8837640" cy="1303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Energy Derivatives: Defining the Field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are pervasive in the energy industry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Energy derivatives include: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exchange traded contracts (futures, options on futures)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OTC contracts (forwards, options, swaptions)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embedded in the energy-related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embedded in physical assets (real options)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761760" y="609120"/>
            <a:ext cx="87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in the Energy-Related Contracts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Energy contracts traditionally contained embedded options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Any flexibility given to (accorded by) a counterparty in a contract can be translated into an option or a swaption. Examples: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Delivery location / timing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Volume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Quality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lnSpc>
                <a:spcPct val="90000"/>
              </a:lnSpc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Price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0">
              <a:lnSpc>
                <a:spcPct val="90000"/>
              </a:lnSpc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74280" y="312480"/>
            <a:ext cx="8875800" cy="130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in the Energy-Related Contracts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6276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Options embedded in energy contracts correspond to practical considerations of doing business and ignore academic theory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Rigorous analysis and valuation of optionality in the energy contracts is a relatively recent development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need to identify and to aggregate embedded option in separate books (portfolios)  for risk management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774360" y="419040"/>
            <a:ext cx="8852040" cy="134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What Makes Energy Derivatives Special?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9034200" cy="4523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Complicated contract  structures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The difficulty of modeling the price processes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Incomplete markets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Energy derivatives often cannot be separated from the physical assets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Danger of oversimplification: not all energy markets have been created equal.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774360" y="419040"/>
            <a:ext cx="8852040" cy="1346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A Brief History of Energy Derivatives</a:t>
            </a:r>
            <a:r>
              <a:rPr b="0" lang="en-US" sz="4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761760" y="1981080"/>
            <a:ext cx="877572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Three stages of the development of the theory of energy derivatives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Stage One: mechanical application of models developed for the financial markets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Year 1980 - 1994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marL="343080" indent="-343080">
              <a:spcBef>
                <a:spcPts val="700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Stage Two: recognition of complications resulting from the special nature of energy markets and attempts to correct the models’ shortcomings through partial adjustments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  <a:p>
            <a:pPr lvl="1" marL="743040" indent="-285840">
              <a:spcBef>
                <a:spcPts val="601"/>
              </a:spcBef>
              <a:buClr>
                <a:srgbClr val="d9f561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e9ad17"/>
                </a:solidFill>
                <a:effectLst/>
                <a:uFillTx/>
                <a:latin typeface="Frutiger 45 Light"/>
              </a:rPr>
              <a:t>Years 1995 - 2000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Frutiger 45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16865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1998-12-10T17:13:40Z</dcterms:created>
  <dc:creator>Alison Ott</dc:creator>
  <dc:description/>
  <dc:language>en-US</dc:language>
  <cp:lastModifiedBy>vkamins</cp:lastModifiedBy>
  <cp:lastPrinted>2000-04-12T12:38:51Z</cp:lastPrinted>
  <dcterms:modified xsi:type="dcterms:W3CDTF">2000-08-31T10:21:46Z</dcterms:modified>
  <cp:revision>1023</cp:revision>
  <dc:subject/>
  <dc:title>No Slide Title</dc:title>
</cp:coreProperties>
</file>