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  <Override PartName="/ppt/media/image5.wmf" ContentType="image/x-wmf"/>
  <Override PartName="/ppt/media/image2.png" ContentType="image/png"/>
  <Override PartName="/ppt/media/image3.wmf" ContentType="image/x-wmf"/>
  <Override PartName="/ppt/media/image4.wmf" ContentType="image/x-wmf"/>
  <Override PartName="/ppt/media/image6.wmf" ContentType="image/x-wmf"/>
  <Override PartName="/ppt/embeddings/oleObject1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288588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81080" y="122040"/>
            <a:ext cx="9936000" cy="80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image" Target="../media/image2.png"/><Relationship Id="rId8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/>
          <p:nvPr/>
        </p:nvSpPr>
        <p:spPr>
          <a:xfrm>
            <a:off x="2978280" y="2362320"/>
            <a:ext cx="434196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Electricity Demand and IT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/>
        </p:nvSpPr>
        <p:spPr>
          <a:xfrm>
            <a:off x="998640" y="0"/>
            <a:ext cx="82897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Electricity--Driving the New Economy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" name=""/>
          <p:cNvSpPr/>
          <p:nvPr/>
        </p:nvSpPr>
        <p:spPr>
          <a:xfrm>
            <a:off x="554040" y="1463400"/>
            <a:ext cx="3184560" cy="182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electricity consumption of one Electronic Commerce Data Center hosting thousands of servers and high capacity computers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"/>
          <p:cNvSpPr/>
          <p:nvPr/>
        </p:nvSpPr>
        <p:spPr>
          <a:xfrm>
            <a:off x="3675600" y="4235400"/>
            <a:ext cx="2970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=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" name=""/>
          <p:cNvSpPr/>
          <p:nvPr/>
        </p:nvSpPr>
        <p:spPr>
          <a:xfrm>
            <a:off x="47520" y="6362640"/>
            <a:ext cx="6770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Source:  </a:t>
            </a:r>
            <a:r>
              <a:rPr b="1" i="1" lang="en-US" sz="1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Fortune Magazine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, 8/14/00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" name=""/>
          <p:cNvSpPr/>
          <p:nvPr/>
        </p:nvSpPr>
        <p:spPr>
          <a:xfrm>
            <a:off x="5512680" y="6291360"/>
            <a:ext cx="3036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 40 story office buildings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pic>
        <p:nvPicPr>
          <p:cNvPr id="7" name="building" descr=""/>
          <p:cNvPicPr/>
          <p:nvPr/>
        </p:nvPicPr>
        <p:blipFill>
          <a:blip r:embed="rId1"/>
          <a:srcRect l="3872" t="7450" r="7434" b="13287"/>
          <a:stretch/>
        </p:blipFill>
        <p:spPr>
          <a:xfrm>
            <a:off x="750960" y="3782880"/>
            <a:ext cx="2714400" cy="1619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"/>
          <p:cNvSpPr/>
          <p:nvPr/>
        </p:nvSpPr>
        <p:spPr>
          <a:xfrm>
            <a:off x="1701360" y="5535720"/>
            <a:ext cx="72468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Data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Center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pic>
        <p:nvPicPr>
          <p:cNvPr id="9" name="building4" descr=""/>
          <p:cNvPicPr/>
          <p:nvPr/>
        </p:nvPicPr>
        <p:blipFill>
          <a:blip r:embed="rId2"/>
          <a:stretch/>
        </p:blipFill>
        <p:spPr>
          <a:xfrm>
            <a:off x="4583160" y="771480"/>
            <a:ext cx="1716120" cy="2901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" name="building4" descr=""/>
          <p:cNvPicPr/>
          <p:nvPr/>
        </p:nvPicPr>
        <p:blipFill>
          <a:blip r:embed="rId3"/>
          <a:stretch/>
        </p:blipFill>
        <p:spPr>
          <a:xfrm>
            <a:off x="6183360" y="771480"/>
            <a:ext cx="1716120" cy="2901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" name="building4" descr=""/>
          <p:cNvPicPr/>
          <p:nvPr/>
        </p:nvPicPr>
        <p:blipFill>
          <a:blip r:embed="rId4"/>
          <a:stretch/>
        </p:blipFill>
        <p:spPr>
          <a:xfrm>
            <a:off x="7773840" y="771480"/>
            <a:ext cx="1716120" cy="2901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" name="building4" descr=""/>
          <p:cNvPicPr/>
          <p:nvPr/>
        </p:nvPicPr>
        <p:blipFill>
          <a:blip r:embed="rId5"/>
          <a:stretch/>
        </p:blipFill>
        <p:spPr>
          <a:xfrm>
            <a:off x="4583160" y="3192480"/>
            <a:ext cx="1716120" cy="2901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" name="building4" descr=""/>
          <p:cNvPicPr/>
          <p:nvPr/>
        </p:nvPicPr>
        <p:blipFill>
          <a:blip r:embed="rId6"/>
          <a:stretch/>
        </p:blipFill>
        <p:spPr>
          <a:xfrm>
            <a:off x="6183360" y="3192480"/>
            <a:ext cx="1716120" cy="2901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" name="building4" descr=""/>
          <p:cNvPicPr/>
          <p:nvPr/>
        </p:nvPicPr>
        <p:blipFill>
          <a:blip r:embed="rId7"/>
          <a:stretch/>
        </p:blipFill>
        <p:spPr>
          <a:xfrm>
            <a:off x="7773840" y="3192480"/>
            <a:ext cx="1716120" cy="2901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1791360" y="128520"/>
            <a:ext cx="671220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Electricity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–</a:t>
            </a: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More Important Than Ever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" name=""/>
          <p:cNvSpPr/>
          <p:nvPr/>
        </p:nvSpPr>
        <p:spPr>
          <a:xfrm>
            <a:off x="1511280" y="1367280"/>
            <a:ext cx="7265880" cy="510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“The Internet consumed 8 percent of U.S. electric output in 1998, and is responsible for 40 percent of the U.S. load growth over the last 10 years.”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-Robert Nardelli,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 CEO, GE Power Systems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“The [demand] battlefield…is in data centers where thousands of servers and other powerful computers are stacked floor to ceiling.  A single data center will use as much electricity as six 40-story office buildings.  Roughly 20 data centers are currently planned for the Chicago area.”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       -</a:t>
            </a:r>
            <a:r>
              <a:rPr b="1" lang="en-US" sz="2000" strike="noStrike" u="sng">
                <a:solidFill>
                  <a:srgbClr val="ff0000"/>
                </a:solidFill>
                <a:effectLst/>
                <a:uFillTx/>
                <a:latin typeface="Frutiger 45 Light"/>
              </a:rPr>
              <a:t>Fortune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 (August 14, 2000)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246240" y="0"/>
            <a:ext cx="97945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Electricity--Driving the New Economy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" name=""/>
          <p:cNvSpPr/>
          <p:nvPr/>
        </p:nvSpPr>
        <p:spPr>
          <a:xfrm>
            <a:off x="942840" y="1569960"/>
            <a:ext cx="108000" cy="1080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" name=""/>
          <p:cNvSpPr/>
          <p:nvPr/>
        </p:nvSpPr>
        <p:spPr>
          <a:xfrm>
            <a:off x="1171440" y="1469880"/>
            <a:ext cx="8105760" cy="461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Silicon Valley companies consume as much power as mini-steel mills--and their use is growing over 7% per building per year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 PC and its peripherals boost a home’s electricity consumption 5%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Web’s infrastructure consumes at least twice as much power as desktop hardware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amount of power it takes to create, process or transmit a single bit is cut in half about every 18 months--but the number of bits in play is doubling much faster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" name=""/>
          <p:cNvSpPr/>
          <p:nvPr/>
        </p:nvSpPr>
        <p:spPr>
          <a:xfrm>
            <a:off x="942840" y="2793960"/>
            <a:ext cx="108000" cy="1080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" name=""/>
          <p:cNvSpPr/>
          <p:nvPr/>
        </p:nvSpPr>
        <p:spPr>
          <a:xfrm>
            <a:off x="942840" y="3693960"/>
            <a:ext cx="108000" cy="1080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" name=""/>
          <p:cNvSpPr/>
          <p:nvPr/>
        </p:nvSpPr>
        <p:spPr>
          <a:xfrm>
            <a:off x="942840" y="4925880"/>
            <a:ext cx="108000" cy="1080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" name=""/>
          <p:cNvSpPr/>
          <p:nvPr/>
        </p:nvSpPr>
        <p:spPr>
          <a:xfrm>
            <a:off x="47520" y="6613560"/>
            <a:ext cx="7478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Source:  In Wall St Journal, 9/7/00 Peter Huber (Manhattan Institute); Mills Mark (Competitive Enterprise Institute)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246240" y="0"/>
            <a:ext cx="97945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Electricity--Driving the New Economy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" name=""/>
          <p:cNvSpPr/>
          <p:nvPr/>
        </p:nvSpPr>
        <p:spPr>
          <a:xfrm>
            <a:off x="942840" y="1333440"/>
            <a:ext cx="108000" cy="1080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" name=""/>
          <p:cNvSpPr/>
          <p:nvPr/>
        </p:nvSpPr>
        <p:spPr>
          <a:xfrm>
            <a:off x="1171440" y="1233360"/>
            <a:ext cx="8105760" cy="461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average microchip processing plant uses enough power to run 50,000 U.S. homes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When you look at the servers and computers that back up a wireless Palm Pilot, you find it has the electrical load equivalent of a refrigerator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Oracle has built its own inside the fence power plant and Sun Microsystems and Microsoft are proposing to do so likewise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Power quality is key--power disturbances can cause over 17,000 different computer problems, from frozen cursors to a full crash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" name=""/>
          <p:cNvSpPr/>
          <p:nvPr/>
        </p:nvSpPr>
        <p:spPr>
          <a:xfrm>
            <a:off x="942840" y="2557440"/>
            <a:ext cx="108000" cy="1080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8" name=""/>
          <p:cNvSpPr/>
          <p:nvPr/>
        </p:nvSpPr>
        <p:spPr>
          <a:xfrm>
            <a:off x="942840" y="4067280"/>
            <a:ext cx="108000" cy="1080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" name=""/>
          <p:cNvSpPr/>
          <p:nvPr/>
        </p:nvSpPr>
        <p:spPr>
          <a:xfrm>
            <a:off x="942840" y="5270400"/>
            <a:ext cx="108000" cy="1080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0" name=""/>
          <p:cNvSpPr/>
          <p:nvPr/>
        </p:nvSpPr>
        <p:spPr>
          <a:xfrm>
            <a:off x="47520" y="6613560"/>
            <a:ext cx="7478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Source:  Power Research Institute, 7/11/00 Issue 1873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"/>
          <p:cNvSpPr/>
          <p:nvPr/>
        </p:nvSpPr>
        <p:spPr>
          <a:xfrm>
            <a:off x="246240" y="0"/>
            <a:ext cx="97945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1999 U.S. Electricity Use by Personal Computers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 BKWH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" name=""/>
          <p:cNvSpPr/>
          <p:nvPr/>
        </p:nvSpPr>
        <p:spPr>
          <a:xfrm>
            <a:off x="47520" y="6613560"/>
            <a:ext cx="6770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Source:  U.S. DOE EIA, 2/4/00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" name=""/>
          <p:cNvSpPr/>
          <p:nvPr/>
        </p:nvSpPr>
        <p:spPr>
          <a:xfrm>
            <a:off x="1971720" y="5905440"/>
            <a:ext cx="6346800" cy="54900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Electricity use by personal computers is nearly equal to all the electricity used in the state of New Jersey in 1999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34" name=""/>
          <p:cNvGraphicFramePr/>
          <p:nvPr/>
        </p:nvGraphicFramePr>
        <p:xfrm>
          <a:off x="1422360" y="1198440"/>
          <a:ext cx="7440480" cy="4230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22360" y="1198440"/>
                    <a:ext cx="7440480" cy="4230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" name=""/>
          <p:cNvSpPr/>
          <p:nvPr/>
        </p:nvSpPr>
        <p:spPr>
          <a:xfrm>
            <a:off x="5916600" y="1720800"/>
            <a:ext cx="1179360" cy="297000"/>
          </a:xfrm>
          <a:custGeom>
            <a:avLst/>
            <a:gdLst/>
            <a:ahLst/>
            <a:rect l="l" t="t" r="r" b="b"/>
            <a:pathLst>
              <a:path w="743" h="187">
                <a:moveTo>
                  <a:pt x="0" y="0"/>
                </a:moveTo>
                <a:lnTo>
                  <a:pt x="132" y="187"/>
                </a:lnTo>
                <a:lnTo>
                  <a:pt x="231" y="11"/>
                </a:lnTo>
                <a:lnTo>
                  <a:pt x="335" y="187"/>
                </a:lnTo>
                <a:lnTo>
                  <a:pt x="440" y="11"/>
                </a:lnTo>
                <a:lnTo>
                  <a:pt x="556" y="187"/>
                </a:lnTo>
                <a:lnTo>
                  <a:pt x="660" y="5"/>
                </a:lnTo>
                <a:lnTo>
                  <a:pt x="743" y="171"/>
                </a:lnTo>
              </a:path>
            </a:pathLst>
          </a:custGeom>
          <a:noFill/>
          <a:ln w="381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" name=""/>
          <p:cNvSpPr/>
          <p:nvPr/>
        </p:nvSpPr>
        <p:spPr>
          <a:xfrm>
            <a:off x="2337480" y="2628720"/>
            <a:ext cx="4960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23.0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" name=""/>
          <p:cNvSpPr/>
          <p:nvPr/>
        </p:nvSpPr>
        <p:spPr>
          <a:xfrm>
            <a:off x="3680280" y="2576520"/>
            <a:ext cx="4960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23.5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" name=""/>
          <p:cNvSpPr/>
          <p:nvPr/>
        </p:nvSpPr>
        <p:spPr>
          <a:xfrm>
            <a:off x="5012280" y="2800080"/>
            <a:ext cx="4960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21.0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" name=""/>
          <p:cNvSpPr/>
          <p:nvPr/>
        </p:nvSpPr>
        <p:spPr>
          <a:xfrm>
            <a:off x="6345720" y="1122120"/>
            <a:ext cx="4960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67.5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" name=""/>
          <p:cNvSpPr/>
          <p:nvPr/>
        </p:nvSpPr>
        <p:spPr>
          <a:xfrm>
            <a:off x="7165800" y="1720800"/>
            <a:ext cx="1179720" cy="297000"/>
          </a:xfrm>
          <a:custGeom>
            <a:avLst/>
            <a:gdLst/>
            <a:ahLst/>
            <a:rect l="l" t="t" r="r" b="b"/>
            <a:pathLst>
              <a:path w="743" h="187">
                <a:moveTo>
                  <a:pt x="0" y="0"/>
                </a:moveTo>
                <a:lnTo>
                  <a:pt x="132" y="187"/>
                </a:lnTo>
                <a:lnTo>
                  <a:pt x="231" y="11"/>
                </a:lnTo>
                <a:lnTo>
                  <a:pt x="335" y="187"/>
                </a:lnTo>
                <a:lnTo>
                  <a:pt x="440" y="11"/>
                </a:lnTo>
                <a:lnTo>
                  <a:pt x="556" y="187"/>
                </a:lnTo>
                <a:lnTo>
                  <a:pt x="660" y="5"/>
                </a:lnTo>
                <a:lnTo>
                  <a:pt x="743" y="171"/>
                </a:lnTo>
              </a:path>
            </a:pathLst>
          </a:custGeom>
          <a:noFill/>
          <a:ln w="381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" name=""/>
          <p:cNvSpPr/>
          <p:nvPr/>
        </p:nvSpPr>
        <p:spPr>
          <a:xfrm>
            <a:off x="7668000" y="1014120"/>
            <a:ext cx="4960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68.0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" name=""/>
          <p:cNvSpPr/>
          <p:nvPr/>
        </p:nvSpPr>
        <p:spPr>
          <a:xfrm>
            <a:off x="1854720" y="5200560"/>
            <a:ext cx="10821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Residential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" name=""/>
          <p:cNvSpPr/>
          <p:nvPr/>
        </p:nvSpPr>
        <p:spPr>
          <a:xfrm>
            <a:off x="3112920" y="5200560"/>
            <a:ext cx="11610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Commercial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" name=""/>
          <p:cNvSpPr/>
          <p:nvPr/>
        </p:nvSpPr>
        <p:spPr>
          <a:xfrm>
            <a:off x="4599720" y="5200560"/>
            <a:ext cx="912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Industrial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" name=""/>
          <p:cNvSpPr/>
          <p:nvPr/>
        </p:nvSpPr>
        <p:spPr>
          <a:xfrm>
            <a:off x="5983200" y="5241960"/>
            <a:ext cx="710280" cy="39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Total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PC Use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" name=""/>
          <p:cNvSpPr/>
          <p:nvPr/>
        </p:nvSpPr>
        <p:spPr>
          <a:xfrm>
            <a:off x="6886800" y="5234040"/>
            <a:ext cx="1544400" cy="58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State of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New Jersey Use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"/>
          <p:cNvSpPr/>
          <p:nvPr/>
        </p:nvSpPr>
        <p:spPr>
          <a:xfrm>
            <a:off x="571680" y="68400"/>
            <a:ext cx="914400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California Electricity Imbalance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1996-99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49" name=""/>
          <p:cNvGraphicFramePr/>
          <p:nvPr/>
        </p:nvGraphicFramePr>
        <p:xfrm>
          <a:off x="1208160" y="1406520"/>
          <a:ext cx="7869240" cy="4057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08160" y="1406520"/>
                    <a:ext cx="7869240" cy="4057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1" name=""/>
          <p:cNvSpPr/>
          <p:nvPr/>
        </p:nvSpPr>
        <p:spPr>
          <a:xfrm>
            <a:off x="2429640" y="3081240"/>
            <a:ext cx="10425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5,500 MW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" name=""/>
          <p:cNvSpPr/>
          <p:nvPr/>
        </p:nvSpPr>
        <p:spPr>
          <a:xfrm>
            <a:off x="4825440" y="4441680"/>
            <a:ext cx="8517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672 MW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" name=""/>
          <p:cNvSpPr/>
          <p:nvPr/>
        </p:nvSpPr>
        <p:spPr>
          <a:xfrm>
            <a:off x="1745640" y="5370480"/>
            <a:ext cx="150012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Peak Demand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Increase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" name=""/>
          <p:cNvSpPr/>
          <p:nvPr/>
        </p:nvSpPr>
        <p:spPr>
          <a:xfrm>
            <a:off x="3849120" y="5370480"/>
            <a:ext cx="231264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Powerplant Capacity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Additions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" name=""/>
          <p:cNvSpPr/>
          <p:nvPr/>
        </p:nvSpPr>
        <p:spPr>
          <a:xfrm>
            <a:off x="336600" y="6273720"/>
            <a:ext cx="3039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Source:  CPUC; Electricity Oversight Board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" name=""/>
          <p:cNvSpPr/>
          <p:nvPr/>
        </p:nvSpPr>
        <p:spPr>
          <a:xfrm>
            <a:off x="2050920" y="2543040"/>
            <a:ext cx="533520" cy="524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7" name=""/>
          <p:cNvSpPr/>
          <p:nvPr/>
        </p:nvSpPr>
        <p:spPr>
          <a:xfrm>
            <a:off x="656280" y="2384280"/>
            <a:ext cx="1449720" cy="27468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12% Increase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" name=""/>
          <p:cNvSpPr/>
          <p:nvPr/>
        </p:nvSpPr>
        <p:spPr>
          <a:xfrm flipH="1">
            <a:off x="5336640" y="3983040"/>
            <a:ext cx="201960" cy="384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" name=""/>
          <p:cNvSpPr/>
          <p:nvPr/>
        </p:nvSpPr>
        <p:spPr>
          <a:xfrm>
            <a:off x="4811040" y="3719520"/>
            <a:ext cx="1322280" cy="27468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1% Increase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" name=""/>
          <p:cNvSpPr/>
          <p:nvPr/>
        </p:nvSpPr>
        <p:spPr>
          <a:xfrm>
            <a:off x="6241680" y="5370480"/>
            <a:ext cx="207144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Proposed Capacity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Backlog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" name=""/>
          <p:cNvSpPr/>
          <p:nvPr/>
        </p:nvSpPr>
        <p:spPr>
          <a:xfrm>
            <a:off x="7025760" y="1503360"/>
            <a:ext cx="1169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11,000 MW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" name=""/>
          <p:cNvSpPr/>
          <p:nvPr/>
        </p:nvSpPr>
        <p:spPr>
          <a:xfrm>
            <a:off x="6796080" y="2220840"/>
            <a:ext cx="1206360" cy="279360"/>
          </a:xfrm>
          <a:custGeom>
            <a:avLst/>
            <a:gdLst/>
            <a:ahLst/>
            <a:rect l="l" t="t" r="r" b="b"/>
            <a:pathLst>
              <a:path w="980" h="176">
                <a:moveTo>
                  <a:pt x="0" y="176"/>
                </a:moveTo>
                <a:lnTo>
                  <a:pt x="204" y="0"/>
                </a:lnTo>
                <a:lnTo>
                  <a:pt x="308" y="137"/>
                </a:lnTo>
                <a:lnTo>
                  <a:pt x="441" y="5"/>
                </a:lnTo>
                <a:lnTo>
                  <a:pt x="562" y="137"/>
                </a:lnTo>
                <a:lnTo>
                  <a:pt x="688" y="0"/>
                </a:lnTo>
                <a:lnTo>
                  <a:pt x="798" y="159"/>
                </a:lnTo>
                <a:lnTo>
                  <a:pt x="980" y="11"/>
                </a:lnTo>
              </a:path>
            </a:pathLst>
          </a:custGeom>
          <a:noFill/>
          <a:ln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"/>
          <p:cNvSpPr/>
          <p:nvPr/>
        </p:nvSpPr>
        <p:spPr>
          <a:xfrm>
            <a:off x="571680" y="133200"/>
            <a:ext cx="9144000" cy="79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U.S. Peak Electricity Demand Growth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 Gigawatts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" name=""/>
          <p:cNvSpPr/>
          <p:nvPr/>
        </p:nvSpPr>
        <p:spPr>
          <a:xfrm>
            <a:off x="336600" y="6502320"/>
            <a:ext cx="30398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Source:  Cambridge Energy Research Associates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" name=""/>
          <p:cNvSpPr/>
          <p:nvPr/>
        </p:nvSpPr>
        <p:spPr>
          <a:xfrm>
            <a:off x="1924920" y="6032520"/>
            <a:ext cx="6607440" cy="30528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Peak electricity demand has increased 11% since 1995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66" name=""/>
          <p:cNvGraphicFramePr/>
          <p:nvPr/>
        </p:nvGraphicFramePr>
        <p:xfrm>
          <a:off x="2071800" y="1346040"/>
          <a:ext cx="6130800" cy="4710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71800" y="1346040"/>
                    <a:ext cx="6130800" cy="4710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8" name=""/>
          <p:cNvSpPr/>
          <p:nvPr/>
        </p:nvSpPr>
        <p:spPr>
          <a:xfrm>
            <a:off x="3074760" y="5351400"/>
            <a:ext cx="2260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92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" name=""/>
          <p:cNvSpPr/>
          <p:nvPr/>
        </p:nvSpPr>
        <p:spPr>
          <a:xfrm>
            <a:off x="3019320" y="4794120"/>
            <a:ext cx="3387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104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0" name=""/>
          <p:cNvSpPr/>
          <p:nvPr/>
        </p:nvSpPr>
        <p:spPr>
          <a:xfrm>
            <a:off x="3076200" y="4276800"/>
            <a:ext cx="2260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47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" name=""/>
          <p:cNvSpPr/>
          <p:nvPr/>
        </p:nvSpPr>
        <p:spPr>
          <a:xfrm>
            <a:off x="3020760" y="3546360"/>
            <a:ext cx="3387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147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2" name=""/>
          <p:cNvSpPr/>
          <p:nvPr/>
        </p:nvSpPr>
        <p:spPr>
          <a:xfrm>
            <a:off x="3012840" y="2349360"/>
            <a:ext cx="3387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172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3" name=""/>
          <p:cNvSpPr/>
          <p:nvPr/>
        </p:nvSpPr>
        <p:spPr>
          <a:xfrm>
            <a:off x="5032080" y="5353200"/>
            <a:ext cx="2260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92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4" name=""/>
          <p:cNvSpPr/>
          <p:nvPr/>
        </p:nvSpPr>
        <p:spPr>
          <a:xfrm>
            <a:off x="4978080" y="4772160"/>
            <a:ext cx="3387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110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5" name=""/>
          <p:cNvSpPr/>
          <p:nvPr/>
        </p:nvSpPr>
        <p:spPr>
          <a:xfrm>
            <a:off x="5033520" y="4219560"/>
            <a:ext cx="2260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51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6" name=""/>
          <p:cNvSpPr/>
          <p:nvPr/>
        </p:nvSpPr>
        <p:spPr>
          <a:xfrm>
            <a:off x="4979880" y="3425760"/>
            <a:ext cx="3387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149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7" name=""/>
          <p:cNvSpPr/>
          <p:nvPr/>
        </p:nvSpPr>
        <p:spPr>
          <a:xfrm>
            <a:off x="4981320" y="2384640"/>
            <a:ext cx="3387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8" name=""/>
          <p:cNvSpPr/>
          <p:nvPr/>
        </p:nvSpPr>
        <p:spPr>
          <a:xfrm>
            <a:off x="6935400" y="5329440"/>
            <a:ext cx="3387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9" name=""/>
          <p:cNvSpPr/>
          <p:nvPr/>
        </p:nvSpPr>
        <p:spPr>
          <a:xfrm>
            <a:off x="6927480" y="4714920"/>
            <a:ext cx="3387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113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0" name=""/>
          <p:cNvSpPr/>
          <p:nvPr/>
        </p:nvSpPr>
        <p:spPr>
          <a:xfrm>
            <a:off x="6992640" y="4102200"/>
            <a:ext cx="2260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55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1" name=""/>
          <p:cNvSpPr/>
          <p:nvPr/>
        </p:nvSpPr>
        <p:spPr>
          <a:xfrm>
            <a:off x="6940440" y="3321000"/>
            <a:ext cx="3387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157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2" name=""/>
          <p:cNvSpPr/>
          <p:nvPr/>
        </p:nvSpPr>
        <p:spPr>
          <a:xfrm>
            <a:off x="6932520" y="2232000"/>
            <a:ext cx="3387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3" name=""/>
          <p:cNvSpPr/>
          <p:nvPr/>
        </p:nvSpPr>
        <p:spPr>
          <a:xfrm>
            <a:off x="3610080" y="1920960"/>
            <a:ext cx="409248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4" name=""/>
          <p:cNvSpPr/>
          <p:nvPr/>
        </p:nvSpPr>
        <p:spPr>
          <a:xfrm>
            <a:off x="2490840" y="3143160"/>
            <a:ext cx="140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5" name=""/>
          <p:cNvSpPr/>
          <p:nvPr/>
        </p:nvSpPr>
        <p:spPr>
          <a:xfrm>
            <a:off x="2490840" y="4213080"/>
            <a:ext cx="140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6" name=""/>
          <p:cNvSpPr/>
          <p:nvPr/>
        </p:nvSpPr>
        <p:spPr>
          <a:xfrm>
            <a:off x="2490840" y="4567320"/>
            <a:ext cx="140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7" name=""/>
          <p:cNvSpPr/>
          <p:nvPr/>
        </p:nvSpPr>
        <p:spPr>
          <a:xfrm>
            <a:off x="2490840" y="5316480"/>
            <a:ext cx="140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8" name=""/>
          <p:cNvSpPr/>
          <p:nvPr/>
        </p:nvSpPr>
        <p:spPr>
          <a:xfrm>
            <a:off x="4440240" y="3060720"/>
            <a:ext cx="140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9" name=""/>
          <p:cNvSpPr/>
          <p:nvPr/>
        </p:nvSpPr>
        <p:spPr>
          <a:xfrm>
            <a:off x="4440240" y="4162320"/>
            <a:ext cx="140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0" name=""/>
          <p:cNvSpPr/>
          <p:nvPr/>
        </p:nvSpPr>
        <p:spPr>
          <a:xfrm>
            <a:off x="4440240" y="4519440"/>
            <a:ext cx="140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1" name=""/>
          <p:cNvSpPr/>
          <p:nvPr/>
        </p:nvSpPr>
        <p:spPr>
          <a:xfrm>
            <a:off x="4440240" y="5311800"/>
            <a:ext cx="140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2" name=""/>
          <p:cNvSpPr/>
          <p:nvPr/>
        </p:nvSpPr>
        <p:spPr>
          <a:xfrm>
            <a:off x="6345360" y="2892600"/>
            <a:ext cx="140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3" name=""/>
          <p:cNvSpPr/>
          <p:nvPr/>
        </p:nvSpPr>
        <p:spPr>
          <a:xfrm>
            <a:off x="6345360" y="4037040"/>
            <a:ext cx="140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4" name=""/>
          <p:cNvSpPr/>
          <p:nvPr/>
        </p:nvSpPr>
        <p:spPr>
          <a:xfrm>
            <a:off x="6345360" y="4448160"/>
            <a:ext cx="140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5" name=""/>
          <p:cNvSpPr/>
          <p:nvPr/>
        </p:nvSpPr>
        <p:spPr>
          <a:xfrm>
            <a:off x="6345360" y="5257800"/>
            <a:ext cx="140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6" name=""/>
          <p:cNvSpPr/>
          <p:nvPr/>
        </p:nvSpPr>
        <p:spPr>
          <a:xfrm>
            <a:off x="3030120" y="1596960"/>
            <a:ext cx="381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562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7" name=""/>
          <p:cNvSpPr/>
          <p:nvPr/>
        </p:nvSpPr>
        <p:spPr>
          <a:xfrm>
            <a:off x="4970160" y="1363680"/>
            <a:ext cx="381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593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8" name=""/>
          <p:cNvSpPr/>
          <p:nvPr/>
        </p:nvSpPr>
        <p:spPr>
          <a:xfrm>
            <a:off x="6873480" y="1119240"/>
            <a:ext cx="381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625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9" name=""/>
          <p:cNvSpPr/>
          <p:nvPr/>
        </p:nvSpPr>
        <p:spPr>
          <a:xfrm>
            <a:off x="7696080" y="1463760"/>
            <a:ext cx="128880" cy="444240"/>
          </a:xfrm>
          <a:custGeom>
            <a:avLst/>
            <a:gdLst>
              <a:gd name="textAreaLeft" fmla="*/ 0 w 128880"/>
              <a:gd name="textAreaRight" fmla="*/ 46440 w 128880"/>
              <a:gd name="textAreaTop" fmla="*/ 11520 h 444240"/>
              <a:gd name="textAreaBottom" fmla="*/ 432720 h 4442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0" name=""/>
          <p:cNvSpPr/>
          <p:nvPr/>
        </p:nvSpPr>
        <p:spPr>
          <a:xfrm>
            <a:off x="7921800" y="1484280"/>
            <a:ext cx="6314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63 GW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1" name=""/>
          <p:cNvSpPr/>
          <p:nvPr/>
        </p:nvSpPr>
        <p:spPr>
          <a:xfrm>
            <a:off x="7971840" y="2271600"/>
            <a:ext cx="9694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All Others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2" name=""/>
          <p:cNvSpPr/>
          <p:nvPr/>
        </p:nvSpPr>
        <p:spPr>
          <a:xfrm>
            <a:off x="7917480" y="3260880"/>
            <a:ext cx="5637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SERC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3" name=""/>
          <p:cNvSpPr/>
          <p:nvPr/>
        </p:nvSpPr>
        <p:spPr>
          <a:xfrm>
            <a:off x="7920360" y="3973680"/>
            <a:ext cx="7102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ERCOT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4" name=""/>
          <p:cNvSpPr/>
          <p:nvPr/>
        </p:nvSpPr>
        <p:spPr>
          <a:xfrm>
            <a:off x="7938000" y="4627440"/>
            <a:ext cx="6199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WSCC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5" name=""/>
          <p:cNvSpPr/>
          <p:nvPr/>
        </p:nvSpPr>
        <p:spPr>
          <a:xfrm>
            <a:off x="7922520" y="5351400"/>
            <a:ext cx="5749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ECAR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6" name=""/>
          <p:cNvSpPr/>
          <p:nvPr/>
        </p:nvSpPr>
        <p:spPr>
          <a:xfrm>
            <a:off x="2952000" y="5626080"/>
            <a:ext cx="5094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7" name=""/>
          <p:cNvSpPr/>
          <p:nvPr/>
        </p:nvSpPr>
        <p:spPr>
          <a:xfrm>
            <a:off x="4884120" y="5626080"/>
            <a:ext cx="5094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1997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8" name=""/>
          <p:cNvSpPr/>
          <p:nvPr/>
        </p:nvSpPr>
        <p:spPr>
          <a:xfrm>
            <a:off x="6842880" y="5626080"/>
            <a:ext cx="5094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"/>
          <p:cNvSpPr/>
          <p:nvPr/>
        </p:nvSpPr>
        <p:spPr>
          <a:xfrm>
            <a:off x="571680" y="68400"/>
            <a:ext cx="914400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U.S. Electricity Generation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 the Digital Age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110" name=""/>
          <p:cNvGraphicFramePr/>
          <p:nvPr/>
        </p:nvGraphicFramePr>
        <p:xfrm>
          <a:off x="878040" y="1430280"/>
          <a:ext cx="8528040" cy="4356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78040" y="1430280"/>
                    <a:ext cx="8528040" cy="4356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2" name=""/>
          <p:cNvSpPr/>
          <p:nvPr/>
        </p:nvSpPr>
        <p:spPr>
          <a:xfrm>
            <a:off x="1273320" y="5959440"/>
            <a:ext cx="7721280" cy="542880"/>
          </a:xfrm>
          <a:prstGeom prst="bevel">
            <a:avLst>
              <a:gd name="adj" fmla="val 12500"/>
            </a:avLst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Incidence of 3-4% growth per year is increasing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3" name=""/>
          <p:cNvSpPr/>
          <p:nvPr/>
        </p:nvSpPr>
        <p:spPr>
          <a:xfrm>
            <a:off x="47520" y="6613560"/>
            <a:ext cx="2210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Source:  U.S. DOE (EIA); Enron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4" name=""/>
          <p:cNvSpPr/>
          <p:nvPr/>
        </p:nvSpPr>
        <p:spPr>
          <a:xfrm rot="18993000">
            <a:off x="3846600" y="1188360"/>
            <a:ext cx="6123960" cy="61246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5" name=""/>
          <p:cNvSpPr/>
          <p:nvPr/>
        </p:nvSpPr>
        <p:spPr>
          <a:xfrm>
            <a:off x="6028560" y="1330200"/>
            <a:ext cx="18590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Internet Era Begins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6" name=""/>
          <p:cNvSpPr/>
          <p:nvPr/>
        </p:nvSpPr>
        <p:spPr>
          <a:xfrm rot="16200000">
            <a:off x="-530280" y="2808720"/>
            <a:ext cx="23886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Percentage Demand Growth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7" name=""/>
          <p:cNvSpPr/>
          <p:nvPr/>
        </p:nvSpPr>
        <p:spPr>
          <a:xfrm>
            <a:off x="7835760" y="5614560"/>
            <a:ext cx="9572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Through May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9104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1998-04-21T11:26:21Z</dcterms:created>
  <dc:creator>Shant Donabedian</dc:creator>
  <dc:description/>
  <dc:language>en-US</dc:language>
  <cp:lastModifiedBy>pkaufma</cp:lastModifiedBy>
  <cp:lastPrinted>2000-09-21T19:15:55Z</cp:lastPrinted>
  <dcterms:modified xsi:type="dcterms:W3CDTF">2000-10-31T21:29:32Z</dcterms:modified>
  <cp:revision>568</cp:revision>
  <dc:subject/>
  <dc:title>Andrew Miles</dc:title>
</cp:coreProperties>
</file>