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30492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685800" y="218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7269120" y="6526080"/>
            <a:ext cx="169380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Page </a:t>
            </a:r>
            <a:fld id="{79E81D51-C6B9-472A-9552-958DCC493520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7080" y="6526080"/>
            <a:ext cx="2198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Risk Management Simulation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4116240" y="6526080"/>
            <a:ext cx="15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Level Design Flow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324160" y="2192400"/>
            <a:ext cx="765000" cy="10969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Positions and Risks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343400" y="2192400"/>
            <a:ext cx="765000" cy="10969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Position Report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349800" y="2192400"/>
            <a:ext cx="765000" cy="10969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Hedging Instrument(s)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334120" y="2146320"/>
            <a:ext cx="1110960" cy="1219320"/>
          </a:xfrm>
          <a:prstGeom prst="diamond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 Risks Sufficient-ly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Hedged?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" name=""/>
          <p:cNvCxnSpPr>
            <a:stCxn id="8" idx="0"/>
            <a:endCxn id="7" idx="0"/>
          </p:cNvCxnSpPr>
          <p:nvPr/>
        </p:nvCxnSpPr>
        <p:spPr>
          <a:xfrm rot="5400000">
            <a:off x="4787640" y="1090800"/>
            <a:ext cx="46440" cy="2157840"/>
          </a:xfrm>
          <a:prstGeom prst="bentConnector3">
            <a:avLst>
              <a:gd name="adj1" fmla="val -554687"/>
            </a:avLst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0" name=""/>
          <p:cNvSpPr/>
          <p:nvPr/>
        </p:nvSpPr>
        <p:spPr>
          <a:xfrm>
            <a:off x="5889600" y="1898640"/>
            <a:ext cx="376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" name=""/>
          <p:cNvCxnSpPr>
            <a:stCxn id="5" idx="3"/>
            <a:endCxn id="7" idx="1"/>
          </p:cNvCxnSpPr>
          <p:nvPr/>
        </p:nvCxnSpPr>
        <p:spPr>
          <a:xfrm>
            <a:off x="3089160" y="2740680"/>
            <a:ext cx="261000" cy="36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2" name=""/>
          <p:cNvSpPr/>
          <p:nvPr/>
        </p:nvSpPr>
        <p:spPr>
          <a:xfrm>
            <a:off x="1292400" y="2192400"/>
            <a:ext cx="838080" cy="109692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 asks learner to hedge risks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3" name=""/>
          <p:cNvCxnSpPr>
            <a:stCxn id="12" idx="6"/>
            <a:endCxn id="5" idx="1"/>
          </p:cNvCxnSpPr>
          <p:nvPr/>
        </p:nvCxnSpPr>
        <p:spPr>
          <a:xfrm flipV="1">
            <a:off x="2130480" y="2740680"/>
            <a:ext cx="194040" cy="72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4" name=""/>
          <p:cNvCxnSpPr>
            <a:stCxn id="7" idx="3"/>
            <a:endCxn id="6" idx="1"/>
          </p:cNvCxnSpPr>
          <p:nvPr/>
        </p:nvCxnSpPr>
        <p:spPr>
          <a:xfrm>
            <a:off x="4114800" y="2740680"/>
            <a:ext cx="228960" cy="36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5" name=""/>
          <p:cNvSpPr/>
          <p:nvPr/>
        </p:nvSpPr>
        <p:spPr>
          <a:xfrm>
            <a:off x="3240" y="196920"/>
            <a:ext cx="9140760" cy="66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Task 1: Mitigate Risks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Learner will complete this process for several different companies. Approx. Time: 1.5 to 2 hours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6" name=""/>
          <p:cNvCxnSpPr>
            <a:stCxn id="6" idx="3"/>
            <a:endCxn id="8" idx="1"/>
          </p:cNvCxnSpPr>
          <p:nvPr/>
        </p:nvCxnSpPr>
        <p:spPr>
          <a:xfrm>
            <a:off x="5108400" y="2740680"/>
            <a:ext cx="226080" cy="1584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7" name=""/>
          <p:cNvSpPr/>
          <p:nvPr/>
        </p:nvSpPr>
        <p:spPr>
          <a:xfrm>
            <a:off x="6781680" y="2206800"/>
            <a:ext cx="765360" cy="10969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Calculate Profit or Loss based on new market prices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8" name=""/>
          <p:cNvCxnSpPr>
            <a:stCxn id="8" idx="3"/>
            <a:endCxn id="17" idx="1"/>
          </p:cNvCxnSpPr>
          <p:nvPr/>
        </p:nvCxnSpPr>
        <p:spPr>
          <a:xfrm flipV="1">
            <a:off x="6445080" y="2755080"/>
            <a:ext cx="336960" cy="144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9" name=""/>
          <p:cNvSpPr/>
          <p:nvPr/>
        </p:nvSpPr>
        <p:spPr>
          <a:xfrm>
            <a:off x="6265800" y="2513160"/>
            <a:ext cx="515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8440" y="3911760"/>
            <a:ext cx="18288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the learner needs supporting data, he can go to the Knowledge System for the following types of information: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279520" y="3808440"/>
            <a:ext cx="997200" cy="223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Difference between Long and Short and Physical and Financial positions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Different Types of Risk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that can be hedged vs. risks that cannot be hedged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282840" y="3822840"/>
            <a:ext cx="914400" cy="133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Reasons to hedge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Character-istics of each Instrument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Difference between bids and offers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349880" y="3822840"/>
            <a:ext cx="76176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to interpret a position report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734160" y="3801960"/>
            <a:ext cx="89208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to incorporate a P&amp;L Report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to calculate simple P&amp;L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203560" y="3808440"/>
            <a:ext cx="996840" cy="2021040"/>
          </a:xfrm>
          <a:prstGeom prst="rect">
            <a:avLst/>
          </a:prstGeom>
          <a:noFill/>
          <a:ln w="1260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282840" y="3827520"/>
            <a:ext cx="914400" cy="2027160"/>
          </a:xfrm>
          <a:prstGeom prst="rect">
            <a:avLst/>
          </a:prstGeom>
          <a:noFill/>
          <a:ln w="1260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346640" y="3801960"/>
            <a:ext cx="765000" cy="2027520"/>
          </a:xfrm>
          <a:prstGeom prst="rect">
            <a:avLst/>
          </a:prstGeom>
          <a:noFill/>
          <a:ln w="1260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784920" y="3822840"/>
            <a:ext cx="765360" cy="2027160"/>
          </a:xfrm>
          <a:prstGeom prst="rect">
            <a:avLst/>
          </a:prstGeom>
          <a:noFill/>
          <a:ln w="1260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9" name=""/>
          <p:cNvCxnSpPr>
            <a:stCxn id="5" idx="2"/>
            <a:endCxn id="25" idx="0"/>
          </p:cNvCxnSpPr>
          <p:nvPr/>
        </p:nvCxnSpPr>
        <p:spPr>
          <a:xfrm flipH="1">
            <a:off x="2701800" y="3289320"/>
            <a:ext cx="5040" cy="519480"/>
          </a:xfrm>
          <a:prstGeom prst="straightConnector1">
            <a:avLst/>
          </a:prstGeom>
          <a:ln w="12600">
            <a:solidFill>
              <a:srgbClr val="000000"/>
            </a:solidFill>
            <a:prstDash val="dash"/>
            <a:miter/>
          </a:ln>
        </p:spPr>
      </p:cxnSp>
      <p:cxnSp>
        <p:nvCxnSpPr>
          <p:cNvPr id="30" name=""/>
          <p:cNvCxnSpPr>
            <a:stCxn id="7" idx="2"/>
            <a:endCxn id="26" idx="0"/>
          </p:cNvCxnSpPr>
          <p:nvPr/>
        </p:nvCxnSpPr>
        <p:spPr>
          <a:xfrm>
            <a:off x="3732120" y="3289320"/>
            <a:ext cx="8280" cy="538560"/>
          </a:xfrm>
          <a:prstGeom prst="straightConnector1">
            <a:avLst/>
          </a:prstGeom>
          <a:ln w="12600">
            <a:solidFill>
              <a:srgbClr val="000000"/>
            </a:solidFill>
            <a:prstDash val="dash"/>
            <a:miter/>
          </a:ln>
        </p:spPr>
      </p:cxnSp>
      <p:cxnSp>
        <p:nvCxnSpPr>
          <p:cNvPr id="31" name=""/>
          <p:cNvCxnSpPr>
            <a:stCxn id="6" idx="2"/>
            <a:endCxn id="27" idx="0"/>
          </p:cNvCxnSpPr>
          <p:nvPr/>
        </p:nvCxnSpPr>
        <p:spPr>
          <a:xfrm>
            <a:off x="4725720" y="3289320"/>
            <a:ext cx="3600" cy="513000"/>
          </a:xfrm>
          <a:prstGeom prst="straightConnector1">
            <a:avLst/>
          </a:prstGeom>
          <a:ln w="12600">
            <a:solidFill>
              <a:srgbClr val="000000"/>
            </a:solidFill>
            <a:prstDash val="dash"/>
            <a:miter/>
          </a:ln>
        </p:spPr>
      </p:cxnSp>
      <p:cxnSp>
        <p:nvCxnSpPr>
          <p:cNvPr id="32" name=""/>
          <p:cNvCxnSpPr>
            <a:stCxn id="17" idx="2"/>
            <a:endCxn id="28" idx="0"/>
          </p:cNvCxnSpPr>
          <p:nvPr/>
        </p:nvCxnSpPr>
        <p:spPr>
          <a:xfrm>
            <a:off x="7164360" y="3303720"/>
            <a:ext cx="3600" cy="519480"/>
          </a:xfrm>
          <a:prstGeom prst="straightConnector1">
            <a:avLst/>
          </a:prstGeom>
          <a:ln w="12600">
            <a:solidFill>
              <a:srgbClr val="000000"/>
            </a:solidFill>
            <a:prstDash val="dash"/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5986440" y="2419200"/>
            <a:ext cx="977760" cy="1087560"/>
          </a:xfrm>
          <a:prstGeom prst="diamond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Change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Position?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8132760" y="2419200"/>
            <a:ext cx="977760" cy="1087560"/>
          </a:xfrm>
          <a:prstGeom prst="diamond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Take New Position?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727360" y="1219320"/>
            <a:ext cx="576360" cy="987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 Current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527200" y="2424240"/>
            <a:ext cx="978120" cy="1077840"/>
          </a:xfrm>
          <a:prstGeom prst="diamond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 positions need to be hedged?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557520" y="2570040"/>
            <a:ext cx="785880" cy="78588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Moves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6320" y="2570040"/>
            <a:ext cx="785520" cy="78588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 is given position(s) based on a deal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662280" y="3657600"/>
            <a:ext cx="576360" cy="987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 Trade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066080" y="2419200"/>
            <a:ext cx="977760" cy="1087560"/>
          </a:xfrm>
          <a:prstGeom prst="diamond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Unwind?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1" name=""/>
          <p:cNvCxnSpPr>
            <a:stCxn id="33" idx="3"/>
            <a:endCxn id="40" idx="1"/>
          </p:cNvCxnSpPr>
          <p:nvPr/>
        </p:nvCxnSpPr>
        <p:spPr>
          <a:xfrm>
            <a:off x="6963840" y="2963520"/>
            <a:ext cx="102600" cy="1080"/>
          </a:xfrm>
          <a:prstGeom prst="straightConnector1">
            <a:avLst/>
          </a:prstGeom>
          <a:ln w="324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42" name=""/>
          <p:cNvCxnSpPr>
            <a:stCxn id="40" idx="3"/>
            <a:endCxn id="34" idx="1"/>
          </p:cNvCxnSpPr>
          <p:nvPr/>
        </p:nvCxnSpPr>
        <p:spPr>
          <a:xfrm>
            <a:off x="8043480" y="2963520"/>
            <a:ext cx="89640" cy="1080"/>
          </a:xfrm>
          <a:prstGeom prst="straightConnector1">
            <a:avLst/>
          </a:prstGeom>
          <a:ln w="32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3" name=""/>
          <p:cNvSpPr/>
          <p:nvPr/>
        </p:nvSpPr>
        <p:spPr>
          <a:xfrm>
            <a:off x="2727360" y="3657600"/>
            <a:ext cx="576360" cy="987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Hedging Instrument(s)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4" name=""/>
          <p:cNvCxnSpPr>
            <a:stCxn id="36" idx="0"/>
            <a:endCxn id="35" idx="2"/>
          </p:cNvCxnSpPr>
          <p:nvPr/>
        </p:nvCxnSpPr>
        <p:spPr>
          <a:xfrm flipV="1">
            <a:off x="3015720" y="2206440"/>
            <a:ext cx="1080" cy="21816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45" name=""/>
          <p:cNvCxnSpPr>
            <a:stCxn id="36" idx="2"/>
            <a:endCxn id="43" idx="0"/>
          </p:cNvCxnSpPr>
          <p:nvPr/>
        </p:nvCxnSpPr>
        <p:spPr>
          <a:xfrm>
            <a:off x="3015720" y="3502080"/>
            <a:ext cx="1080" cy="1558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6" name=""/>
          <p:cNvSpPr/>
          <p:nvPr/>
        </p:nvSpPr>
        <p:spPr>
          <a:xfrm>
            <a:off x="2590920" y="3429000"/>
            <a:ext cx="411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679840" y="2212920"/>
            <a:ext cx="376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8" name=""/>
          <p:cNvCxnSpPr>
            <a:stCxn id="35" idx="3"/>
            <a:endCxn id="37" idx="0"/>
          </p:cNvCxnSpPr>
          <p:nvPr/>
        </p:nvCxnSpPr>
        <p:spPr>
          <a:xfrm>
            <a:off x="3303360" y="1712520"/>
            <a:ext cx="648360" cy="857880"/>
          </a:xfrm>
          <a:prstGeom prst="bentConnector2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9" name=""/>
          <p:cNvSpPr/>
          <p:nvPr/>
        </p:nvSpPr>
        <p:spPr>
          <a:xfrm>
            <a:off x="6794640" y="2670120"/>
            <a:ext cx="411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0" name=""/>
          <p:cNvCxnSpPr>
            <a:stCxn id="33" idx="0"/>
            <a:endCxn id="35" idx="0"/>
          </p:cNvCxnSpPr>
          <p:nvPr/>
        </p:nvCxnSpPr>
        <p:spPr>
          <a:xfrm flipV="1" rot="16200000">
            <a:off x="4145040" y="88920"/>
            <a:ext cx="1200600" cy="3459960"/>
          </a:xfrm>
          <a:prstGeom prst="bentConnector3">
            <a:avLst>
              <a:gd name="adj1" fmla="val 119046"/>
            </a:avLst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51" name=""/>
          <p:cNvSpPr/>
          <p:nvPr/>
        </p:nvSpPr>
        <p:spPr>
          <a:xfrm>
            <a:off x="6448320" y="2136600"/>
            <a:ext cx="376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556400" y="3584520"/>
            <a:ext cx="411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908840" y="2670120"/>
            <a:ext cx="376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4" name=""/>
          <p:cNvCxnSpPr>
            <a:stCxn id="34" idx="2"/>
            <a:endCxn id="43" idx="2"/>
          </p:cNvCxnSpPr>
          <p:nvPr/>
        </p:nvCxnSpPr>
        <p:spPr>
          <a:xfrm rot="5400000">
            <a:off x="5248800" y="1272960"/>
            <a:ext cx="1139040" cy="5606280"/>
          </a:xfrm>
          <a:prstGeom prst="bentConnector3">
            <a:avLst>
              <a:gd name="adj1" fmla="val 120075"/>
            </a:avLst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55" name=""/>
          <p:cNvSpPr/>
          <p:nvPr/>
        </p:nvSpPr>
        <p:spPr>
          <a:xfrm>
            <a:off x="8640720" y="3584520"/>
            <a:ext cx="411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798560" y="2470320"/>
            <a:ext cx="576360" cy="9871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Market Funda-mentals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7" name=""/>
          <p:cNvCxnSpPr>
            <a:stCxn id="56" idx="3"/>
            <a:endCxn id="36" idx="1"/>
          </p:cNvCxnSpPr>
          <p:nvPr/>
        </p:nvCxnSpPr>
        <p:spPr>
          <a:xfrm>
            <a:off x="2374560" y="2963520"/>
            <a:ext cx="15300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58" name=""/>
          <p:cNvSpPr/>
          <p:nvPr/>
        </p:nvSpPr>
        <p:spPr>
          <a:xfrm>
            <a:off x="4495680" y="2470320"/>
            <a:ext cx="576360" cy="9871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P&amp;L, Mark to Market, Position Reports, VaR Limits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9" name=""/>
          <p:cNvCxnSpPr>
            <a:stCxn id="37" idx="6"/>
            <a:endCxn id="58" idx="1"/>
          </p:cNvCxnSpPr>
          <p:nvPr/>
        </p:nvCxnSpPr>
        <p:spPr>
          <a:xfrm>
            <a:off x="4343040" y="2963520"/>
            <a:ext cx="15300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60" name=""/>
          <p:cNvSpPr/>
          <p:nvPr/>
        </p:nvSpPr>
        <p:spPr>
          <a:xfrm>
            <a:off x="8675640" y="2289240"/>
            <a:ext cx="376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1" name=""/>
          <p:cNvCxnSpPr>
            <a:stCxn id="39" idx="0"/>
            <a:endCxn id="37" idx="4"/>
          </p:cNvCxnSpPr>
          <p:nvPr/>
        </p:nvCxnSpPr>
        <p:spPr>
          <a:xfrm flipV="1">
            <a:off x="3951000" y="3355560"/>
            <a:ext cx="1080" cy="302400"/>
          </a:xfrm>
          <a:prstGeom prst="bentConnector2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62" name=""/>
          <p:cNvSpPr/>
          <p:nvPr/>
        </p:nvSpPr>
        <p:spPr>
          <a:xfrm>
            <a:off x="1023840" y="2470320"/>
            <a:ext cx="576360" cy="9871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positions and risks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224320" y="2470320"/>
            <a:ext cx="576360" cy="9871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Market Funda-mentals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4" name=""/>
          <p:cNvCxnSpPr>
            <a:stCxn id="58" idx="3"/>
            <a:endCxn id="63" idx="1"/>
          </p:cNvCxnSpPr>
          <p:nvPr/>
        </p:nvCxnSpPr>
        <p:spPr>
          <a:xfrm>
            <a:off x="5071680" y="2963520"/>
            <a:ext cx="15300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65" name=""/>
          <p:cNvCxnSpPr>
            <a:stCxn id="63" idx="3"/>
            <a:endCxn id="33" idx="1"/>
          </p:cNvCxnSpPr>
          <p:nvPr/>
        </p:nvCxnSpPr>
        <p:spPr>
          <a:xfrm>
            <a:off x="5800680" y="2963520"/>
            <a:ext cx="18648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66" name=""/>
          <p:cNvCxnSpPr>
            <a:stCxn id="38" idx="6"/>
            <a:endCxn id="62" idx="1"/>
          </p:cNvCxnSpPr>
          <p:nvPr/>
        </p:nvCxnSpPr>
        <p:spPr>
          <a:xfrm>
            <a:off x="861840" y="2963520"/>
            <a:ext cx="16272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67" name=""/>
          <p:cNvCxnSpPr>
            <a:stCxn id="62" idx="3"/>
            <a:endCxn id="56" idx="1"/>
          </p:cNvCxnSpPr>
          <p:nvPr/>
        </p:nvCxnSpPr>
        <p:spPr>
          <a:xfrm>
            <a:off x="1599840" y="2963520"/>
            <a:ext cx="19908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68" name=""/>
          <p:cNvSpPr/>
          <p:nvPr/>
        </p:nvSpPr>
        <p:spPr>
          <a:xfrm flipV="1">
            <a:off x="8621640" y="838080"/>
            <a:ext cx="0" cy="18115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H="1">
            <a:off x="2819520" y="838080"/>
            <a:ext cx="58212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819520" y="838080"/>
            <a:ext cx="0" cy="3812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1" name=""/>
          <p:cNvCxnSpPr>
            <a:stCxn id="40" idx="2"/>
            <a:endCxn id="39" idx="3"/>
          </p:cNvCxnSpPr>
          <p:nvPr/>
        </p:nvCxnSpPr>
        <p:spPr>
          <a:xfrm rot="5400000">
            <a:off x="5573880" y="2170800"/>
            <a:ext cx="645120" cy="3317040"/>
          </a:xfrm>
          <a:prstGeom prst="bentConnector2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72" name=""/>
          <p:cNvCxnSpPr/>
          <p:nvPr/>
        </p:nvCxnSpPr>
        <p:spPr>
          <a:xfrm>
            <a:off x="3303720" y="4078080"/>
            <a:ext cx="358920" cy="1080"/>
          </a:xfrm>
          <a:prstGeom prst="straightConnector1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73" name=""/>
          <p:cNvSpPr/>
          <p:nvPr/>
        </p:nvSpPr>
        <p:spPr>
          <a:xfrm>
            <a:off x="3240" y="196920"/>
            <a:ext cx="9140760" cy="87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Task 2: Manage Positions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Learner will start with one position and be given more positions to manage over time. Approx. Time: 2.5 to 4 hours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298520" y="5091120"/>
            <a:ext cx="1306440" cy="18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Difference between Long and Short and Physical and Financial positions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Different Types of Risk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that can be hedged vs. risks that cannot be hedged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000240" y="5105520"/>
            <a:ext cx="141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000240" y="5083200"/>
            <a:ext cx="1067040" cy="133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Reasons to hedge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Characteristics of each Instrument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Difference between bids and offers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440320" y="5105520"/>
            <a:ext cx="1569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863960" y="5062680"/>
            <a:ext cx="892440" cy="18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to incorporate a P&amp;L Report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to calculate simple P&amp;L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 Usage and Limit-ations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626080" y="5046840"/>
            <a:ext cx="914400" cy="140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to interpret Position Reports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and Purpose of Mark to Market Reports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309680" y="5041800"/>
            <a:ext cx="1306440" cy="1473480"/>
          </a:xfrm>
          <a:prstGeom prst="rect">
            <a:avLst/>
          </a:prstGeom>
          <a:noFill/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000240" y="5032440"/>
            <a:ext cx="995400" cy="1482840"/>
          </a:xfrm>
          <a:prstGeom prst="rect">
            <a:avLst/>
          </a:prstGeom>
          <a:noFill/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863960" y="5041800"/>
            <a:ext cx="1676520" cy="1473480"/>
          </a:xfrm>
          <a:prstGeom prst="rect">
            <a:avLst/>
          </a:prstGeom>
          <a:noFill/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7404120" y="5033880"/>
            <a:ext cx="1135080" cy="1405080"/>
          </a:xfrm>
          <a:prstGeom prst="rect">
            <a:avLst/>
          </a:prstGeom>
          <a:noFill/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7694640" y="5502240"/>
            <a:ext cx="687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391520" y="5046840"/>
            <a:ext cx="990360" cy="12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Explanation and Examples of Fundamental Reports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to Use When Making Trading Decisions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-27000" y="5054760"/>
            <a:ext cx="1224000" cy="91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the learner needs supporting data, he can go to the Knowledge System for the following types of information: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87" name=""/>
          <p:cNvCxnSpPr>
            <a:stCxn id="62" idx="2"/>
            <a:endCxn id="80" idx="0"/>
          </p:cNvCxnSpPr>
          <p:nvPr/>
        </p:nvCxnSpPr>
        <p:spPr>
          <a:xfrm flipH="1" rot="16200000">
            <a:off x="846000" y="3923640"/>
            <a:ext cx="1585080" cy="651600"/>
          </a:xfrm>
          <a:prstGeom prst="bentConnector3">
            <a:avLst>
              <a:gd name="adj1" fmla="val 50000"/>
            </a:avLst>
          </a:prstGeom>
          <a:ln w="12600">
            <a:solidFill>
              <a:srgbClr val="000000"/>
            </a:solidFill>
            <a:prstDash val="dash"/>
            <a:miter/>
          </a:ln>
        </p:spPr>
      </p:cxnSp>
      <p:cxnSp>
        <p:nvCxnSpPr>
          <p:cNvPr id="88" name=""/>
          <p:cNvCxnSpPr>
            <a:stCxn id="58" idx="2"/>
            <a:endCxn id="82" idx="0"/>
          </p:cNvCxnSpPr>
          <p:nvPr/>
        </p:nvCxnSpPr>
        <p:spPr>
          <a:xfrm flipH="1" rot="16200000">
            <a:off x="4450320" y="3790440"/>
            <a:ext cx="1585080" cy="918360"/>
          </a:xfrm>
          <a:prstGeom prst="bentConnector3">
            <a:avLst>
              <a:gd name="adj1" fmla="val 50000"/>
            </a:avLst>
          </a:prstGeom>
          <a:ln w="12600">
            <a:solidFill>
              <a:srgbClr val="000000"/>
            </a:solidFill>
            <a:prstDash val="dash"/>
            <a:miter/>
          </a:ln>
        </p:spPr>
      </p:cxnSp>
      <p:cxnSp>
        <p:nvCxnSpPr>
          <p:cNvPr id="89" name=""/>
          <p:cNvCxnSpPr>
            <a:stCxn id="63" idx="2"/>
            <a:endCxn id="85" idx="0"/>
          </p:cNvCxnSpPr>
          <p:nvPr/>
        </p:nvCxnSpPr>
        <p:spPr>
          <a:xfrm flipH="1" rot="16200000">
            <a:off x="5904360" y="3065040"/>
            <a:ext cx="1590120" cy="2374200"/>
          </a:xfrm>
          <a:prstGeom prst="bentConnector3">
            <a:avLst>
              <a:gd name="adj1" fmla="val 31544"/>
            </a:avLst>
          </a:prstGeom>
          <a:ln w="12600">
            <a:solidFill>
              <a:srgbClr val="000000"/>
            </a:solidFill>
            <a:prstDash val="dash"/>
            <a:miter/>
          </a:ln>
        </p:spPr>
      </p:cxnSp>
      <p:cxnSp>
        <p:nvCxnSpPr>
          <p:cNvPr id="90" name=""/>
          <p:cNvCxnSpPr/>
          <p:nvPr/>
        </p:nvCxnSpPr>
        <p:spPr>
          <a:xfrm flipH="1" rot="16200000">
            <a:off x="3177360" y="4597200"/>
            <a:ext cx="388080" cy="483480"/>
          </a:xfrm>
          <a:prstGeom prst="bentConnector3">
            <a:avLst>
              <a:gd name="adj1" fmla="val 36397"/>
            </a:avLst>
          </a:prstGeom>
          <a:ln w="12600">
            <a:solidFill>
              <a:srgbClr val="000000"/>
            </a:solidFill>
            <a:prstDash val="dashDot"/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2001-09-25T16:48:54Z</dcterms:created>
  <dc:creator>laura.a.lee</dc:creator>
  <dc:description>Blank Presentation. Accenture Firmwide Templates v9.1.</dc:description>
  <dc:language>en-US</dc:language>
  <cp:lastModifiedBy>Mery Brown</cp:lastModifiedBy>
  <dcterms:modified xsi:type="dcterms:W3CDTF">2001-10-18T14:06:25Z</dcterms:modified>
  <cp:revision>118</cp:revision>
  <dc:subject/>
  <dc:title>PowerPoint Presentation</dc:title>
</cp:coreProperties>
</file>