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218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69120" y="6526080"/>
            <a:ext cx="1693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4313F12C-7336-48CE-80FF-1980B6DA7CA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7080" y="6526080"/>
            <a:ext cx="219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Risk Management Simulation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116240" y="6526080"/>
            <a:ext cx="15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Design 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55840" y="2637000"/>
            <a:ext cx="76536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and Risks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34340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Live Price Quotes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311880" y="2637000"/>
            <a:ext cx="838080" cy="1096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accepts deal; Traders are notified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4980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334120" y="26370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the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" name=""/>
          <p:cNvCxnSpPr>
            <a:stCxn id="6" idx="3"/>
            <a:endCxn id="9" idx="1"/>
          </p:cNvCxnSpPr>
          <p:nvPr/>
        </p:nvCxnSpPr>
        <p:spPr>
          <a:xfrm>
            <a:off x="5108400" y="3185280"/>
            <a:ext cx="226080" cy="36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" name=""/>
          <p:cNvCxnSpPr>
            <a:stCxn id="9" idx="3"/>
            <a:endCxn id="7" idx="2"/>
          </p:cNvCxnSpPr>
          <p:nvPr/>
        </p:nvCxnSpPr>
        <p:spPr>
          <a:xfrm>
            <a:off x="6099120" y="3185280"/>
            <a:ext cx="213120" cy="7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" name=""/>
          <p:cNvSpPr/>
          <p:nvPr/>
        </p:nvSpPr>
        <p:spPr>
          <a:xfrm>
            <a:off x="7378560" y="2590920"/>
            <a:ext cx="1111320" cy="1218960"/>
          </a:xfrm>
          <a:prstGeom prst="diamond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Risks Sufficient-ly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" name=""/>
          <p:cNvCxnSpPr>
            <a:stCxn id="7" idx="6"/>
            <a:endCxn id="12" idx="1"/>
          </p:cNvCxnSpPr>
          <p:nvPr/>
        </p:nvCxnSpPr>
        <p:spPr>
          <a:xfrm>
            <a:off x="7149960" y="3185640"/>
            <a:ext cx="228960" cy="151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4" name=""/>
          <p:cNvCxnSpPr>
            <a:stCxn id="12" idx="0"/>
            <a:endCxn id="8" idx="0"/>
          </p:cNvCxnSpPr>
          <p:nvPr/>
        </p:nvCxnSpPr>
        <p:spPr>
          <a:xfrm rot="5400000">
            <a:off x="5810040" y="513000"/>
            <a:ext cx="46440" cy="4202640"/>
          </a:xfrm>
          <a:prstGeom prst="bentConnector3">
            <a:avLst>
              <a:gd name="adj1" fmla="val -553906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5" name=""/>
          <p:cNvSpPr/>
          <p:nvPr/>
        </p:nvSpPr>
        <p:spPr>
          <a:xfrm>
            <a:off x="7934400" y="234324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748640" y="3962520"/>
            <a:ext cx="371520" cy="304560"/>
          </a:xfrm>
          <a:prstGeom prst="flowChartTerminator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" name=""/>
          <p:cNvCxnSpPr>
            <a:stCxn id="12" idx="2"/>
            <a:endCxn id="16" idx="0"/>
          </p:cNvCxnSpPr>
          <p:nvPr/>
        </p:nvCxnSpPr>
        <p:spPr>
          <a:xfrm>
            <a:off x="7934400" y="3809880"/>
            <a:ext cx="360" cy="15300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" name=""/>
          <p:cNvSpPr/>
          <p:nvPr/>
        </p:nvSpPr>
        <p:spPr>
          <a:xfrm>
            <a:off x="8078760" y="369576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stCxn id="5" idx="3"/>
            <a:endCxn id="8" idx="1"/>
          </p:cNvCxnSpPr>
          <p:nvPr/>
        </p:nvCxnSpPr>
        <p:spPr>
          <a:xfrm>
            <a:off x="3121200" y="3185280"/>
            <a:ext cx="2289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" name=""/>
          <p:cNvSpPr/>
          <p:nvPr/>
        </p:nvSpPr>
        <p:spPr>
          <a:xfrm>
            <a:off x="1292400" y="2637000"/>
            <a:ext cx="838080" cy="1096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requests a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>
            <a:stCxn id="20" idx="6"/>
            <a:endCxn id="5" idx="1"/>
          </p:cNvCxnSpPr>
          <p:nvPr/>
        </p:nvCxnSpPr>
        <p:spPr>
          <a:xfrm flipV="1">
            <a:off x="2130480" y="3185280"/>
            <a:ext cx="225720" cy="7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" name=""/>
          <p:cNvCxnSpPr>
            <a:stCxn id="8" idx="3"/>
            <a:endCxn id="6" idx="1"/>
          </p:cNvCxnSpPr>
          <p:nvPr/>
        </p:nvCxnSpPr>
        <p:spPr>
          <a:xfrm>
            <a:off x="4114800" y="3185280"/>
            <a:ext cx="2289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3" name=""/>
          <p:cNvSpPr/>
          <p:nvPr/>
        </p:nvSpPr>
        <p:spPr>
          <a:xfrm>
            <a:off x="3240" y="196920"/>
            <a:ext cx="9140760" cy="6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Structure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complete this process with several separate deals. Approx. Time: 1.5 to 2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438280" y="4114800"/>
            <a:ext cx="606600" cy="60948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32240" y="4114800"/>
            <a:ext cx="606240" cy="60948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22600" y="4114800"/>
            <a:ext cx="606600" cy="60948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410080" y="4114800"/>
            <a:ext cx="606600" cy="60948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" name=""/>
          <p:cNvCxnSpPr>
            <a:stCxn id="5" idx="2"/>
            <a:endCxn id="24" idx="0"/>
          </p:cNvCxnSpPr>
          <p:nvPr/>
        </p:nvCxnSpPr>
        <p:spPr>
          <a:xfrm>
            <a:off x="2738520" y="3733920"/>
            <a:ext cx="3600" cy="381240"/>
          </a:xfrm>
          <a:prstGeom prst="straightConnector1">
            <a:avLst/>
          </a:prstGeom>
          <a:ln w="12600">
            <a:solidFill>
              <a:srgbClr val="000000"/>
            </a:solidFill>
            <a:prstDash val="sysDot"/>
            <a:miter/>
          </a:ln>
        </p:spPr>
      </p:cxnSp>
      <p:cxnSp>
        <p:nvCxnSpPr>
          <p:cNvPr id="29" name=""/>
          <p:cNvCxnSpPr>
            <a:stCxn id="8" idx="2"/>
            <a:endCxn id="25" idx="0"/>
          </p:cNvCxnSpPr>
          <p:nvPr/>
        </p:nvCxnSpPr>
        <p:spPr>
          <a:xfrm>
            <a:off x="3732120" y="3733920"/>
            <a:ext cx="3600" cy="381240"/>
          </a:xfrm>
          <a:prstGeom prst="straightConnector1">
            <a:avLst/>
          </a:prstGeom>
          <a:ln w="12600">
            <a:solidFill>
              <a:srgbClr val="000000"/>
            </a:solidFill>
            <a:prstDash val="sysDot"/>
            <a:miter/>
          </a:ln>
        </p:spPr>
      </p:cxnSp>
      <p:cxnSp>
        <p:nvCxnSpPr>
          <p:cNvPr id="30" name=""/>
          <p:cNvCxnSpPr>
            <a:stCxn id="6" idx="2"/>
            <a:endCxn id="26" idx="0"/>
          </p:cNvCxnSpPr>
          <p:nvPr/>
        </p:nvCxnSpPr>
        <p:spPr>
          <a:xfrm>
            <a:off x="4725720" y="3733920"/>
            <a:ext cx="720" cy="381240"/>
          </a:xfrm>
          <a:prstGeom prst="straightConnector1">
            <a:avLst/>
          </a:prstGeom>
          <a:ln w="12600">
            <a:solidFill>
              <a:srgbClr val="000000"/>
            </a:solidFill>
            <a:prstDash val="sysDot"/>
            <a:miter/>
          </a:ln>
        </p:spPr>
      </p:cxnSp>
      <p:cxnSp>
        <p:nvCxnSpPr>
          <p:cNvPr id="31" name=""/>
          <p:cNvCxnSpPr>
            <a:stCxn id="9" idx="2"/>
            <a:endCxn id="27" idx="0"/>
          </p:cNvCxnSpPr>
          <p:nvPr/>
        </p:nvCxnSpPr>
        <p:spPr>
          <a:xfrm flipH="1">
            <a:off x="5713560" y="3733920"/>
            <a:ext cx="3240" cy="381240"/>
          </a:xfrm>
          <a:prstGeom prst="straightConnector1">
            <a:avLst/>
          </a:prstGeom>
          <a:ln w="12600">
            <a:solidFill>
              <a:srgbClr val="000000"/>
            </a:solidFill>
            <a:prstDash val="sysDot"/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Structure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Positions and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5268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Risk Types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057400" y="2057400"/>
            <a:ext cx="99072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is given: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situation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Facts about customer background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" name=""/>
          <p:cNvCxnSpPr>
            <a:stCxn id="34" idx="6"/>
            <a:endCxn id="33" idx="1"/>
          </p:cNvCxnSpPr>
          <p:nvPr/>
        </p:nvCxnSpPr>
        <p:spPr>
          <a:xfrm>
            <a:off x="3048120" y="2895120"/>
            <a:ext cx="3052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6" name=""/>
          <p:cNvSpPr/>
          <p:nvPr/>
        </p:nvSpPr>
        <p:spPr>
          <a:xfrm>
            <a:off x="456876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Long vs. Short for each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33" idx="3"/>
            <a:endCxn id="36" idx="1"/>
          </p:cNvCxnSpPr>
          <p:nvPr/>
        </p:nvCxnSpPr>
        <p:spPr>
          <a:xfrm>
            <a:off x="426708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8" name=""/>
          <p:cNvSpPr/>
          <p:nvPr/>
        </p:nvSpPr>
        <p:spPr>
          <a:xfrm>
            <a:off x="579132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Quantity/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each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9" name=""/>
          <p:cNvCxnSpPr>
            <a:stCxn id="36" idx="3"/>
            <a:endCxn id="38" idx="1"/>
          </p:cNvCxnSpPr>
          <p:nvPr/>
        </p:nvCxnSpPr>
        <p:spPr>
          <a:xfrm>
            <a:off x="5483160" y="2895120"/>
            <a:ext cx="3088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Structure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74644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customer needs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47920" y="2057400"/>
            <a:ext cx="99036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is given: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situation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has identified: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3" name=""/>
          <p:cNvCxnSpPr>
            <a:stCxn id="42" idx="6"/>
            <a:endCxn id="41" idx="1"/>
          </p:cNvCxnSpPr>
          <p:nvPr/>
        </p:nvCxnSpPr>
        <p:spPr>
          <a:xfrm>
            <a:off x="2438280" y="2895120"/>
            <a:ext cx="3088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4" name=""/>
          <p:cNvSpPr/>
          <p:nvPr/>
        </p:nvSpPr>
        <p:spPr>
          <a:xfrm>
            <a:off x="39592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instruments that do not fit the situation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" name=""/>
          <p:cNvCxnSpPr>
            <a:stCxn id="41" idx="3"/>
            <a:endCxn id="44" idx="1"/>
          </p:cNvCxnSpPr>
          <p:nvPr/>
        </p:nvCxnSpPr>
        <p:spPr>
          <a:xfrm>
            <a:off x="3664080" y="2895120"/>
            <a:ext cx="29556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6" name=""/>
          <p:cNvSpPr/>
          <p:nvPr/>
        </p:nvSpPr>
        <p:spPr>
          <a:xfrm>
            <a:off x="51814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Match risks to remaining potential instruments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7" name=""/>
          <p:cNvCxnSpPr>
            <a:stCxn id="44" idx="3"/>
            <a:endCxn id="46" idx="1"/>
          </p:cNvCxnSpPr>
          <p:nvPr/>
        </p:nvCxnSpPr>
        <p:spPr>
          <a:xfrm>
            <a:off x="4876920" y="2895120"/>
            <a:ext cx="3052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8" name=""/>
          <p:cNvSpPr/>
          <p:nvPr/>
        </p:nvSpPr>
        <p:spPr>
          <a:xfrm>
            <a:off x="640080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best instrument or combination of instruments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9" name=""/>
          <p:cNvCxnSpPr>
            <a:stCxn id="46" idx="3"/>
            <a:endCxn id="48" idx="1"/>
          </p:cNvCxnSpPr>
          <p:nvPr/>
        </p:nvCxnSpPr>
        <p:spPr>
          <a:xfrm>
            <a:off x="609912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495680" y="2133720"/>
            <a:ext cx="91764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63360" indent="-633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bids and offers from appropriate desks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76720" y="2133720"/>
            <a:ext cx="9172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where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obtain price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quote for each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" name=""/>
          <p:cNvCxnSpPr>
            <a:stCxn id="51" idx="3"/>
            <a:endCxn id="50" idx="1"/>
          </p:cNvCxnSpPr>
          <p:nvPr/>
        </p:nvCxnSpPr>
        <p:spPr>
          <a:xfrm>
            <a:off x="4194000" y="2819160"/>
            <a:ext cx="3024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3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Structure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Price Quotes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715000" y="2133720"/>
            <a:ext cx="9144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whether to use bid or offer for each 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50" idx="3"/>
            <a:endCxn id="54" idx="1"/>
          </p:cNvCxnSpPr>
          <p:nvPr/>
        </p:nvCxnSpPr>
        <p:spPr>
          <a:xfrm>
            <a:off x="5413320" y="2819160"/>
            <a:ext cx="3024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6" name=""/>
          <p:cNvSpPr/>
          <p:nvPr/>
        </p:nvSpPr>
        <p:spPr>
          <a:xfrm>
            <a:off x="2016000" y="1981080"/>
            <a:ext cx="99072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is given: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to call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has identified: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Instruments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" name=""/>
          <p:cNvCxnSpPr>
            <a:stCxn id="56" idx="6"/>
            <a:endCxn id="51" idx="1"/>
          </p:cNvCxnSpPr>
          <p:nvPr/>
        </p:nvCxnSpPr>
        <p:spPr>
          <a:xfrm>
            <a:off x="3006720" y="2819160"/>
            <a:ext cx="2707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2968560" y="2209680"/>
            <a:ext cx="917640" cy="1370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value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each input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model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191120" y="2514600"/>
            <a:ext cx="761760" cy="762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 pricing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257800" y="2286000"/>
            <a:ext cx="1071720" cy="121932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model output valid?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1" name=""/>
          <p:cNvCxnSpPr>
            <a:stCxn id="60" idx="3"/>
          </p:cNvCxnSpPr>
          <p:nvPr/>
        </p:nvCxnSpPr>
        <p:spPr>
          <a:xfrm>
            <a:off x="6329160" y="2895120"/>
            <a:ext cx="30060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2" name=""/>
          <p:cNvSpPr/>
          <p:nvPr/>
        </p:nvSpPr>
        <p:spPr>
          <a:xfrm>
            <a:off x="6248520" y="259092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867280" y="335268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4" name=""/>
          <p:cNvCxnSpPr>
            <a:stCxn id="60" idx="2"/>
            <a:endCxn id="58" idx="2"/>
          </p:cNvCxnSpPr>
          <p:nvPr/>
        </p:nvCxnSpPr>
        <p:spPr>
          <a:xfrm rot="5400000">
            <a:off x="4573080" y="2359080"/>
            <a:ext cx="75240" cy="2367360"/>
          </a:xfrm>
          <a:prstGeom prst="bentConnector3">
            <a:avLst>
              <a:gd name="adj1" fmla="val 406250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8" idx="3"/>
            <a:endCxn id="59" idx="2"/>
          </p:cNvCxnSpPr>
          <p:nvPr/>
        </p:nvCxnSpPr>
        <p:spPr>
          <a:xfrm>
            <a:off x="3885840" y="2895120"/>
            <a:ext cx="3056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9" idx="6"/>
            <a:endCxn id="60" idx="1"/>
          </p:cNvCxnSpPr>
          <p:nvPr/>
        </p:nvCxnSpPr>
        <p:spPr>
          <a:xfrm>
            <a:off x="4952520" y="2895120"/>
            <a:ext cx="3056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7" name=""/>
          <p:cNvSpPr/>
          <p:nvPr/>
        </p:nvSpPr>
        <p:spPr>
          <a:xfrm>
            <a:off x="6629400" y="2209680"/>
            <a:ext cx="914400" cy="1370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Structure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the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676520" y="2057400"/>
            <a:ext cx="99036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is given: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to use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of inputs to model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has identified: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Quotes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0" name=""/>
          <p:cNvCxnSpPr>
            <a:stCxn id="69" idx="6"/>
            <a:endCxn id="58" idx="1"/>
          </p:cNvCxnSpPr>
          <p:nvPr/>
        </p:nvCxnSpPr>
        <p:spPr>
          <a:xfrm>
            <a:off x="266688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5986440" y="317808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Change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132760" y="317808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Take New Position?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727360" y="190512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Current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527200" y="3182760"/>
            <a:ext cx="978120" cy="1078200"/>
          </a:xfrm>
          <a:prstGeom prst="diamond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positions need to be 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57520" y="3328920"/>
            <a:ext cx="785880" cy="7858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Moves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6320" y="3328920"/>
            <a:ext cx="785520" cy="7858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is given position(s) based on a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662280" y="461808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066080" y="317808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Unwind?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9" name=""/>
          <p:cNvCxnSpPr>
            <a:stCxn id="71" idx="3"/>
            <a:endCxn id="78" idx="1"/>
          </p:cNvCxnSpPr>
          <p:nvPr/>
        </p:nvCxnSpPr>
        <p:spPr>
          <a:xfrm>
            <a:off x="6963840" y="3722400"/>
            <a:ext cx="10260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0" name=""/>
          <p:cNvCxnSpPr>
            <a:stCxn id="78" idx="3"/>
            <a:endCxn id="72" idx="1"/>
          </p:cNvCxnSpPr>
          <p:nvPr/>
        </p:nvCxnSpPr>
        <p:spPr>
          <a:xfrm>
            <a:off x="8043480" y="3722400"/>
            <a:ext cx="8964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1" name=""/>
          <p:cNvSpPr/>
          <p:nvPr/>
        </p:nvSpPr>
        <p:spPr>
          <a:xfrm>
            <a:off x="2727360" y="461808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2" name=""/>
          <p:cNvCxnSpPr>
            <a:stCxn id="74" idx="0"/>
            <a:endCxn id="73" idx="2"/>
          </p:cNvCxnSpPr>
          <p:nvPr/>
        </p:nvCxnSpPr>
        <p:spPr>
          <a:xfrm flipV="1">
            <a:off x="3015720" y="2892240"/>
            <a:ext cx="1080" cy="2908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3" name=""/>
          <p:cNvCxnSpPr>
            <a:stCxn id="74" idx="2"/>
            <a:endCxn id="81" idx="0"/>
          </p:cNvCxnSpPr>
          <p:nvPr/>
        </p:nvCxnSpPr>
        <p:spPr>
          <a:xfrm>
            <a:off x="3015720" y="4260960"/>
            <a:ext cx="1080" cy="3578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4" name=""/>
          <p:cNvSpPr/>
          <p:nvPr/>
        </p:nvSpPr>
        <p:spPr>
          <a:xfrm>
            <a:off x="2679840" y="426708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679840" y="297180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6" name=""/>
          <p:cNvCxnSpPr>
            <a:stCxn id="73" idx="3"/>
            <a:endCxn id="75" idx="0"/>
          </p:cNvCxnSpPr>
          <p:nvPr/>
        </p:nvCxnSpPr>
        <p:spPr>
          <a:xfrm>
            <a:off x="3303360" y="2398680"/>
            <a:ext cx="648360" cy="93096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7" name=""/>
          <p:cNvSpPr/>
          <p:nvPr/>
        </p:nvSpPr>
        <p:spPr>
          <a:xfrm>
            <a:off x="6794640" y="34290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8" name=""/>
          <p:cNvCxnSpPr>
            <a:stCxn id="71" idx="0"/>
            <a:endCxn id="73" idx="0"/>
          </p:cNvCxnSpPr>
          <p:nvPr/>
        </p:nvCxnSpPr>
        <p:spPr>
          <a:xfrm flipV="1" rot="16200000">
            <a:off x="4108680" y="811440"/>
            <a:ext cx="1273680" cy="3459960"/>
          </a:xfrm>
          <a:prstGeom prst="bentConnector3">
            <a:avLst>
              <a:gd name="adj1" fmla="val 117953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9" name=""/>
          <p:cNvSpPr/>
          <p:nvPr/>
        </p:nvSpPr>
        <p:spPr>
          <a:xfrm>
            <a:off x="6448320" y="289548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556400" y="43434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908840" y="342900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2" name=""/>
          <p:cNvCxnSpPr>
            <a:stCxn id="72" idx="2"/>
            <a:endCxn id="81" idx="2"/>
          </p:cNvCxnSpPr>
          <p:nvPr/>
        </p:nvCxnSpPr>
        <p:spPr>
          <a:xfrm rot="5400000">
            <a:off x="5148000" y="2132640"/>
            <a:ext cx="1340640" cy="5606280"/>
          </a:xfrm>
          <a:prstGeom prst="bentConnector3">
            <a:avLst>
              <a:gd name="adj1" fmla="val 117056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3" name=""/>
          <p:cNvSpPr/>
          <p:nvPr/>
        </p:nvSpPr>
        <p:spPr>
          <a:xfrm>
            <a:off x="8640720" y="43434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798560" y="322884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Market Funda-mentals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5" name=""/>
          <p:cNvCxnSpPr>
            <a:stCxn id="94" idx="3"/>
            <a:endCxn id="74" idx="1"/>
          </p:cNvCxnSpPr>
          <p:nvPr/>
        </p:nvCxnSpPr>
        <p:spPr>
          <a:xfrm>
            <a:off x="2374560" y="372240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6" name=""/>
          <p:cNvSpPr/>
          <p:nvPr/>
        </p:nvSpPr>
        <p:spPr>
          <a:xfrm>
            <a:off x="4495680" y="322884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P&amp;L, Mark to Market, Position Reports, VaR Limits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7" name=""/>
          <p:cNvCxnSpPr>
            <a:stCxn id="75" idx="6"/>
            <a:endCxn id="96" idx="1"/>
          </p:cNvCxnSpPr>
          <p:nvPr/>
        </p:nvCxnSpPr>
        <p:spPr>
          <a:xfrm>
            <a:off x="4343040" y="372240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8" name=""/>
          <p:cNvSpPr/>
          <p:nvPr/>
        </p:nvSpPr>
        <p:spPr>
          <a:xfrm>
            <a:off x="8675640" y="304812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9" name=""/>
          <p:cNvCxnSpPr>
            <a:stCxn id="77" idx="0"/>
            <a:endCxn id="75" idx="4"/>
          </p:cNvCxnSpPr>
          <p:nvPr/>
        </p:nvCxnSpPr>
        <p:spPr>
          <a:xfrm flipV="1">
            <a:off x="3951000" y="4114440"/>
            <a:ext cx="1080" cy="50400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0" name=""/>
          <p:cNvSpPr/>
          <p:nvPr/>
        </p:nvSpPr>
        <p:spPr>
          <a:xfrm>
            <a:off x="1023840" y="322884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positions and risks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224320" y="322884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Market Funda-mentals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2" name=""/>
          <p:cNvCxnSpPr>
            <a:stCxn id="96" idx="3"/>
            <a:endCxn id="101" idx="1"/>
          </p:cNvCxnSpPr>
          <p:nvPr/>
        </p:nvCxnSpPr>
        <p:spPr>
          <a:xfrm>
            <a:off x="5071680" y="372240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3" name=""/>
          <p:cNvCxnSpPr>
            <a:stCxn id="101" idx="3"/>
            <a:endCxn id="71" idx="1"/>
          </p:cNvCxnSpPr>
          <p:nvPr/>
        </p:nvCxnSpPr>
        <p:spPr>
          <a:xfrm>
            <a:off x="5800680" y="3722400"/>
            <a:ext cx="1864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4" name=""/>
          <p:cNvCxnSpPr>
            <a:stCxn id="76" idx="6"/>
            <a:endCxn id="100" idx="1"/>
          </p:cNvCxnSpPr>
          <p:nvPr/>
        </p:nvCxnSpPr>
        <p:spPr>
          <a:xfrm>
            <a:off x="861840" y="3722400"/>
            <a:ext cx="1627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5" name=""/>
          <p:cNvCxnSpPr>
            <a:stCxn id="100" idx="3"/>
            <a:endCxn id="94" idx="1"/>
          </p:cNvCxnSpPr>
          <p:nvPr/>
        </p:nvCxnSpPr>
        <p:spPr>
          <a:xfrm>
            <a:off x="1599840" y="3722400"/>
            <a:ext cx="1990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6" name=""/>
          <p:cNvSpPr/>
          <p:nvPr/>
        </p:nvSpPr>
        <p:spPr>
          <a:xfrm flipV="1">
            <a:off x="8621640" y="1371240"/>
            <a:ext cx="0" cy="1811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2727360" y="1371600"/>
            <a:ext cx="5913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727360" y="1371600"/>
            <a:ext cx="0" cy="533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9" name=""/>
          <p:cNvCxnSpPr>
            <a:stCxn id="78" idx="2"/>
            <a:endCxn id="77" idx="3"/>
          </p:cNvCxnSpPr>
          <p:nvPr/>
        </p:nvCxnSpPr>
        <p:spPr>
          <a:xfrm rot="5400000">
            <a:off x="5473080" y="3030480"/>
            <a:ext cx="846720" cy="331704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0" name=""/>
          <p:cNvCxnSpPr>
            <a:stCxn id="81" idx="3"/>
            <a:endCxn id="77" idx="1"/>
          </p:cNvCxnSpPr>
          <p:nvPr/>
        </p:nvCxnSpPr>
        <p:spPr>
          <a:xfrm>
            <a:off x="3303720" y="5111280"/>
            <a:ext cx="3589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1" name=""/>
          <p:cNvSpPr/>
          <p:nvPr/>
        </p:nvSpPr>
        <p:spPr>
          <a:xfrm>
            <a:off x="3240" y="196920"/>
            <a:ext cx="914076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2: Manage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start with one position and be given more positions to manage over time. Approx. Time: 2.5 to 4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23840" y="4419720"/>
            <a:ext cx="576360" cy="45720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3" name=""/>
          <p:cNvCxnSpPr>
            <a:stCxn id="100" idx="2"/>
            <a:endCxn id="112" idx="0"/>
          </p:cNvCxnSpPr>
          <p:nvPr/>
        </p:nvCxnSpPr>
        <p:spPr>
          <a:xfrm>
            <a:off x="1312560" y="4215960"/>
            <a:ext cx="1080" cy="204120"/>
          </a:xfrm>
          <a:prstGeom prst="straightConnector1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114" name=""/>
          <p:cNvSpPr/>
          <p:nvPr/>
        </p:nvSpPr>
        <p:spPr>
          <a:xfrm>
            <a:off x="2548080" y="6019920"/>
            <a:ext cx="576000" cy="45720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819520" y="5605560"/>
            <a:ext cx="0" cy="4143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57600" y="6019920"/>
            <a:ext cx="576360" cy="457200"/>
          </a:xfrm>
          <a:prstGeom prst="flowChartConnector">
            <a:avLst/>
          </a:prstGeom>
          <a:noFill/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on pg. 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7" name=""/>
          <p:cNvCxnSpPr>
            <a:stCxn id="77" idx="2"/>
            <a:endCxn id="116" idx="0"/>
          </p:cNvCxnSpPr>
          <p:nvPr/>
        </p:nvCxnSpPr>
        <p:spPr>
          <a:xfrm flipH="1">
            <a:off x="3945960" y="5605200"/>
            <a:ext cx="5400" cy="415080"/>
          </a:xfrm>
          <a:prstGeom prst="straightConnector1">
            <a:avLst/>
          </a:prstGeom>
          <a:ln w="12600">
            <a:solidFill>
              <a:srgbClr val="000000"/>
            </a:solidFill>
            <a:prstDash val="sysDot"/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2: Manage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Positions and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9092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Risk Types in new position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295280" y="2057400"/>
            <a:ext cx="99072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is given: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Starting position (may be flat)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position(s) based on a deal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1" name=""/>
          <p:cNvCxnSpPr>
            <a:stCxn id="120" idx="6"/>
            <a:endCxn id="119" idx="1"/>
          </p:cNvCxnSpPr>
          <p:nvPr/>
        </p:nvCxnSpPr>
        <p:spPr>
          <a:xfrm>
            <a:off x="2285640" y="2895120"/>
            <a:ext cx="30564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2" name=""/>
          <p:cNvSpPr/>
          <p:nvPr/>
        </p:nvSpPr>
        <p:spPr>
          <a:xfrm>
            <a:off x="380700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Long vs. Short for each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3" name=""/>
          <p:cNvCxnSpPr>
            <a:stCxn id="119" idx="3"/>
            <a:endCxn id="122" idx="1"/>
          </p:cNvCxnSpPr>
          <p:nvPr/>
        </p:nvCxnSpPr>
        <p:spPr>
          <a:xfrm>
            <a:off x="350532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4" name=""/>
          <p:cNvSpPr/>
          <p:nvPr/>
        </p:nvSpPr>
        <p:spPr>
          <a:xfrm>
            <a:off x="502920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Quantity/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each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48520" y="2209680"/>
            <a:ext cx="91440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 total position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6" name=""/>
          <p:cNvCxnSpPr>
            <a:stCxn id="122" idx="3"/>
            <a:endCxn id="124" idx="1"/>
          </p:cNvCxnSpPr>
          <p:nvPr/>
        </p:nvCxnSpPr>
        <p:spPr>
          <a:xfrm>
            <a:off x="4721040" y="2895120"/>
            <a:ext cx="3085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7" name=""/>
          <p:cNvCxnSpPr>
            <a:stCxn id="124" idx="3"/>
            <a:endCxn id="125" idx="1"/>
          </p:cNvCxnSpPr>
          <p:nvPr/>
        </p:nvCxnSpPr>
        <p:spPr>
          <a:xfrm>
            <a:off x="5943240" y="2895120"/>
            <a:ext cx="30564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2: Manage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74644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instruments that do not fit the situation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447920" y="2057400"/>
            <a:ext cx="99036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has identified: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in position(s)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View of the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1" name=""/>
          <p:cNvCxnSpPr>
            <a:stCxn id="130" idx="6"/>
            <a:endCxn id="129" idx="1"/>
          </p:cNvCxnSpPr>
          <p:nvPr/>
        </p:nvCxnSpPr>
        <p:spPr>
          <a:xfrm>
            <a:off x="2438280" y="2895120"/>
            <a:ext cx="3088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2" name=""/>
          <p:cNvSpPr/>
          <p:nvPr/>
        </p:nvSpPr>
        <p:spPr>
          <a:xfrm>
            <a:off x="39592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percentage of hedge offered by each potential 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3" name=""/>
          <p:cNvCxnSpPr>
            <a:stCxn id="129" idx="3"/>
            <a:endCxn id="132" idx="1"/>
          </p:cNvCxnSpPr>
          <p:nvPr/>
        </p:nvCxnSpPr>
        <p:spPr>
          <a:xfrm>
            <a:off x="3664080" y="2895120"/>
            <a:ext cx="29556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4" name=""/>
          <p:cNvSpPr/>
          <p:nvPr/>
        </p:nvSpPr>
        <p:spPr>
          <a:xfrm>
            <a:off x="51814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payout for each potential 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5" name=""/>
          <p:cNvCxnSpPr>
            <a:stCxn id="132" idx="3"/>
            <a:endCxn id="134" idx="1"/>
          </p:cNvCxnSpPr>
          <p:nvPr/>
        </p:nvCxnSpPr>
        <p:spPr>
          <a:xfrm>
            <a:off x="4876920" y="2895120"/>
            <a:ext cx="3052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6" name=""/>
          <p:cNvSpPr/>
          <p:nvPr/>
        </p:nvSpPr>
        <p:spPr>
          <a:xfrm>
            <a:off x="640080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best instrument or combination of instruments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7" name=""/>
          <p:cNvCxnSpPr>
            <a:stCxn id="134" idx="3"/>
            <a:endCxn id="136" idx="1"/>
          </p:cNvCxnSpPr>
          <p:nvPr/>
        </p:nvCxnSpPr>
        <p:spPr>
          <a:xfrm>
            <a:off x="609912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3240" y="196920"/>
            <a:ext cx="9140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2: Manage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74644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whether to buy or sell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447920" y="2057400"/>
            <a:ext cx="990360" cy="16765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has identified: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instrument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to unwind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1" name=""/>
          <p:cNvCxnSpPr>
            <a:stCxn id="140" idx="6"/>
            <a:endCxn id="139" idx="1"/>
          </p:cNvCxnSpPr>
          <p:nvPr/>
        </p:nvCxnSpPr>
        <p:spPr>
          <a:xfrm>
            <a:off x="2438280" y="2895120"/>
            <a:ext cx="3088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2" name=""/>
          <p:cNvSpPr/>
          <p:nvPr/>
        </p:nvSpPr>
        <p:spPr>
          <a:xfrm>
            <a:off x="39592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Quantity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3" name=""/>
          <p:cNvCxnSpPr>
            <a:stCxn id="139" idx="3"/>
            <a:endCxn id="142" idx="1"/>
          </p:cNvCxnSpPr>
          <p:nvPr/>
        </p:nvCxnSpPr>
        <p:spPr>
          <a:xfrm>
            <a:off x="3664080" y="2895120"/>
            <a:ext cx="29556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4" name=""/>
          <p:cNvSpPr/>
          <p:nvPr/>
        </p:nvSpPr>
        <p:spPr>
          <a:xfrm>
            <a:off x="518148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Term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5" name=""/>
          <p:cNvCxnSpPr>
            <a:stCxn id="142" idx="3"/>
            <a:endCxn id="144" idx="1"/>
          </p:cNvCxnSpPr>
          <p:nvPr/>
        </p:nvCxnSpPr>
        <p:spPr>
          <a:xfrm>
            <a:off x="4876920" y="2895120"/>
            <a:ext cx="3052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6" name=""/>
          <p:cNvSpPr/>
          <p:nvPr/>
        </p:nvSpPr>
        <p:spPr>
          <a:xfrm>
            <a:off x="6400800" y="2209680"/>
            <a:ext cx="917640" cy="1371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Order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7" name=""/>
          <p:cNvCxnSpPr>
            <a:stCxn id="144" idx="3"/>
            <a:endCxn id="146" idx="1"/>
          </p:cNvCxnSpPr>
          <p:nvPr/>
        </p:nvCxnSpPr>
        <p:spPr>
          <a:xfrm>
            <a:off x="6099120" y="2895120"/>
            <a:ext cx="3024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2001-09-25T16:48:54Z</dcterms:created>
  <dc:creator>laura.a.lee</dc:creator>
  <dc:description>Blank Presentation. Accenture Firmwide Templates v9.1.</dc:description>
  <dc:language>en-US</dc:language>
  <cp:lastModifiedBy>Mery Brown</cp:lastModifiedBy>
  <dcterms:modified xsi:type="dcterms:W3CDTF">2001-10-09T23:27:32Z</dcterms:modified>
  <cp:revision>99</cp:revision>
  <dc:subject/>
  <dc:title>PowerPoint Presentation</dc:title>
</cp:coreProperties>
</file>