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1080" y="122040"/>
            <a:ext cx="9936000" cy="80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2413440" y="1887480"/>
            <a:ext cx="5445720" cy="8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of Electricity Consumption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High Tech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998640" y="0"/>
            <a:ext cx="8289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Electricity--Driving the New Economy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554040" y="1463400"/>
            <a:ext cx="3184560" cy="182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electricity consumption of one Electronic Commerce Data Center hosting thousands of servers and high capacity computers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3675600" y="4235400"/>
            <a:ext cx="2970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7520" y="6362640"/>
            <a:ext cx="677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</a:t>
            </a:r>
            <a:r>
              <a:rPr b="1" i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Fortune Magazine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8/14/00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512680" y="6291360"/>
            <a:ext cx="3036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 40 story office buildings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" name="building" descr=""/>
          <p:cNvPicPr/>
          <p:nvPr/>
        </p:nvPicPr>
        <p:blipFill>
          <a:blip r:embed="rId1"/>
          <a:srcRect l="3872" t="7450" r="7434" b="13287"/>
          <a:stretch/>
        </p:blipFill>
        <p:spPr>
          <a:xfrm>
            <a:off x="750960" y="3782880"/>
            <a:ext cx="2714400" cy="161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1701360" y="5535720"/>
            <a:ext cx="7246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" name="building4" descr=""/>
          <p:cNvPicPr/>
          <p:nvPr/>
        </p:nvPicPr>
        <p:blipFill>
          <a:blip r:embed="rId2"/>
          <a:stretch/>
        </p:blipFill>
        <p:spPr>
          <a:xfrm>
            <a:off x="4583160" y="771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building4" descr=""/>
          <p:cNvPicPr/>
          <p:nvPr/>
        </p:nvPicPr>
        <p:blipFill>
          <a:blip r:embed="rId3"/>
          <a:stretch/>
        </p:blipFill>
        <p:spPr>
          <a:xfrm>
            <a:off x="6183360" y="771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building4" descr=""/>
          <p:cNvPicPr/>
          <p:nvPr/>
        </p:nvPicPr>
        <p:blipFill>
          <a:blip r:embed="rId4"/>
          <a:stretch/>
        </p:blipFill>
        <p:spPr>
          <a:xfrm>
            <a:off x="7773840" y="771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building4" descr=""/>
          <p:cNvPicPr/>
          <p:nvPr/>
        </p:nvPicPr>
        <p:blipFill>
          <a:blip r:embed="rId5"/>
          <a:stretch/>
        </p:blipFill>
        <p:spPr>
          <a:xfrm>
            <a:off x="4583160" y="3192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building4" descr=""/>
          <p:cNvPicPr/>
          <p:nvPr/>
        </p:nvPicPr>
        <p:blipFill>
          <a:blip r:embed="rId6"/>
          <a:stretch/>
        </p:blipFill>
        <p:spPr>
          <a:xfrm>
            <a:off x="6183360" y="3192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building4" descr=""/>
          <p:cNvPicPr/>
          <p:nvPr/>
        </p:nvPicPr>
        <p:blipFill>
          <a:blip r:embed="rId7"/>
          <a:stretch/>
        </p:blipFill>
        <p:spPr>
          <a:xfrm>
            <a:off x="7773840" y="3192480"/>
            <a:ext cx="1716120" cy="2901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246240" y="0"/>
            <a:ext cx="9794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U.S. Electricity Use by Personal Computers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BKWH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47520" y="6613560"/>
            <a:ext cx="6770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EIA, 2/4/00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971720" y="5905440"/>
            <a:ext cx="6346800" cy="5490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use by personal computers is nearly equal to all the electricity used in the state of New Jersey in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1422360" y="1198440"/>
          <a:ext cx="7440480" cy="423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22360" y="1198440"/>
                    <a:ext cx="7440480" cy="423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5916600" y="1720800"/>
            <a:ext cx="1179360" cy="297000"/>
          </a:xfrm>
          <a:custGeom>
            <a:avLst/>
            <a:gdLst/>
            <a:ahLst/>
            <a:rect l="l" t="t" r="r" b="b"/>
            <a:pathLst>
              <a:path w="743" h="187">
                <a:moveTo>
                  <a:pt x="0" y="0"/>
                </a:moveTo>
                <a:lnTo>
                  <a:pt x="132" y="187"/>
                </a:lnTo>
                <a:lnTo>
                  <a:pt x="231" y="11"/>
                </a:lnTo>
                <a:lnTo>
                  <a:pt x="335" y="187"/>
                </a:lnTo>
                <a:lnTo>
                  <a:pt x="440" y="11"/>
                </a:lnTo>
                <a:lnTo>
                  <a:pt x="556" y="187"/>
                </a:lnTo>
                <a:lnTo>
                  <a:pt x="660" y="5"/>
                </a:lnTo>
                <a:lnTo>
                  <a:pt x="743" y="171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2337480" y="26287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23.0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3680280" y="25765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23.5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5012280" y="280008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6345720" y="11221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67.5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7165800" y="1720800"/>
            <a:ext cx="1179720" cy="297000"/>
          </a:xfrm>
          <a:custGeom>
            <a:avLst/>
            <a:gdLst/>
            <a:ahLst/>
            <a:rect l="l" t="t" r="r" b="b"/>
            <a:pathLst>
              <a:path w="743" h="187">
                <a:moveTo>
                  <a:pt x="0" y="0"/>
                </a:moveTo>
                <a:lnTo>
                  <a:pt x="132" y="187"/>
                </a:lnTo>
                <a:lnTo>
                  <a:pt x="231" y="11"/>
                </a:lnTo>
                <a:lnTo>
                  <a:pt x="335" y="187"/>
                </a:lnTo>
                <a:lnTo>
                  <a:pt x="440" y="11"/>
                </a:lnTo>
                <a:lnTo>
                  <a:pt x="556" y="187"/>
                </a:lnTo>
                <a:lnTo>
                  <a:pt x="660" y="5"/>
                </a:lnTo>
                <a:lnTo>
                  <a:pt x="743" y="171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7668000" y="10141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68.0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1854720" y="5200560"/>
            <a:ext cx="1082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3112920" y="5200560"/>
            <a:ext cx="11610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4599720" y="5200560"/>
            <a:ext cx="912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5983200" y="5241960"/>
            <a:ext cx="710280" cy="39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PC Use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6886800" y="5234040"/>
            <a:ext cx="1544400" cy="58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Jersey Use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246240" y="0"/>
            <a:ext cx="9794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Electricity--Driving the New Economy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942840" y="156996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1171440" y="1469880"/>
            <a:ext cx="8105760" cy="461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Silicon Valley companies consume as much power as mini-steel mills--and their use is growing over 7% per building per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PC and its peripherals boost a home’s electricity consumption 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Web’s infrastructure consumes at least twice as much power as desktop hardware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amount of power it takes to create, process or transmit a single bit is cut in half about every 18 months--but the number of bits in play is doubling much faster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942840" y="279396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942840" y="369396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942840" y="492588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In Wall St Journal, 9/7/00 Peter Huber (Manhattan Institute); Mills Mark (Competitive Enterprise Institute)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246240" y="0"/>
            <a:ext cx="9794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Electricity--Driving the New Economy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942840" y="133344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1171440" y="1233360"/>
            <a:ext cx="8105760" cy="461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microchip processing plant uses enough power to run 50,000 U.S. homes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you look at the servers and computers that back up a wireless Palm Pilot, you find it has the electrical load equivalent of a refrigerator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Oracle has built its own inside the fence power plant and Sun Microsystems and Microsoft are proposing to do so likewise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quality is key--power disturbances can cause over 17,000 different computer problems, from frozen cursors to a full crash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942840" y="255744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942840" y="406728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942840" y="527040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Power Research Institute, 7/11/00 Issue 1873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571680" y="68400"/>
            <a:ext cx="91440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Electricity Imbalance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1996-99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7" name=""/>
          <p:cNvGraphicFramePr/>
          <p:nvPr/>
        </p:nvGraphicFramePr>
        <p:xfrm>
          <a:off x="1208160" y="1406520"/>
          <a:ext cx="7869240" cy="405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08160" y="1406520"/>
                    <a:ext cx="7869240" cy="405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" name=""/>
          <p:cNvSpPr/>
          <p:nvPr/>
        </p:nvSpPr>
        <p:spPr>
          <a:xfrm>
            <a:off x="2429640" y="3081240"/>
            <a:ext cx="1042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5,500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825440" y="4441680"/>
            <a:ext cx="851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672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745640" y="5370480"/>
            <a:ext cx="1500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3849120" y="5370480"/>
            <a:ext cx="23126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Powerplant Capacity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36600" y="6273720"/>
            <a:ext cx="303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CPUC; Electricity Oversight Board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050920" y="2543040"/>
            <a:ext cx="533520" cy="524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656280" y="2384280"/>
            <a:ext cx="1449720" cy="274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12% 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5336640" y="3983040"/>
            <a:ext cx="201960" cy="38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811040" y="3719520"/>
            <a:ext cx="1322280" cy="2746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1% 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241680" y="5370480"/>
            <a:ext cx="207144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Backlog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7025760" y="1503360"/>
            <a:ext cx="1169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11,000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6796080" y="2220840"/>
            <a:ext cx="1206360" cy="279360"/>
          </a:xfrm>
          <a:custGeom>
            <a:avLst/>
            <a:gdLst/>
            <a:ahLst/>
            <a:rect l="l" t="t" r="r" b="b"/>
            <a:pathLst>
              <a:path w="980" h="176">
                <a:moveTo>
                  <a:pt x="0" y="176"/>
                </a:moveTo>
                <a:lnTo>
                  <a:pt x="204" y="0"/>
                </a:lnTo>
                <a:lnTo>
                  <a:pt x="308" y="137"/>
                </a:lnTo>
                <a:lnTo>
                  <a:pt x="441" y="5"/>
                </a:lnTo>
                <a:lnTo>
                  <a:pt x="562" y="137"/>
                </a:lnTo>
                <a:lnTo>
                  <a:pt x="688" y="0"/>
                </a:lnTo>
                <a:lnTo>
                  <a:pt x="798" y="159"/>
                </a:lnTo>
                <a:lnTo>
                  <a:pt x="980" y="11"/>
                </a:lnTo>
              </a:path>
            </a:pathLst>
          </a:custGeom>
          <a:noFill/>
          <a:ln w="38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Shant Donabedian</dc:creator>
  <dc:description/>
  <dc:language>en-US</dc:language>
  <cp:lastModifiedBy>Simon Shih</cp:lastModifiedBy>
  <cp:lastPrinted>2000-09-21T16:51:19Z</cp:lastPrinted>
  <dcterms:modified xsi:type="dcterms:W3CDTF">2000-09-21T17:14:52Z</dcterms:modified>
  <cp:revision>565</cp:revision>
  <dc:subject/>
  <dc:title>Andrew Miles</dc:title>
</cp:coreProperties>
</file>