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3.wmf" ContentType="image/x-wmf"/>
  <Override PartName="/ppt/media/image4.wmf" ContentType="image/x-wmf"/>
  <Override PartName="/ppt/media/image9.wmf" ContentType="image/x-wmf"/>
  <Override PartName="/ppt/media/image18.wmf" ContentType="image/x-wmf"/>
  <Override PartName="/ppt/media/image17.jpeg" ContentType="image/jpeg"/>
  <Override PartName="/ppt/media/image16.jpeg" ContentType="image/jpeg"/>
  <Override PartName="/ppt/media/image1.png" ContentType="image/png"/>
  <Override PartName="/ppt/media/image2.jpeg" ContentType="image/jpeg"/>
  <Override PartName="/ppt/media/image12.wmf" ContentType="image/x-wmf"/>
  <Override PartName="/ppt/media/image3.wmf" ContentType="image/x-wmf"/>
  <Override PartName="/ppt/media/image14.wmf" ContentType="image/x-wmf"/>
  <Override PartName="/ppt/media/image5.wmf" ContentType="image/x-wmf"/>
  <Override PartName="/ppt/media/image15.wmf" ContentType="image/x-wmf"/>
  <Override PartName="/ppt/media/image6.wmf" ContentType="image/x-wmf"/>
  <Override PartName="/ppt/media/image10.wmf" ContentType="image/x-wmf"/>
  <Override PartName="/ppt/media/image7.wmf" ContentType="image/x-wmf"/>
  <Override PartName="/ppt/media/image11.wmf" ContentType="image/x-wmf"/>
  <Override PartName="/ppt/media/image8.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_rels/slide27.xml.rels" ContentType="application/vnd.openxmlformats-package.relationships+xml"/>
  <Override PartName="/ppt/slides/_rels/slide11.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5.xml.rels" ContentType="application/vnd.openxmlformats-package.relationships+xml"/>
  <Override PartName="/ppt/slides/_rels/slide22.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1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24.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Slides/_rels/notesSlide22.xml.rels" ContentType="application/vnd.openxmlformats-package.relationships+xml"/>
  <Override PartName="/ppt/notesSlides/_rels/notesSlide29.xml.rels" ContentType="application/vnd.openxmlformats-package.relationships+xml"/>
  <Override PartName="/ppt/notesSlides/_rels/notesSlide17.xml.rels" ContentType="application/vnd.openxmlformats-package.relationships+xml"/>
  <Override PartName="/ppt/notesSlides/_rels/notesSlide16.xml.rels" ContentType="application/vnd.openxmlformats-package.relationships+xml"/>
  <Override PartName="/ppt/notesSlides/_rels/notesSlide14.xml.rels" ContentType="application/vnd.openxmlformats-package.relationships+xml"/>
  <Override PartName="/ppt/notesSlides/_rels/notesSlide7.xml.rels" ContentType="application/vnd.openxmlformats-package.relationships+xml"/>
  <Override PartName="/ppt/notesSlides/notesSlide7.xml" ContentType="application/vnd.openxmlformats-officedocument.presentationml.notesSlide+xml"/>
  <Override PartName="/ppt/notesSlides/notesSlide14.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9.xml" ContentType="application/vnd.openxmlformats-officedocument.presentationml.notesSlide+xml"/>
  <Override PartName="/ppt/notesSlides/notesSlide22.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cbcbcb"/>
              </a:solidFill>
              <a:effectLst/>
              <a:uFillTx/>
              <a:latin typeface="Times New Roman"/>
            </a:endParaRPr>
          </a:p>
        </p:txBody>
      </p:sp>
      <p:sp>
        <p:nvSpPr>
          <p:cNvPr id="12"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3" name="PlaceHolder 2"/>
          <p:cNvSpPr>
            <a:spLocks noGrp="1"/>
          </p:cNvSpPr>
          <p:nvPr>
            <p:ph type="dt" idx="2"/>
          </p:nvPr>
        </p:nvSpPr>
        <p:spPr>
          <a:xfrm>
            <a:off x="3885840" y="0"/>
            <a:ext cx="297180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4"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Arial"/>
              </a:rPr>
              <a:t>Click to move the slide</a:t>
            </a:r>
            <a:endParaRPr b="1" lang="en-US" sz="3600" strike="noStrike" u="none">
              <a:solidFill>
                <a:srgbClr val="ffff00"/>
              </a:solidFill>
              <a:effectLst/>
              <a:uFillTx/>
              <a:latin typeface="Arial"/>
            </a:endParaRPr>
          </a:p>
        </p:txBody>
      </p:sp>
      <p:sp>
        <p:nvSpPr>
          <p:cNvPr id="15"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6" name="PlaceHolder 5"/>
          <p:cNvSpPr>
            <a:spLocks noGrp="1"/>
          </p:cNvSpPr>
          <p:nvPr>
            <p:ph type="ftr" idx="3"/>
          </p:nvPr>
        </p:nvSpPr>
        <p:spPr>
          <a:xfrm>
            <a:off x="-360" y="8686800"/>
            <a:ext cx="297180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7" name="PlaceHolder 6"/>
          <p:cNvSpPr>
            <a:spLocks noGrp="1"/>
          </p:cNvSpPr>
          <p:nvPr>
            <p:ph type="sldNum" idx="4"/>
          </p:nvPr>
        </p:nvSpPr>
        <p:spPr>
          <a:xfrm>
            <a:off x="3885840" y="8686800"/>
            <a:ext cx="297180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EF12A1D-7AC8-485F-B9C7-6AF54703A755}"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9.xml.rels><?xml version="1.0" encoding="UTF-8"?>
<Relationships xmlns="http://schemas.openxmlformats.org/package/2006/relationships"><Relationship Id="rId1" Type="http://schemas.openxmlformats.org/officeDocument/2006/relationships/slide" Target="../slides/slide29.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PlaceHolder 1"/>
          <p:cNvSpPr>
            <a:spLocks noGrp="1"/>
          </p:cNvSpPr>
          <p:nvPr>
            <p:ph type="sldImg"/>
          </p:nvPr>
        </p:nvSpPr>
        <p:spPr>
          <a:xfrm>
            <a:off x="1150920" y="682560"/>
            <a:ext cx="4554720" cy="3416400"/>
          </a:xfrm>
          <a:prstGeom prst="rect">
            <a:avLst/>
          </a:prstGeom>
          <a:ln w="0">
            <a:noFill/>
          </a:ln>
        </p:spPr>
      </p:sp>
      <p:sp>
        <p:nvSpPr>
          <p:cNvPr id="173"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Created 5/10/99 by Michael Hickcox, using pg. 8 spreadsheet.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Only did the 5-year version for this one, as requested. Used net income before extraordinary items.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 make the data more robust, I dropped all of the CAGR’s below 1%.  This (and the fact that there’s missing data, negative numbers, etc.) means that you can’t really say that these are the top companies’ ratios.  Rather, this is a selection.  Also therefore, no companies whose revenue decline is faster than their income decline got onto the list.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Median % increase in revenues over the 5 year period was 9.3% per year.  The Median % increase in net income before extraordinary items over the 5 year period was 9.2%.</a:t>
            </a:r>
            <a:endParaRPr b="0" lang="en-US" sz="1200" strike="noStrike" u="none">
              <a:solidFill>
                <a:srgbClr val="000000"/>
              </a:solidFill>
              <a:effectLst/>
              <a:uFillTx/>
              <a:latin typeface="Times New Roman"/>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 name="PlaceHolder 1"/>
          <p:cNvSpPr>
            <a:spLocks noGrp="1"/>
          </p:cNvSpPr>
          <p:nvPr>
            <p:ph type="sldImg"/>
          </p:nvPr>
        </p:nvSpPr>
        <p:spPr>
          <a:xfrm>
            <a:off x="1152360" y="682560"/>
            <a:ext cx="4554720" cy="3416400"/>
          </a:xfrm>
          <a:prstGeom prst="rect">
            <a:avLst/>
          </a:prstGeom>
          <a:ln w="0">
            <a:noFill/>
          </a:ln>
        </p:spPr>
      </p:sp>
      <p:sp>
        <p:nvSpPr>
          <p:cNvPr id="175"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Source:  Securities Data Company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Trustbusters’New Tools,” The Economist, May 2nd 1998, p.62.</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Also see: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“Europe Appears on Verge of a Merger Boom,” by Jeffrey L. Hiday, WSJ, November 24, 1998, p.  A14</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PlaceHolder 1"/>
          <p:cNvSpPr>
            <a:spLocks noGrp="1"/>
          </p:cNvSpPr>
          <p:nvPr>
            <p:ph type="sldImg"/>
          </p:nvPr>
        </p:nvSpPr>
        <p:spPr>
          <a:xfrm>
            <a:off x="1143000" y="685800"/>
            <a:ext cx="4572000" cy="3429000"/>
          </a:xfrm>
          <a:prstGeom prst="rect">
            <a:avLst/>
          </a:prstGeom>
          <a:ln w="0">
            <a:noFill/>
          </a:ln>
        </p:spPr>
      </p:sp>
      <p:sp>
        <p:nvSpPr>
          <p:cNvPr id="177"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Source:  “Mergers Snapshot,”  </a:t>
            </a:r>
            <a:r>
              <a:rPr b="0" i="1" lang="en-US" sz="1200" strike="noStrike" u="none">
                <a:solidFill>
                  <a:srgbClr val="000000"/>
                </a:solidFill>
                <a:effectLst/>
                <a:uFillTx/>
                <a:latin typeface="Times New Roman"/>
              </a:rPr>
              <a:t>The Wall Street Journal,” </a:t>
            </a:r>
            <a:r>
              <a:rPr b="0" lang="en-US" sz="1200" strike="noStrike" u="none">
                <a:solidFill>
                  <a:srgbClr val="000000"/>
                </a:solidFill>
                <a:effectLst/>
                <a:uFillTx/>
                <a:latin typeface="Times New Roman"/>
              </a:rPr>
              <a:t>February 9, 2000, p. C22.</a:t>
            </a:r>
            <a:endParaRPr b="0" lang="en-US" sz="1200" strike="noStrike" u="none">
              <a:solidFill>
                <a:srgbClr val="000000"/>
              </a:solidFill>
              <a:effectLst/>
              <a:uFillTx/>
              <a:latin typeface="Times New Roman"/>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 name="PlaceHolder 1"/>
          <p:cNvSpPr>
            <a:spLocks noGrp="1"/>
          </p:cNvSpPr>
          <p:nvPr>
            <p:ph type="sldImg"/>
          </p:nvPr>
        </p:nvSpPr>
        <p:spPr>
          <a:xfrm>
            <a:off x="1150920" y="682560"/>
            <a:ext cx="4554720" cy="3416400"/>
          </a:xfrm>
          <a:prstGeom prst="rect">
            <a:avLst/>
          </a:prstGeom>
          <a:ln w="0">
            <a:noFill/>
          </a:ln>
        </p:spPr>
      </p:sp>
      <p:sp>
        <p:nvSpPr>
          <p:cNvPr id="179"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Updated 5/10/99 by Michael Hickcox, using pg. 6 spreadsheet.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page is pretty labor-intensive and technique is important.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 much easier (and potentially more accurate) method of calculation would be to take the 12/31/98 S&amp;P500 and compute how many years those particular 500 stocks have exceeded the 3rd quartile.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 argument against the current method utilized, is that a really stellar company could have exceed the 3rd quartile 9 years running, but if it’s only been in the S&amp;P500 3 years than it only gets counted as a three.  So, to maintain that this “chart shows the number of years that stocks in the S&amp;P 500 have exceed the 3rd quartile,” is a misnomer.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You may want to change the purplish line--it bore more relevance to the old number distribution.</a:t>
            </a:r>
            <a:endParaRPr b="0" lang="en-US" sz="1200" strike="noStrike" u="none">
              <a:solidFill>
                <a:srgbClr val="000000"/>
              </a:solidFill>
              <a:effectLst/>
              <a:uFillTx/>
              <a:latin typeface="Times New Roman"/>
            </a:endParaRP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 name="PlaceHolder 1"/>
          <p:cNvSpPr>
            <a:spLocks noGrp="1"/>
          </p:cNvSpPr>
          <p:nvPr>
            <p:ph type="sldImg"/>
          </p:nvPr>
        </p:nvSpPr>
        <p:spPr>
          <a:xfrm>
            <a:off x="1162080" y="679320"/>
            <a:ext cx="4535280" cy="3402000"/>
          </a:xfrm>
          <a:prstGeom prst="rect">
            <a:avLst/>
          </a:prstGeom>
          <a:ln w="0">
            <a:noFill/>
          </a:ln>
        </p:spPr>
      </p:sp>
      <p:sp>
        <p:nvSpPr>
          <p:cNvPr id="181" name="PlaceHolder 2"/>
          <p:cNvSpPr>
            <a:spLocks noGrp="1"/>
          </p:cNvSpPr>
          <p:nvPr>
            <p:ph type="body"/>
          </p:nvPr>
        </p:nvSpPr>
        <p:spPr>
          <a:xfrm>
            <a:off x="914400" y="4306680"/>
            <a:ext cx="5029200" cy="415764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These may not be discrete innovation styles, but innovation routines and approaches?</a:t>
            </a:r>
            <a:endParaRPr b="0" lang="en-US"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sldImg"/>
          </p:nvPr>
        </p:nvSpPr>
        <p:spPr>
          <a:xfrm>
            <a:off x="1143000" y="685800"/>
            <a:ext cx="4572000" cy="3429000"/>
          </a:xfrm>
          <a:prstGeom prst="rect">
            <a:avLst/>
          </a:prstGeom>
          <a:ln w="0">
            <a:noFill/>
          </a:ln>
        </p:spPr>
      </p:sp>
      <p:sp>
        <p:nvSpPr>
          <p:cNvPr id="171"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Christopher Orndorff, principal at Payden &amp; Rygel, an LA investment firm, predicts where the stock market be in 10 years time, c. 2009.   If average return on stocks continues for next 10 years as it has for last ten years, 18% per year including dividends, and if corporate earnings continue to grow at 6% per year, and inflation stays low at 2%, then the S&amp;P may be trading for 48 times earnings by 2009.</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On the other hand, if the PE reverts to normal levels for a low-inflation economy, about 18%, then stocks will return only 1.9% each year.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Morgenson, Cretchen, “Checking the Market’s Arithmetic,” NYT, Feb 14, 1999,  Section 3, p. 1</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TREES DON”T GROW TO THE SKY.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Liquidity, Internet, Deal-making, one time cost cutting--all of this is fueling the boom in stock prices . . . which of these are really sustainable?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You have to invent new wealth creating strategies--you can’t just ride the escalator . . . cause it’s going to stop . . . and you’re going to have to start climbing under your own steam!!!</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600" strike="noStrike" u="none">
              <a:solidFill>
                <a:srgbClr val="ffff00"/>
              </a:solidFill>
              <a:effectLst/>
              <a:uFillTx/>
              <a:latin typeface="Arial"/>
            </a:endParaRPr>
          </a:p>
        </p:txBody>
      </p:sp>
      <p:sp>
        <p:nvSpPr>
          <p:cNvPr id="5"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cbcbcb"/>
              </a:solidFill>
              <a:effectLst/>
              <a:uFillTx/>
              <a:latin typeface="Arial"/>
            </a:endParaRPr>
          </a:p>
        </p:txBody>
      </p:sp>
      <p:sp>
        <p:nvSpPr>
          <p:cNvPr id="4" name="PlaceHolder 3"/>
          <p:cNvSpPr>
            <a:spLocks noGrp="1"/>
          </p:cNvSpPr>
          <p:nvPr>
            <p:ph type="sldNum" idx="1"/>
          </p:nvPr>
        </p:nvSpPr>
        <p:spPr/>
        <p:txBody>
          <a:bodyPr/>
          <a:p>
            <a:fld id="{605B7A27-1355-4F5D-993F-AC18AA34FF58}"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600" strike="noStrike" u="none">
              <a:solidFill>
                <a:srgbClr val="ffff00"/>
              </a:solidFill>
              <a:effectLst/>
              <a:uFillTx/>
              <a:latin typeface="Arial"/>
            </a:endParaRPr>
          </a:p>
        </p:txBody>
      </p:sp>
      <p:sp>
        <p:nvSpPr>
          <p:cNvPr id="3" name="PlaceHolder 2"/>
          <p:cNvSpPr>
            <a:spLocks noGrp="1"/>
          </p:cNvSpPr>
          <p:nvPr>
            <p:ph type="sldNum" idx="1"/>
          </p:nvPr>
        </p:nvSpPr>
        <p:spPr/>
        <p:txBody>
          <a:bodyPr/>
          <a:p>
            <a:fld id="{C40BCD1F-EABF-48F1-91F7-6A54C9468921}"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600" strike="noStrike" u="none">
              <a:solidFill>
                <a:srgbClr val="ffff00"/>
              </a:solidFill>
              <a:effectLst/>
              <a:uFillTx/>
              <a:latin typeface="Arial"/>
            </a:endParaRPr>
          </a:p>
        </p:txBody>
      </p:sp>
      <p:sp>
        <p:nvSpPr>
          <p:cNvPr id="8"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cbcbcb"/>
              </a:solidFill>
              <a:effectLst/>
              <a:uFillTx/>
              <a:latin typeface="Arial"/>
            </a:endParaRPr>
          </a:p>
        </p:txBody>
      </p:sp>
      <p:sp>
        <p:nvSpPr>
          <p:cNvPr id="4" name="PlaceHolder 3"/>
          <p:cNvSpPr>
            <a:spLocks noGrp="1"/>
          </p:cNvSpPr>
          <p:nvPr>
            <p:ph type="sldNum" idx="1"/>
          </p:nvPr>
        </p:nvSpPr>
        <p:spPr/>
        <p:txBody>
          <a:bodyPr/>
          <a:p>
            <a:fld id="{855AAA34-0617-46C3-9E64-D55B0FDBA6AD}"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600" strike="noStrike" u="none">
              <a:solidFill>
                <a:srgbClr val="ffff00"/>
              </a:solidFill>
              <a:effectLst/>
              <a:uFillTx/>
              <a:latin typeface="Arial"/>
            </a:endParaRPr>
          </a:p>
        </p:txBody>
      </p:sp>
      <p:sp>
        <p:nvSpPr>
          <p:cNvPr id="10"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cbcbcb"/>
              </a:solidFill>
              <a:effectLst/>
              <a:uFillTx/>
              <a:latin typeface="Arial"/>
            </a:endParaRPr>
          </a:p>
        </p:txBody>
      </p:sp>
      <p:sp>
        <p:nvSpPr>
          <p:cNvPr id="4" name="PlaceHolder 3"/>
          <p:cNvSpPr>
            <a:spLocks noGrp="1"/>
          </p:cNvSpPr>
          <p:nvPr>
            <p:ph type="sldNum" idx="1"/>
          </p:nvPr>
        </p:nvSpPr>
        <p:spPr/>
        <p:txBody>
          <a:bodyPr/>
          <a:p>
            <a:fld id="{342FCC69-4563-4079-A4C5-1C545DE95CD0}"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Arial"/>
              </a:rPr>
              <a:t>Click to edit the title text format</a:t>
            </a:r>
            <a:endParaRPr b="1" lang="en-US" sz="3600" strike="noStrike" u="none">
              <a:solidFill>
                <a:srgbClr val="ffff00"/>
              </a:solidFill>
              <a:effectLst/>
              <a:uFillTx/>
              <a:latin typeface="Arial"/>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601"/>
              </a:spcBef>
              <a:buClr>
                <a:srgbClr val="cbcbcb"/>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Click to edit the outline text format</a:t>
            </a:r>
            <a:endParaRPr b="1" lang="en-US" sz="2400" strike="noStrike" u="none">
              <a:solidFill>
                <a:srgbClr val="cbcbcb"/>
              </a:solidFill>
              <a:effectLst/>
              <a:uFillTx/>
              <a:latin typeface="Arial"/>
            </a:endParaRPr>
          </a:p>
          <a:p>
            <a:pPr lvl="1" marL="743040" indent="-285840">
              <a:spcBef>
                <a:spcPts val="601"/>
              </a:spcBef>
              <a:buClr>
                <a:srgbClr val="cbcbcb"/>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Second Outline Level</a:t>
            </a:r>
            <a:endParaRPr b="1" lang="en-US" sz="2400" strike="noStrike" u="none">
              <a:solidFill>
                <a:srgbClr val="cbcbcb"/>
              </a:solidFill>
              <a:effectLst/>
              <a:uFillTx/>
              <a:latin typeface="Arial"/>
            </a:endParaRPr>
          </a:p>
          <a:p>
            <a:pPr lvl="2" marL="1143000" indent="-228600">
              <a:spcBef>
                <a:spcPts val="601"/>
              </a:spcBef>
              <a:buClr>
                <a:srgbClr val="cbcbcb"/>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Third Outline Level</a:t>
            </a:r>
            <a:endParaRPr b="1" lang="en-US" sz="2400" strike="noStrike" u="none">
              <a:solidFill>
                <a:srgbClr val="cbcbcb"/>
              </a:solidFill>
              <a:effectLst/>
              <a:uFillTx/>
              <a:latin typeface="Arial"/>
            </a:endParaRPr>
          </a:p>
          <a:p>
            <a:pPr lvl="3" marL="1600200" indent="-228600">
              <a:spcBef>
                <a:spcPts val="601"/>
              </a:spcBef>
              <a:buClr>
                <a:srgbClr val="cbcbcb"/>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Fourth Outline Level</a:t>
            </a:r>
            <a:endParaRPr b="1" lang="en-US" sz="2400" strike="noStrike" u="none">
              <a:solidFill>
                <a:srgbClr val="cbcbcb"/>
              </a:solidFill>
              <a:effectLst/>
              <a:uFillTx/>
              <a:latin typeface="Arial"/>
            </a:endParaRPr>
          </a:p>
          <a:p>
            <a:pPr lvl="4" marL="2057400" indent="-228600">
              <a:spcBef>
                <a:spcPts val="601"/>
              </a:spcBef>
              <a:buClr>
                <a:srgbClr val="cbcbcb"/>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Fifth Outline Level</a:t>
            </a:r>
            <a:endParaRPr b="1" lang="en-US" sz="2400" strike="noStrike" u="none">
              <a:solidFill>
                <a:srgbClr val="cbcbcb"/>
              </a:solidFill>
              <a:effectLst/>
              <a:uFillTx/>
              <a:latin typeface="Arial"/>
            </a:endParaRPr>
          </a:p>
          <a:p>
            <a:pPr lvl="5" marL="2057400" indent="-228600">
              <a:spcBef>
                <a:spcPts val="601"/>
              </a:spcBef>
              <a:buClr>
                <a:srgbClr val="cbcbcb"/>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Sixth Outline Level</a:t>
            </a:r>
            <a:endParaRPr b="1" lang="en-US" sz="2400" strike="noStrike" u="none">
              <a:solidFill>
                <a:srgbClr val="cbcbcb"/>
              </a:solidFill>
              <a:effectLst/>
              <a:uFillTx/>
              <a:latin typeface="Arial"/>
            </a:endParaRPr>
          </a:p>
          <a:p>
            <a:pPr lvl="6" marL="2057400" indent="-228600">
              <a:spcBef>
                <a:spcPts val="601"/>
              </a:spcBef>
              <a:buClr>
                <a:srgbClr val="cbcbcb"/>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Seventh Outline Level</a:t>
            </a:r>
            <a:endParaRPr b="1" lang="en-US" sz="2400" strike="noStrike" u="none">
              <a:solidFill>
                <a:srgbClr val="cbcbcb"/>
              </a:solidFill>
              <a:effectLst/>
              <a:uFillTx/>
              <a:latin typeface="Arial"/>
            </a:endParaRPr>
          </a:p>
        </p:txBody>
      </p:sp>
      <p:sp>
        <p:nvSpPr>
          <p:cNvPr id="2" name="PlaceHolder 3"/>
          <p:cNvSpPr>
            <a:spLocks noGrp="1"/>
          </p:cNvSpPr>
          <p:nvPr>
            <p:ph type="sldNum" idx="1"/>
          </p:nvPr>
        </p:nvSpPr>
        <p:spPr>
          <a:xfrm>
            <a:off x="6553080" y="6248520"/>
            <a:ext cx="1905120" cy="457200"/>
          </a:xfrm>
          <a:prstGeom prst="rect">
            <a:avLst/>
          </a:prstGeom>
          <a:noFill/>
          <a:ln w="0">
            <a:noFill/>
          </a:ln>
        </p:spPr>
        <p:txBody>
          <a:bodyPr lIns="92160" rIns="92160" tIns="46080" bIns="4608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cbcbcb"/>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7016D4C-188A-474B-83AE-06E744AE6ECB}" type="slidenum">
              <a:rPr b="0" lang="en-US" sz="1400" strike="noStrike" u="none">
                <a:solidFill>
                  <a:srgbClr val="cbcbcb"/>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3" name=""/>
          <p:cNvSpPr/>
          <p:nvPr/>
        </p:nvSpPr>
        <p:spPr>
          <a:xfrm>
            <a:off x="1080" y="6473880"/>
            <a:ext cx="2102760" cy="368280"/>
          </a:xfrm>
          <a:prstGeom prst="rect">
            <a:avLst/>
          </a:prstGeom>
          <a:noFill/>
          <a:ln w="0">
            <a:noFill/>
          </a:ln>
        </p:spPr>
        <p:style>
          <a:lnRef idx="0"/>
          <a:fillRef idx="0"/>
          <a:effectRef idx="0"/>
          <a:fontRef idx="minor"/>
        </p:style>
        <p:txBody>
          <a:bodyPr wrap="none" lIns="90000" rIns="90000" tIns="46800" bIns="4680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cbcbcb"/>
                </a:solidFill>
                <a:effectLst/>
                <a:uFillTx/>
                <a:latin typeface="Arial"/>
              </a:rPr>
              <a:t>gh@strategos.com</a:t>
            </a:r>
            <a:endParaRPr b="0" lang="en-US" sz="1800" strike="noStrike" u="none">
              <a:solidFill>
                <a:srgbClr val="cbcbcb"/>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0.wmf"/><Relationship Id="rId3"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1.wmf"/><Relationship Id="rId3" Type="http://schemas.openxmlformats.org/officeDocument/2006/relationships/slideLayout" Target="../slideLayouts/slideLayout1.xml"/><Relationship Id="rId4"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2.wmf"/><Relationship Id="rId3" Type="http://schemas.openxmlformats.org/officeDocument/2006/relationships/slideLayout" Target="../slideLayouts/slideLayout1.xml"/><Relationship Id="rId4"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3.wmf"/><Relationship Id="rId3"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4.wmf"/><Relationship Id="rId3"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5.wmf"/><Relationship Id="rId3" Type="http://schemas.openxmlformats.org/officeDocument/2006/relationships/slideLayout" Target="../slideLayouts/slideLayout1.xml"/><Relationship Id="rId4"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image" Target="../media/image16.jpeg"/><Relationship Id="rId2"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image" Target="../media/image17.jpeg"/><Relationship Id="rId2"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
</Relationships>
</file>

<file path=ppt/slides/_rels/slide3.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2.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8.wmf"/><Relationship Id="rId3"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wmf"/><Relationship Id="rId3" Type="http://schemas.openxmlformats.org/officeDocument/2006/relationships/slideLayout" Target="../slideLayouts/slideLayout2.xml"/><Relationship Id="rId4"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213336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0" strike="noStrike" u="none">
                <a:solidFill>
                  <a:srgbClr val="ffff00"/>
                </a:solidFill>
                <a:effectLst/>
                <a:uFillTx/>
                <a:latin typeface="Arial"/>
              </a:rPr>
              <a:t>Do you want</a:t>
            </a:r>
            <a:br>
              <a:rPr sz="6000"/>
            </a:br>
            <a:r>
              <a:rPr b="1" lang="en-US" sz="6000" strike="noStrike" u="none">
                <a:solidFill>
                  <a:srgbClr val="ffff00"/>
                </a:solidFill>
                <a:effectLst/>
                <a:uFillTx/>
                <a:latin typeface="Arial"/>
              </a:rPr>
              <a:t>Jack Welch’s job?</a:t>
            </a:r>
            <a:endParaRPr b="1" lang="en-US" sz="6000" strike="noStrike" u="none">
              <a:solidFill>
                <a:srgbClr val="ffff00"/>
              </a:solidFill>
              <a:effectLst/>
              <a:uFillTx/>
              <a:latin typeface="Arial"/>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ffff00"/>
                </a:solidFill>
                <a:effectLst/>
                <a:uFillTx/>
                <a:latin typeface="Arial"/>
              </a:rPr>
              <a:t>Defying gravity . . .</a:t>
            </a:r>
            <a:endParaRPr b="1" lang="en-US" sz="4800" strike="noStrike" u="none">
              <a:solidFill>
                <a:srgbClr val="ffff00"/>
              </a:solidFill>
              <a:effectLst/>
              <a:uFillTx/>
              <a:latin typeface="Arial"/>
            </a:endParaRPr>
          </a:p>
        </p:txBody>
      </p:sp>
      <p:sp>
        <p:nvSpPr>
          <p:cNvPr id="52" name="PlaceHolder 2"/>
          <p:cNvSpPr>
            <a:spLocks noGrp="1"/>
          </p:cNvSpPr>
          <p:nvPr>
            <p:ph/>
          </p:nvPr>
        </p:nvSpPr>
        <p:spPr>
          <a:xfrm>
            <a:off x="1294920" y="2361960"/>
            <a:ext cx="7086600" cy="2819160"/>
          </a:xfrm>
          <a:prstGeom prst="rect">
            <a:avLst/>
          </a:prstGeom>
          <a:noFill/>
          <a:ln w="0">
            <a:noFill/>
          </a:ln>
        </p:spPr>
        <p:txBody>
          <a:bodyPr lIns="92160" rIns="92160" tIns="46080" bIns="46080" anchor="t">
            <a:normAutofit/>
          </a:bodyPr>
          <a:p>
            <a:pPr marL="627120" indent="-62712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cbcbcb"/>
                </a:solidFill>
                <a:effectLst/>
                <a:uFillTx/>
                <a:latin typeface="Arial"/>
              </a:rPr>
              <a:t>1.</a:t>
            </a:r>
            <a:r>
              <a:rPr b="1" lang="en-US" sz="3200" strike="noStrike" u="none">
                <a:solidFill>
                  <a:srgbClr val="cbcbcb"/>
                </a:solidFill>
                <a:effectLst/>
                <a:uFillTx/>
                <a:latin typeface="Arial"/>
              </a:rPr>
              <a:t>	</a:t>
            </a:r>
            <a:r>
              <a:rPr b="1" lang="en-US" sz="3200" strike="noStrike" u="none">
                <a:solidFill>
                  <a:srgbClr val="cbcbcb"/>
                </a:solidFill>
                <a:effectLst/>
                <a:uFillTx/>
                <a:latin typeface="Arial"/>
              </a:rPr>
              <a:t>The law of large numbers</a:t>
            </a:r>
            <a:endParaRPr b="1" lang="en-US" sz="3200" strike="noStrike" u="none">
              <a:solidFill>
                <a:srgbClr val="cbcbcb"/>
              </a:solidFill>
              <a:effectLst/>
              <a:uFillTx/>
              <a:latin typeface="Arial"/>
            </a:endParaRPr>
          </a:p>
          <a:p>
            <a:pPr marL="627120" indent="-62712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cbcbcb"/>
              </a:solidFill>
              <a:effectLst/>
              <a:uFillTx/>
              <a:latin typeface="Arial"/>
            </a:endParaRPr>
          </a:p>
          <a:p>
            <a:pPr marL="627120" indent="-62712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cbcbcb"/>
                </a:solidFill>
                <a:effectLst/>
                <a:uFillTx/>
                <a:latin typeface="Arial"/>
              </a:rPr>
              <a:t>2.</a:t>
            </a:r>
            <a:r>
              <a:rPr b="1" lang="en-US" sz="3200" strike="noStrike" u="none">
                <a:solidFill>
                  <a:srgbClr val="cbcbcb"/>
                </a:solidFill>
                <a:effectLst/>
                <a:uFillTx/>
                <a:latin typeface="Arial"/>
              </a:rPr>
              <a:t>	</a:t>
            </a:r>
            <a:r>
              <a:rPr b="1" lang="en-US" sz="3200" strike="noStrike" u="none">
                <a:solidFill>
                  <a:srgbClr val="cbcbcb"/>
                </a:solidFill>
                <a:effectLst/>
                <a:uFillTx/>
                <a:latin typeface="Arial"/>
              </a:rPr>
              <a:t>The law of diminishing returns</a:t>
            </a:r>
            <a:endParaRPr b="1" lang="en-US" sz="3200" strike="noStrike" u="none">
              <a:solidFill>
                <a:srgbClr val="cbcbcb"/>
              </a:solidFill>
              <a:effectLst/>
              <a:uFillTx/>
              <a:latin typeface="Arial"/>
            </a:endParaRPr>
          </a:p>
          <a:p>
            <a:pPr marL="627120" indent="-62712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cbcbcb"/>
              </a:solidFill>
              <a:effectLst/>
              <a:uFillTx/>
              <a:latin typeface="Arial"/>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685800" y="-36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ff00"/>
                </a:solidFill>
                <a:effectLst/>
                <a:uFillTx/>
                <a:latin typeface="Arial"/>
              </a:rPr>
              <a:t>Diminishing Returns?</a:t>
            </a:r>
            <a:endParaRPr b="1" lang="en-US" sz="4400" strike="noStrike" u="none">
              <a:solidFill>
                <a:srgbClr val="ffff00"/>
              </a:solidFill>
              <a:effectLst/>
              <a:uFillTx/>
              <a:latin typeface="Arial"/>
            </a:endParaRPr>
          </a:p>
        </p:txBody>
      </p:sp>
      <p:graphicFrame>
        <p:nvGraphicFramePr>
          <p:cNvPr id="54" name=""/>
          <p:cNvGraphicFramePr/>
          <p:nvPr/>
        </p:nvGraphicFramePr>
        <p:xfrm>
          <a:off x="609480" y="1666800"/>
          <a:ext cx="7769520" cy="5191200"/>
        </p:xfrm>
        <a:graphic>
          <a:graphicData uri="http://schemas.openxmlformats.org/presentationml/2006/ole">
            <p:oleObj r:id="rId1" spid="">
              <p:embed/>
              <p:pic>
                <p:nvPicPr>
                  <p:cNvPr id="55" name="" descr=""/>
                  <p:cNvPicPr/>
                  <p:nvPr/>
                </p:nvPicPr>
                <p:blipFill>
                  <a:blip r:embed="rId2"/>
                  <a:stretch/>
                </p:blipFill>
                <p:spPr>
                  <a:xfrm>
                    <a:off x="609480" y="1666800"/>
                    <a:ext cx="7769520" cy="5191200"/>
                  </a:xfrm>
                  <a:prstGeom prst="rect">
                    <a:avLst/>
                  </a:prstGeom>
                  <a:noFill/>
                  <a:ln w="0">
                    <a:noFill/>
                  </a:ln>
                </p:spPr>
              </p:pic>
            </p:oleObj>
          </a:graphicData>
        </a:graphic>
      </p:graphicFrame>
      <p:sp>
        <p:nvSpPr>
          <p:cNvPr id="56" name=""/>
          <p:cNvSpPr/>
          <p:nvPr/>
        </p:nvSpPr>
        <p:spPr>
          <a:xfrm>
            <a:off x="1791360" y="990720"/>
            <a:ext cx="554220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cbcbcb"/>
                </a:solidFill>
                <a:effectLst/>
                <a:uFillTx/>
                <a:latin typeface="Arial"/>
              </a:rPr>
              <a:t>GE’s Revenue/Employee</a:t>
            </a:r>
            <a:endParaRPr b="0" lang="en-US" sz="3600" strike="noStrike" u="none">
              <a:solidFill>
                <a:srgbClr val="cbcbcb"/>
              </a:solidFill>
              <a:effectLst/>
              <a:uFillTx/>
              <a:latin typeface="Times New Roman"/>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685800" y="-36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ff00"/>
                </a:solidFill>
                <a:effectLst/>
                <a:uFillTx/>
                <a:latin typeface="Arial"/>
              </a:rPr>
              <a:t>Diminishing Returns?</a:t>
            </a:r>
            <a:endParaRPr b="1" lang="en-US" sz="4400" strike="noStrike" u="none">
              <a:solidFill>
                <a:srgbClr val="ffff00"/>
              </a:solidFill>
              <a:effectLst/>
              <a:uFillTx/>
              <a:latin typeface="Arial"/>
            </a:endParaRPr>
          </a:p>
        </p:txBody>
      </p:sp>
      <p:graphicFrame>
        <p:nvGraphicFramePr>
          <p:cNvPr id="58" name=""/>
          <p:cNvGraphicFramePr/>
          <p:nvPr/>
        </p:nvGraphicFramePr>
        <p:xfrm>
          <a:off x="609480" y="1666800"/>
          <a:ext cx="7769520" cy="5191200"/>
        </p:xfrm>
        <a:graphic>
          <a:graphicData uri="http://schemas.openxmlformats.org/presentationml/2006/ole">
            <p:oleObj r:id="rId1" spid="">
              <p:embed/>
              <p:pic>
                <p:nvPicPr>
                  <p:cNvPr id="59" name="" descr=""/>
                  <p:cNvPicPr/>
                  <p:nvPr/>
                </p:nvPicPr>
                <p:blipFill>
                  <a:blip r:embed="rId2"/>
                  <a:stretch/>
                </p:blipFill>
                <p:spPr>
                  <a:xfrm>
                    <a:off x="609480" y="1666800"/>
                    <a:ext cx="7769520" cy="5191200"/>
                  </a:xfrm>
                  <a:prstGeom prst="rect">
                    <a:avLst/>
                  </a:prstGeom>
                  <a:noFill/>
                  <a:ln w="0">
                    <a:noFill/>
                  </a:ln>
                </p:spPr>
              </p:pic>
            </p:oleObj>
          </a:graphicData>
        </a:graphic>
      </p:graphicFrame>
      <p:sp>
        <p:nvSpPr>
          <p:cNvPr id="60" name=""/>
          <p:cNvSpPr/>
          <p:nvPr/>
        </p:nvSpPr>
        <p:spPr>
          <a:xfrm>
            <a:off x="1791360" y="990720"/>
            <a:ext cx="554220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cbcbcb"/>
                </a:solidFill>
                <a:effectLst/>
                <a:uFillTx/>
                <a:latin typeface="Arial"/>
              </a:rPr>
              <a:t>GE’s Revenue/Employee</a:t>
            </a:r>
            <a:endParaRPr b="0" lang="en-US" sz="3600" strike="noStrike" u="none">
              <a:solidFill>
                <a:srgbClr val="cbcbcb"/>
              </a:solidFill>
              <a:effectLst/>
              <a:uFillTx/>
              <a:latin typeface="Times New Roman"/>
            </a:endParaRPr>
          </a:p>
        </p:txBody>
      </p:sp>
      <p:sp>
        <p:nvSpPr>
          <p:cNvPr id="61" name=""/>
          <p:cNvSpPr/>
          <p:nvPr/>
        </p:nvSpPr>
        <p:spPr>
          <a:xfrm flipV="1">
            <a:off x="1600200" y="2362320"/>
            <a:ext cx="4343400" cy="2666880"/>
          </a:xfrm>
          <a:prstGeom prst="line">
            <a:avLst/>
          </a:prstGeom>
          <a:ln w="25560">
            <a:solidFill>
              <a:srgbClr val="00cc99"/>
            </a:solidFill>
            <a:miter/>
          </a:ln>
        </p:spPr>
        <p:style>
          <a:lnRef idx="0"/>
          <a:fillRef idx="0"/>
          <a:effectRef idx="0"/>
          <a:fontRef idx="minor"/>
        </p:style>
        <p:txBody>
          <a:bodyPr lIns="90000" rIns="90000" tIns="46800" bIns="46800" anchor="ctr">
            <a:noAutofit/>
          </a:bodyPr>
          <a:p>
            <a:endParaRPr b="0" lang="en-US" sz="2400" strike="noStrike" u="none">
              <a:solidFill>
                <a:srgbClr val="cbcbcb"/>
              </a:solidFill>
              <a:effectLst/>
              <a:uFillTx/>
              <a:latin typeface="Times New Roman"/>
            </a:endParaRPr>
          </a:p>
        </p:txBody>
      </p:sp>
      <p:sp>
        <p:nvSpPr>
          <p:cNvPr id="62" name=""/>
          <p:cNvSpPr/>
          <p:nvPr/>
        </p:nvSpPr>
        <p:spPr>
          <a:xfrm flipV="1">
            <a:off x="5943600" y="2286000"/>
            <a:ext cx="2057400" cy="76320"/>
          </a:xfrm>
          <a:prstGeom prst="line">
            <a:avLst/>
          </a:prstGeom>
          <a:ln w="25560">
            <a:solidFill>
              <a:srgbClr val="00cc99"/>
            </a:solidFill>
            <a:miter/>
          </a:ln>
        </p:spPr>
        <p:style>
          <a:lnRef idx="0"/>
          <a:fillRef idx="0"/>
          <a:effectRef idx="0"/>
          <a:fontRef idx="minor"/>
        </p:style>
        <p:txBody>
          <a:bodyPr lIns="90000" rIns="90000" tIns="29520" bIns="29520" anchor="ctr">
            <a:noAutofit/>
          </a:bodyPr>
          <a:p>
            <a:endParaRPr b="0" lang="en-US" sz="2400" strike="noStrike" u="none">
              <a:solidFill>
                <a:srgbClr val="cbcbcb"/>
              </a:solidFill>
              <a:effectLst/>
              <a:uFillTx/>
              <a:latin typeface="Times New Roman"/>
            </a:endParaRPr>
          </a:p>
        </p:txBody>
      </p:sp>
      <p:sp>
        <p:nvSpPr>
          <p:cNvPr id="63" name=""/>
          <p:cNvSpPr/>
          <p:nvPr/>
        </p:nvSpPr>
        <p:spPr>
          <a:xfrm>
            <a:off x="5943600" y="2286000"/>
            <a:ext cx="152280" cy="152280"/>
          </a:xfrm>
          <a:prstGeom prst="ellipse">
            <a:avLst/>
          </a:prstGeom>
          <a:solidFill>
            <a:srgbClr val="00cc99"/>
          </a:solidFill>
          <a:ln w="25560">
            <a:solidFill>
              <a:srgbClr val="00cc99"/>
            </a:solidFill>
            <a:miter/>
          </a:ln>
        </p:spPr>
        <p:style>
          <a:lnRef idx="0"/>
          <a:fillRef idx="0"/>
          <a:effectRef idx="0"/>
          <a:fontRef idx="minor"/>
        </p:style>
        <p:txBody>
          <a:bodyPr wrap="none" lIns="90000" rIns="90000" tIns="46800" bIns="46800" anchor="ctr">
            <a:noAutofit/>
          </a:bodyPr>
          <a:p>
            <a:endParaRPr b="0" lang="en-US" sz="2400" strike="noStrike" u="none">
              <a:solidFill>
                <a:srgbClr val="cbcbcb"/>
              </a:solidFill>
              <a:effectLst/>
              <a:uFillTx/>
              <a:latin typeface="Times New Roman"/>
            </a:endParaRPr>
          </a:p>
        </p:txBody>
      </p:sp>
      <p:sp>
        <p:nvSpPr>
          <p:cNvPr id="64" name=""/>
          <p:cNvSpPr/>
          <p:nvPr/>
        </p:nvSpPr>
        <p:spPr>
          <a:xfrm>
            <a:off x="7924680" y="2209680"/>
            <a:ext cx="152640" cy="152640"/>
          </a:xfrm>
          <a:prstGeom prst="ellipse">
            <a:avLst/>
          </a:prstGeom>
          <a:solidFill>
            <a:srgbClr val="00cc99"/>
          </a:solidFill>
          <a:ln w="25560">
            <a:solidFill>
              <a:srgbClr val="00cc99"/>
            </a:solidFill>
            <a:miter/>
          </a:ln>
        </p:spPr>
        <p:style>
          <a:lnRef idx="0"/>
          <a:fillRef idx="0"/>
          <a:effectRef idx="0"/>
          <a:fontRef idx="minor"/>
        </p:style>
        <p:txBody>
          <a:bodyPr wrap="none" lIns="90000" rIns="90000" tIns="46800" bIns="46800" anchor="ctr">
            <a:noAutofit/>
          </a:bodyPr>
          <a:p>
            <a:endParaRPr b="0" lang="en-US" sz="2400" strike="noStrike" u="none">
              <a:solidFill>
                <a:srgbClr val="cbcbcb"/>
              </a:solidFill>
              <a:effectLst/>
              <a:uFillTx/>
              <a:latin typeface="Times New Roman"/>
            </a:endParaRPr>
          </a:p>
        </p:txBody>
      </p:sp>
      <p:sp>
        <p:nvSpPr>
          <p:cNvPr id="65" name=""/>
          <p:cNvSpPr/>
          <p:nvPr/>
        </p:nvSpPr>
        <p:spPr>
          <a:xfrm>
            <a:off x="1600200" y="4952880"/>
            <a:ext cx="152280" cy="152640"/>
          </a:xfrm>
          <a:prstGeom prst="ellipse">
            <a:avLst/>
          </a:prstGeom>
          <a:solidFill>
            <a:srgbClr val="00cc99"/>
          </a:solidFill>
          <a:ln w="25560">
            <a:solidFill>
              <a:srgbClr val="00cc99"/>
            </a:solidFill>
            <a:miter/>
          </a:ln>
        </p:spPr>
        <p:style>
          <a:lnRef idx="0"/>
          <a:fillRef idx="0"/>
          <a:effectRef idx="0"/>
          <a:fontRef idx="minor"/>
        </p:style>
        <p:txBody>
          <a:bodyPr wrap="none" lIns="90000" rIns="90000" tIns="46800" bIns="46800" anchor="ctr">
            <a:noAutofit/>
          </a:bodyPr>
          <a:p>
            <a:endParaRPr b="0" lang="en-US" sz="2400" strike="noStrike" u="none">
              <a:solidFill>
                <a:srgbClr val="cbcbcb"/>
              </a:solidFill>
              <a:effectLst/>
              <a:uFillTx/>
              <a:latin typeface="Times New Roman"/>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ffff00"/>
                </a:solidFill>
                <a:effectLst/>
                <a:uFillTx/>
                <a:latin typeface="Arial"/>
              </a:rPr>
              <a:t>Flat-lining?</a:t>
            </a:r>
            <a:br>
              <a:rPr sz="4800"/>
            </a:br>
            <a:br>
              <a:rPr sz="3200"/>
            </a:br>
            <a:r>
              <a:rPr b="1" lang="en-US" sz="3600" strike="noStrike" u="none">
                <a:solidFill>
                  <a:srgbClr val="cbcbcb"/>
                </a:solidFill>
                <a:effectLst/>
                <a:uFillTx/>
                <a:latin typeface="Arial"/>
              </a:rPr>
              <a:t>GE’s net margins</a:t>
            </a:r>
            <a:endParaRPr b="1" lang="en-US" sz="3600" strike="noStrike" u="none">
              <a:solidFill>
                <a:srgbClr val="ffff00"/>
              </a:solidFill>
              <a:effectLst/>
              <a:uFillTx/>
              <a:latin typeface="Arial"/>
            </a:endParaRPr>
          </a:p>
        </p:txBody>
      </p:sp>
      <p:graphicFrame>
        <p:nvGraphicFramePr>
          <p:cNvPr id="67" name=""/>
          <p:cNvGraphicFramePr/>
          <p:nvPr/>
        </p:nvGraphicFramePr>
        <p:xfrm>
          <a:off x="914400" y="1981080"/>
          <a:ext cx="7770960" cy="4419720"/>
        </p:xfrm>
        <a:graphic>
          <a:graphicData uri="http://schemas.openxmlformats.org/presentationml/2006/ole">
            <p:oleObj r:id="rId1" spid="">
              <p:embed/>
              <p:pic>
                <p:nvPicPr>
                  <p:cNvPr id="68" name="" descr=""/>
                  <p:cNvPicPr/>
                  <p:nvPr/>
                </p:nvPicPr>
                <p:blipFill>
                  <a:blip r:embed="rId2"/>
                  <a:stretch/>
                </p:blipFill>
                <p:spPr>
                  <a:xfrm>
                    <a:off x="914400" y="1981080"/>
                    <a:ext cx="7770960" cy="4419720"/>
                  </a:xfrm>
                  <a:prstGeom prst="rect">
                    <a:avLst/>
                  </a:prstGeom>
                  <a:noFill/>
                  <a:ln w="0">
                    <a:noFill/>
                  </a:ln>
                </p:spPr>
              </p:pic>
            </p:oleObj>
          </a:graphicData>
        </a:graphic>
      </p:graphicFrame>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69" name=""/>
          <p:cNvSpPr/>
          <p:nvPr/>
        </p:nvSpPr>
        <p:spPr>
          <a:xfrm>
            <a:off x="7543800" y="1752480"/>
            <a:ext cx="1219320" cy="4876920"/>
          </a:xfrm>
          <a:prstGeom prst="rect">
            <a:avLst/>
          </a:prstGeom>
          <a:solidFill>
            <a:srgbClr val="ff00ff">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cbcbcb"/>
              </a:solidFill>
              <a:effectLst/>
              <a:uFillTx/>
              <a:latin typeface="Times New Roman"/>
            </a:endParaRPr>
          </a:p>
        </p:txBody>
      </p:sp>
      <p:sp>
        <p:nvSpPr>
          <p:cNvPr id="70" name=""/>
          <p:cNvSpPr/>
          <p:nvPr/>
        </p:nvSpPr>
        <p:spPr>
          <a:xfrm>
            <a:off x="7162920" y="380880"/>
            <a:ext cx="1828800" cy="1219320"/>
          </a:xfrm>
          <a:prstGeom prst="bevel">
            <a:avLst>
              <a:gd name="adj" fmla="val 2866"/>
            </a:avLst>
          </a:prstGeom>
          <a:solidFill>
            <a:srgbClr val="4d4d4d"/>
          </a:solidFill>
          <a:ln w="12600">
            <a:solidFill>
              <a:srgbClr val="4d4d4d"/>
            </a:solidFill>
            <a:miter/>
          </a:ln>
        </p:spPr>
        <p:style>
          <a:lnRef idx="0"/>
          <a:fillRef idx="0"/>
          <a:effectRef idx="0"/>
          <a:fontRef idx="minor"/>
        </p:style>
        <p:txBody>
          <a:bodyPr wrap="none"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bcbcb"/>
              </a:solidFill>
              <a:effectLst/>
              <a:uFillTx/>
              <a:latin typeface="Times New Roman"/>
            </a:endParaRPr>
          </a:p>
        </p:txBody>
      </p:sp>
      <p:sp>
        <p:nvSpPr>
          <p:cNvPr id="71" name=""/>
          <p:cNvSpPr/>
          <p:nvPr/>
        </p:nvSpPr>
        <p:spPr>
          <a:xfrm>
            <a:off x="5245200" y="380880"/>
            <a:ext cx="1828800" cy="1219320"/>
          </a:xfrm>
          <a:prstGeom prst="bevel">
            <a:avLst>
              <a:gd name="adj" fmla="val 2866"/>
            </a:avLst>
          </a:prstGeom>
          <a:solidFill>
            <a:srgbClr val="4d4d4d"/>
          </a:solidFill>
          <a:ln w="12600">
            <a:solidFill>
              <a:srgbClr val="4d4d4d"/>
            </a:solidFill>
            <a:miter/>
          </a:ln>
        </p:spPr>
        <p:style>
          <a:lnRef idx="0"/>
          <a:fillRef idx="0"/>
          <a:effectRef idx="0"/>
          <a:fontRef idx="minor"/>
        </p:style>
        <p:txBody>
          <a:bodyPr wrap="none"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bcbcb"/>
              </a:solidFill>
              <a:effectLst/>
              <a:uFillTx/>
              <a:latin typeface="Times New Roman"/>
            </a:endParaRPr>
          </a:p>
        </p:txBody>
      </p:sp>
      <p:sp>
        <p:nvSpPr>
          <p:cNvPr id="72" name=""/>
          <p:cNvSpPr/>
          <p:nvPr/>
        </p:nvSpPr>
        <p:spPr>
          <a:xfrm>
            <a:off x="3263760" y="380880"/>
            <a:ext cx="1828800" cy="1219320"/>
          </a:xfrm>
          <a:prstGeom prst="bevel">
            <a:avLst>
              <a:gd name="adj" fmla="val 2866"/>
            </a:avLst>
          </a:prstGeom>
          <a:solidFill>
            <a:srgbClr val="4d4d4d"/>
          </a:solidFill>
          <a:ln w="12600">
            <a:solidFill>
              <a:srgbClr val="4d4d4d"/>
            </a:solidFill>
            <a:miter/>
          </a:ln>
        </p:spPr>
        <p:style>
          <a:lnRef idx="0"/>
          <a:fillRef idx="0"/>
          <a:effectRef idx="0"/>
          <a:fontRef idx="minor"/>
        </p:style>
        <p:txBody>
          <a:bodyPr wrap="none"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bcbcb"/>
              </a:solidFill>
              <a:effectLst/>
              <a:uFillTx/>
              <a:latin typeface="Times New Roman"/>
            </a:endParaRPr>
          </a:p>
        </p:txBody>
      </p:sp>
      <p:sp>
        <p:nvSpPr>
          <p:cNvPr id="73" name="PlaceHolder 1"/>
          <p:cNvSpPr>
            <a:spLocks noGrp="1"/>
          </p:cNvSpPr>
          <p:nvPr>
            <p:ph/>
          </p:nvPr>
        </p:nvSpPr>
        <p:spPr>
          <a:xfrm>
            <a:off x="380520" y="1752480"/>
            <a:ext cx="8634600" cy="4114800"/>
          </a:xfrm>
          <a:prstGeom prst="rect">
            <a:avLst/>
          </a:prstGeom>
          <a:noFill/>
          <a:ln w="0">
            <a:noFill/>
          </a:ln>
        </p:spPr>
        <p:txBody>
          <a:bodyPr lIns="92160" rIns="92160" tIns="46080" bIns="46080" anchor="t">
            <a:normAutofit fontScale="25000" lnSpcReduction="19999"/>
          </a:bodyPr>
          <a:p>
            <a:pPr marL="343080" indent="-343080">
              <a:spcBef>
                <a:spcPts val="601"/>
              </a:spcBef>
              <a:buNone/>
              <a:tabLst>
                <a:tab algn="l" pos="0"/>
                <a:tab algn="dec" pos="3940200"/>
                <a:tab algn="dec" pos="5884920"/>
                <a:tab algn="ctr" pos="7711920"/>
                <a:tab algn="l" pos="8229600"/>
                <a:tab algn="l" pos="9144000"/>
                <a:tab algn="l" pos="10058400"/>
              </a:tabLst>
            </a:pPr>
            <a:r>
              <a:rPr b="1" lang="en-US" sz="2400" strike="noStrike" u="none">
                <a:solidFill>
                  <a:srgbClr val="cbcbcb"/>
                </a:solidFill>
                <a:effectLst/>
                <a:uFillTx/>
                <a:latin typeface="Arial"/>
              </a:rPr>
              <a:t>Unisys</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383.2</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2.0</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195.7</a:t>
            </a:r>
            <a:endParaRPr b="1" lang="en-US" sz="2400" strike="noStrike" u="none">
              <a:solidFill>
                <a:srgbClr val="cbcbcb"/>
              </a:solidFill>
              <a:effectLst/>
              <a:uFillTx/>
              <a:latin typeface="Arial"/>
            </a:endParaRPr>
          </a:p>
          <a:p>
            <a:pPr marL="343080" indent="-343080">
              <a:spcBef>
                <a:spcPts val="601"/>
              </a:spcBef>
              <a:buNone/>
              <a:tabLst>
                <a:tab algn="l" pos="0"/>
                <a:tab algn="dec" pos="3940200"/>
                <a:tab algn="dec" pos="5884920"/>
                <a:tab algn="ctr" pos="7711920"/>
                <a:tab algn="l" pos="8229600"/>
                <a:tab algn="l" pos="9144000"/>
                <a:tab algn="l" pos="10058400"/>
              </a:tabLst>
            </a:pPr>
            <a:r>
              <a:rPr b="1" lang="en-US" sz="2400" strike="noStrike" u="none">
                <a:solidFill>
                  <a:srgbClr val="cbcbcb"/>
                </a:solidFill>
                <a:effectLst/>
                <a:uFillTx/>
                <a:latin typeface="Arial"/>
              </a:rPr>
              <a:t>Amerada Hess</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493.7</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6.6</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74.6</a:t>
            </a:r>
            <a:endParaRPr b="1" lang="en-US" sz="2400" strike="noStrike" u="none">
              <a:solidFill>
                <a:srgbClr val="cbcbcb"/>
              </a:solidFill>
              <a:effectLst/>
              <a:uFillTx/>
              <a:latin typeface="Arial"/>
            </a:endParaRPr>
          </a:p>
          <a:p>
            <a:pPr marL="343080" indent="-343080">
              <a:spcBef>
                <a:spcPts val="601"/>
              </a:spcBef>
              <a:buNone/>
              <a:tabLst>
                <a:tab algn="l" pos="0"/>
                <a:tab algn="dec" pos="3940200"/>
                <a:tab algn="dec" pos="5884920"/>
                <a:tab algn="ctr" pos="7711920"/>
                <a:tab algn="l" pos="8229600"/>
                <a:tab algn="l" pos="9144000"/>
                <a:tab algn="l" pos="10058400"/>
              </a:tabLst>
            </a:pPr>
            <a:r>
              <a:rPr b="1" lang="en-US" sz="2400" strike="noStrike" u="none">
                <a:solidFill>
                  <a:srgbClr val="cbcbcb"/>
                </a:solidFill>
                <a:effectLst/>
                <a:uFillTx/>
                <a:latin typeface="Arial"/>
              </a:rPr>
              <a:t>Adobe Systems</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3668.4</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69.9</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52.5</a:t>
            </a:r>
            <a:endParaRPr b="1" lang="en-US" sz="2400" strike="noStrike" u="none">
              <a:solidFill>
                <a:srgbClr val="cbcbcb"/>
              </a:solidFill>
              <a:effectLst/>
              <a:uFillTx/>
              <a:latin typeface="Arial"/>
            </a:endParaRPr>
          </a:p>
          <a:p>
            <a:pPr marL="343080" indent="-343080">
              <a:spcBef>
                <a:spcPts val="601"/>
              </a:spcBef>
              <a:buNone/>
              <a:tabLst>
                <a:tab algn="l" pos="0"/>
                <a:tab algn="dec" pos="3940200"/>
                <a:tab algn="dec" pos="5884920"/>
                <a:tab algn="ctr" pos="7711920"/>
                <a:tab algn="l" pos="8229600"/>
                <a:tab algn="l" pos="9144000"/>
                <a:tab algn="l" pos="10058400"/>
              </a:tabLst>
            </a:pPr>
            <a:r>
              <a:rPr b="1" lang="en-US" sz="2400" strike="noStrike" u="none">
                <a:solidFill>
                  <a:srgbClr val="cbcbcb"/>
                </a:solidFill>
                <a:effectLst/>
                <a:uFillTx/>
                <a:latin typeface="Arial"/>
              </a:rPr>
              <a:t>Eastman Kodak</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151.3</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3.9</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38.5</a:t>
            </a:r>
            <a:endParaRPr b="1" lang="en-US" sz="2400" strike="noStrike" u="none">
              <a:solidFill>
                <a:srgbClr val="cbcbcb"/>
              </a:solidFill>
              <a:effectLst/>
              <a:uFillTx/>
              <a:latin typeface="Arial"/>
            </a:endParaRPr>
          </a:p>
          <a:p>
            <a:pPr marL="343080" indent="-343080">
              <a:spcBef>
                <a:spcPts val="601"/>
              </a:spcBef>
              <a:buNone/>
              <a:tabLst>
                <a:tab algn="l" pos="0"/>
                <a:tab algn="dec" pos="3940200"/>
                <a:tab algn="dec" pos="5884920"/>
                <a:tab algn="ctr" pos="7711920"/>
                <a:tab algn="l" pos="8229600"/>
                <a:tab algn="l" pos="9144000"/>
                <a:tab algn="l" pos="10058400"/>
              </a:tabLst>
            </a:pPr>
            <a:r>
              <a:rPr b="1" lang="en-US" sz="2400" strike="noStrike" u="none">
                <a:solidFill>
                  <a:srgbClr val="cbcbcb"/>
                </a:solidFill>
                <a:effectLst/>
                <a:uFillTx/>
                <a:latin typeface="Arial"/>
              </a:rPr>
              <a:t>Northrop Grumman</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1280.0</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34.0</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37.6</a:t>
            </a:r>
            <a:endParaRPr b="1" lang="en-US" sz="2400" strike="noStrike" u="none">
              <a:solidFill>
                <a:srgbClr val="cbcbcb"/>
              </a:solidFill>
              <a:effectLst/>
              <a:uFillTx/>
              <a:latin typeface="Arial"/>
            </a:endParaRPr>
          </a:p>
          <a:p>
            <a:pPr marL="343080" indent="-343080">
              <a:spcBef>
                <a:spcPts val="601"/>
              </a:spcBef>
              <a:buNone/>
              <a:tabLst>
                <a:tab algn="l" pos="0"/>
                <a:tab algn="dec" pos="3940200"/>
                <a:tab algn="dec" pos="5884920"/>
                <a:tab algn="ctr" pos="7711920"/>
                <a:tab algn="l" pos="8229600"/>
                <a:tab algn="l" pos="9144000"/>
                <a:tab algn="l" pos="10058400"/>
              </a:tabLst>
            </a:pPr>
            <a:r>
              <a:rPr b="1" lang="en-US" sz="2400" strike="noStrike" u="none">
                <a:solidFill>
                  <a:srgbClr val="cbcbcb"/>
                </a:solidFill>
                <a:effectLst/>
                <a:uFillTx/>
                <a:latin typeface="Arial"/>
              </a:rPr>
              <a:t>Marriott International</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100.0</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3.9</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26.0</a:t>
            </a:r>
            <a:endParaRPr b="1" lang="en-US" sz="2400" strike="noStrike" u="none">
              <a:solidFill>
                <a:srgbClr val="cbcbcb"/>
              </a:solidFill>
              <a:effectLst/>
              <a:uFillTx/>
              <a:latin typeface="Arial"/>
            </a:endParaRPr>
          </a:p>
          <a:p>
            <a:pPr marL="343080" indent="-343080">
              <a:spcBef>
                <a:spcPts val="601"/>
              </a:spcBef>
              <a:buNone/>
              <a:tabLst>
                <a:tab algn="l" pos="0"/>
                <a:tab algn="dec" pos="3940200"/>
                <a:tab algn="dec" pos="5884920"/>
                <a:tab algn="ctr" pos="7711920"/>
                <a:tab algn="l" pos="8229600"/>
                <a:tab algn="l" pos="9144000"/>
                <a:tab algn="l" pos="10058400"/>
              </a:tabLst>
            </a:pPr>
            <a:r>
              <a:rPr b="1" lang="en-US" sz="2400" strike="noStrike" u="none">
                <a:solidFill>
                  <a:srgbClr val="cbcbcb"/>
                </a:solidFill>
                <a:effectLst/>
                <a:uFillTx/>
                <a:latin typeface="Arial"/>
              </a:rPr>
              <a:t>AMR</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187.7</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9.9</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19.0</a:t>
            </a:r>
            <a:endParaRPr b="1" lang="en-US" sz="2400" strike="noStrike" u="none">
              <a:solidFill>
                <a:srgbClr val="cbcbcb"/>
              </a:solidFill>
              <a:effectLst/>
              <a:uFillTx/>
              <a:latin typeface="Arial"/>
            </a:endParaRPr>
          </a:p>
          <a:p>
            <a:pPr marL="343080" indent="-343080">
              <a:spcBef>
                <a:spcPts val="601"/>
              </a:spcBef>
              <a:buNone/>
              <a:tabLst>
                <a:tab algn="l" pos="0"/>
                <a:tab algn="dec" pos="3940200"/>
                <a:tab algn="dec" pos="5884920"/>
                <a:tab algn="ctr" pos="7711920"/>
                <a:tab algn="l" pos="8229600"/>
                <a:tab algn="l" pos="9144000"/>
                <a:tab algn="l" pos="10058400"/>
              </a:tabLst>
            </a:pPr>
            <a:r>
              <a:rPr b="1" lang="en-US" sz="2400" strike="noStrike" u="none">
                <a:solidFill>
                  <a:srgbClr val="cbcbcb"/>
                </a:solidFill>
                <a:effectLst/>
                <a:uFillTx/>
                <a:latin typeface="Arial"/>
              </a:rPr>
              <a:t>Allstate</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462.2</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25.6</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18.1</a:t>
            </a:r>
            <a:endParaRPr b="1" lang="en-US" sz="2400" strike="noStrike" u="none">
              <a:solidFill>
                <a:srgbClr val="cbcbcb"/>
              </a:solidFill>
              <a:effectLst/>
              <a:uFillTx/>
              <a:latin typeface="Arial"/>
            </a:endParaRPr>
          </a:p>
          <a:p>
            <a:pPr marL="343080" indent="-343080">
              <a:spcBef>
                <a:spcPts val="601"/>
              </a:spcBef>
              <a:buNone/>
              <a:tabLst>
                <a:tab algn="l" pos="0"/>
                <a:tab algn="dec" pos="3940200"/>
                <a:tab algn="dec" pos="5884920"/>
                <a:tab algn="ctr" pos="7711920"/>
                <a:tab algn="l" pos="8229600"/>
                <a:tab algn="l" pos="9144000"/>
                <a:tab algn="l" pos="10058400"/>
              </a:tabLst>
            </a:pPr>
            <a:r>
              <a:rPr b="1" lang="en-US" sz="2400" strike="noStrike" u="none">
                <a:solidFill>
                  <a:srgbClr val="cbcbcb"/>
                </a:solidFill>
                <a:effectLst/>
                <a:uFillTx/>
                <a:latin typeface="Arial"/>
              </a:rPr>
              <a:t>Hershey Foods</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149.9</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10.1</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14.8</a:t>
            </a:r>
            <a:endParaRPr b="1" lang="en-US" sz="2400" strike="noStrike" u="none">
              <a:solidFill>
                <a:srgbClr val="cbcbcb"/>
              </a:solidFill>
              <a:effectLst/>
              <a:uFillTx/>
              <a:latin typeface="Arial"/>
            </a:endParaRPr>
          </a:p>
          <a:p>
            <a:pPr marL="343080" indent="-343080">
              <a:spcBef>
                <a:spcPts val="601"/>
              </a:spcBef>
              <a:buNone/>
              <a:tabLst>
                <a:tab algn="l" pos="0"/>
                <a:tab algn="dec" pos="3940200"/>
                <a:tab algn="dec" pos="5884920"/>
                <a:tab algn="ctr" pos="7711920"/>
                <a:tab algn="l" pos="8229600"/>
                <a:tab algn="l" pos="9144000"/>
                <a:tab algn="l" pos="10058400"/>
              </a:tabLst>
            </a:pPr>
            <a:r>
              <a:rPr b="1" lang="en-US" sz="2400" strike="noStrike" u="none">
                <a:solidFill>
                  <a:srgbClr val="cbcbcb"/>
                </a:solidFill>
                <a:effectLst/>
                <a:uFillTx/>
                <a:latin typeface="Arial"/>
              </a:rPr>
              <a:t>Sara Lee</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409.0</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28.8</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14.2</a:t>
            </a:r>
            <a:endParaRPr b="1" lang="en-US" sz="2400" strike="noStrike" u="none">
              <a:solidFill>
                <a:srgbClr val="cbcbcb"/>
              </a:solidFill>
              <a:effectLst/>
              <a:uFillTx/>
              <a:latin typeface="Arial"/>
            </a:endParaRPr>
          </a:p>
          <a:p>
            <a:pPr marL="343080" indent="-343080">
              <a:spcBef>
                <a:spcPts val="601"/>
              </a:spcBef>
              <a:buNone/>
              <a:tabLst>
                <a:tab algn="l" pos="0"/>
                <a:tab algn="dec" pos="3940200"/>
                <a:tab algn="dec" pos="5884920"/>
                <a:tab algn="ctr" pos="7711920"/>
                <a:tab algn="l" pos="8229600"/>
                <a:tab algn="l" pos="9144000"/>
                <a:tab algn="l" pos="10058400"/>
              </a:tabLst>
            </a:pPr>
            <a:r>
              <a:rPr b="1" lang="en-US" sz="2400" strike="noStrike" u="none">
                <a:solidFill>
                  <a:srgbClr val="cbcbcb"/>
                </a:solidFill>
                <a:effectLst/>
                <a:uFillTx/>
                <a:latin typeface="Arial"/>
              </a:rPr>
              <a:t>Xerox</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79.3</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7.8</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10.3</a:t>
            </a:r>
            <a:endParaRPr b="1" lang="en-US" sz="2400" strike="noStrike" u="none">
              <a:solidFill>
                <a:srgbClr val="cbcbcb"/>
              </a:solidFill>
              <a:effectLst/>
              <a:uFillTx/>
              <a:latin typeface="Arial"/>
            </a:endParaRPr>
          </a:p>
          <a:p>
            <a:pPr marL="343080" indent="-343080">
              <a:spcBef>
                <a:spcPts val="601"/>
              </a:spcBef>
              <a:buNone/>
              <a:tabLst>
                <a:tab algn="l" pos="0"/>
                <a:tab algn="dec" pos="3940200"/>
                <a:tab algn="dec" pos="5884920"/>
                <a:tab algn="ctr" pos="7711920"/>
                <a:tab algn="l" pos="8229600"/>
                <a:tab algn="l" pos="9144000"/>
                <a:tab algn="l" pos="10058400"/>
              </a:tabLst>
            </a:pPr>
            <a:endParaRPr b="1" lang="en-US" sz="2400" strike="noStrike" u="none">
              <a:solidFill>
                <a:srgbClr val="cbcbcb"/>
              </a:solidFill>
              <a:effectLst/>
              <a:uFillTx/>
              <a:latin typeface="Arial"/>
            </a:endParaRPr>
          </a:p>
          <a:p>
            <a:pPr marL="343080" indent="-343080">
              <a:spcBef>
                <a:spcPts val="601"/>
              </a:spcBef>
              <a:buNone/>
              <a:tabLst>
                <a:tab algn="l" pos="0"/>
                <a:tab algn="dec" pos="3940200"/>
                <a:tab algn="dec" pos="5884920"/>
                <a:tab algn="ctr" pos="7711920"/>
                <a:tab algn="l" pos="8229600"/>
                <a:tab algn="l" pos="9144000"/>
                <a:tab algn="l" pos="10058400"/>
              </a:tabLst>
            </a:pPr>
            <a:r>
              <a:rPr b="1" lang="en-US" sz="2400" strike="noStrike" u="none">
                <a:solidFill>
                  <a:srgbClr val="cbcbcb"/>
                </a:solidFill>
                <a:effectLst/>
                <a:uFillTx/>
                <a:latin typeface="Arial"/>
              </a:rPr>
              <a:t>New York Times</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115.8</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7.8</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14.9</a:t>
            </a:r>
            <a:endParaRPr b="1" lang="en-US" sz="2400" strike="noStrike" u="none">
              <a:solidFill>
                <a:srgbClr val="cbcbcb"/>
              </a:solidFill>
              <a:effectLst/>
              <a:uFillTx/>
              <a:latin typeface="Arial"/>
            </a:endParaRPr>
          </a:p>
          <a:p>
            <a:pPr marL="343080" indent="-343080">
              <a:spcBef>
                <a:spcPts val="601"/>
              </a:spcBef>
              <a:buNone/>
              <a:tabLst>
                <a:tab algn="l" pos="0"/>
                <a:tab algn="dec" pos="3940200"/>
                <a:tab algn="dec" pos="5884920"/>
                <a:tab algn="ctr" pos="7711920"/>
                <a:tab algn="l" pos="8229600"/>
                <a:tab algn="l" pos="9144000"/>
                <a:tab algn="l" pos="10058400"/>
              </a:tabLst>
            </a:pPr>
            <a:r>
              <a:rPr b="1" lang="en-US" sz="2400" strike="noStrike" u="none">
                <a:solidFill>
                  <a:srgbClr val="cbcbcb"/>
                </a:solidFill>
                <a:effectLst/>
                <a:uFillTx/>
                <a:latin typeface="Arial"/>
              </a:rPr>
              <a:t>Cigna </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40.7</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2.8</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14.6</a:t>
            </a:r>
            <a:endParaRPr b="1" lang="en-US" sz="2400" strike="noStrike" u="none">
              <a:solidFill>
                <a:srgbClr val="cbcbcb"/>
              </a:solidFill>
              <a:effectLst/>
              <a:uFillTx/>
              <a:latin typeface="Arial"/>
            </a:endParaRPr>
          </a:p>
          <a:p>
            <a:pPr marL="343080" indent="-343080">
              <a:spcBef>
                <a:spcPts val="601"/>
              </a:spcBef>
              <a:buNone/>
              <a:tabLst>
                <a:tab algn="l" pos="0"/>
                <a:tab algn="dec" pos="3940200"/>
                <a:tab algn="dec" pos="5884920"/>
                <a:tab algn="ctr" pos="7711920"/>
                <a:tab algn="l" pos="8229600"/>
                <a:tab algn="l" pos="9144000"/>
                <a:tab algn="l" pos="10058400"/>
              </a:tabLst>
            </a:pPr>
            <a:r>
              <a:rPr b="1" lang="en-US" sz="2400" strike="noStrike" u="none">
                <a:solidFill>
                  <a:srgbClr val="cbcbcb"/>
                </a:solidFill>
                <a:effectLst/>
                <a:uFillTx/>
                <a:latin typeface="Arial"/>
              </a:rPr>
              <a:t>Marriott Intl.</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19.7</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1.4</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14.0</a:t>
            </a:r>
            <a:endParaRPr b="1" lang="en-US" sz="2400" strike="noStrike" u="none">
              <a:solidFill>
                <a:srgbClr val="cbcbcb"/>
              </a:solidFill>
              <a:effectLst/>
              <a:uFillTx/>
              <a:latin typeface="Arial"/>
            </a:endParaRPr>
          </a:p>
        </p:txBody>
      </p:sp>
      <p:sp>
        <p:nvSpPr>
          <p:cNvPr id="74" name=""/>
          <p:cNvSpPr/>
          <p:nvPr/>
        </p:nvSpPr>
        <p:spPr>
          <a:xfrm>
            <a:off x="3240" y="6613560"/>
            <a:ext cx="31046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cbcbcb"/>
                </a:solidFill>
                <a:effectLst/>
                <a:uFillTx/>
                <a:latin typeface="Arial"/>
              </a:rPr>
              <a:t>Source:  S&amp;P Compustat; Strategos calculations</a:t>
            </a:r>
            <a:endParaRPr b="0" lang="en-US" sz="1000" strike="noStrike" u="none">
              <a:solidFill>
                <a:srgbClr val="cbcbcb"/>
              </a:solidFill>
              <a:effectLst/>
              <a:uFillTx/>
              <a:latin typeface="Times New Roman"/>
            </a:endParaRPr>
          </a:p>
        </p:txBody>
      </p:sp>
      <p:sp>
        <p:nvSpPr>
          <p:cNvPr id="75" name=""/>
          <p:cNvSpPr/>
          <p:nvPr/>
        </p:nvSpPr>
        <p:spPr>
          <a:xfrm>
            <a:off x="3108240" y="39600"/>
            <a:ext cx="184320" cy="4572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bcbcb"/>
              </a:solidFill>
              <a:effectLst/>
              <a:uFillTx/>
              <a:latin typeface="Times New Roman"/>
            </a:endParaRPr>
          </a:p>
        </p:txBody>
      </p:sp>
      <p:sp>
        <p:nvSpPr>
          <p:cNvPr id="76" name=""/>
          <p:cNvSpPr/>
          <p:nvPr/>
        </p:nvSpPr>
        <p:spPr>
          <a:xfrm>
            <a:off x="3304440" y="380880"/>
            <a:ext cx="1806120" cy="15570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Income</a:t>
            </a:r>
            <a:endParaRPr b="0" lang="en-US" sz="2400" strike="noStrike" u="none">
              <a:solidFill>
                <a:srgbClr val="cbcbcb"/>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Growth (%)</a:t>
            </a:r>
            <a:endParaRPr b="0" lang="en-US" sz="2400" strike="noStrike" u="none">
              <a:solidFill>
                <a:srgbClr val="cbcbcb"/>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1994-1999</a:t>
            </a:r>
            <a:endParaRPr b="0" lang="en-US" sz="2400" strike="noStrike" u="none">
              <a:solidFill>
                <a:srgbClr val="cbcbcb"/>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bcbcb"/>
              </a:solidFill>
              <a:effectLst/>
              <a:uFillTx/>
              <a:latin typeface="Times New Roman"/>
            </a:endParaRPr>
          </a:p>
        </p:txBody>
      </p:sp>
      <p:sp>
        <p:nvSpPr>
          <p:cNvPr id="77" name=""/>
          <p:cNvSpPr/>
          <p:nvPr/>
        </p:nvSpPr>
        <p:spPr>
          <a:xfrm>
            <a:off x="5253840" y="380880"/>
            <a:ext cx="1806120" cy="1191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Revenue</a:t>
            </a:r>
            <a:endParaRPr b="0" lang="en-US" sz="2400" strike="noStrike" u="none">
              <a:solidFill>
                <a:srgbClr val="cbcbcb"/>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Growth (%)</a:t>
            </a:r>
            <a:endParaRPr b="0" lang="en-US" sz="2400" strike="noStrike" u="none">
              <a:solidFill>
                <a:srgbClr val="cbcbcb"/>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1994-1999</a:t>
            </a:r>
            <a:endParaRPr b="0" lang="en-US" sz="2400" strike="noStrike" u="none">
              <a:solidFill>
                <a:srgbClr val="cbcbcb"/>
              </a:solidFill>
              <a:effectLst/>
              <a:uFillTx/>
              <a:latin typeface="Times New Roman"/>
            </a:endParaRPr>
          </a:p>
        </p:txBody>
      </p:sp>
      <p:sp>
        <p:nvSpPr>
          <p:cNvPr id="78" name=""/>
          <p:cNvSpPr/>
          <p:nvPr/>
        </p:nvSpPr>
        <p:spPr>
          <a:xfrm>
            <a:off x="7335720" y="380880"/>
            <a:ext cx="1638360" cy="1191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Ratio of</a:t>
            </a:r>
            <a:endParaRPr b="0" lang="en-US" sz="2400" strike="noStrike" u="none">
              <a:solidFill>
                <a:srgbClr val="cbcbcb"/>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Inc/Rev</a:t>
            </a:r>
            <a:endParaRPr b="0" lang="en-US" sz="2400" strike="noStrike" u="none">
              <a:solidFill>
                <a:srgbClr val="cbcbcb"/>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1994-1999</a:t>
            </a:r>
            <a:endParaRPr b="0" lang="en-US" sz="2400" strike="noStrike" u="none">
              <a:solidFill>
                <a:srgbClr val="cbcbcb"/>
              </a:solidFill>
              <a:effectLst/>
              <a:uFillTx/>
              <a:latin typeface="Times New Roman"/>
            </a:endParaRPr>
          </a:p>
        </p:txBody>
      </p:sp>
      <p:sp>
        <p:nvSpPr>
          <p:cNvPr id="79" name="PlaceHolder 2"/>
          <p:cNvSpPr>
            <a:spLocks noGrp="1"/>
          </p:cNvSpPr>
          <p:nvPr>
            <p:ph type="title"/>
          </p:nvPr>
        </p:nvSpPr>
        <p:spPr>
          <a:xfrm>
            <a:off x="533160" y="304920"/>
            <a:ext cx="1904760" cy="9144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ff00"/>
                </a:solidFill>
                <a:effectLst/>
                <a:uFillTx/>
                <a:latin typeface="Arial"/>
              </a:rPr>
              <a:t>How</a:t>
            </a:r>
            <a:br>
              <a:rPr sz="4400"/>
            </a:br>
            <a:r>
              <a:rPr b="1" lang="en-US" sz="4400" strike="noStrike" u="none">
                <a:solidFill>
                  <a:srgbClr val="ffff00"/>
                </a:solidFill>
                <a:effectLst/>
                <a:uFillTx/>
                <a:latin typeface="Arial"/>
              </a:rPr>
              <a:t>long?</a:t>
            </a:r>
            <a:endParaRPr b="1" lang="en-US" sz="4400" strike="noStrike" u="none">
              <a:solidFill>
                <a:srgbClr val="ffff00"/>
              </a:solidFill>
              <a:effectLst/>
              <a:uFillTx/>
              <a:latin typeface="Arial"/>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80" name=""/>
          <p:cNvSpPr/>
          <p:nvPr/>
        </p:nvSpPr>
        <p:spPr>
          <a:xfrm>
            <a:off x="3736800" y="2743200"/>
            <a:ext cx="16383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1993-1996</a:t>
            </a:r>
            <a:endParaRPr b="0" lang="en-US" sz="2400" strike="noStrike" u="none">
              <a:solidFill>
                <a:srgbClr val="cbcbcb"/>
              </a:solidFill>
              <a:effectLst/>
              <a:uFillTx/>
              <a:latin typeface="Times New Roman"/>
            </a:endParaRPr>
          </a:p>
        </p:txBody>
      </p:sp>
      <p:sp>
        <p:nvSpPr>
          <p:cNvPr id="81" name=""/>
          <p:cNvSpPr/>
          <p:nvPr/>
        </p:nvSpPr>
        <p:spPr>
          <a:xfrm>
            <a:off x="5717880" y="2743200"/>
            <a:ext cx="16383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1996-1999</a:t>
            </a:r>
            <a:endParaRPr b="0" lang="en-US" sz="2400" strike="noStrike" u="none">
              <a:solidFill>
                <a:srgbClr val="cbcbcb"/>
              </a:solidFill>
              <a:effectLst/>
              <a:uFillTx/>
              <a:latin typeface="Times New Roman"/>
            </a:endParaRPr>
          </a:p>
        </p:txBody>
      </p:sp>
      <p:sp>
        <p:nvSpPr>
          <p:cNvPr id="82" name=""/>
          <p:cNvSpPr/>
          <p:nvPr/>
        </p:nvSpPr>
        <p:spPr>
          <a:xfrm>
            <a:off x="2319120" y="173160"/>
            <a:ext cx="4118400" cy="2126160"/>
          </a:xfrm>
          <a:prstGeom prst="rect">
            <a:avLst/>
          </a:prstGeom>
          <a:noFill/>
          <a:ln w="0">
            <a:noFill/>
          </a:ln>
        </p:spPr>
        <p:style>
          <a:lnRef idx="0"/>
          <a:fillRef idx="0"/>
          <a:effectRef idx="0"/>
          <a:fontRef idx="minor"/>
        </p:style>
        <p:txBody>
          <a:bodyPr wrap="none" lIns="90000" rIns="90000" tIns="46800" bIns="46800" anchor="t">
            <a:sp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ff00"/>
                </a:solidFill>
                <a:effectLst/>
                <a:uFillTx/>
                <a:latin typeface="Arial"/>
              </a:rPr>
              <a:t>Ratio of:</a:t>
            </a:r>
            <a:endParaRPr b="0" lang="en-US" sz="4400" strike="noStrike" u="none">
              <a:solidFill>
                <a:srgbClr val="cbcbcb"/>
              </a:solidFill>
              <a:effectLst/>
              <a:uFillTx/>
              <a:latin typeface="Times New Roman"/>
            </a:endParaRPr>
          </a:p>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Arial"/>
              </a:rPr>
              <a:t>CAGR Net Income</a:t>
            </a:r>
            <a:endParaRPr b="0" lang="en-US" sz="3600" strike="noStrike" u="none">
              <a:solidFill>
                <a:srgbClr val="cbcbcb"/>
              </a:solidFill>
              <a:effectLst/>
              <a:uFillTx/>
              <a:latin typeface="Times New Roman"/>
            </a:endParaRPr>
          </a:p>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Arial"/>
              </a:rPr>
              <a:t>CAGR Revenue</a:t>
            </a:r>
            <a:endParaRPr b="0" lang="en-US" sz="3600" strike="noStrike" u="none">
              <a:solidFill>
                <a:srgbClr val="cbcbcb"/>
              </a:solidFill>
              <a:effectLst/>
              <a:uFillTx/>
              <a:latin typeface="Times New Roman"/>
            </a:endParaRPr>
          </a:p>
        </p:txBody>
      </p:sp>
      <p:sp>
        <p:nvSpPr>
          <p:cNvPr id="83" name=""/>
          <p:cNvSpPr/>
          <p:nvPr/>
        </p:nvSpPr>
        <p:spPr>
          <a:xfrm>
            <a:off x="2362320" y="1676520"/>
            <a:ext cx="4038480" cy="0"/>
          </a:xfrm>
          <a:prstGeom prst="line">
            <a:avLst/>
          </a:prstGeom>
          <a:ln w="25560">
            <a:solidFill>
              <a:srgbClr val="ccccff"/>
            </a:solidFill>
            <a:miter/>
          </a:ln>
        </p:spPr>
        <p:style>
          <a:lnRef idx="0"/>
          <a:fillRef idx="0"/>
          <a:effectRef idx="0"/>
          <a:fontRef idx="minor"/>
        </p:style>
        <p:txBody>
          <a:bodyPr lIns="90000" rIns="90000" tIns="-46800" bIns="-46800" anchor="ctr">
            <a:noAutofit/>
          </a:bodyPr>
          <a:p>
            <a:endParaRPr b="0" lang="en-US" sz="2400" strike="noStrike" u="none">
              <a:solidFill>
                <a:srgbClr val="cbcbcb"/>
              </a:solidFill>
              <a:effectLst/>
              <a:uFillTx/>
              <a:latin typeface="Times New Roman"/>
            </a:endParaRPr>
          </a:p>
        </p:txBody>
      </p:sp>
      <p:sp>
        <p:nvSpPr>
          <p:cNvPr id="84" name=""/>
          <p:cNvSpPr/>
          <p:nvPr/>
        </p:nvSpPr>
        <p:spPr>
          <a:xfrm>
            <a:off x="838080" y="3276720"/>
            <a:ext cx="2687400" cy="25362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Median for the</a:t>
            </a:r>
            <a:endParaRPr b="0" lang="en-US" sz="2400" strike="noStrike" u="none">
              <a:solidFill>
                <a:srgbClr val="cbcbcb"/>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S&amp;P 500:</a:t>
            </a:r>
            <a:endParaRPr b="0" lang="en-US" sz="2400" strike="noStrike" u="none">
              <a:solidFill>
                <a:srgbClr val="cbcbcb"/>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bcbcb"/>
              </a:solidFill>
              <a:effectLst/>
              <a:uFillTx/>
              <a:latin typeface="Times New Roman"/>
            </a:endParaRPr>
          </a:p>
          <a:p>
            <a:pPr>
              <a:lnSpc>
                <a:spcPct val="100000"/>
              </a:lnSpc>
              <a:spcBef>
                <a:spcPts val="11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Median for firms</a:t>
            </a:r>
            <a:endParaRPr b="0" lang="en-US" sz="2400" strike="noStrike" u="none">
              <a:solidFill>
                <a:srgbClr val="cbcbcb"/>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where initial ratio</a:t>
            </a:r>
            <a:endParaRPr b="0" lang="en-US" sz="2400" strike="noStrike" u="none">
              <a:solidFill>
                <a:srgbClr val="cbcbcb"/>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was &gt; 5.0:</a:t>
            </a:r>
            <a:endParaRPr b="0" lang="en-US" sz="2400" strike="noStrike" u="none">
              <a:solidFill>
                <a:srgbClr val="cbcbcb"/>
              </a:solidFill>
              <a:effectLst/>
              <a:uFillTx/>
              <a:latin typeface="Times New Roman"/>
            </a:endParaRPr>
          </a:p>
        </p:txBody>
      </p:sp>
      <p:sp>
        <p:nvSpPr>
          <p:cNvPr id="85" name=""/>
          <p:cNvSpPr/>
          <p:nvPr/>
        </p:nvSpPr>
        <p:spPr>
          <a:xfrm>
            <a:off x="3809880" y="3276720"/>
            <a:ext cx="1524240" cy="0"/>
          </a:xfrm>
          <a:prstGeom prst="line">
            <a:avLst/>
          </a:prstGeom>
          <a:ln w="25560">
            <a:solidFill>
              <a:srgbClr val="ccccff"/>
            </a:solidFill>
            <a:miter/>
          </a:ln>
        </p:spPr>
        <p:style>
          <a:lnRef idx="0"/>
          <a:fillRef idx="0"/>
          <a:effectRef idx="0"/>
          <a:fontRef idx="minor"/>
        </p:style>
        <p:txBody>
          <a:bodyPr lIns="90000" rIns="90000" tIns="-46800" bIns="-46800" anchor="ctr">
            <a:noAutofit/>
          </a:bodyPr>
          <a:p>
            <a:endParaRPr b="0" lang="en-US" sz="2400" strike="noStrike" u="none">
              <a:solidFill>
                <a:srgbClr val="cbcbcb"/>
              </a:solidFill>
              <a:effectLst/>
              <a:uFillTx/>
              <a:latin typeface="Times New Roman"/>
            </a:endParaRPr>
          </a:p>
        </p:txBody>
      </p:sp>
      <p:sp>
        <p:nvSpPr>
          <p:cNvPr id="86" name=""/>
          <p:cNvSpPr/>
          <p:nvPr/>
        </p:nvSpPr>
        <p:spPr>
          <a:xfrm>
            <a:off x="5791320" y="3276720"/>
            <a:ext cx="1523880" cy="0"/>
          </a:xfrm>
          <a:prstGeom prst="line">
            <a:avLst/>
          </a:prstGeom>
          <a:ln w="25560">
            <a:solidFill>
              <a:srgbClr val="ccccff"/>
            </a:solidFill>
            <a:miter/>
          </a:ln>
        </p:spPr>
        <p:style>
          <a:lnRef idx="0"/>
          <a:fillRef idx="0"/>
          <a:effectRef idx="0"/>
          <a:fontRef idx="minor"/>
        </p:style>
        <p:txBody>
          <a:bodyPr lIns="90000" rIns="90000" tIns="-46800" bIns="-46800" anchor="ctr">
            <a:noAutofit/>
          </a:bodyPr>
          <a:p>
            <a:endParaRPr b="0" lang="en-US" sz="2400" strike="noStrike" u="none">
              <a:solidFill>
                <a:srgbClr val="cbcbcb"/>
              </a:solidFill>
              <a:effectLst/>
              <a:uFillTx/>
              <a:latin typeface="Times New Roman"/>
            </a:endParaRPr>
          </a:p>
        </p:txBody>
      </p:sp>
      <p:sp>
        <p:nvSpPr>
          <p:cNvPr id="87" name=""/>
          <p:cNvSpPr/>
          <p:nvPr/>
        </p:nvSpPr>
        <p:spPr>
          <a:xfrm>
            <a:off x="4268520" y="3505320"/>
            <a:ext cx="8161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cbcbcb"/>
                </a:solidFill>
                <a:effectLst/>
                <a:uFillTx/>
                <a:latin typeface="Arial"/>
              </a:rPr>
              <a:t>1.1</a:t>
            </a:r>
            <a:endParaRPr b="0" lang="en-US" sz="3600" strike="noStrike" u="none">
              <a:solidFill>
                <a:srgbClr val="cbcbcb"/>
              </a:solidFill>
              <a:effectLst/>
              <a:uFillTx/>
              <a:latin typeface="Times New Roman"/>
            </a:endParaRPr>
          </a:p>
        </p:txBody>
      </p:sp>
      <p:sp>
        <p:nvSpPr>
          <p:cNvPr id="88" name=""/>
          <p:cNvSpPr/>
          <p:nvPr/>
        </p:nvSpPr>
        <p:spPr>
          <a:xfrm>
            <a:off x="6173640" y="3505320"/>
            <a:ext cx="8161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cbcbcb"/>
                </a:solidFill>
                <a:effectLst/>
                <a:uFillTx/>
                <a:latin typeface="Arial"/>
              </a:rPr>
              <a:t>1.0</a:t>
            </a:r>
            <a:endParaRPr b="0" lang="en-US" sz="3600" strike="noStrike" u="none">
              <a:solidFill>
                <a:srgbClr val="cbcbcb"/>
              </a:solidFill>
              <a:effectLst/>
              <a:uFillTx/>
              <a:latin typeface="Times New Roman"/>
            </a:endParaRPr>
          </a:p>
        </p:txBody>
      </p:sp>
      <p:sp>
        <p:nvSpPr>
          <p:cNvPr id="89" name=""/>
          <p:cNvSpPr/>
          <p:nvPr/>
        </p:nvSpPr>
        <p:spPr>
          <a:xfrm>
            <a:off x="4014360" y="5181480"/>
            <a:ext cx="107064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cbcbcb"/>
                </a:solidFill>
                <a:effectLst/>
                <a:uFillTx/>
                <a:latin typeface="Arial"/>
              </a:rPr>
              <a:t>10.5</a:t>
            </a:r>
            <a:endParaRPr b="0" lang="en-US" sz="3600" strike="noStrike" u="none">
              <a:solidFill>
                <a:srgbClr val="cbcbcb"/>
              </a:solidFill>
              <a:effectLst/>
              <a:uFillTx/>
              <a:latin typeface="Times New Roman"/>
            </a:endParaRPr>
          </a:p>
        </p:txBody>
      </p:sp>
      <p:sp>
        <p:nvSpPr>
          <p:cNvPr id="90" name=""/>
          <p:cNvSpPr/>
          <p:nvPr/>
        </p:nvSpPr>
        <p:spPr>
          <a:xfrm>
            <a:off x="6173640" y="5181480"/>
            <a:ext cx="8161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cbcbcb"/>
                </a:solidFill>
                <a:effectLst/>
                <a:uFillTx/>
                <a:latin typeface="Arial"/>
              </a:rPr>
              <a:t>0.8</a:t>
            </a:r>
            <a:endParaRPr b="0" lang="en-US" sz="3600" strike="noStrike" u="none">
              <a:solidFill>
                <a:srgbClr val="cbcbcb"/>
              </a:solidFill>
              <a:effectLst/>
              <a:uFillTx/>
              <a:latin typeface="Times New Roman"/>
            </a:endParaRPr>
          </a:p>
        </p:txBody>
      </p:sp>
      <p:sp>
        <p:nvSpPr>
          <p:cNvPr id="91" name=""/>
          <p:cNvSpPr/>
          <p:nvPr/>
        </p:nvSpPr>
        <p:spPr>
          <a:xfrm>
            <a:off x="3809880" y="6019920"/>
            <a:ext cx="1524240" cy="0"/>
          </a:xfrm>
          <a:prstGeom prst="line">
            <a:avLst/>
          </a:prstGeom>
          <a:ln w="25560">
            <a:solidFill>
              <a:srgbClr val="ccccff"/>
            </a:solidFill>
            <a:miter/>
          </a:ln>
        </p:spPr>
        <p:style>
          <a:lnRef idx="0"/>
          <a:fillRef idx="0"/>
          <a:effectRef idx="0"/>
          <a:fontRef idx="minor"/>
        </p:style>
        <p:txBody>
          <a:bodyPr lIns="90000" rIns="90000" tIns="-46800" bIns="-46800" anchor="ctr">
            <a:noAutofit/>
          </a:bodyPr>
          <a:p>
            <a:endParaRPr b="0" lang="en-US" sz="2400" strike="noStrike" u="none">
              <a:solidFill>
                <a:srgbClr val="cbcbcb"/>
              </a:solidFill>
              <a:effectLst/>
              <a:uFillTx/>
              <a:latin typeface="Times New Roman"/>
            </a:endParaRPr>
          </a:p>
        </p:txBody>
      </p:sp>
      <p:sp>
        <p:nvSpPr>
          <p:cNvPr id="92" name=""/>
          <p:cNvSpPr/>
          <p:nvPr/>
        </p:nvSpPr>
        <p:spPr>
          <a:xfrm>
            <a:off x="5791320" y="6019920"/>
            <a:ext cx="1523880" cy="0"/>
          </a:xfrm>
          <a:prstGeom prst="line">
            <a:avLst/>
          </a:prstGeom>
          <a:ln w="25560">
            <a:solidFill>
              <a:srgbClr val="ccccff"/>
            </a:solidFill>
            <a:miter/>
          </a:ln>
        </p:spPr>
        <p:style>
          <a:lnRef idx="0"/>
          <a:fillRef idx="0"/>
          <a:effectRef idx="0"/>
          <a:fontRef idx="minor"/>
        </p:style>
        <p:txBody>
          <a:bodyPr lIns="90000" rIns="90000" tIns="-46800" bIns="-46800" anchor="ctr">
            <a:noAutofit/>
          </a:bodyPr>
          <a:p>
            <a:endParaRPr b="0" lang="en-US" sz="2400" strike="noStrike" u="none">
              <a:solidFill>
                <a:srgbClr val="cbcbcb"/>
              </a:solidFill>
              <a:effectLst/>
              <a:uFillTx/>
              <a:latin typeface="Times New Roman"/>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93" name="PlaceHolder 1"/>
          <p:cNvSpPr>
            <a:spLocks noGrp="1"/>
          </p:cNvSpPr>
          <p:nvPr>
            <p:ph type="title"/>
          </p:nvPr>
        </p:nvSpPr>
        <p:spPr>
          <a:xfrm>
            <a:off x="685800" y="30456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Arial"/>
              </a:rPr>
              <a:t>Merger mania</a:t>
            </a:r>
            <a:br>
              <a:rPr sz="3600"/>
            </a:br>
            <a:r>
              <a:rPr b="1" lang="en-US" sz="2800" strike="noStrike" u="none">
                <a:solidFill>
                  <a:srgbClr val="ffff00"/>
                </a:solidFill>
                <a:effectLst/>
                <a:uFillTx/>
                <a:latin typeface="Arial"/>
              </a:rPr>
              <a:t>(Worldwide merger activity, $ billion)*</a:t>
            </a:r>
            <a:endParaRPr b="1" lang="en-US" sz="2800" strike="noStrike" u="none">
              <a:solidFill>
                <a:srgbClr val="ffff00"/>
              </a:solidFill>
              <a:effectLst/>
              <a:uFillTx/>
              <a:latin typeface="Arial"/>
            </a:endParaRPr>
          </a:p>
        </p:txBody>
      </p:sp>
      <p:graphicFrame>
        <p:nvGraphicFramePr>
          <p:cNvPr id="94" name=""/>
          <p:cNvGraphicFramePr/>
          <p:nvPr/>
        </p:nvGraphicFramePr>
        <p:xfrm>
          <a:off x="1074600" y="1787400"/>
          <a:ext cx="7088400" cy="4605480"/>
        </p:xfrm>
        <a:graphic>
          <a:graphicData uri="http://schemas.openxmlformats.org/presentationml/2006/ole">
            <p:oleObj r:id="rId1" spid="">
              <p:embed/>
              <p:pic>
                <p:nvPicPr>
                  <p:cNvPr id="95" name="" descr=""/>
                  <p:cNvPicPr/>
                  <p:nvPr/>
                </p:nvPicPr>
                <p:blipFill>
                  <a:blip r:embed="rId2"/>
                  <a:stretch/>
                </p:blipFill>
                <p:spPr>
                  <a:xfrm>
                    <a:off x="1074600" y="1787400"/>
                    <a:ext cx="7088400" cy="4605480"/>
                  </a:xfrm>
                  <a:prstGeom prst="rect">
                    <a:avLst/>
                  </a:prstGeom>
                  <a:noFill/>
                  <a:ln w="0">
                    <a:noFill/>
                  </a:ln>
                </p:spPr>
              </p:pic>
            </p:oleObj>
          </a:graphicData>
        </a:graphic>
      </p:graphicFrame>
      <p:sp>
        <p:nvSpPr>
          <p:cNvPr id="96" name=""/>
          <p:cNvSpPr/>
          <p:nvPr/>
        </p:nvSpPr>
        <p:spPr>
          <a:xfrm>
            <a:off x="1800" y="6613560"/>
            <a:ext cx="1966320" cy="24660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cbcbcb"/>
                </a:solidFill>
                <a:effectLst/>
                <a:uFillTx/>
                <a:latin typeface="Arial"/>
              </a:rPr>
              <a:t>Source:  Securities Data Corp</a:t>
            </a:r>
            <a:endParaRPr b="0" lang="en-US" sz="1000" strike="noStrike" u="none">
              <a:solidFill>
                <a:srgbClr val="cbcbcb"/>
              </a:solidFill>
              <a:effectLst/>
              <a:uFillTx/>
              <a:latin typeface="Times New Roman"/>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97" name="PlaceHolder 1"/>
          <p:cNvSpPr>
            <a:spLocks noGrp="1"/>
          </p:cNvSpPr>
          <p:nvPr>
            <p:ph type="title"/>
          </p:nvPr>
        </p:nvSpPr>
        <p:spPr>
          <a:xfrm>
            <a:off x="762120" y="228600"/>
            <a:ext cx="7772400" cy="8380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ffff00"/>
                </a:solidFill>
                <a:effectLst/>
                <a:uFillTx/>
                <a:latin typeface="Arial"/>
              </a:rPr>
              <a:t>Merger mania:</a:t>
            </a:r>
            <a:endParaRPr b="1" lang="en-US" sz="4800" strike="noStrike" u="none">
              <a:solidFill>
                <a:srgbClr val="ffff00"/>
              </a:solidFill>
              <a:effectLst/>
              <a:uFillTx/>
              <a:latin typeface="Arial"/>
            </a:endParaRPr>
          </a:p>
        </p:txBody>
      </p:sp>
      <p:graphicFrame>
        <p:nvGraphicFramePr>
          <p:cNvPr id="98" name=""/>
          <p:cNvGraphicFramePr/>
          <p:nvPr/>
        </p:nvGraphicFramePr>
        <p:xfrm>
          <a:off x="762120" y="1219320"/>
          <a:ext cx="7767360" cy="5454360"/>
        </p:xfrm>
        <a:graphic>
          <a:graphicData uri="http://schemas.openxmlformats.org/presentationml/2006/ole">
            <p:oleObj r:id="rId1" spid="">
              <p:embed/>
              <p:pic>
                <p:nvPicPr>
                  <p:cNvPr id="99" name="" descr=""/>
                  <p:cNvPicPr/>
                  <p:nvPr/>
                </p:nvPicPr>
                <p:blipFill>
                  <a:blip r:embed="rId2"/>
                  <a:stretch/>
                </p:blipFill>
                <p:spPr>
                  <a:xfrm>
                    <a:off x="762120" y="1219320"/>
                    <a:ext cx="7767360" cy="5454360"/>
                  </a:xfrm>
                  <a:prstGeom prst="rect">
                    <a:avLst/>
                  </a:prstGeom>
                  <a:noFill/>
                  <a:ln w="0">
                    <a:noFill/>
                  </a:ln>
                </p:spPr>
              </p:pic>
            </p:oleObj>
          </a:graphicData>
        </a:graphic>
      </p:graphicFrame>
      <p:sp>
        <p:nvSpPr>
          <p:cNvPr id="100" name=""/>
          <p:cNvSpPr/>
          <p:nvPr/>
        </p:nvSpPr>
        <p:spPr>
          <a:xfrm>
            <a:off x="4637880" y="6613560"/>
            <a:ext cx="45036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cbcbcb"/>
                </a:solidFill>
                <a:effectLst/>
                <a:uFillTx/>
                <a:latin typeface="Arial"/>
              </a:rPr>
              <a:t>Source:  Salomon Smith Barney and Thomson Financial Securities Data</a:t>
            </a:r>
            <a:endParaRPr b="0" lang="en-US" sz="1000" strike="noStrike" u="none">
              <a:solidFill>
                <a:srgbClr val="cbcbcb"/>
              </a:solidFill>
              <a:effectLst/>
              <a:uFillTx/>
              <a:latin typeface="Times New Roman"/>
            </a:endParaRPr>
          </a:p>
        </p:txBody>
      </p:sp>
    </p:spTree>
  </p:cSld>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01"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ff00"/>
                </a:solidFill>
                <a:effectLst/>
                <a:uFillTx/>
                <a:latin typeface="Arial"/>
              </a:rPr>
              <a:t>Average operating margin</a:t>
            </a:r>
            <a:br>
              <a:rPr sz="4400"/>
            </a:br>
            <a:r>
              <a:rPr b="1" lang="en-US" sz="4400" strike="noStrike" u="none">
                <a:solidFill>
                  <a:srgbClr val="ffff00"/>
                </a:solidFill>
                <a:effectLst/>
                <a:uFillTx/>
                <a:latin typeface="Arial"/>
              </a:rPr>
              <a:t>for the S&amp;P 500:</a:t>
            </a:r>
            <a:endParaRPr b="1" lang="en-US" sz="4400" strike="noStrike" u="none">
              <a:solidFill>
                <a:srgbClr val="ffff00"/>
              </a:solidFill>
              <a:effectLst/>
              <a:uFillTx/>
              <a:latin typeface="Arial"/>
            </a:endParaRPr>
          </a:p>
        </p:txBody>
      </p:sp>
      <p:graphicFrame>
        <p:nvGraphicFramePr>
          <p:cNvPr id="102" name=""/>
          <p:cNvGraphicFramePr/>
          <p:nvPr/>
        </p:nvGraphicFramePr>
        <p:xfrm>
          <a:off x="685800" y="2362320"/>
          <a:ext cx="7761240" cy="4109760"/>
        </p:xfrm>
        <a:graphic>
          <a:graphicData uri="http://schemas.openxmlformats.org/presentationml/2006/ole">
            <p:oleObj r:id="rId1" spid="">
              <p:embed/>
              <p:pic>
                <p:nvPicPr>
                  <p:cNvPr id="103" name="" descr=""/>
                  <p:cNvPicPr/>
                  <p:nvPr/>
                </p:nvPicPr>
                <p:blipFill>
                  <a:blip r:embed="rId2"/>
                  <a:stretch/>
                </p:blipFill>
                <p:spPr>
                  <a:xfrm>
                    <a:off x="685800" y="2362320"/>
                    <a:ext cx="7761240" cy="4109760"/>
                  </a:xfrm>
                  <a:prstGeom prst="rect">
                    <a:avLst/>
                  </a:prstGeom>
                  <a:noFill/>
                  <a:ln w="0">
                    <a:noFill/>
                  </a:ln>
                </p:spPr>
              </p:pic>
            </p:oleObj>
          </a:graphicData>
        </a:graphic>
      </p:graphicFrame>
    </p:spTree>
  </p:cSld>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04" name=""/>
          <p:cNvSpPr/>
          <p:nvPr/>
        </p:nvSpPr>
        <p:spPr>
          <a:xfrm>
            <a:off x="1905120" y="1523880"/>
            <a:ext cx="5486400" cy="4800600"/>
          </a:xfrm>
          <a:prstGeom prst="bevel">
            <a:avLst>
              <a:gd name="adj" fmla="val 1606"/>
            </a:avLst>
          </a:prstGeom>
          <a:solidFill>
            <a:srgbClr val="4d4d4d"/>
          </a:solidFill>
          <a:ln w="12600">
            <a:solidFill>
              <a:srgbClr val="4d4d4d"/>
            </a:solidFill>
            <a:miter/>
          </a:ln>
        </p:spPr>
        <p:style>
          <a:lnRef idx="0"/>
          <a:fillRef idx="0"/>
          <a:effectRef idx="0"/>
          <a:fontRef idx="minor"/>
        </p:style>
        <p:txBody>
          <a:bodyPr wrap="none" lIns="90000" rIns="90000" tIns="46800" bIns="46800" anchor="ctr">
            <a:no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cbcbcb"/>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cbcbcb"/>
              </a:solidFill>
              <a:effectLst/>
              <a:uFillTx/>
              <a:latin typeface="Times New Roman"/>
            </a:endParaRPr>
          </a:p>
        </p:txBody>
      </p:sp>
      <p:sp>
        <p:nvSpPr>
          <p:cNvPr id="105" name="PlaceHolder 1"/>
          <p:cNvSpPr>
            <a:spLocks noGrp="1"/>
          </p:cNvSpPr>
          <p:nvPr>
            <p:ph type="title"/>
          </p:nvPr>
        </p:nvSpPr>
        <p:spPr>
          <a:xfrm>
            <a:off x="685800" y="22824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ffff00"/>
                </a:solidFill>
                <a:effectLst/>
                <a:uFillTx/>
                <a:latin typeface="Arial"/>
              </a:rPr>
              <a:t>Trends in IT:</a:t>
            </a:r>
            <a:endParaRPr b="1" lang="en-US" sz="4800" strike="noStrike" u="none">
              <a:solidFill>
                <a:srgbClr val="ffff00"/>
              </a:solidFill>
              <a:effectLst/>
              <a:uFillTx/>
              <a:latin typeface="Arial"/>
            </a:endParaRPr>
          </a:p>
        </p:txBody>
      </p:sp>
      <p:sp>
        <p:nvSpPr>
          <p:cNvPr id="106" name="PlaceHolder 2"/>
          <p:cNvSpPr>
            <a:spLocks noGrp="1"/>
          </p:cNvSpPr>
          <p:nvPr>
            <p:ph/>
          </p:nvPr>
        </p:nvSpPr>
        <p:spPr>
          <a:xfrm>
            <a:off x="838080" y="1752480"/>
            <a:ext cx="7772400" cy="4114800"/>
          </a:xfrm>
          <a:prstGeom prst="rect">
            <a:avLst/>
          </a:prstGeom>
          <a:noFill/>
          <a:ln w="0">
            <a:noFill/>
          </a:ln>
        </p:spPr>
        <p:txBody>
          <a:bodyPr lIns="92160" rIns="92160" tIns="46080" bIns="46080" anchor="t">
            <a:normAutofit fontScale="92500" lnSpcReduction="9999"/>
          </a:bodyPr>
          <a:p>
            <a:pPr marL="343080" indent="-343080" algn="ctr">
              <a:spcBef>
                <a:spcPts val="15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cbcbcb"/>
                </a:solidFill>
                <a:effectLst/>
                <a:uFillTx/>
                <a:latin typeface="Arial"/>
              </a:rPr>
              <a:t>Standard platforms</a:t>
            </a:r>
            <a:endParaRPr b="1" lang="en-US" sz="3600" strike="noStrike" u="none">
              <a:solidFill>
                <a:srgbClr val="cbcbcb"/>
              </a:solidFill>
              <a:effectLst/>
              <a:uFillTx/>
              <a:latin typeface="Arial"/>
            </a:endParaRPr>
          </a:p>
          <a:p>
            <a:pPr marL="343080" indent="-343080" algn="ctr">
              <a:spcBef>
                <a:spcPts val="15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cbcbcb"/>
                </a:solidFill>
                <a:effectLst/>
                <a:uFillTx/>
                <a:latin typeface="Arial"/>
              </a:rPr>
              <a:t>Outsourcing</a:t>
            </a:r>
            <a:endParaRPr b="1" lang="en-US" sz="3600" strike="noStrike" u="none">
              <a:solidFill>
                <a:srgbClr val="cbcbcb"/>
              </a:solidFill>
              <a:effectLst/>
              <a:uFillTx/>
              <a:latin typeface="Arial"/>
            </a:endParaRPr>
          </a:p>
          <a:p>
            <a:pPr marL="343080" indent="-343080" algn="ctr">
              <a:spcBef>
                <a:spcPts val="15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cbcbcb"/>
                </a:solidFill>
                <a:effectLst/>
                <a:uFillTx/>
                <a:latin typeface="Arial"/>
              </a:rPr>
              <a:t>IT Consulting</a:t>
            </a:r>
            <a:endParaRPr b="1" lang="en-US" sz="3600" strike="noStrike" u="none">
              <a:solidFill>
                <a:srgbClr val="cbcbcb"/>
              </a:solidFill>
              <a:effectLst/>
              <a:uFillTx/>
              <a:latin typeface="Arial"/>
            </a:endParaRPr>
          </a:p>
          <a:p>
            <a:pPr marL="343080" indent="-343080" algn="ctr">
              <a:spcBef>
                <a:spcPts val="15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cbcbcb"/>
                </a:solidFill>
                <a:effectLst/>
                <a:uFillTx/>
                <a:latin typeface="Arial"/>
              </a:rPr>
              <a:t>Web Hosting</a:t>
            </a:r>
            <a:endParaRPr b="1" lang="en-US" sz="3600" strike="noStrike" u="none">
              <a:solidFill>
                <a:srgbClr val="cbcbcb"/>
              </a:solidFill>
              <a:effectLst/>
              <a:uFillTx/>
              <a:latin typeface="Arial"/>
            </a:endParaRPr>
          </a:p>
          <a:p>
            <a:pPr marL="343080" indent="-343080" algn="ctr">
              <a:spcBef>
                <a:spcPts val="15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cbcbcb"/>
                </a:solidFill>
                <a:effectLst/>
                <a:uFillTx/>
                <a:latin typeface="Arial"/>
              </a:rPr>
              <a:t>Exchanges</a:t>
            </a:r>
            <a:endParaRPr b="1" lang="en-US" sz="3600" strike="noStrike" u="none">
              <a:solidFill>
                <a:srgbClr val="cbcbcb"/>
              </a:solidFill>
              <a:effectLst/>
              <a:uFillTx/>
              <a:latin typeface="Arial"/>
            </a:endParaRPr>
          </a:p>
          <a:p>
            <a:pPr marL="343080" indent="-343080" algn="ctr">
              <a:spcBef>
                <a:spcPts val="15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cbcbcb"/>
                </a:solidFill>
                <a:effectLst/>
                <a:uFillTx/>
                <a:latin typeface="Arial"/>
              </a:rPr>
              <a:t>ASPs</a:t>
            </a:r>
            <a:endParaRPr b="1" lang="en-US" sz="3600" strike="noStrike" u="none">
              <a:solidFill>
                <a:srgbClr val="cbcbcb"/>
              </a:solidFill>
              <a:effectLst/>
              <a:uFillTx/>
              <a:latin typeface="Arial"/>
            </a:endParaRPr>
          </a:p>
          <a:p>
            <a:pPr marL="343080" indent="-343080" algn="ctr">
              <a:spcBef>
                <a:spcPts val="22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600" strike="noStrike" u="none">
              <a:solidFill>
                <a:srgbClr val="cbcbcb"/>
              </a:solidFill>
              <a:effectLst/>
              <a:uFillTx/>
              <a:latin typeface="Arial"/>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ffff00"/>
                </a:solidFill>
                <a:effectLst/>
                <a:uFillTx/>
                <a:latin typeface="Arial"/>
              </a:rPr>
              <a:t>Spot the pattern . . .</a:t>
            </a:r>
            <a:endParaRPr b="1" lang="en-US" sz="4800" strike="noStrike" u="none">
              <a:solidFill>
                <a:srgbClr val="ffff00"/>
              </a:solidFill>
              <a:effectLst/>
              <a:uFillTx/>
              <a:latin typeface="Arial"/>
            </a:endParaRPr>
          </a:p>
        </p:txBody>
      </p:sp>
      <p:sp>
        <p:nvSpPr>
          <p:cNvPr id="20" name="PlaceHolder 2"/>
          <p:cNvSpPr>
            <a:spLocks noGrp="1"/>
          </p:cNvSpPr>
          <p:nvPr>
            <p:ph/>
          </p:nvPr>
        </p:nvSpPr>
        <p:spPr>
          <a:xfrm>
            <a:off x="2971800" y="2133360"/>
            <a:ext cx="3733920" cy="2819160"/>
          </a:xfrm>
          <a:prstGeom prst="rect">
            <a:avLst/>
          </a:prstGeom>
          <a:noFill/>
          <a:ln w="0">
            <a:noFill/>
          </a:ln>
        </p:spPr>
        <p:txBody>
          <a:bodyPr lIns="92160" rIns="92160" tIns="46080" bIns="46080" anchor="t">
            <a:normAutofit fontScale="77500" lnSpcReduction="19999"/>
          </a:bodyPr>
          <a:p>
            <a:pPr marL="627120" indent="-62712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cbcbcb"/>
                </a:solidFill>
                <a:effectLst/>
                <a:uFillTx/>
                <a:latin typeface="Arial"/>
              </a:rPr>
              <a:t>1.</a:t>
            </a:r>
            <a:r>
              <a:rPr b="1" lang="en-US" sz="3200" strike="noStrike" u="none">
                <a:solidFill>
                  <a:srgbClr val="cbcbcb"/>
                </a:solidFill>
                <a:effectLst/>
                <a:uFillTx/>
                <a:latin typeface="Arial"/>
              </a:rPr>
              <a:t>	</a:t>
            </a:r>
            <a:r>
              <a:rPr b="1" lang="en-US" sz="3200" strike="noStrike" u="none">
                <a:solidFill>
                  <a:srgbClr val="cbcbcb"/>
                </a:solidFill>
                <a:effectLst/>
                <a:uFillTx/>
                <a:latin typeface="Arial"/>
              </a:rPr>
              <a:t>Doug Ivester</a:t>
            </a:r>
            <a:endParaRPr b="1" lang="en-US" sz="3200" strike="noStrike" u="none">
              <a:solidFill>
                <a:srgbClr val="cbcbcb"/>
              </a:solidFill>
              <a:effectLst/>
              <a:uFillTx/>
              <a:latin typeface="Arial"/>
            </a:endParaRPr>
          </a:p>
          <a:p>
            <a:pPr marL="627120" indent="-62712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cbcbcb"/>
              </a:solidFill>
              <a:effectLst/>
              <a:uFillTx/>
              <a:latin typeface="Arial"/>
            </a:endParaRPr>
          </a:p>
          <a:p>
            <a:pPr marL="627120" indent="-62712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cbcbcb"/>
                </a:solidFill>
                <a:effectLst/>
                <a:uFillTx/>
                <a:latin typeface="Arial"/>
              </a:rPr>
              <a:t>2.</a:t>
            </a:r>
            <a:r>
              <a:rPr b="1" lang="en-US" sz="3200" strike="noStrike" u="none">
                <a:solidFill>
                  <a:srgbClr val="cbcbcb"/>
                </a:solidFill>
                <a:effectLst/>
                <a:uFillTx/>
                <a:latin typeface="Arial"/>
              </a:rPr>
              <a:t>	</a:t>
            </a:r>
            <a:r>
              <a:rPr b="1" lang="en-US" sz="3200" strike="noStrike" u="none">
                <a:solidFill>
                  <a:srgbClr val="cbcbcb"/>
                </a:solidFill>
                <a:effectLst/>
                <a:uFillTx/>
                <a:latin typeface="Arial"/>
              </a:rPr>
              <a:t>Bob Ayling</a:t>
            </a:r>
            <a:endParaRPr b="1" lang="en-US" sz="3200" strike="noStrike" u="none">
              <a:solidFill>
                <a:srgbClr val="cbcbcb"/>
              </a:solidFill>
              <a:effectLst/>
              <a:uFillTx/>
              <a:latin typeface="Arial"/>
            </a:endParaRPr>
          </a:p>
          <a:p>
            <a:pPr marL="627120" indent="-62712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cbcbcb"/>
              </a:solidFill>
              <a:effectLst/>
              <a:uFillTx/>
              <a:latin typeface="Arial"/>
            </a:endParaRPr>
          </a:p>
          <a:p>
            <a:pPr marL="627120" indent="-62712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cbcbcb"/>
                </a:solidFill>
                <a:effectLst/>
                <a:uFillTx/>
                <a:latin typeface="Arial"/>
              </a:rPr>
              <a:t>3.</a:t>
            </a:r>
            <a:r>
              <a:rPr b="1" lang="en-US" sz="3200" strike="noStrike" u="none">
                <a:solidFill>
                  <a:srgbClr val="cbcbcb"/>
                </a:solidFill>
                <a:effectLst/>
                <a:uFillTx/>
                <a:latin typeface="Arial"/>
              </a:rPr>
              <a:t>	</a:t>
            </a:r>
            <a:r>
              <a:rPr b="1" lang="en-US" sz="3200" strike="noStrike" u="none">
                <a:solidFill>
                  <a:srgbClr val="cbcbcb"/>
                </a:solidFill>
                <a:effectLst/>
                <a:uFillTx/>
                <a:latin typeface="Arial"/>
              </a:rPr>
              <a:t>Dale Morrison</a:t>
            </a:r>
            <a:endParaRPr b="1" lang="en-US" sz="3200" strike="noStrike" u="none">
              <a:solidFill>
                <a:srgbClr val="cbcbcb"/>
              </a:solidFill>
              <a:effectLst/>
              <a:uFillTx/>
              <a:latin typeface="Arial"/>
            </a:endParaRPr>
          </a:p>
          <a:p>
            <a:pPr marL="627120" indent="-62712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cbcbcb"/>
              </a:solidFill>
              <a:effectLst/>
              <a:uFillTx/>
              <a:latin typeface="Arial"/>
            </a:endParaRPr>
          </a:p>
          <a:p>
            <a:pPr marL="627120" indent="-62712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cbcbcb"/>
                </a:solidFill>
                <a:effectLst/>
                <a:uFillTx/>
                <a:latin typeface="Arial"/>
              </a:rPr>
              <a:t>4.</a:t>
            </a:r>
            <a:r>
              <a:rPr b="1" lang="en-US" sz="3200" strike="noStrike" u="none">
                <a:solidFill>
                  <a:srgbClr val="cbcbcb"/>
                </a:solidFill>
                <a:effectLst/>
                <a:uFillTx/>
                <a:latin typeface="Arial"/>
              </a:rPr>
              <a:t>	</a:t>
            </a:r>
            <a:r>
              <a:rPr b="1" lang="en-US" sz="3200" strike="noStrike" u="none">
                <a:solidFill>
                  <a:srgbClr val="cbcbcb"/>
                </a:solidFill>
                <a:effectLst/>
                <a:uFillTx/>
                <a:latin typeface="Arial"/>
              </a:rPr>
              <a:t>Durk Jager</a:t>
            </a:r>
            <a:endParaRPr b="1" lang="en-US" sz="3200" strike="noStrike" u="none">
              <a:solidFill>
                <a:srgbClr val="cbcbcb"/>
              </a:solidFill>
              <a:effectLst/>
              <a:uFillTx/>
              <a:latin typeface="Arial"/>
            </a:endParaRPr>
          </a:p>
          <a:p>
            <a:pPr marL="627120" indent="-62712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cbcbcb"/>
              </a:solidFill>
              <a:effectLst/>
              <a:uFillTx/>
              <a:latin typeface="Arial"/>
            </a:endParaRPr>
          </a:p>
        </p:txBody>
      </p:sp>
    </p:spTree>
  </p:cSld>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07"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ffff00"/>
                </a:solidFill>
                <a:effectLst/>
                <a:uFillTx/>
                <a:latin typeface="Arial"/>
              </a:rPr>
              <a:t>Defying gravity . . .</a:t>
            </a:r>
            <a:endParaRPr b="1" lang="en-US" sz="4800" strike="noStrike" u="none">
              <a:solidFill>
                <a:srgbClr val="ffff00"/>
              </a:solidFill>
              <a:effectLst/>
              <a:uFillTx/>
              <a:latin typeface="Arial"/>
            </a:endParaRPr>
          </a:p>
        </p:txBody>
      </p:sp>
      <p:sp>
        <p:nvSpPr>
          <p:cNvPr id="108" name="PlaceHolder 2"/>
          <p:cNvSpPr>
            <a:spLocks noGrp="1"/>
          </p:cNvSpPr>
          <p:nvPr>
            <p:ph/>
          </p:nvPr>
        </p:nvSpPr>
        <p:spPr>
          <a:xfrm>
            <a:off x="1294920" y="2361960"/>
            <a:ext cx="7086600" cy="2819160"/>
          </a:xfrm>
          <a:prstGeom prst="rect">
            <a:avLst/>
          </a:prstGeom>
          <a:noFill/>
          <a:ln w="0">
            <a:noFill/>
          </a:ln>
        </p:spPr>
        <p:txBody>
          <a:bodyPr lIns="92160" rIns="92160" tIns="46080" bIns="46080" anchor="t">
            <a:normAutofit/>
          </a:bodyPr>
          <a:p>
            <a:pPr marL="627120" indent="-62712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cbcbcb"/>
                </a:solidFill>
                <a:effectLst/>
                <a:uFillTx/>
                <a:latin typeface="Arial"/>
              </a:rPr>
              <a:t>1.</a:t>
            </a:r>
            <a:r>
              <a:rPr b="1" lang="en-US" sz="3200" strike="noStrike" u="none">
                <a:solidFill>
                  <a:srgbClr val="cbcbcb"/>
                </a:solidFill>
                <a:effectLst/>
                <a:uFillTx/>
                <a:latin typeface="Arial"/>
              </a:rPr>
              <a:t>	</a:t>
            </a:r>
            <a:r>
              <a:rPr b="1" lang="en-US" sz="3200" strike="noStrike" u="none">
                <a:solidFill>
                  <a:srgbClr val="cbcbcb"/>
                </a:solidFill>
                <a:effectLst/>
                <a:uFillTx/>
                <a:latin typeface="Arial"/>
              </a:rPr>
              <a:t>The law of large numbers</a:t>
            </a:r>
            <a:endParaRPr b="1" lang="en-US" sz="3200" strike="noStrike" u="none">
              <a:solidFill>
                <a:srgbClr val="cbcbcb"/>
              </a:solidFill>
              <a:effectLst/>
              <a:uFillTx/>
              <a:latin typeface="Arial"/>
            </a:endParaRPr>
          </a:p>
          <a:p>
            <a:pPr marL="627120" indent="-62712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cbcbcb"/>
              </a:solidFill>
              <a:effectLst/>
              <a:uFillTx/>
              <a:latin typeface="Arial"/>
            </a:endParaRPr>
          </a:p>
          <a:p>
            <a:pPr marL="627120" indent="-62712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cbcbcb"/>
                </a:solidFill>
                <a:effectLst/>
                <a:uFillTx/>
                <a:latin typeface="Arial"/>
              </a:rPr>
              <a:t>2.</a:t>
            </a:r>
            <a:r>
              <a:rPr b="1" lang="en-US" sz="3200" strike="noStrike" u="none">
                <a:solidFill>
                  <a:srgbClr val="cbcbcb"/>
                </a:solidFill>
                <a:effectLst/>
                <a:uFillTx/>
                <a:latin typeface="Arial"/>
              </a:rPr>
              <a:t>	</a:t>
            </a:r>
            <a:r>
              <a:rPr b="1" lang="en-US" sz="3200" strike="noStrike" u="none">
                <a:solidFill>
                  <a:srgbClr val="cbcbcb"/>
                </a:solidFill>
                <a:effectLst/>
                <a:uFillTx/>
                <a:latin typeface="Arial"/>
              </a:rPr>
              <a:t>The law of diminishing returns</a:t>
            </a:r>
            <a:endParaRPr b="1" lang="en-US" sz="3200" strike="noStrike" u="none">
              <a:solidFill>
                <a:srgbClr val="cbcbcb"/>
              </a:solidFill>
              <a:effectLst/>
              <a:uFillTx/>
              <a:latin typeface="Arial"/>
            </a:endParaRPr>
          </a:p>
          <a:p>
            <a:pPr marL="627120" indent="-62712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cbcbcb"/>
              </a:solidFill>
              <a:effectLst/>
              <a:uFillTx/>
              <a:latin typeface="Arial"/>
            </a:endParaRPr>
          </a:p>
          <a:p>
            <a:pPr marL="627120" indent="-62712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cbcbcb"/>
                </a:solidFill>
                <a:effectLst/>
                <a:uFillTx/>
                <a:latin typeface="Arial"/>
              </a:rPr>
              <a:t>3.</a:t>
            </a:r>
            <a:r>
              <a:rPr b="1" lang="en-US" sz="3200" strike="noStrike" u="none">
                <a:solidFill>
                  <a:srgbClr val="cbcbcb"/>
                </a:solidFill>
                <a:effectLst/>
                <a:uFillTx/>
                <a:latin typeface="Arial"/>
              </a:rPr>
              <a:t>	</a:t>
            </a:r>
            <a:r>
              <a:rPr b="1" lang="en-US" sz="3200" strike="noStrike" u="none">
                <a:solidFill>
                  <a:srgbClr val="cbcbcb"/>
                </a:solidFill>
                <a:effectLst/>
                <a:uFillTx/>
                <a:latin typeface="Arial"/>
              </a:rPr>
              <a:t>The law of averages</a:t>
            </a:r>
            <a:endParaRPr b="1" lang="en-US" sz="3200" strike="noStrike" u="none">
              <a:solidFill>
                <a:srgbClr val="cbcbcb"/>
              </a:solidFill>
              <a:effectLst/>
              <a:uFillTx/>
              <a:latin typeface="Arial"/>
            </a:endParaRPr>
          </a:p>
        </p:txBody>
      </p:sp>
    </p:spTree>
  </p:cSld>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09" name="PlaceHolder 1"/>
          <p:cNvSpPr>
            <a:spLocks noGrp="1"/>
          </p:cNvSpPr>
          <p:nvPr>
            <p:ph type="title"/>
          </p:nvPr>
        </p:nvSpPr>
        <p:spPr>
          <a:xfrm>
            <a:off x="685800" y="-36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ff00"/>
                </a:solidFill>
                <a:effectLst/>
                <a:uFillTx/>
                <a:latin typeface="Arial"/>
              </a:rPr>
              <a:t>How long will this last?</a:t>
            </a:r>
            <a:endParaRPr b="1" lang="en-US" sz="4400" strike="noStrike" u="none">
              <a:solidFill>
                <a:srgbClr val="ffff00"/>
              </a:solidFill>
              <a:effectLst/>
              <a:uFillTx/>
              <a:latin typeface="Arial"/>
            </a:endParaRPr>
          </a:p>
        </p:txBody>
      </p:sp>
      <p:graphicFrame>
        <p:nvGraphicFramePr>
          <p:cNvPr id="110" name=""/>
          <p:cNvGraphicFramePr/>
          <p:nvPr/>
        </p:nvGraphicFramePr>
        <p:xfrm>
          <a:off x="609480" y="1666800"/>
          <a:ext cx="7769520" cy="5191200"/>
        </p:xfrm>
        <a:graphic>
          <a:graphicData uri="http://schemas.openxmlformats.org/presentationml/2006/ole">
            <p:oleObj r:id="rId1" spid="">
              <p:embed/>
              <p:pic>
                <p:nvPicPr>
                  <p:cNvPr id="111" name="" descr=""/>
                  <p:cNvPicPr/>
                  <p:nvPr/>
                </p:nvPicPr>
                <p:blipFill>
                  <a:blip r:embed="rId2"/>
                  <a:stretch/>
                </p:blipFill>
                <p:spPr>
                  <a:xfrm>
                    <a:off x="609480" y="1666800"/>
                    <a:ext cx="7769520" cy="5191200"/>
                  </a:xfrm>
                  <a:prstGeom prst="rect">
                    <a:avLst/>
                  </a:prstGeom>
                  <a:noFill/>
                  <a:ln w="0">
                    <a:noFill/>
                  </a:ln>
                </p:spPr>
              </p:pic>
            </p:oleObj>
          </a:graphicData>
        </a:graphic>
      </p:graphicFrame>
      <p:sp>
        <p:nvSpPr>
          <p:cNvPr id="112" name=""/>
          <p:cNvSpPr/>
          <p:nvPr/>
        </p:nvSpPr>
        <p:spPr>
          <a:xfrm>
            <a:off x="1308600" y="990720"/>
            <a:ext cx="650772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cbcbcb"/>
                </a:solidFill>
                <a:effectLst/>
                <a:uFillTx/>
                <a:latin typeface="Arial"/>
              </a:rPr>
              <a:t>GE’s P/E Ratio (as of 18.8.00)</a:t>
            </a:r>
            <a:endParaRPr b="0" lang="en-US" sz="3600" strike="noStrike" u="none">
              <a:solidFill>
                <a:srgbClr val="cbcbcb"/>
              </a:solidFill>
              <a:effectLst/>
              <a:uFillTx/>
              <a:latin typeface="Times New Roman"/>
            </a:endParaRPr>
          </a:p>
        </p:txBody>
      </p:sp>
    </p:spTree>
  </p:cSld>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graphicFrame>
        <p:nvGraphicFramePr>
          <p:cNvPr id="113" name=""/>
          <p:cNvGraphicFramePr/>
          <p:nvPr/>
        </p:nvGraphicFramePr>
        <p:xfrm>
          <a:off x="692280" y="1522440"/>
          <a:ext cx="7773840" cy="4630680"/>
        </p:xfrm>
        <a:graphic>
          <a:graphicData uri="http://schemas.openxmlformats.org/presentationml/2006/ole">
            <p:oleObj r:id="rId1" spid="">
              <p:embed/>
              <p:pic>
                <p:nvPicPr>
                  <p:cNvPr id="114" name="" descr=""/>
                  <p:cNvPicPr/>
                  <p:nvPr/>
                </p:nvPicPr>
                <p:blipFill>
                  <a:blip r:embed="rId2"/>
                  <a:stretch/>
                </p:blipFill>
                <p:spPr>
                  <a:xfrm>
                    <a:off x="692280" y="1522440"/>
                    <a:ext cx="7773840" cy="4630680"/>
                  </a:xfrm>
                  <a:prstGeom prst="rect">
                    <a:avLst/>
                  </a:prstGeom>
                  <a:noFill/>
                  <a:ln w="0">
                    <a:noFill/>
                  </a:ln>
                </p:spPr>
              </p:pic>
            </p:oleObj>
          </a:graphicData>
        </a:graphic>
      </p:graphicFrame>
      <p:sp>
        <p:nvSpPr>
          <p:cNvPr id="115" name=""/>
          <p:cNvSpPr/>
          <p:nvPr/>
        </p:nvSpPr>
        <p:spPr>
          <a:xfrm>
            <a:off x="380880" y="304920"/>
            <a:ext cx="8382240" cy="11430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ffff00"/>
                </a:solidFill>
                <a:effectLst/>
                <a:uFillTx/>
                <a:latin typeface="Arial"/>
              </a:rPr>
              <a:t>The challenge of</a:t>
            </a:r>
            <a:br>
              <a:rPr sz="3600"/>
            </a:br>
            <a:r>
              <a:rPr b="1" lang="en-US" sz="3600" strike="noStrike" u="none">
                <a:solidFill>
                  <a:srgbClr val="ffff00"/>
                </a:solidFill>
                <a:effectLst/>
                <a:uFillTx/>
                <a:latin typeface="Arial"/>
              </a:rPr>
              <a:t>sustaining high shareholder returns:</a:t>
            </a:r>
            <a:br>
              <a:rPr sz="3600"/>
            </a:br>
            <a:r>
              <a:rPr b="1" lang="en-US" sz="2800" strike="noStrike" u="none">
                <a:solidFill>
                  <a:srgbClr val="ffff00"/>
                </a:solidFill>
                <a:effectLst/>
                <a:uFillTx/>
                <a:latin typeface="Arial"/>
              </a:rPr>
              <a:t>(1990-1999)</a:t>
            </a:r>
            <a:endParaRPr b="0" lang="en-US" sz="2800" strike="noStrike" u="none">
              <a:solidFill>
                <a:srgbClr val="cbcbcb"/>
              </a:solidFill>
              <a:effectLst/>
              <a:uFillTx/>
              <a:latin typeface="Times New Roman"/>
            </a:endParaRPr>
          </a:p>
        </p:txBody>
      </p:sp>
      <p:sp>
        <p:nvSpPr>
          <p:cNvPr id="116" name=""/>
          <p:cNvSpPr/>
          <p:nvPr/>
        </p:nvSpPr>
        <p:spPr>
          <a:xfrm>
            <a:off x="1668600" y="5927760"/>
            <a:ext cx="636084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bcbcb"/>
                </a:solidFill>
                <a:effectLst/>
                <a:uFillTx/>
                <a:latin typeface="Arial"/>
              </a:rPr>
              <a:t>Number of years in which total shareholder returns</a:t>
            </a:r>
            <a:endParaRPr b="0" lang="en-US" sz="2000" strike="noStrike" u="none">
              <a:solidFill>
                <a:srgbClr val="cbcbcb"/>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bcbcb"/>
                </a:solidFill>
                <a:effectLst/>
                <a:uFillTx/>
                <a:latin typeface="Arial"/>
              </a:rPr>
              <a:t> exceeded the 75th percentile for the S&amp;P 500</a:t>
            </a:r>
            <a:endParaRPr b="0" lang="en-US" sz="2000" strike="noStrike" u="none">
              <a:solidFill>
                <a:srgbClr val="cbcbcb"/>
              </a:solidFill>
              <a:effectLst/>
              <a:uFillTx/>
              <a:latin typeface="Times New Roman"/>
            </a:endParaRPr>
          </a:p>
        </p:txBody>
      </p:sp>
      <p:sp>
        <p:nvSpPr>
          <p:cNvPr id="117" name=""/>
          <p:cNvSpPr/>
          <p:nvPr/>
        </p:nvSpPr>
        <p:spPr>
          <a:xfrm>
            <a:off x="3240" y="6613560"/>
            <a:ext cx="31046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cbcbcb"/>
                </a:solidFill>
                <a:effectLst/>
                <a:uFillTx/>
                <a:latin typeface="Arial"/>
              </a:rPr>
              <a:t>Source:  S&amp;P Compustat; Strategos calculations</a:t>
            </a:r>
            <a:endParaRPr b="0" lang="en-US" sz="1000" strike="noStrike" u="none">
              <a:solidFill>
                <a:srgbClr val="cbcbcb"/>
              </a:solidFill>
              <a:effectLst/>
              <a:uFillTx/>
              <a:latin typeface="Times New Roman"/>
            </a:endParaRPr>
          </a:p>
        </p:txBody>
      </p:sp>
      <p:sp>
        <p:nvSpPr>
          <p:cNvPr id="118" name=""/>
          <p:cNvSpPr/>
          <p:nvPr/>
        </p:nvSpPr>
        <p:spPr>
          <a:xfrm rot="16200000">
            <a:off x="-693720" y="3660840"/>
            <a:ext cx="2853720" cy="398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bcbcb"/>
                </a:solidFill>
                <a:effectLst/>
                <a:uFillTx/>
                <a:latin typeface="Arial"/>
              </a:rPr>
              <a:t>Number of companies</a:t>
            </a:r>
            <a:endParaRPr b="0" lang="en-US" sz="2000" strike="noStrike" u="none">
              <a:solidFill>
                <a:srgbClr val="cbcbcb"/>
              </a:solidFill>
              <a:effectLst/>
              <a:uFillTx/>
              <a:latin typeface="Times New Roman"/>
            </a:endParaRPr>
          </a:p>
        </p:txBody>
      </p:sp>
      <p:sp>
        <p:nvSpPr>
          <p:cNvPr id="119" name=""/>
          <p:cNvSpPr/>
          <p:nvPr/>
        </p:nvSpPr>
        <p:spPr>
          <a:xfrm flipV="1">
            <a:off x="5943600" y="3352680"/>
            <a:ext cx="1981080" cy="1828800"/>
          </a:xfrm>
          <a:prstGeom prst="triangle">
            <a:avLst>
              <a:gd name="adj" fmla="val 24551"/>
            </a:avLst>
          </a:prstGeom>
          <a:solidFill>
            <a:srgbClr val="4d4d4d"/>
          </a:solidFill>
          <a:ln w="2556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cbcbcb"/>
              </a:solidFill>
              <a:effectLst/>
              <a:uFillTx/>
              <a:latin typeface="Times New Roman"/>
            </a:endParaRPr>
          </a:p>
        </p:txBody>
      </p:sp>
      <p:sp>
        <p:nvSpPr>
          <p:cNvPr id="120" name=""/>
          <p:cNvSpPr/>
          <p:nvPr/>
        </p:nvSpPr>
        <p:spPr>
          <a:xfrm>
            <a:off x="5867280" y="1752480"/>
            <a:ext cx="2133720" cy="1676520"/>
          </a:xfrm>
          <a:prstGeom prst="bevel">
            <a:avLst>
              <a:gd name="adj" fmla="val 1773"/>
            </a:avLst>
          </a:prstGeom>
          <a:solidFill>
            <a:srgbClr val="4d4d4d"/>
          </a:solidFill>
          <a:ln w="12600">
            <a:solidFill>
              <a:srgbClr val="80808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Compaq</a:t>
            </a:r>
            <a:endParaRPr b="0" lang="en-US" sz="2400" strike="noStrike" u="none">
              <a:solidFill>
                <a:srgbClr val="cbcbcb"/>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Home Depot</a:t>
            </a:r>
            <a:endParaRPr b="0" lang="en-US" sz="2400" strike="noStrike" u="none">
              <a:solidFill>
                <a:srgbClr val="cbcbcb"/>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Intel</a:t>
            </a:r>
            <a:endParaRPr b="0" lang="en-US" sz="2400" strike="noStrike" u="none">
              <a:solidFill>
                <a:srgbClr val="cbcbcb"/>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Oracle</a:t>
            </a:r>
            <a:endParaRPr b="0" lang="en-US" sz="2400" strike="noStrike" u="none">
              <a:solidFill>
                <a:srgbClr val="cbcbcb"/>
              </a:solidFill>
              <a:effectLst/>
              <a:uFillTx/>
              <a:latin typeface="Times New Roman"/>
            </a:endParaRPr>
          </a:p>
        </p:txBody>
      </p:sp>
    </p:spTree>
  </p:cSld>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21"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ffff00"/>
                </a:solidFill>
                <a:effectLst/>
                <a:uFillTx/>
                <a:latin typeface="Arial"/>
              </a:rPr>
              <a:t>Defying gravity . . .</a:t>
            </a:r>
            <a:endParaRPr b="1" lang="en-US" sz="4800" strike="noStrike" u="none">
              <a:solidFill>
                <a:srgbClr val="ffff00"/>
              </a:solidFill>
              <a:effectLst/>
              <a:uFillTx/>
              <a:latin typeface="Arial"/>
            </a:endParaRPr>
          </a:p>
        </p:txBody>
      </p:sp>
      <p:sp>
        <p:nvSpPr>
          <p:cNvPr id="122" name=""/>
          <p:cNvSpPr/>
          <p:nvPr/>
        </p:nvSpPr>
        <p:spPr>
          <a:xfrm>
            <a:off x="838080" y="2438280"/>
            <a:ext cx="7620120" cy="58176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spcBef>
                <a:spcPts val="2001"/>
              </a:spcBef>
              <a:buClr>
                <a:srgbClr val="cbcbcb"/>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cbcbcb"/>
                </a:solidFill>
                <a:effectLst/>
                <a:uFillTx/>
                <a:latin typeface="Arial"/>
              </a:rPr>
              <a:t>Divide and divide again</a:t>
            </a:r>
            <a:endParaRPr b="0" lang="en-US" sz="3200" strike="noStrike" u="none">
              <a:solidFill>
                <a:srgbClr val="cbcbcb"/>
              </a:solidFill>
              <a:effectLst/>
              <a:uFillTx/>
              <a:latin typeface="Times New Roman"/>
            </a:endParaRPr>
          </a:p>
        </p:txBody>
      </p:sp>
    </p:spTree>
  </p:cSld>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23" name=""/>
          <p:cNvSpPr/>
          <p:nvPr/>
        </p:nvSpPr>
        <p:spPr>
          <a:xfrm>
            <a:off x="1447920" y="1981080"/>
            <a:ext cx="6248160" cy="4419720"/>
          </a:xfrm>
          <a:prstGeom prst="bevel">
            <a:avLst>
              <a:gd name="adj" fmla="val 1333"/>
            </a:avLst>
          </a:prstGeom>
          <a:solidFill>
            <a:srgbClr val="4d4d4d"/>
          </a:solidFill>
          <a:ln w="25560">
            <a:solidFill>
              <a:srgbClr val="333333"/>
            </a:solidFill>
            <a:miter/>
          </a:ln>
        </p:spPr>
        <p:style>
          <a:lnRef idx="0"/>
          <a:fillRef idx="0"/>
          <a:effectRef idx="0"/>
          <a:fontRef idx="minor"/>
        </p:style>
        <p:txBody>
          <a:bodyPr wrap="none" lIns="90000" rIns="90000" tIns="46800" bIns="46800" anchor="ctr">
            <a:noAutofit/>
          </a:bodyPr>
          <a:p>
            <a:endParaRPr b="0" lang="en-US" sz="2400" strike="noStrike" u="none">
              <a:solidFill>
                <a:srgbClr val="cbcbcb"/>
              </a:solidFill>
              <a:effectLst/>
              <a:uFillTx/>
              <a:latin typeface="Times New Roman"/>
            </a:endParaRPr>
          </a:p>
        </p:txBody>
      </p:sp>
      <p:sp>
        <p:nvSpPr>
          <p:cNvPr id="124" name="PlaceHolder 1"/>
          <p:cNvSpPr>
            <a:spLocks noGrp="1"/>
          </p:cNvSpPr>
          <p:nvPr>
            <p:ph type="title"/>
          </p:nvPr>
        </p:nvSpPr>
        <p:spPr>
          <a:xfrm>
            <a:off x="685800" y="45684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ffff00"/>
                </a:solidFill>
                <a:effectLst/>
                <a:uFillTx/>
                <a:latin typeface="Arial"/>
              </a:rPr>
              <a:t>Is this how you see your company?</a:t>
            </a:r>
            <a:endParaRPr b="1" lang="en-US" sz="4800" strike="noStrike" u="none">
              <a:solidFill>
                <a:srgbClr val="ffff00"/>
              </a:solidFill>
              <a:effectLst/>
              <a:uFillTx/>
              <a:latin typeface="Arial"/>
            </a:endParaRPr>
          </a:p>
        </p:txBody>
      </p:sp>
      <p:pic>
        <p:nvPicPr>
          <p:cNvPr id="125" name="Cattle" descr=""/>
          <p:cNvPicPr/>
          <p:nvPr/>
        </p:nvPicPr>
        <p:blipFill>
          <a:blip r:embed="rId1"/>
          <a:stretch/>
        </p:blipFill>
        <p:spPr>
          <a:xfrm>
            <a:off x="1600200" y="2133720"/>
            <a:ext cx="5943600" cy="4098960"/>
          </a:xfrm>
          <a:prstGeom prst="rect">
            <a:avLst/>
          </a:prstGeom>
          <a:noFill/>
          <a:ln w="0">
            <a:noFill/>
          </a:ln>
        </p:spPr>
      </p:pic>
    </p:spTree>
  </p:cSld>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26" name=""/>
          <p:cNvSpPr/>
          <p:nvPr/>
        </p:nvSpPr>
        <p:spPr>
          <a:xfrm>
            <a:off x="1295280" y="1981080"/>
            <a:ext cx="6400800" cy="4343400"/>
          </a:xfrm>
          <a:prstGeom prst="bevel">
            <a:avLst>
              <a:gd name="adj" fmla="val 1333"/>
            </a:avLst>
          </a:prstGeom>
          <a:solidFill>
            <a:srgbClr val="4d4d4d"/>
          </a:solidFill>
          <a:ln w="25560">
            <a:solidFill>
              <a:srgbClr val="333333"/>
            </a:solidFill>
            <a:miter/>
          </a:ln>
        </p:spPr>
        <p:style>
          <a:lnRef idx="0"/>
          <a:fillRef idx="0"/>
          <a:effectRef idx="0"/>
          <a:fontRef idx="minor"/>
        </p:style>
        <p:txBody>
          <a:bodyPr wrap="none" lIns="90000" rIns="90000" tIns="46800" bIns="46800" anchor="ctr">
            <a:noAutofit/>
          </a:bodyPr>
          <a:p>
            <a:endParaRPr b="0" lang="en-US" sz="2400" strike="noStrike" u="none">
              <a:solidFill>
                <a:srgbClr val="cbcbcb"/>
              </a:solidFill>
              <a:effectLst/>
              <a:uFillTx/>
              <a:latin typeface="Times New Roman"/>
            </a:endParaRPr>
          </a:p>
        </p:txBody>
      </p:sp>
      <p:sp>
        <p:nvSpPr>
          <p:cNvPr id="127" name="PlaceHolder 1"/>
          <p:cNvSpPr>
            <a:spLocks noGrp="1"/>
          </p:cNvSpPr>
          <p:nvPr>
            <p:ph type="title"/>
          </p:nvPr>
        </p:nvSpPr>
        <p:spPr>
          <a:xfrm>
            <a:off x="685800" y="45684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ffff00"/>
                </a:solidFill>
                <a:effectLst/>
                <a:uFillTx/>
                <a:latin typeface="Arial"/>
              </a:rPr>
              <a:t>Or is this how you view your company?</a:t>
            </a:r>
            <a:endParaRPr b="1" lang="en-US" sz="4800" strike="noStrike" u="none">
              <a:solidFill>
                <a:srgbClr val="ffff00"/>
              </a:solidFill>
              <a:effectLst/>
              <a:uFillTx/>
              <a:latin typeface="Arial"/>
            </a:endParaRPr>
          </a:p>
        </p:txBody>
      </p:sp>
      <p:pic>
        <p:nvPicPr>
          <p:cNvPr id="128" name="11410406" descr=""/>
          <p:cNvPicPr/>
          <p:nvPr/>
        </p:nvPicPr>
        <p:blipFill>
          <a:blip r:embed="rId1"/>
          <a:stretch/>
        </p:blipFill>
        <p:spPr>
          <a:xfrm>
            <a:off x="1447920" y="2133720"/>
            <a:ext cx="6095880" cy="4066920"/>
          </a:xfrm>
          <a:prstGeom prst="rect">
            <a:avLst/>
          </a:prstGeom>
          <a:noFill/>
          <a:ln w="0">
            <a:noFill/>
          </a:ln>
        </p:spPr>
      </p:pic>
    </p:spTree>
  </p:cSld>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29" name="PlaceHolder 1"/>
          <p:cNvSpPr>
            <a:spLocks noGrp="1"/>
          </p:cNvSpPr>
          <p:nvPr>
            <p:ph type="title"/>
          </p:nvPr>
        </p:nvSpPr>
        <p:spPr>
          <a:xfrm>
            <a:off x="685800" y="99036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ff00"/>
                </a:solidFill>
                <a:effectLst/>
                <a:uFillTx/>
                <a:latin typeface="Arial"/>
              </a:rPr>
              <a:t>How do you see your company?</a:t>
            </a:r>
            <a:endParaRPr b="1" lang="en-US" sz="4400" strike="noStrike" u="none">
              <a:solidFill>
                <a:srgbClr val="ffff00"/>
              </a:solidFill>
              <a:effectLst/>
              <a:uFillTx/>
              <a:latin typeface="Arial"/>
            </a:endParaRPr>
          </a:p>
        </p:txBody>
      </p:sp>
      <p:sp>
        <p:nvSpPr>
          <p:cNvPr id="130" name="PlaceHolder 2"/>
          <p:cNvSpPr>
            <a:spLocks noGrp="1"/>
          </p:cNvSpPr>
          <p:nvPr>
            <p:ph/>
          </p:nvPr>
        </p:nvSpPr>
        <p:spPr>
          <a:xfrm>
            <a:off x="533520" y="2666520"/>
            <a:ext cx="8153280" cy="2514600"/>
          </a:xfrm>
          <a:prstGeom prst="rect">
            <a:avLst/>
          </a:prstGeom>
          <a:noFill/>
          <a:ln w="0">
            <a:noFill/>
          </a:ln>
        </p:spPr>
        <p:txBody>
          <a:bodyPr lIns="92160" rIns="92160" tIns="46080" bIns="46080" anchor="t">
            <a:normAutofit/>
          </a:bodyPr>
          <a:p>
            <a:pPr marL="343080" indent="-343080">
              <a:spcBef>
                <a:spcPts val="2100"/>
              </a:spcBef>
              <a:buClr>
                <a:srgbClr val="cbcbcb"/>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My company = a business model</a:t>
            </a:r>
            <a:endParaRPr b="1" lang="en-US" sz="2400" strike="noStrike" u="none">
              <a:solidFill>
                <a:srgbClr val="cbcbcb"/>
              </a:solidFill>
              <a:effectLst/>
              <a:uFillTx/>
              <a:latin typeface="Arial"/>
            </a:endParaRPr>
          </a:p>
          <a:p>
            <a:pPr marL="343080" indent="-343080">
              <a:spcBef>
                <a:spcPts val="2100"/>
              </a:spcBef>
              <a:buClr>
                <a:srgbClr val="cbcbcb"/>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My company = an industry leader</a:t>
            </a:r>
            <a:endParaRPr b="1" lang="en-US" sz="2400" strike="noStrike" u="none">
              <a:solidFill>
                <a:srgbClr val="cbcbcb"/>
              </a:solidFill>
              <a:effectLst/>
              <a:uFillTx/>
              <a:latin typeface="Arial"/>
            </a:endParaRPr>
          </a:p>
          <a:p>
            <a:pPr marL="343080" indent="-343080">
              <a:spcBef>
                <a:spcPts val="2100"/>
              </a:spcBef>
              <a:buClr>
                <a:srgbClr val="cbcbcb"/>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My company = an earnings factory</a:t>
            </a:r>
            <a:endParaRPr b="1" lang="en-US" sz="2400" strike="noStrike" u="none">
              <a:solidFill>
                <a:srgbClr val="cbcbcb"/>
              </a:solidFill>
              <a:effectLst/>
              <a:uFillTx/>
              <a:latin typeface="Arial"/>
            </a:endParaRPr>
          </a:p>
          <a:p>
            <a:pPr marL="343080" indent="-343080">
              <a:spcBef>
                <a:spcPts val="2100"/>
              </a:spcBef>
              <a:buClr>
                <a:srgbClr val="cbcbcb"/>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My company = an opportunity generating machine</a:t>
            </a:r>
            <a:endParaRPr b="1" lang="en-US" sz="2400" strike="noStrike" u="none">
              <a:solidFill>
                <a:srgbClr val="cbcbcb"/>
              </a:solidFill>
              <a:effectLst/>
              <a:uFillTx/>
              <a:latin typeface="Arial"/>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cbcbcb"/>
              </a:solidFill>
              <a:effectLst/>
              <a:uFillTx/>
              <a:latin typeface="Arial"/>
            </a:endParaRPr>
          </a:p>
        </p:txBody>
      </p:sp>
    </p:spTree>
  </p:cSld>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31"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ffff00"/>
                </a:solidFill>
                <a:effectLst/>
                <a:uFillTx/>
                <a:latin typeface="Arial"/>
              </a:rPr>
              <a:t>Defying gravity . . .</a:t>
            </a:r>
            <a:endParaRPr b="1" lang="en-US" sz="4800" strike="noStrike" u="none">
              <a:solidFill>
                <a:srgbClr val="ffff00"/>
              </a:solidFill>
              <a:effectLst/>
              <a:uFillTx/>
              <a:latin typeface="Arial"/>
            </a:endParaRPr>
          </a:p>
        </p:txBody>
      </p:sp>
      <p:sp>
        <p:nvSpPr>
          <p:cNvPr id="132" name=""/>
          <p:cNvSpPr/>
          <p:nvPr/>
        </p:nvSpPr>
        <p:spPr>
          <a:xfrm>
            <a:off x="838080" y="2438280"/>
            <a:ext cx="7620120" cy="181152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spcBef>
                <a:spcPts val="2001"/>
              </a:spcBef>
              <a:buClr>
                <a:srgbClr val="cbcbcb"/>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cbcbcb"/>
                </a:solidFill>
                <a:effectLst/>
                <a:uFillTx/>
                <a:latin typeface="Arial"/>
              </a:rPr>
              <a:t>Divide and divide again</a:t>
            </a:r>
            <a:br>
              <a:rPr sz="3200"/>
            </a:br>
            <a:r>
              <a:rPr b="1" lang="en-US" sz="3200" strike="noStrike" u="none">
                <a:solidFill>
                  <a:srgbClr val="cbcbcb"/>
                </a:solidFill>
                <a:effectLst/>
                <a:uFillTx/>
                <a:latin typeface="Arial"/>
              </a:rPr>
              <a:t> </a:t>
            </a:r>
            <a:endParaRPr b="0" lang="en-US" sz="3200" strike="noStrike" u="none">
              <a:solidFill>
                <a:srgbClr val="cbcbcb"/>
              </a:solidFill>
              <a:effectLst/>
              <a:uFillTx/>
              <a:latin typeface="Times New Roman"/>
            </a:endParaRPr>
          </a:p>
          <a:p>
            <a:pPr marL="457200" indent="-457200">
              <a:lnSpc>
                <a:spcPct val="100000"/>
              </a:lnSpc>
              <a:spcBef>
                <a:spcPts val="2001"/>
              </a:spcBef>
              <a:buClr>
                <a:srgbClr val="cbcbcb"/>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cbcbcb"/>
                </a:solidFill>
                <a:effectLst/>
                <a:uFillTx/>
                <a:latin typeface="Arial"/>
              </a:rPr>
              <a:t>Find new wealth-creating strategies</a:t>
            </a:r>
            <a:endParaRPr b="0" lang="en-US" sz="3200" strike="noStrike" u="none">
              <a:solidFill>
                <a:srgbClr val="cbcbcb"/>
              </a:solidFill>
              <a:effectLst/>
              <a:uFillTx/>
              <a:latin typeface="Times New Roman"/>
            </a:endParaRPr>
          </a:p>
        </p:txBody>
      </p:sp>
    </p:spTree>
  </p:cSld>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33" name="PlaceHolder 1"/>
          <p:cNvSpPr>
            <a:spLocks noGrp="1"/>
          </p:cNvSpPr>
          <p:nvPr>
            <p:ph type="title"/>
          </p:nvPr>
        </p:nvSpPr>
        <p:spPr>
          <a:xfrm>
            <a:off x="1066320" y="533160"/>
            <a:ext cx="3505320" cy="1143000"/>
          </a:xfrm>
          <a:prstGeom prst="rect">
            <a:avLst/>
          </a:prstGeom>
          <a:noFill/>
          <a:ln w="0">
            <a:noFill/>
          </a:ln>
        </p:spPr>
        <p:txBody>
          <a:bodyPr lIns="92160" rIns="92160" tIns="46080" bIns="46080" anchor="ctr">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ffff00"/>
                </a:solidFill>
                <a:effectLst/>
                <a:uFillTx/>
                <a:latin typeface="Arial"/>
              </a:rPr>
              <a:t>Alchemy: </a:t>
            </a:r>
            <a:endParaRPr b="1" lang="en-US" sz="5400" strike="noStrike" u="none">
              <a:solidFill>
                <a:srgbClr val="ffff00"/>
              </a:solidFill>
              <a:effectLst/>
              <a:uFillTx/>
              <a:latin typeface="Arial"/>
            </a:endParaRPr>
          </a:p>
        </p:txBody>
      </p:sp>
      <p:sp>
        <p:nvSpPr>
          <p:cNvPr id="134" name="PlaceHolder 2"/>
          <p:cNvSpPr>
            <a:spLocks noGrp="1"/>
          </p:cNvSpPr>
          <p:nvPr>
            <p:ph/>
          </p:nvPr>
        </p:nvSpPr>
        <p:spPr>
          <a:xfrm>
            <a:off x="1828800" y="1600200"/>
            <a:ext cx="6324480" cy="4114800"/>
          </a:xfrm>
          <a:prstGeom prst="rect">
            <a:avLst/>
          </a:prstGeom>
          <a:noFill/>
          <a:ln w="0">
            <a:noFill/>
          </a:ln>
        </p:spPr>
        <p:txBody>
          <a:bodyPr lIns="92160" rIns="92160" tIns="46080" bIns="46080" anchor="t">
            <a:normAutofit fontScale="85000" lnSpcReduction="19999"/>
          </a:bodyPr>
          <a:p>
            <a:pPr marL="343080" indent="-343080">
              <a:spcBef>
                <a:spcPts val="601"/>
              </a:spcBef>
              <a:buNone/>
              <a:tabLst>
                <a:tab algn="l" pos="0"/>
                <a:tab algn="dec" pos="3822840"/>
                <a:tab algn="dec" pos="5545080"/>
                <a:tab algn="l" pos="6400800"/>
                <a:tab algn="l" pos="7315200"/>
                <a:tab algn="l" pos="8229600"/>
                <a:tab algn="l" pos="9144000"/>
                <a:tab algn="l" pos="10058400"/>
              </a:tabLst>
            </a:pPr>
            <a:r>
              <a:rPr b="1" lang="en-US" sz="2400" strike="noStrike" u="none">
                <a:solidFill>
                  <a:srgbClr val="cbcbcb"/>
                </a:solidFill>
                <a:effectLst/>
                <a:uFillTx/>
                <a:latin typeface="Arial"/>
              </a:rPr>
              <a:t>Akami</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7.2</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4.0</a:t>
            </a:r>
            <a:endParaRPr b="1" lang="en-US" sz="2400" strike="noStrike" u="none">
              <a:solidFill>
                <a:srgbClr val="cbcbcb"/>
              </a:solidFill>
              <a:effectLst/>
              <a:uFillTx/>
              <a:latin typeface="Arial"/>
            </a:endParaRPr>
          </a:p>
          <a:p>
            <a:pPr marL="343080" indent="-343080">
              <a:spcBef>
                <a:spcPts val="601"/>
              </a:spcBef>
              <a:buNone/>
              <a:tabLst>
                <a:tab algn="l" pos="0"/>
                <a:tab algn="dec" pos="3822840"/>
                <a:tab algn="dec" pos="5545080"/>
                <a:tab algn="l" pos="6400800"/>
                <a:tab algn="l" pos="7315200"/>
                <a:tab algn="l" pos="8229600"/>
                <a:tab algn="l" pos="9144000"/>
                <a:tab algn="l" pos="10058400"/>
              </a:tabLst>
            </a:pPr>
            <a:r>
              <a:rPr b="1" lang="en-US" sz="2400" strike="noStrike" u="none">
                <a:solidFill>
                  <a:srgbClr val="cbcbcb"/>
                </a:solidFill>
                <a:effectLst/>
                <a:uFillTx/>
                <a:latin typeface="Arial"/>
              </a:rPr>
              <a:t>Ariba</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40.0</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45.4</a:t>
            </a:r>
            <a:endParaRPr b="1" lang="en-US" sz="2400" strike="noStrike" u="none">
              <a:solidFill>
                <a:srgbClr val="cbcbcb"/>
              </a:solidFill>
              <a:effectLst/>
              <a:uFillTx/>
              <a:latin typeface="Arial"/>
            </a:endParaRPr>
          </a:p>
          <a:p>
            <a:pPr marL="343080" indent="-343080">
              <a:spcBef>
                <a:spcPts val="601"/>
              </a:spcBef>
              <a:buNone/>
              <a:tabLst>
                <a:tab algn="l" pos="0"/>
                <a:tab algn="dec" pos="3822840"/>
                <a:tab algn="dec" pos="5545080"/>
                <a:tab algn="l" pos="6400800"/>
                <a:tab algn="l" pos="7315200"/>
                <a:tab algn="l" pos="8229600"/>
                <a:tab algn="l" pos="9144000"/>
                <a:tab algn="l" pos="10058400"/>
              </a:tabLst>
            </a:pPr>
            <a:r>
              <a:rPr b="1" lang="en-US" sz="2400" strike="noStrike" u="none">
                <a:solidFill>
                  <a:srgbClr val="cbcbcb"/>
                </a:solidFill>
                <a:effectLst/>
                <a:uFillTx/>
                <a:latin typeface="Arial"/>
              </a:rPr>
              <a:t>ARM</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11.8</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62.1</a:t>
            </a:r>
            <a:endParaRPr b="1" lang="en-US" sz="2400" strike="noStrike" u="none">
              <a:solidFill>
                <a:srgbClr val="cbcbcb"/>
              </a:solidFill>
              <a:effectLst/>
              <a:uFillTx/>
              <a:latin typeface="Arial"/>
            </a:endParaRPr>
          </a:p>
          <a:p>
            <a:pPr marL="343080" indent="-343080">
              <a:spcBef>
                <a:spcPts val="601"/>
              </a:spcBef>
              <a:buNone/>
              <a:tabLst>
                <a:tab algn="l" pos="0"/>
                <a:tab algn="dec" pos="3822840"/>
                <a:tab algn="dec" pos="5545080"/>
                <a:tab algn="l" pos="6400800"/>
                <a:tab algn="l" pos="7315200"/>
                <a:tab algn="l" pos="8229600"/>
                <a:tab algn="l" pos="9144000"/>
                <a:tab algn="l" pos="10058400"/>
              </a:tabLst>
            </a:pPr>
            <a:r>
              <a:rPr b="1" lang="en-US" sz="2400" strike="noStrike" u="none">
                <a:solidFill>
                  <a:srgbClr val="cbcbcb"/>
                </a:solidFill>
                <a:effectLst/>
                <a:uFillTx/>
                <a:latin typeface="Arial"/>
              </a:rPr>
              <a:t>Brocade Comm.</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24.9</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68.7</a:t>
            </a:r>
            <a:endParaRPr b="1" lang="en-US" sz="2400" strike="noStrike" u="none">
              <a:solidFill>
                <a:srgbClr val="cbcbcb"/>
              </a:solidFill>
              <a:effectLst/>
              <a:uFillTx/>
              <a:latin typeface="Arial"/>
            </a:endParaRPr>
          </a:p>
          <a:p>
            <a:pPr marL="343080" indent="-343080">
              <a:spcBef>
                <a:spcPts val="601"/>
              </a:spcBef>
              <a:buNone/>
              <a:tabLst>
                <a:tab algn="l" pos="0"/>
                <a:tab algn="dec" pos="3822840"/>
                <a:tab algn="dec" pos="5545080"/>
                <a:tab algn="l" pos="6400800"/>
                <a:tab algn="l" pos="7315200"/>
                <a:tab algn="l" pos="8229600"/>
                <a:tab algn="l" pos="9144000"/>
                <a:tab algn="l" pos="10058400"/>
              </a:tabLst>
            </a:pPr>
            <a:r>
              <a:rPr b="1" lang="en-US" sz="2400" strike="noStrike" u="none">
                <a:solidFill>
                  <a:srgbClr val="cbcbcb"/>
                </a:solidFill>
                <a:effectLst/>
                <a:uFillTx/>
                <a:latin typeface="Arial"/>
              </a:rPr>
              <a:t>Commerce One</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11.2</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33.6</a:t>
            </a:r>
            <a:endParaRPr b="1" lang="en-US" sz="2400" strike="noStrike" u="none">
              <a:solidFill>
                <a:srgbClr val="cbcbcb"/>
              </a:solidFill>
              <a:effectLst/>
              <a:uFillTx/>
              <a:latin typeface="Arial"/>
            </a:endParaRPr>
          </a:p>
          <a:p>
            <a:pPr marL="343080" indent="-343080">
              <a:spcBef>
                <a:spcPts val="601"/>
              </a:spcBef>
              <a:buNone/>
              <a:tabLst>
                <a:tab algn="l" pos="0"/>
                <a:tab algn="dec" pos="3822840"/>
                <a:tab algn="dec" pos="5545080"/>
                <a:tab algn="l" pos="6400800"/>
                <a:tab algn="l" pos="7315200"/>
                <a:tab algn="l" pos="8229600"/>
                <a:tab algn="l" pos="9144000"/>
                <a:tab algn="l" pos="10058400"/>
              </a:tabLst>
            </a:pPr>
            <a:r>
              <a:rPr b="1" lang="en-US" sz="2400" strike="noStrike" u="none">
                <a:solidFill>
                  <a:srgbClr val="cbcbcb"/>
                </a:solidFill>
                <a:effectLst/>
                <a:uFillTx/>
                <a:latin typeface="Arial"/>
              </a:rPr>
              <a:t>Inktomi</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15.0</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71.2</a:t>
            </a:r>
            <a:endParaRPr b="1" lang="en-US" sz="2400" strike="noStrike" u="none">
              <a:solidFill>
                <a:srgbClr val="cbcbcb"/>
              </a:solidFill>
              <a:effectLst/>
              <a:uFillTx/>
              <a:latin typeface="Arial"/>
            </a:endParaRPr>
          </a:p>
          <a:p>
            <a:pPr marL="343080" indent="-343080">
              <a:spcBef>
                <a:spcPts val="601"/>
              </a:spcBef>
              <a:buNone/>
              <a:tabLst>
                <a:tab algn="l" pos="0"/>
                <a:tab algn="dec" pos="3822840"/>
                <a:tab algn="dec" pos="5545080"/>
                <a:tab algn="l" pos="6400800"/>
                <a:tab algn="l" pos="7315200"/>
                <a:tab algn="l" pos="8229600"/>
                <a:tab algn="l" pos="9144000"/>
                <a:tab algn="l" pos="10058400"/>
              </a:tabLst>
            </a:pPr>
            <a:r>
              <a:rPr b="1" lang="en-US" sz="2400" strike="noStrike" u="none">
                <a:solidFill>
                  <a:srgbClr val="cbcbcb"/>
                </a:solidFill>
                <a:effectLst/>
                <a:uFillTx/>
                <a:latin typeface="Arial"/>
              </a:rPr>
              <a:t>Phone.com</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7.9</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13.4</a:t>
            </a:r>
            <a:endParaRPr b="1" lang="en-US" sz="2400" strike="noStrike" u="none">
              <a:solidFill>
                <a:srgbClr val="cbcbcb"/>
              </a:solidFill>
              <a:effectLst/>
              <a:uFillTx/>
              <a:latin typeface="Arial"/>
            </a:endParaRPr>
          </a:p>
          <a:p>
            <a:pPr marL="343080" indent="-343080">
              <a:spcBef>
                <a:spcPts val="601"/>
              </a:spcBef>
              <a:buNone/>
              <a:tabLst>
                <a:tab algn="l" pos="0"/>
                <a:tab algn="dec" pos="3822840"/>
                <a:tab algn="dec" pos="5545080"/>
                <a:tab algn="l" pos="6400800"/>
                <a:tab algn="l" pos="7315200"/>
                <a:tab algn="l" pos="8229600"/>
                <a:tab algn="l" pos="9144000"/>
                <a:tab algn="l" pos="10058400"/>
              </a:tabLst>
            </a:pPr>
            <a:r>
              <a:rPr b="1" lang="en-US" sz="2400" strike="noStrike" u="none">
                <a:solidFill>
                  <a:srgbClr val="cbcbcb"/>
                </a:solidFill>
                <a:effectLst/>
                <a:uFillTx/>
                <a:latin typeface="Arial"/>
              </a:rPr>
              <a:t>Redback Networks</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22.5</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64.3</a:t>
            </a:r>
            <a:endParaRPr b="1" lang="en-US" sz="2400" strike="noStrike" u="none">
              <a:solidFill>
                <a:srgbClr val="cbcbcb"/>
              </a:solidFill>
              <a:effectLst/>
              <a:uFillTx/>
              <a:latin typeface="Arial"/>
            </a:endParaRPr>
          </a:p>
          <a:p>
            <a:pPr marL="343080" indent="-343080">
              <a:spcBef>
                <a:spcPts val="601"/>
              </a:spcBef>
              <a:buNone/>
              <a:tabLst>
                <a:tab algn="l" pos="0"/>
                <a:tab algn="dec" pos="3822840"/>
                <a:tab algn="dec" pos="5545080"/>
                <a:tab algn="l" pos="6400800"/>
                <a:tab algn="l" pos="7315200"/>
                <a:tab algn="l" pos="8229600"/>
                <a:tab algn="l" pos="9144000"/>
                <a:tab algn="l" pos="10058400"/>
              </a:tabLst>
            </a:pPr>
            <a:r>
              <a:rPr b="1" lang="en-US" sz="2400" strike="noStrike" u="none">
                <a:solidFill>
                  <a:srgbClr val="cbcbcb"/>
                </a:solidFill>
                <a:effectLst/>
                <a:uFillTx/>
                <a:latin typeface="Arial"/>
              </a:rPr>
              <a:t>Rambus</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7.5</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43.4</a:t>
            </a:r>
            <a:endParaRPr b="1" lang="en-US" sz="2400" strike="noStrike" u="none">
              <a:solidFill>
                <a:srgbClr val="cbcbcb"/>
              </a:solidFill>
              <a:effectLst/>
              <a:uFillTx/>
              <a:latin typeface="Arial"/>
            </a:endParaRPr>
          </a:p>
          <a:p>
            <a:pPr marL="343080" indent="-343080">
              <a:spcBef>
                <a:spcPts val="601"/>
              </a:spcBef>
              <a:buNone/>
              <a:tabLst>
                <a:tab algn="l" pos="0"/>
                <a:tab algn="dec" pos="3822840"/>
                <a:tab algn="dec" pos="5545080"/>
                <a:tab algn="l" pos="6400800"/>
                <a:tab algn="l" pos="7315200"/>
                <a:tab algn="l" pos="8229600"/>
                <a:tab algn="l" pos="9144000"/>
                <a:tab algn="l" pos="10058400"/>
              </a:tabLst>
            </a:pPr>
            <a:r>
              <a:rPr b="1" lang="en-US" sz="2400" strike="noStrike" u="none">
                <a:solidFill>
                  <a:srgbClr val="cbcbcb"/>
                </a:solidFill>
                <a:effectLst/>
                <a:uFillTx/>
                <a:latin typeface="Arial"/>
              </a:rPr>
              <a:t>Sycamore Networks</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3.3</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11.3</a:t>
            </a:r>
            <a:endParaRPr b="1" lang="en-US" sz="2400" strike="noStrike" u="none">
              <a:solidFill>
                <a:srgbClr val="cbcbcb"/>
              </a:solidFill>
              <a:effectLst/>
              <a:uFillTx/>
              <a:latin typeface="Arial"/>
            </a:endParaRPr>
          </a:p>
          <a:p>
            <a:pPr marL="343080" indent="-343080">
              <a:spcBef>
                <a:spcPts val="601"/>
              </a:spcBef>
              <a:buNone/>
              <a:tabLst>
                <a:tab algn="l" pos="0"/>
                <a:tab algn="dec" pos="3822840"/>
                <a:tab algn="dec" pos="5545080"/>
                <a:tab algn="l" pos="6400800"/>
                <a:tab algn="l" pos="7315200"/>
                <a:tab algn="l" pos="8229600"/>
                <a:tab algn="l" pos="9144000"/>
                <a:tab algn="l" pos="10058400"/>
              </a:tabLst>
            </a:pPr>
            <a:r>
              <a:rPr b="1" lang="en-US" sz="2400" strike="noStrike" u="none">
                <a:solidFill>
                  <a:srgbClr val="cbcbcb"/>
                </a:solidFill>
                <a:effectLst/>
                <a:uFillTx/>
                <a:latin typeface="Arial"/>
              </a:rPr>
              <a:t>VeriSign</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35.3</a:t>
            </a:r>
            <a:r>
              <a:rPr b="1" lang="en-US" sz="2400" strike="noStrike" u="none">
                <a:solidFill>
                  <a:srgbClr val="cbcbcb"/>
                </a:solidFill>
                <a:effectLst/>
                <a:uFillTx/>
                <a:latin typeface="Arial"/>
              </a:rPr>
              <a:t>	</a:t>
            </a:r>
            <a:r>
              <a:rPr b="1" lang="en-US" sz="2400" strike="noStrike" u="none">
                <a:solidFill>
                  <a:srgbClr val="cbcbcb"/>
                </a:solidFill>
                <a:effectLst/>
                <a:uFillTx/>
                <a:latin typeface="Arial"/>
              </a:rPr>
              <a:t>84.8</a:t>
            </a:r>
            <a:r>
              <a:rPr b="1" lang="en-US" sz="2400" strike="noStrike" u="none">
                <a:solidFill>
                  <a:srgbClr val="cbcbcb"/>
                </a:solidFill>
                <a:effectLst/>
                <a:uFillTx/>
                <a:latin typeface="Arial"/>
              </a:rPr>
              <a:t>	</a:t>
            </a:r>
            <a:endParaRPr b="1" lang="en-US" sz="2400" strike="noStrike" u="none">
              <a:solidFill>
                <a:srgbClr val="cbcbcb"/>
              </a:solidFill>
              <a:effectLst/>
              <a:uFillTx/>
              <a:latin typeface="Arial"/>
            </a:endParaRPr>
          </a:p>
        </p:txBody>
      </p:sp>
      <p:sp>
        <p:nvSpPr>
          <p:cNvPr id="135" name=""/>
          <p:cNvSpPr/>
          <p:nvPr/>
        </p:nvSpPr>
        <p:spPr>
          <a:xfrm>
            <a:off x="5108040" y="762120"/>
            <a:ext cx="1163160" cy="825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Market</a:t>
            </a:r>
            <a:endParaRPr b="0" lang="en-US" sz="2400" strike="noStrike" u="none">
              <a:solidFill>
                <a:srgbClr val="cbcbcb"/>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Value</a:t>
            </a:r>
            <a:endParaRPr b="0" lang="en-US" sz="2400" strike="noStrike" u="none">
              <a:solidFill>
                <a:srgbClr val="cbcbcb"/>
              </a:solidFill>
              <a:effectLst/>
              <a:uFillTx/>
              <a:latin typeface="Times New Roman"/>
            </a:endParaRPr>
          </a:p>
        </p:txBody>
      </p:sp>
      <p:sp>
        <p:nvSpPr>
          <p:cNvPr id="136" name=""/>
          <p:cNvSpPr/>
          <p:nvPr/>
        </p:nvSpPr>
        <p:spPr>
          <a:xfrm>
            <a:off x="6707880" y="762120"/>
            <a:ext cx="1451160" cy="825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Annual</a:t>
            </a:r>
            <a:endParaRPr b="0" lang="en-US" sz="2400" strike="noStrike" u="none">
              <a:solidFill>
                <a:srgbClr val="cbcbcb"/>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Revenue</a:t>
            </a:r>
            <a:endParaRPr b="0" lang="en-US" sz="2400" strike="noStrike" u="none">
              <a:solidFill>
                <a:srgbClr val="cbcbcb"/>
              </a:solidFill>
              <a:effectLst/>
              <a:uFillTx/>
              <a:latin typeface="Times New Roman"/>
            </a:endParaRPr>
          </a:p>
        </p:txBody>
      </p:sp>
      <p:sp>
        <p:nvSpPr>
          <p:cNvPr id="137" name=""/>
          <p:cNvSpPr/>
          <p:nvPr/>
        </p:nvSpPr>
        <p:spPr>
          <a:xfrm>
            <a:off x="5181480" y="1600200"/>
            <a:ext cx="1067040" cy="0"/>
          </a:xfrm>
          <a:prstGeom prst="line">
            <a:avLst/>
          </a:prstGeom>
          <a:ln w="25560">
            <a:solidFill>
              <a:srgbClr val="cbcbcb"/>
            </a:solidFill>
            <a:miter/>
          </a:ln>
        </p:spPr>
        <p:style>
          <a:lnRef idx="0"/>
          <a:fillRef idx="0"/>
          <a:effectRef idx="0"/>
          <a:fontRef idx="minor"/>
        </p:style>
        <p:txBody>
          <a:bodyPr lIns="90000" rIns="90000" tIns="-46800" bIns="-46800" anchor="ctr">
            <a:noAutofit/>
          </a:bodyPr>
          <a:p>
            <a:endParaRPr b="0" lang="en-US" sz="2400" strike="noStrike" u="none">
              <a:solidFill>
                <a:srgbClr val="cbcbcb"/>
              </a:solidFill>
              <a:effectLst/>
              <a:uFillTx/>
              <a:latin typeface="Times New Roman"/>
            </a:endParaRPr>
          </a:p>
        </p:txBody>
      </p:sp>
      <p:sp>
        <p:nvSpPr>
          <p:cNvPr id="138" name=""/>
          <p:cNvSpPr/>
          <p:nvPr/>
        </p:nvSpPr>
        <p:spPr>
          <a:xfrm>
            <a:off x="6845400" y="1600200"/>
            <a:ext cx="1218960" cy="0"/>
          </a:xfrm>
          <a:prstGeom prst="line">
            <a:avLst/>
          </a:prstGeom>
          <a:ln w="25560">
            <a:solidFill>
              <a:srgbClr val="cbcbcb"/>
            </a:solidFill>
            <a:miter/>
          </a:ln>
        </p:spPr>
        <p:style>
          <a:lnRef idx="0"/>
          <a:fillRef idx="0"/>
          <a:effectRef idx="0"/>
          <a:fontRef idx="minor"/>
        </p:style>
        <p:txBody>
          <a:bodyPr lIns="90000" rIns="90000" tIns="-46800" bIns="-46800" anchor="ctr">
            <a:noAutofit/>
          </a:bodyPr>
          <a:p>
            <a:endParaRPr b="0" lang="en-US" sz="2400" strike="noStrike" u="none">
              <a:solidFill>
                <a:srgbClr val="cbcbcb"/>
              </a:solidFill>
              <a:effectLst/>
              <a:uFillTx/>
              <a:latin typeface="Times New Roman"/>
            </a:endParaRPr>
          </a:p>
        </p:txBody>
      </p:sp>
      <p:sp>
        <p:nvSpPr>
          <p:cNvPr id="139" name=""/>
          <p:cNvSpPr/>
          <p:nvPr/>
        </p:nvSpPr>
        <p:spPr>
          <a:xfrm>
            <a:off x="6782040" y="304920"/>
            <a:ext cx="131508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cbcbcb"/>
                </a:solidFill>
                <a:effectLst/>
                <a:uFillTx/>
                <a:latin typeface="Arial"/>
              </a:rPr>
              <a:t>Millions</a:t>
            </a:r>
            <a:endParaRPr b="0" lang="en-US" sz="2400" strike="noStrike" u="none">
              <a:solidFill>
                <a:srgbClr val="cbcbcb"/>
              </a:solidFill>
              <a:effectLst/>
              <a:uFillTx/>
              <a:latin typeface="Times New Roman"/>
            </a:endParaRPr>
          </a:p>
        </p:txBody>
      </p:sp>
      <p:sp>
        <p:nvSpPr>
          <p:cNvPr id="140" name=""/>
          <p:cNvSpPr/>
          <p:nvPr/>
        </p:nvSpPr>
        <p:spPr>
          <a:xfrm>
            <a:off x="5029560" y="304920"/>
            <a:ext cx="128160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cbcbcb"/>
                </a:solidFill>
                <a:effectLst/>
                <a:uFillTx/>
                <a:latin typeface="Arial"/>
              </a:rPr>
              <a:t>Billions</a:t>
            </a:r>
            <a:endParaRPr b="0" lang="en-US" sz="2400" strike="noStrike" u="none">
              <a:solidFill>
                <a:srgbClr val="cbcbcb"/>
              </a:solidFill>
              <a:effectLst/>
              <a:uFillTx/>
              <a:latin typeface="Times New Roman"/>
            </a:endParaRPr>
          </a:p>
        </p:txBody>
      </p:sp>
    </p:spTree>
  </p:cSld>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41" name=""/>
          <p:cNvSpPr/>
          <p:nvPr/>
        </p:nvSpPr>
        <p:spPr>
          <a:xfrm>
            <a:off x="4038480" y="4419720"/>
            <a:ext cx="1295640" cy="533160"/>
          </a:xfrm>
          <a:prstGeom prst="ellipse">
            <a:avLst/>
          </a:prstGeom>
          <a:solidFill>
            <a:srgbClr val="4d4d4d"/>
          </a:solidFill>
          <a:ln w="2556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cbcbcb"/>
              </a:solidFill>
              <a:effectLst/>
              <a:uFillTx/>
              <a:latin typeface="Times New Roman"/>
            </a:endParaRPr>
          </a:p>
        </p:txBody>
      </p:sp>
      <p:sp>
        <p:nvSpPr>
          <p:cNvPr id="142" name="PlaceHolder 1"/>
          <p:cNvSpPr>
            <a:spLocks noGrp="1"/>
          </p:cNvSpPr>
          <p:nvPr>
            <p:ph type="title"/>
          </p:nvPr>
        </p:nvSpPr>
        <p:spPr>
          <a:xfrm>
            <a:off x="228600" y="152280"/>
            <a:ext cx="86868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ffff00"/>
                </a:solidFill>
                <a:effectLst/>
                <a:uFillTx/>
                <a:latin typeface="Arial"/>
              </a:rPr>
              <a:t>Innovation pathways:</a:t>
            </a:r>
            <a:endParaRPr b="1" lang="en-US" sz="4800" strike="noStrike" u="none">
              <a:solidFill>
                <a:srgbClr val="ffff00"/>
              </a:solidFill>
              <a:effectLst/>
              <a:uFillTx/>
              <a:latin typeface="Arial"/>
            </a:endParaRPr>
          </a:p>
        </p:txBody>
      </p:sp>
      <p:sp>
        <p:nvSpPr>
          <p:cNvPr id="143" name=""/>
          <p:cNvSpPr/>
          <p:nvPr/>
        </p:nvSpPr>
        <p:spPr>
          <a:xfrm>
            <a:off x="5016600" y="1295280"/>
            <a:ext cx="1417320" cy="825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Core</a:t>
            </a:r>
            <a:endParaRPr b="0" lang="en-US" sz="2400" strike="noStrike" u="none">
              <a:solidFill>
                <a:srgbClr val="cbcbcb"/>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Renewal</a:t>
            </a:r>
            <a:endParaRPr b="0" lang="en-US" sz="2400" strike="noStrike" u="none">
              <a:solidFill>
                <a:srgbClr val="cbcbcb"/>
              </a:solidFill>
              <a:effectLst/>
              <a:uFillTx/>
              <a:latin typeface="Times New Roman"/>
            </a:endParaRPr>
          </a:p>
        </p:txBody>
      </p:sp>
      <p:sp>
        <p:nvSpPr>
          <p:cNvPr id="144" name=""/>
          <p:cNvSpPr/>
          <p:nvPr/>
        </p:nvSpPr>
        <p:spPr>
          <a:xfrm>
            <a:off x="3735000" y="2266920"/>
            <a:ext cx="1992960" cy="825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White Space</a:t>
            </a:r>
            <a:endParaRPr b="0" lang="en-US" sz="2400" strike="noStrike" u="none">
              <a:solidFill>
                <a:srgbClr val="cbcbcb"/>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Businesses</a:t>
            </a:r>
            <a:endParaRPr b="0" lang="en-US" sz="2400" strike="noStrike" u="none">
              <a:solidFill>
                <a:srgbClr val="cbcbcb"/>
              </a:solidFill>
              <a:effectLst/>
              <a:uFillTx/>
              <a:latin typeface="Times New Roman"/>
            </a:endParaRPr>
          </a:p>
        </p:txBody>
      </p:sp>
      <p:sp>
        <p:nvSpPr>
          <p:cNvPr id="145" name=""/>
          <p:cNvSpPr/>
          <p:nvPr/>
        </p:nvSpPr>
        <p:spPr>
          <a:xfrm>
            <a:off x="3049200" y="4267080"/>
            <a:ext cx="875160" cy="825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Spin</a:t>
            </a:r>
            <a:endParaRPr b="0" lang="en-US" sz="2400" strike="noStrike" u="none">
              <a:solidFill>
                <a:srgbClr val="cbcbcb"/>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Outs</a:t>
            </a:r>
            <a:endParaRPr b="0" lang="en-US" sz="2400" strike="noStrike" u="none">
              <a:solidFill>
                <a:srgbClr val="cbcbcb"/>
              </a:solidFill>
              <a:effectLst/>
              <a:uFillTx/>
              <a:latin typeface="Times New Roman"/>
            </a:endParaRPr>
          </a:p>
        </p:txBody>
      </p:sp>
      <p:sp>
        <p:nvSpPr>
          <p:cNvPr id="146" name=""/>
          <p:cNvSpPr/>
          <p:nvPr/>
        </p:nvSpPr>
        <p:spPr>
          <a:xfrm flipV="1">
            <a:off x="1981080" y="1066680"/>
            <a:ext cx="0" cy="5029200"/>
          </a:xfrm>
          <a:prstGeom prst="line">
            <a:avLst/>
          </a:prstGeom>
          <a:ln w="38160">
            <a:solidFill>
              <a:srgbClr val="00cc99"/>
            </a:solidFill>
            <a:miter/>
            <a:tailEnd len="lg" type="stealth" w="lg"/>
          </a:ln>
        </p:spPr>
        <p:style>
          <a:lnRef idx="0"/>
          <a:fillRef idx="0"/>
          <a:effectRef idx="0"/>
          <a:fontRef idx="minor"/>
        </p:style>
        <p:txBody>
          <a:bodyPr lIns="90000" rIns="90000" tIns="46800" bIns="46800" anchor="ctr">
            <a:noAutofit/>
          </a:bodyPr>
          <a:p>
            <a:endParaRPr b="0" lang="en-US" sz="2400" strike="noStrike" u="none">
              <a:solidFill>
                <a:srgbClr val="cbcbcb"/>
              </a:solidFill>
              <a:effectLst/>
              <a:uFillTx/>
              <a:latin typeface="Times New Roman"/>
            </a:endParaRPr>
          </a:p>
        </p:txBody>
      </p:sp>
      <p:sp>
        <p:nvSpPr>
          <p:cNvPr id="147" name=""/>
          <p:cNvSpPr/>
          <p:nvPr/>
        </p:nvSpPr>
        <p:spPr>
          <a:xfrm>
            <a:off x="1981080" y="6095880"/>
            <a:ext cx="6477120" cy="0"/>
          </a:xfrm>
          <a:prstGeom prst="line">
            <a:avLst/>
          </a:prstGeom>
          <a:ln w="38160">
            <a:solidFill>
              <a:srgbClr val="00cc99"/>
            </a:solidFill>
            <a:miter/>
            <a:tailEnd len="lg" type="stealth" w="lg"/>
          </a:ln>
        </p:spPr>
        <p:style>
          <a:lnRef idx="0"/>
          <a:fillRef idx="0"/>
          <a:effectRef idx="0"/>
          <a:fontRef idx="minor"/>
        </p:style>
        <p:txBody>
          <a:bodyPr lIns="90000" rIns="90000" tIns="-46800" bIns="-46800" anchor="ctr">
            <a:noAutofit/>
          </a:bodyPr>
          <a:p>
            <a:endParaRPr b="0" lang="en-US" sz="2400" strike="noStrike" u="none">
              <a:solidFill>
                <a:srgbClr val="cbcbcb"/>
              </a:solidFill>
              <a:effectLst/>
              <a:uFillTx/>
              <a:latin typeface="Times New Roman"/>
            </a:endParaRPr>
          </a:p>
        </p:txBody>
      </p:sp>
      <p:sp>
        <p:nvSpPr>
          <p:cNvPr id="148" name=""/>
          <p:cNvSpPr/>
          <p:nvPr/>
        </p:nvSpPr>
        <p:spPr>
          <a:xfrm>
            <a:off x="4350240" y="6172200"/>
            <a:ext cx="391032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bcbcb"/>
                </a:solidFill>
                <a:effectLst/>
                <a:uFillTx/>
                <a:latin typeface="Arial"/>
              </a:rPr>
              <a:t>Potential for Leverage</a:t>
            </a:r>
            <a:endParaRPr b="0" lang="en-US" sz="2800" strike="noStrike" u="none">
              <a:solidFill>
                <a:srgbClr val="cbcbcb"/>
              </a:solidFill>
              <a:effectLst/>
              <a:uFillTx/>
              <a:latin typeface="Times New Roman"/>
            </a:endParaRPr>
          </a:p>
        </p:txBody>
      </p:sp>
      <p:sp>
        <p:nvSpPr>
          <p:cNvPr id="149" name=""/>
          <p:cNvSpPr/>
          <p:nvPr/>
        </p:nvSpPr>
        <p:spPr>
          <a:xfrm>
            <a:off x="232560" y="1371600"/>
            <a:ext cx="169992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cbcbcb"/>
                </a:solidFill>
                <a:effectLst/>
                <a:uFillTx/>
                <a:latin typeface="Arial"/>
              </a:rPr>
              <a:t>Difficulty</a:t>
            </a:r>
            <a:endParaRPr b="0" lang="en-US" sz="2800" strike="noStrike" u="none">
              <a:solidFill>
                <a:srgbClr val="cbcbcb"/>
              </a:solidFill>
              <a:effectLst/>
              <a:uFillTx/>
              <a:latin typeface="Times New Roman"/>
            </a:endParaRPr>
          </a:p>
        </p:txBody>
      </p:sp>
      <p:sp>
        <p:nvSpPr>
          <p:cNvPr id="150" name=""/>
          <p:cNvSpPr/>
          <p:nvPr/>
        </p:nvSpPr>
        <p:spPr>
          <a:xfrm>
            <a:off x="4192560" y="4495680"/>
            <a:ext cx="89208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ff00"/>
                </a:solidFill>
                <a:effectLst/>
                <a:uFillTx/>
                <a:latin typeface="Arial"/>
              </a:rPr>
              <a:t> Virgin</a:t>
            </a:r>
            <a:endParaRPr b="0" lang="en-US" sz="1800" strike="noStrike" u="none">
              <a:solidFill>
                <a:srgbClr val="cbcbcb"/>
              </a:solidFill>
              <a:effectLst/>
              <a:uFillTx/>
              <a:latin typeface="Times New Roman"/>
            </a:endParaRPr>
          </a:p>
        </p:txBody>
      </p:sp>
      <p:sp>
        <p:nvSpPr>
          <p:cNvPr id="151" name=""/>
          <p:cNvSpPr/>
          <p:nvPr/>
        </p:nvSpPr>
        <p:spPr>
          <a:xfrm>
            <a:off x="5765760" y="2438280"/>
            <a:ext cx="1143000" cy="533520"/>
          </a:xfrm>
          <a:prstGeom prst="ellipse">
            <a:avLst/>
          </a:prstGeom>
          <a:solidFill>
            <a:srgbClr val="4d4d4d"/>
          </a:solidFill>
          <a:ln w="2556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cbcbcb"/>
              </a:solidFill>
              <a:effectLst/>
              <a:uFillTx/>
              <a:latin typeface="Times New Roman"/>
            </a:endParaRPr>
          </a:p>
        </p:txBody>
      </p:sp>
      <p:sp>
        <p:nvSpPr>
          <p:cNvPr id="152" name=""/>
          <p:cNvSpPr/>
          <p:nvPr/>
        </p:nvSpPr>
        <p:spPr>
          <a:xfrm>
            <a:off x="5869080" y="2514600"/>
            <a:ext cx="84096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ff00"/>
                </a:solidFill>
                <a:effectLst/>
                <a:uFillTx/>
                <a:latin typeface="Arial"/>
              </a:rPr>
              <a:t>Enron</a:t>
            </a:r>
            <a:endParaRPr b="0" lang="en-US" sz="1800" strike="noStrike" u="none">
              <a:solidFill>
                <a:srgbClr val="cbcbcb"/>
              </a:solidFill>
              <a:effectLst/>
              <a:uFillTx/>
              <a:latin typeface="Times New Roman"/>
            </a:endParaRPr>
          </a:p>
        </p:txBody>
      </p:sp>
      <p:sp>
        <p:nvSpPr>
          <p:cNvPr id="153" name=""/>
          <p:cNvSpPr/>
          <p:nvPr/>
        </p:nvSpPr>
        <p:spPr>
          <a:xfrm>
            <a:off x="6781680" y="1523880"/>
            <a:ext cx="1143000" cy="533520"/>
          </a:xfrm>
          <a:prstGeom prst="ellipse">
            <a:avLst/>
          </a:prstGeom>
          <a:solidFill>
            <a:srgbClr val="4d4d4d"/>
          </a:solidFill>
          <a:ln w="2556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cbcbcb"/>
              </a:solidFill>
              <a:effectLst/>
              <a:uFillTx/>
              <a:latin typeface="Times New Roman"/>
            </a:endParaRPr>
          </a:p>
        </p:txBody>
      </p:sp>
      <p:sp>
        <p:nvSpPr>
          <p:cNvPr id="154" name=""/>
          <p:cNvSpPr/>
          <p:nvPr/>
        </p:nvSpPr>
        <p:spPr>
          <a:xfrm>
            <a:off x="6859440" y="1600200"/>
            <a:ext cx="104472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ff00"/>
                </a:solidFill>
                <a:effectLst/>
                <a:uFillTx/>
                <a:latin typeface="Arial"/>
              </a:rPr>
              <a:t>Schwab</a:t>
            </a:r>
            <a:endParaRPr b="0" lang="en-US" sz="1800" strike="noStrike" u="none">
              <a:solidFill>
                <a:srgbClr val="cbcbcb"/>
              </a:solidFill>
              <a:effectLst/>
              <a:uFillTx/>
              <a:latin typeface="Times New Roman"/>
            </a:endParaRPr>
          </a:p>
        </p:txBody>
      </p:sp>
      <p:sp>
        <p:nvSpPr>
          <p:cNvPr id="155" name=""/>
          <p:cNvSpPr/>
          <p:nvPr/>
        </p:nvSpPr>
        <p:spPr>
          <a:xfrm>
            <a:off x="4863960" y="3429000"/>
            <a:ext cx="1295640" cy="533520"/>
          </a:xfrm>
          <a:prstGeom prst="ellipse">
            <a:avLst/>
          </a:prstGeom>
          <a:solidFill>
            <a:srgbClr val="4d4d4d"/>
          </a:solidFill>
          <a:ln w="2556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cbcbcb"/>
              </a:solidFill>
              <a:effectLst/>
              <a:uFillTx/>
              <a:latin typeface="Times New Roman"/>
            </a:endParaRPr>
          </a:p>
        </p:txBody>
      </p:sp>
      <p:sp>
        <p:nvSpPr>
          <p:cNvPr id="156" name=""/>
          <p:cNvSpPr/>
          <p:nvPr/>
        </p:nvSpPr>
        <p:spPr>
          <a:xfrm>
            <a:off x="3963240" y="3276720"/>
            <a:ext cx="840960" cy="825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Spin</a:t>
            </a:r>
            <a:endParaRPr b="0" lang="en-US" sz="2400" strike="noStrike" u="none">
              <a:solidFill>
                <a:srgbClr val="cbcbcb"/>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Ins</a:t>
            </a:r>
            <a:endParaRPr b="0" lang="en-US" sz="2400" strike="noStrike" u="none">
              <a:solidFill>
                <a:srgbClr val="cbcbcb"/>
              </a:solidFill>
              <a:effectLst/>
              <a:uFillTx/>
              <a:latin typeface="Times New Roman"/>
            </a:endParaRPr>
          </a:p>
        </p:txBody>
      </p:sp>
      <p:sp>
        <p:nvSpPr>
          <p:cNvPr id="157" name=""/>
          <p:cNvSpPr/>
          <p:nvPr/>
        </p:nvSpPr>
        <p:spPr>
          <a:xfrm>
            <a:off x="5030640" y="3505320"/>
            <a:ext cx="86688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ff00"/>
                </a:solidFill>
                <a:effectLst/>
                <a:uFillTx/>
                <a:latin typeface="Arial"/>
              </a:rPr>
              <a:t> Cisco</a:t>
            </a:r>
            <a:endParaRPr b="0" lang="en-US" sz="1800" strike="noStrike" u="none">
              <a:solidFill>
                <a:srgbClr val="cbcbcb"/>
              </a:solidFill>
              <a:effectLst/>
              <a:uFillTx/>
              <a:latin typeface="Times New Roman"/>
            </a:endParaRPr>
          </a:p>
        </p:txBody>
      </p:sp>
      <p:sp>
        <p:nvSpPr>
          <p:cNvPr id="158" name=""/>
          <p:cNvSpPr/>
          <p:nvPr/>
        </p:nvSpPr>
        <p:spPr>
          <a:xfrm>
            <a:off x="3352680" y="5334120"/>
            <a:ext cx="1295640" cy="533160"/>
          </a:xfrm>
          <a:prstGeom prst="ellipse">
            <a:avLst/>
          </a:prstGeom>
          <a:solidFill>
            <a:srgbClr val="4d4d4d"/>
          </a:solidFill>
          <a:ln w="2556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cbcbcb"/>
              </a:solidFill>
              <a:effectLst/>
              <a:uFillTx/>
              <a:latin typeface="Times New Roman"/>
            </a:endParaRPr>
          </a:p>
        </p:txBody>
      </p:sp>
      <p:sp>
        <p:nvSpPr>
          <p:cNvPr id="159" name=""/>
          <p:cNvSpPr/>
          <p:nvPr/>
        </p:nvSpPr>
        <p:spPr>
          <a:xfrm>
            <a:off x="2012040" y="5181480"/>
            <a:ext cx="1433520" cy="825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Portfolio</a:t>
            </a:r>
            <a:endParaRPr b="0" lang="en-US" sz="2400" strike="noStrike" u="none">
              <a:solidFill>
                <a:srgbClr val="cbcbcb"/>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bcbcb"/>
                </a:solidFill>
                <a:effectLst/>
                <a:uFillTx/>
                <a:latin typeface="Arial"/>
              </a:rPr>
              <a:t>Shuffles</a:t>
            </a:r>
            <a:endParaRPr b="0" lang="en-US" sz="2400" strike="noStrike" u="none">
              <a:solidFill>
                <a:srgbClr val="cbcbcb"/>
              </a:solidFill>
              <a:effectLst/>
              <a:uFillTx/>
              <a:latin typeface="Times New Roman"/>
            </a:endParaRPr>
          </a:p>
        </p:txBody>
      </p:sp>
      <p:sp>
        <p:nvSpPr>
          <p:cNvPr id="160" name=""/>
          <p:cNvSpPr/>
          <p:nvPr/>
        </p:nvSpPr>
        <p:spPr>
          <a:xfrm>
            <a:off x="3557880" y="5410080"/>
            <a:ext cx="79020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ff00"/>
                </a:solidFill>
                <a:effectLst/>
                <a:uFillTx/>
                <a:latin typeface="Arial"/>
              </a:rPr>
              <a:t> C&amp;W</a:t>
            </a:r>
            <a:endParaRPr b="0" lang="en-US" sz="1800" strike="noStrike" u="none">
              <a:solidFill>
                <a:srgbClr val="cbcbcb"/>
              </a:solidFill>
              <a:effectLst/>
              <a:uFillTx/>
              <a:latin typeface="Times New Roman"/>
            </a:endParaRPr>
          </a:p>
        </p:txBody>
      </p:sp>
      <p:sp>
        <p:nvSpPr>
          <p:cNvPr id="161" name=""/>
          <p:cNvSpPr/>
          <p:nvPr/>
        </p:nvSpPr>
        <p:spPr>
          <a:xfrm>
            <a:off x="4800600" y="5257800"/>
            <a:ext cx="914400" cy="685800"/>
          </a:xfrm>
          <a:prstGeom prst="leftArrow">
            <a:avLst>
              <a:gd name="adj1" fmla="val 42593"/>
              <a:gd name="adj2" fmla="val 65741"/>
            </a:avLst>
          </a:prstGeom>
          <a:solidFill>
            <a:srgbClr val="00cc99"/>
          </a:solidFill>
          <a:ln w="2556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cbcbcb"/>
              </a:solidFill>
              <a:effectLst/>
              <a:uFillTx/>
              <a:latin typeface="Times New Roman"/>
            </a:endParaRPr>
          </a:p>
        </p:txBody>
      </p:sp>
      <p:sp>
        <p:nvSpPr>
          <p:cNvPr id="162" name=""/>
          <p:cNvSpPr/>
          <p:nvPr/>
        </p:nvSpPr>
        <p:spPr>
          <a:xfrm>
            <a:off x="5562720" y="4343400"/>
            <a:ext cx="914400" cy="685800"/>
          </a:xfrm>
          <a:prstGeom prst="leftArrow">
            <a:avLst>
              <a:gd name="adj1" fmla="val 42593"/>
              <a:gd name="adj2" fmla="val 65741"/>
            </a:avLst>
          </a:prstGeom>
          <a:solidFill>
            <a:srgbClr val="00cc99"/>
          </a:solidFill>
          <a:ln w="2556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cbcbcb"/>
              </a:solidFill>
              <a:effectLst/>
              <a:uFillTx/>
              <a:latin typeface="Times New Roman"/>
            </a:endParaRPr>
          </a:p>
        </p:txBody>
      </p:sp>
      <p:sp>
        <p:nvSpPr>
          <p:cNvPr id="163" name=""/>
          <p:cNvSpPr/>
          <p:nvPr/>
        </p:nvSpPr>
        <p:spPr>
          <a:xfrm>
            <a:off x="7086600" y="2362320"/>
            <a:ext cx="914400" cy="685800"/>
          </a:xfrm>
          <a:prstGeom prst="leftArrow">
            <a:avLst>
              <a:gd name="adj1" fmla="val 42593"/>
              <a:gd name="adj2" fmla="val 65741"/>
            </a:avLst>
          </a:prstGeom>
          <a:solidFill>
            <a:srgbClr val="00cc99"/>
          </a:solidFill>
          <a:ln w="2556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cbcbcb"/>
              </a:solidFill>
              <a:effectLst/>
              <a:uFillTx/>
              <a:latin typeface="Times New Roman"/>
            </a:endParaRPr>
          </a:p>
        </p:txBody>
      </p:sp>
      <p:sp>
        <p:nvSpPr>
          <p:cNvPr id="164" name=""/>
          <p:cNvSpPr/>
          <p:nvPr/>
        </p:nvSpPr>
        <p:spPr>
          <a:xfrm rot="18493200">
            <a:off x="5962680" y="4024440"/>
            <a:ext cx="3042000" cy="947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cbcbcb"/>
                </a:solidFill>
                <a:effectLst/>
                <a:uFillTx/>
                <a:latin typeface="Arial"/>
              </a:rPr>
              <a:t>Under-utilized</a:t>
            </a:r>
            <a:endParaRPr b="0" lang="en-US" sz="2800" strike="noStrike" u="none">
              <a:solidFill>
                <a:srgbClr val="cbcbcb"/>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cbcbcb"/>
                </a:solidFill>
                <a:effectLst/>
                <a:uFillTx/>
                <a:latin typeface="Arial"/>
              </a:rPr>
              <a:t>strategies for GE</a:t>
            </a:r>
            <a:endParaRPr b="0" lang="en-US" sz="2800" strike="noStrike" u="none">
              <a:solidFill>
                <a:srgbClr val="cbcbcb"/>
              </a:solidFill>
              <a:effectLst/>
              <a:uFillTx/>
              <a:latin typeface="Times New Roman"/>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21" name=""/>
          <p:cNvSpPr/>
          <p:nvPr/>
        </p:nvSpPr>
        <p:spPr>
          <a:xfrm>
            <a:off x="1295280" y="1447920"/>
            <a:ext cx="6782040" cy="4267080"/>
          </a:xfrm>
          <a:prstGeom prst="rect">
            <a:avLst/>
          </a:prstGeom>
          <a:solidFill>
            <a:srgbClr val="f8f8f8"/>
          </a:solidFill>
          <a:ln w="2556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cbcbcb"/>
              </a:solidFill>
              <a:effectLst/>
              <a:uFillTx/>
              <a:latin typeface="Times New Roman"/>
            </a:endParaRPr>
          </a:p>
        </p:txBody>
      </p:sp>
      <p:sp>
        <p:nvSpPr>
          <p:cNvPr id="22" name="PlaceHolder 1"/>
          <p:cNvSpPr>
            <a:spLocks noGrp="1"/>
          </p:cNvSpPr>
          <p:nvPr>
            <p:ph type="title"/>
          </p:nvPr>
        </p:nvSpPr>
        <p:spPr>
          <a:xfrm>
            <a:off x="685800" y="30456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ff00"/>
                </a:solidFill>
                <a:effectLst/>
                <a:uFillTx/>
                <a:latin typeface="Arial"/>
              </a:rPr>
              <a:t>Don’t let this happen to you</a:t>
            </a:r>
            <a:endParaRPr b="1" lang="en-US" sz="4400" strike="noStrike" u="none">
              <a:solidFill>
                <a:srgbClr val="ffff00"/>
              </a:solidFill>
              <a:effectLst/>
              <a:uFillTx/>
              <a:latin typeface="Arial"/>
            </a:endParaRPr>
          </a:p>
        </p:txBody>
      </p:sp>
      <p:pic>
        <p:nvPicPr>
          <p:cNvPr id="23" name="yager2" descr=""/>
          <p:cNvPicPr/>
          <p:nvPr/>
        </p:nvPicPr>
        <p:blipFill>
          <a:blip r:embed="rId1"/>
          <a:srcRect l="2332" t="2779" r="0" b="3516"/>
          <a:stretch/>
        </p:blipFill>
        <p:spPr>
          <a:xfrm>
            <a:off x="1523880" y="1663560"/>
            <a:ext cx="6377040" cy="3848400"/>
          </a:xfrm>
          <a:prstGeom prst="rect">
            <a:avLst/>
          </a:prstGeom>
          <a:noFill/>
          <a:ln w="0">
            <a:noFill/>
          </a:ln>
        </p:spPr>
      </p:pic>
      <p:sp>
        <p:nvSpPr>
          <p:cNvPr id="24" name=""/>
          <p:cNvSpPr/>
          <p:nvPr/>
        </p:nvSpPr>
        <p:spPr>
          <a:xfrm>
            <a:off x="7376400" y="6732720"/>
            <a:ext cx="173196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8f8f8"/>
                </a:solidFill>
                <a:effectLst/>
                <a:uFillTx/>
                <a:latin typeface="Arial"/>
              </a:rPr>
              <a:t>Strategos Proprietary and Confidential</a:t>
            </a:r>
            <a:endParaRPr b="0" lang="en-US" sz="800" strike="noStrike" u="none">
              <a:solidFill>
                <a:srgbClr val="cbcbcb"/>
              </a:solidFill>
              <a:effectLst/>
              <a:uFillTx/>
              <a:latin typeface="Times New Roman"/>
            </a:endParaRPr>
          </a:p>
        </p:txBody>
      </p:sp>
      <p:sp>
        <p:nvSpPr>
          <p:cNvPr id="25" name=""/>
          <p:cNvSpPr/>
          <p:nvPr/>
        </p:nvSpPr>
        <p:spPr>
          <a:xfrm>
            <a:off x="7634520" y="6397560"/>
            <a:ext cx="1398240" cy="2746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Trajan"/>
              </a:rPr>
              <a:t>STRATEGOS</a:t>
            </a:r>
            <a:endParaRPr b="0" lang="en-US" sz="1800" strike="noStrike" u="none">
              <a:solidFill>
                <a:srgbClr val="cbcbcb"/>
              </a:solidFill>
              <a:effectLst/>
              <a:uFillTx/>
              <a:latin typeface="Times New Roman"/>
            </a:endParaRPr>
          </a:p>
        </p:txBody>
      </p:sp>
    </p:spTree>
  </p:cSld>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65"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ffff00"/>
                </a:solidFill>
                <a:effectLst/>
                <a:uFillTx/>
                <a:latin typeface="Arial"/>
              </a:rPr>
              <a:t>Defying gravity . . .</a:t>
            </a:r>
            <a:endParaRPr b="1" lang="en-US" sz="4800" strike="noStrike" u="none">
              <a:solidFill>
                <a:srgbClr val="ffff00"/>
              </a:solidFill>
              <a:effectLst/>
              <a:uFillTx/>
              <a:latin typeface="Arial"/>
            </a:endParaRPr>
          </a:p>
        </p:txBody>
      </p:sp>
      <p:sp>
        <p:nvSpPr>
          <p:cNvPr id="166" name=""/>
          <p:cNvSpPr/>
          <p:nvPr/>
        </p:nvSpPr>
        <p:spPr>
          <a:xfrm>
            <a:off x="838080" y="2438280"/>
            <a:ext cx="7620120" cy="304128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spcBef>
                <a:spcPts val="2001"/>
              </a:spcBef>
              <a:buClr>
                <a:srgbClr val="cbcbcb"/>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cbcbcb"/>
                </a:solidFill>
                <a:effectLst/>
                <a:uFillTx/>
                <a:latin typeface="Arial"/>
              </a:rPr>
              <a:t>Divide and divide again</a:t>
            </a:r>
            <a:br>
              <a:rPr sz="3200"/>
            </a:br>
            <a:r>
              <a:rPr b="1" lang="en-US" sz="3200" strike="noStrike" u="none">
                <a:solidFill>
                  <a:srgbClr val="cbcbcb"/>
                </a:solidFill>
                <a:effectLst/>
                <a:uFillTx/>
                <a:latin typeface="Arial"/>
              </a:rPr>
              <a:t> </a:t>
            </a:r>
            <a:endParaRPr b="0" lang="en-US" sz="3200" strike="noStrike" u="none">
              <a:solidFill>
                <a:srgbClr val="cbcbcb"/>
              </a:solidFill>
              <a:effectLst/>
              <a:uFillTx/>
              <a:latin typeface="Times New Roman"/>
            </a:endParaRPr>
          </a:p>
          <a:p>
            <a:pPr marL="457200" indent="-457200">
              <a:lnSpc>
                <a:spcPct val="100000"/>
              </a:lnSpc>
              <a:spcBef>
                <a:spcPts val="2001"/>
              </a:spcBef>
              <a:buClr>
                <a:srgbClr val="cbcbcb"/>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cbcbcb"/>
                </a:solidFill>
                <a:effectLst/>
                <a:uFillTx/>
                <a:latin typeface="Arial"/>
              </a:rPr>
              <a:t>Find new wealth-creating strategies</a:t>
            </a:r>
            <a:br>
              <a:rPr sz="3200"/>
            </a:br>
            <a:r>
              <a:rPr b="1" lang="en-US" sz="3200" strike="noStrike" u="none">
                <a:solidFill>
                  <a:srgbClr val="cbcbcb"/>
                </a:solidFill>
                <a:effectLst/>
                <a:uFillTx/>
                <a:latin typeface="Arial"/>
              </a:rPr>
              <a:t> </a:t>
            </a:r>
            <a:endParaRPr b="0" lang="en-US" sz="3200" strike="noStrike" u="none">
              <a:solidFill>
                <a:srgbClr val="cbcbcb"/>
              </a:solidFill>
              <a:effectLst/>
              <a:uFillTx/>
              <a:latin typeface="Times New Roman"/>
            </a:endParaRPr>
          </a:p>
          <a:p>
            <a:pPr marL="457200" indent="-457200">
              <a:lnSpc>
                <a:spcPct val="100000"/>
              </a:lnSpc>
              <a:spcBef>
                <a:spcPts val="2001"/>
              </a:spcBef>
              <a:buClr>
                <a:srgbClr val="cbcbcb"/>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cbcbcb"/>
                </a:solidFill>
                <a:effectLst/>
                <a:uFillTx/>
                <a:latin typeface="Arial"/>
              </a:rPr>
              <a:t>Become less “average”</a:t>
            </a:r>
            <a:endParaRPr b="0" lang="en-US" sz="3200" strike="noStrike" u="none">
              <a:solidFill>
                <a:srgbClr val="cbcbcb"/>
              </a:solidFill>
              <a:effectLst/>
              <a:uFillTx/>
              <a:latin typeface="Times New Roman"/>
            </a:endParaRPr>
          </a:p>
        </p:txBody>
      </p:sp>
    </p:spTree>
  </p:cSld>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167"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ffff00"/>
                </a:solidFill>
                <a:effectLst/>
                <a:uFillTx/>
                <a:latin typeface="Arial"/>
              </a:rPr>
              <a:t>Sails and anchors at GE</a:t>
            </a:r>
            <a:br>
              <a:rPr sz="4800"/>
            </a:br>
            <a:br>
              <a:rPr sz="3200"/>
            </a:br>
            <a:r>
              <a:rPr b="1" lang="en-US" sz="3600" strike="noStrike" u="none">
                <a:solidFill>
                  <a:srgbClr val="cbcbcb"/>
                </a:solidFill>
                <a:effectLst/>
                <a:uFillTx/>
                <a:latin typeface="Arial"/>
              </a:rPr>
              <a:t>Profits ($ millions)</a:t>
            </a:r>
            <a:endParaRPr b="1" lang="en-US" sz="3600" strike="noStrike" u="none">
              <a:solidFill>
                <a:srgbClr val="ffff00"/>
              </a:solidFill>
              <a:effectLst/>
              <a:uFillTx/>
              <a:latin typeface="Arial"/>
            </a:endParaRPr>
          </a:p>
        </p:txBody>
      </p:sp>
      <p:graphicFrame>
        <p:nvGraphicFramePr>
          <p:cNvPr id="168" name=""/>
          <p:cNvGraphicFramePr/>
          <p:nvPr/>
        </p:nvGraphicFramePr>
        <p:xfrm>
          <a:off x="914400" y="1981080"/>
          <a:ext cx="7770960" cy="4419720"/>
        </p:xfrm>
        <a:graphic>
          <a:graphicData uri="http://schemas.openxmlformats.org/presentationml/2006/ole">
            <p:oleObj r:id="rId1" spid="">
              <p:embed/>
              <p:pic>
                <p:nvPicPr>
                  <p:cNvPr id="169" name="" descr=""/>
                  <p:cNvPicPr/>
                  <p:nvPr/>
                </p:nvPicPr>
                <p:blipFill>
                  <a:blip r:embed="rId2"/>
                  <a:stretch/>
                </p:blipFill>
                <p:spPr>
                  <a:xfrm>
                    <a:off x="914400" y="1981080"/>
                    <a:ext cx="7770960" cy="4419720"/>
                  </a:xfrm>
                  <a:prstGeom prst="rect">
                    <a:avLst/>
                  </a:prstGeom>
                  <a:noFill/>
                  <a:ln w="0">
                    <a:noFill/>
                  </a:ln>
                </p:spPr>
              </p:pic>
            </p:oleObj>
          </a:graphicData>
        </a:graphic>
      </p:graphicFrame>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ffff00"/>
                </a:solidFill>
                <a:effectLst/>
                <a:uFillTx/>
                <a:latin typeface="Arial"/>
              </a:rPr>
              <a:t>Defying gravity . . .</a:t>
            </a:r>
            <a:endParaRPr b="1" lang="en-US" sz="4800" strike="noStrike" u="none">
              <a:solidFill>
                <a:srgbClr val="ffff00"/>
              </a:solidFill>
              <a:effectLst/>
              <a:uFillTx/>
              <a:latin typeface="Arial"/>
            </a:endParaRPr>
          </a:p>
        </p:txBody>
      </p:sp>
      <p:sp>
        <p:nvSpPr>
          <p:cNvPr id="27" name="PlaceHolder 2"/>
          <p:cNvSpPr>
            <a:spLocks noGrp="1"/>
          </p:cNvSpPr>
          <p:nvPr>
            <p:ph/>
          </p:nvPr>
        </p:nvSpPr>
        <p:spPr>
          <a:xfrm>
            <a:off x="1294920" y="2361960"/>
            <a:ext cx="7086600" cy="2819160"/>
          </a:xfrm>
          <a:prstGeom prst="rect">
            <a:avLst/>
          </a:prstGeom>
          <a:noFill/>
          <a:ln w="0">
            <a:noFill/>
          </a:ln>
        </p:spPr>
        <p:txBody>
          <a:bodyPr lIns="92160" rIns="92160" tIns="46080" bIns="46080" anchor="t">
            <a:normAutofit/>
          </a:bodyPr>
          <a:p>
            <a:pPr marL="627120" indent="-62712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cbcbcb"/>
                </a:solidFill>
                <a:effectLst/>
                <a:uFillTx/>
                <a:latin typeface="Arial"/>
              </a:rPr>
              <a:t>1.</a:t>
            </a:r>
            <a:r>
              <a:rPr b="1" lang="en-US" sz="3200" strike="noStrike" u="none">
                <a:solidFill>
                  <a:srgbClr val="cbcbcb"/>
                </a:solidFill>
                <a:effectLst/>
                <a:uFillTx/>
                <a:latin typeface="Arial"/>
              </a:rPr>
              <a:t>	</a:t>
            </a:r>
            <a:r>
              <a:rPr b="1" lang="en-US" sz="3200" strike="noStrike" u="none">
                <a:solidFill>
                  <a:srgbClr val="cbcbcb"/>
                </a:solidFill>
                <a:effectLst/>
                <a:uFillTx/>
                <a:latin typeface="Arial"/>
              </a:rPr>
              <a:t>The law of large numbers</a:t>
            </a:r>
            <a:endParaRPr b="1" lang="en-US" sz="3200" strike="noStrike" u="none">
              <a:solidFill>
                <a:srgbClr val="cbcbcb"/>
              </a:solidFill>
              <a:effectLst/>
              <a:uFillTx/>
              <a:latin typeface="Arial"/>
            </a:endParaRPr>
          </a:p>
          <a:p>
            <a:pPr marL="627120" indent="-62712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cbcbcb"/>
              </a:solidFill>
              <a:effectLst/>
              <a:uFillTx/>
              <a:latin typeface="Arial"/>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ffff00"/>
                </a:solidFill>
                <a:effectLst/>
                <a:uFillTx/>
                <a:latin typeface="Arial"/>
              </a:rPr>
              <a:t>Market cap giants:</a:t>
            </a:r>
            <a:endParaRPr b="1" lang="en-US" sz="4800" strike="noStrike" u="none">
              <a:solidFill>
                <a:srgbClr val="ffff00"/>
              </a:solidFill>
              <a:effectLst/>
              <a:uFillTx/>
              <a:latin typeface="Arial"/>
            </a:endParaRPr>
          </a:p>
        </p:txBody>
      </p:sp>
      <p:graphicFrame>
        <p:nvGraphicFramePr>
          <p:cNvPr id="29" name=""/>
          <p:cNvGraphicFramePr/>
          <p:nvPr/>
        </p:nvGraphicFramePr>
        <p:xfrm>
          <a:off x="685800" y="1981080"/>
          <a:ext cx="7770960" cy="4114800"/>
        </p:xfrm>
        <a:graphic>
          <a:graphicData uri="http://schemas.openxmlformats.org/presentationml/2006/ole">
            <p:oleObj r:id="rId1" spid="">
              <p:embed/>
              <p:pic>
                <p:nvPicPr>
                  <p:cNvPr id="30" name="" descr=""/>
                  <p:cNvPicPr/>
                  <p:nvPr/>
                </p:nvPicPr>
                <p:blipFill>
                  <a:blip r:embed="rId2"/>
                  <a:stretch/>
                </p:blipFill>
                <p:spPr>
                  <a:xfrm>
                    <a:off x="685800" y="1981080"/>
                    <a:ext cx="7770960" cy="4114800"/>
                  </a:xfrm>
                  <a:prstGeom prst="rect">
                    <a:avLst/>
                  </a:prstGeom>
                  <a:noFill/>
                  <a:ln w="0">
                    <a:noFill/>
                  </a:ln>
                </p:spPr>
              </p:pic>
            </p:oleObj>
          </a:graphicData>
        </a:graphic>
      </p:graphicFrame>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36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ff00"/>
                </a:solidFill>
                <a:effectLst/>
                <a:uFillTx/>
                <a:latin typeface="Arial"/>
              </a:rPr>
              <a:t>Market value superstars:</a:t>
            </a:r>
            <a:endParaRPr b="1" lang="en-US" sz="4400" strike="noStrike" u="none">
              <a:solidFill>
                <a:srgbClr val="ffff00"/>
              </a:solidFill>
              <a:effectLst/>
              <a:uFillTx/>
              <a:latin typeface="Arial"/>
            </a:endParaRPr>
          </a:p>
        </p:txBody>
      </p:sp>
      <p:graphicFrame>
        <p:nvGraphicFramePr>
          <p:cNvPr id="32" name=""/>
          <p:cNvGraphicFramePr/>
          <p:nvPr/>
        </p:nvGraphicFramePr>
        <p:xfrm>
          <a:off x="1143000" y="1523880"/>
          <a:ext cx="6705720" cy="5191200"/>
        </p:xfrm>
        <a:graphic>
          <a:graphicData uri="http://schemas.openxmlformats.org/presentationml/2006/ole">
            <p:oleObj r:id="rId1" spid="">
              <p:embed/>
              <p:pic>
                <p:nvPicPr>
                  <p:cNvPr id="33" name="" descr=""/>
                  <p:cNvPicPr/>
                  <p:nvPr/>
                </p:nvPicPr>
                <p:blipFill>
                  <a:blip r:embed="rId2"/>
                  <a:stretch/>
                </p:blipFill>
                <p:spPr>
                  <a:xfrm>
                    <a:off x="1143000" y="1523880"/>
                    <a:ext cx="6705720" cy="5191200"/>
                  </a:xfrm>
                  <a:prstGeom prst="rect">
                    <a:avLst/>
                  </a:prstGeom>
                  <a:noFill/>
                  <a:ln w="0">
                    <a:noFill/>
                  </a:ln>
                </p:spPr>
              </p:pic>
            </p:oleObj>
          </a:graphicData>
        </a:graphic>
      </p:graphicFrame>
      <p:sp>
        <p:nvSpPr>
          <p:cNvPr id="34" name=""/>
          <p:cNvSpPr/>
          <p:nvPr/>
        </p:nvSpPr>
        <p:spPr>
          <a:xfrm>
            <a:off x="1906200" y="1143000"/>
            <a:ext cx="536364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cbcbcb"/>
                </a:solidFill>
                <a:effectLst/>
                <a:uFillTx/>
                <a:latin typeface="Arial"/>
              </a:rPr>
              <a:t>Market value ($ billions)</a:t>
            </a:r>
            <a:endParaRPr b="0" lang="en-US" sz="3600" strike="noStrike" u="none">
              <a:solidFill>
                <a:srgbClr val="cbcbcb"/>
              </a:solidFill>
              <a:effectLst/>
              <a:uFillTx/>
              <a:latin typeface="Times New Roman"/>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76212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00"/>
                </a:solidFill>
                <a:effectLst/>
                <a:uFillTx/>
                <a:latin typeface="Arial"/>
              </a:rPr>
              <a:t>The P/E escalator:</a:t>
            </a:r>
            <a:br>
              <a:rPr sz="4000"/>
            </a:br>
            <a:br>
              <a:rPr sz="2800"/>
            </a:br>
            <a:r>
              <a:rPr b="1" lang="en-US" sz="2800" strike="noStrike" u="none">
                <a:solidFill>
                  <a:srgbClr val="cbcbcb"/>
                </a:solidFill>
                <a:effectLst/>
                <a:uFillTx/>
                <a:latin typeface="Arial"/>
              </a:rPr>
              <a:t>Average P/E for the S&amp;P 500</a:t>
            </a:r>
            <a:endParaRPr b="1" lang="en-US" sz="2800" strike="noStrike" u="none">
              <a:solidFill>
                <a:srgbClr val="ffff00"/>
              </a:solidFill>
              <a:effectLst/>
              <a:uFillTx/>
              <a:latin typeface="Arial"/>
            </a:endParaRPr>
          </a:p>
        </p:txBody>
      </p:sp>
      <p:graphicFrame>
        <p:nvGraphicFramePr>
          <p:cNvPr id="36" name=""/>
          <p:cNvGraphicFramePr/>
          <p:nvPr/>
        </p:nvGraphicFramePr>
        <p:xfrm>
          <a:off x="1523880" y="1828800"/>
          <a:ext cx="6097680" cy="4700520"/>
        </p:xfrm>
        <a:graphic>
          <a:graphicData uri="http://schemas.openxmlformats.org/presentationml/2006/ole">
            <p:oleObj r:id="rId1" spid="">
              <p:embed/>
              <p:pic>
                <p:nvPicPr>
                  <p:cNvPr id="37" name="" descr=""/>
                  <p:cNvPicPr/>
                  <p:nvPr/>
                </p:nvPicPr>
                <p:blipFill>
                  <a:blip r:embed="rId2"/>
                  <a:stretch/>
                </p:blipFill>
                <p:spPr>
                  <a:xfrm>
                    <a:off x="1523880" y="1828800"/>
                    <a:ext cx="6097680" cy="4700520"/>
                  </a:xfrm>
                  <a:prstGeom prst="rect">
                    <a:avLst/>
                  </a:prstGeom>
                  <a:noFill/>
                  <a:ln w="0">
                    <a:noFill/>
                  </a:ln>
                </p:spPr>
              </p:pic>
            </p:oleObj>
          </a:graphicData>
        </a:graphic>
      </p:graphicFrame>
      <p:sp>
        <p:nvSpPr>
          <p:cNvPr id="38" name=""/>
          <p:cNvSpPr/>
          <p:nvPr/>
        </p:nvSpPr>
        <p:spPr>
          <a:xfrm flipV="1">
            <a:off x="2362320" y="2743200"/>
            <a:ext cx="5029200" cy="2819520"/>
          </a:xfrm>
          <a:prstGeom prst="line">
            <a:avLst/>
          </a:prstGeom>
          <a:ln w="38160">
            <a:solidFill>
              <a:srgbClr val="ff00ff"/>
            </a:solidFill>
            <a:miter/>
          </a:ln>
        </p:spPr>
        <p:style>
          <a:lnRef idx="0"/>
          <a:fillRef idx="0"/>
          <a:effectRef idx="0"/>
          <a:fontRef idx="minor"/>
        </p:style>
        <p:txBody>
          <a:bodyPr lIns="90000" rIns="90000" tIns="46800" bIns="46800" anchor="ctr">
            <a:noAutofit/>
          </a:bodyPr>
          <a:p>
            <a:endParaRPr b="0" lang="en-US" sz="2400" strike="noStrike" u="none">
              <a:solidFill>
                <a:srgbClr val="cbcbcb"/>
              </a:solidFill>
              <a:effectLst/>
              <a:uFillTx/>
              <a:latin typeface="Times New Roman"/>
            </a:endParaRPr>
          </a:p>
        </p:txBody>
      </p:sp>
      <p:sp>
        <p:nvSpPr>
          <p:cNvPr id="39" name=""/>
          <p:cNvSpPr/>
          <p:nvPr/>
        </p:nvSpPr>
        <p:spPr>
          <a:xfrm>
            <a:off x="7758000" y="6613560"/>
            <a:ext cx="13824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cbcbcb"/>
                </a:solidFill>
                <a:effectLst/>
                <a:uFillTx/>
                <a:latin typeface="Arial"/>
              </a:rPr>
              <a:t>Source:  Compustat</a:t>
            </a:r>
            <a:endParaRPr b="0" lang="en-US" sz="1000" strike="noStrike" u="none">
              <a:solidFill>
                <a:srgbClr val="cbcbcb"/>
              </a:solidFill>
              <a:effectLst/>
              <a:uFillTx/>
              <a:latin typeface="Times New Roman"/>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graphicFrame>
        <p:nvGraphicFramePr>
          <p:cNvPr id="40" name=""/>
          <p:cNvGraphicFramePr/>
          <p:nvPr/>
        </p:nvGraphicFramePr>
        <p:xfrm>
          <a:off x="685800" y="1666800"/>
          <a:ext cx="7769160" cy="5191200"/>
        </p:xfrm>
        <a:graphic>
          <a:graphicData uri="http://schemas.openxmlformats.org/presentationml/2006/ole">
            <p:oleObj r:id="rId1" spid="">
              <p:embed/>
              <p:pic>
                <p:nvPicPr>
                  <p:cNvPr id="41" name="" descr=""/>
                  <p:cNvPicPr/>
                  <p:nvPr/>
                </p:nvPicPr>
                <p:blipFill>
                  <a:blip r:embed="rId2"/>
                  <a:stretch/>
                </p:blipFill>
                <p:spPr>
                  <a:xfrm>
                    <a:off x="685800" y="1666800"/>
                    <a:ext cx="7769160" cy="5191200"/>
                  </a:xfrm>
                  <a:prstGeom prst="rect">
                    <a:avLst/>
                  </a:prstGeom>
                  <a:noFill/>
                  <a:ln w="0">
                    <a:noFill/>
                  </a:ln>
                </p:spPr>
              </p:pic>
            </p:oleObj>
          </a:graphicData>
        </a:graphic>
      </p:graphicFrame>
      <p:sp>
        <p:nvSpPr>
          <p:cNvPr id="42" name=""/>
          <p:cNvSpPr/>
          <p:nvPr/>
        </p:nvSpPr>
        <p:spPr>
          <a:xfrm>
            <a:off x="787680" y="1143000"/>
            <a:ext cx="759996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cbcbcb"/>
                </a:solidFill>
                <a:effectLst/>
                <a:uFillTx/>
                <a:latin typeface="Arial"/>
              </a:rPr>
              <a:t>Projected market value ($ billions)</a:t>
            </a:r>
            <a:endParaRPr b="0" lang="en-US" sz="3600" strike="noStrike" u="none">
              <a:solidFill>
                <a:srgbClr val="cbcbcb"/>
              </a:solidFill>
              <a:effectLst/>
              <a:uFillTx/>
              <a:latin typeface="Times New Roman"/>
            </a:endParaRPr>
          </a:p>
        </p:txBody>
      </p:sp>
      <p:sp>
        <p:nvSpPr>
          <p:cNvPr id="43" name="PlaceHolder 1"/>
          <p:cNvSpPr>
            <a:spLocks noGrp="1"/>
          </p:cNvSpPr>
          <p:nvPr>
            <p:ph type="title"/>
          </p:nvPr>
        </p:nvSpPr>
        <p:spPr>
          <a:xfrm>
            <a:off x="685800" y="1519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ff00"/>
                </a:solidFill>
                <a:effectLst/>
                <a:uFillTx/>
                <a:latin typeface="Arial"/>
              </a:rPr>
              <a:t>Market value superstars:</a:t>
            </a:r>
            <a:endParaRPr b="1" lang="en-US" sz="4400" strike="noStrike" u="none">
              <a:solidFill>
                <a:srgbClr val="ffff00"/>
              </a:solidFill>
              <a:effectLst/>
              <a:uFillTx/>
              <a:latin typeface="Arial"/>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685800" y="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ff00"/>
                </a:solidFill>
                <a:effectLst/>
                <a:uFillTx/>
                <a:latin typeface="Arial"/>
              </a:rPr>
              <a:t>Do trees grow to the sky?</a:t>
            </a:r>
            <a:endParaRPr b="1" lang="en-US" sz="4400" strike="noStrike" u="none">
              <a:solidFill>
                <a:srgbClr val="ffff00"/>
              </a:solidFill>
              <a:effectLst/>
              <a:uFillTx/>
              <a:latin typeface="Arial"/>
            </a:endParaRPr>
          </a:p>
        </p:txBody>
      </p:sp>
      <p:graphicFrame>
        <p:nvGraphicFramePr>
          <p:cNvPr id="45" name=""/>
          <p:cNvGraphicFramePr/>
          <p:nvPr/>
        </p:nvGraphicFramePr>
        <p:xfrm>
          <a:off x="609480" y="1666800"/>
          <a:ext cx="7769520" cy="5191200"/>
        </p:xfrm>
        <a:graphic>
          <a:graphicData uri="http://schemas.openxmlformats.org/presentationml/2006/ole">
            <p:oleObj r:id="rId1" spid="">
              <p:embed/>
              <p:pic>
                <p:nvPicPr>
                  <p:cNvPr id="46" name="" descr=""/>
                  <p:cNvPicPr/>
                  <p:nvPr/>
                </p:nvPicPr>
                <p:blipFill>
                  <a:blip r:embed="rId2"/>
                  <a:stretch/>
                </p:blipFill>
                <p:spPr>
                  <a:xfrm>
                    <a:off x="609480" y="1666800"/>
                    <a:ext cx="7769520" cy="5191200"/>
                  </a:xfrm>
                  <a:prstGeom prst="rect">
                    <a:avLst/>
                  </a:prstGeom>
                  <a:noFill/>
                  <a:ln w="0">
                    <a:noFill/>
                  </a:ln>
                </p:spPr>
              </p:pic>
            </p:oleObj>
          </a:graphicData>
        </a:graphic>
      </p:graphicFrame>
      <p:sp>
        <p:nvSpPr>
          <p:cNvPr id="47" name=""/>
          <p:cNvSpPr/>
          <p:nvPr/>
        </p:nvSpPr>
        <p:spPr>
          <a:xfrm>
            <a:off x="762480" y="914400"/>
            <a:ext cx="765072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cbcbcb"/>
                </a:solidFill>
                <a:effectLst/>
                <a:uFillTx/>
                <a:latin typeface="Arial"/>
              </a:rPr>
              <a:t>Projected market value ($ trillions)</a:t>
            </a:r>
            <a:endParaRPr b="0" lang="en-US" sz="3600" strike="noStrike" u="none">
              <a:solidFill>
                <a:srgbClr val="cbcbcb"/>
              </a:solidFill>
              <a:effectLst/>
              <a:uFillTx/>
              <a:latin typeface="Times New Roman"/>
            </a:endParaRPr>
          </a:p>
        </p:txBody>
      </p:sp>
      <p:sp>
        <p:nvSpPr>
          <p:cNvPr id="48" name=""/>
          <p:cNvSpPr/>
          <p:nvPr/>
        </p:nvSpPr>
        <p:spPr>
          <a:xfrm flipV="1">
            <a:off x="4648320" y="1828800"/>
            <a:ext cx="0" cy="3733920"/>
          </a:xfrm>
          <a:prstGeom prst="line">
            <a:avLst/>
          </a:prstGeom>
          <a:ln w="25560">
            <a:solidFill>
              <a:srgbClr val="777777"/>
            </a:solidFill>
            <a:miter/>
          </a:ln>
        </p:spPr>
        <p:style>
          <a:lnRef idx="0"/>
          <a:fillRef idx="0"/>
          <a:effectRef idx="0"/>
          <a:fontRef idx="minor"/>
        </p:style>
        <p:txBody>
          <a:bodyPr lIns="90000" rIns="90000" tIns="46800" bIns="46800" anchor="ctr">
            <a:noAutofit/>
          </a:bodyPr>
          <a:p>
            <a:endParaRPr b="0" lang="en-US" sz="2400" strike="noStrike" u="none">
              <a:solidFill>
                <a:srgbClr val="cbcbcb"/>
              </a:solidFill>
              <a:effectLst/>
              <a:uFillTx/>
              <a:latin typeface="Times New Roman"/>
            </a:endParaRPr>
          </a:p>
        </p:txBody>
      </p:sp>
      <p:sp>
        <p:nvSpPr>
          <p:cNvPr id="49" name=""/>
          <p:cNvSpPr/>
          <p:nvPr/>
        </p:nvSpPr>
        <p:spPr>
          <a:xfrm>
            <a:off x="4572000" y="1752480"/>
            <a:ext cx="152280" cy="152640"/>
          </a:xfrm>
          <a:prstGeom prst="ellipse">
            <a:avLst/>
          </a:prstGeom>
          <a:solidFill>
            <a:srgbClr val="ccccff"/>
          </a:solidFill>
          <a:ln w="2556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cbcbcb"/>
              </a:solidFill>
              <a:effectLst/>
              <a:uFillTx/>
              <a:latin typeface="Times New Roman"/>
            </a:endParaRPr>
          </a:p>
        </p:txBody>
      </p:sp>
      <p:sp useBgFill="1">
        <p:nvSpPr>
          <p:cNvPr id="50" name=""/>
          <p:cNvSpPr/>
          <p:nvPr/>
        </p:nvSpPr>
        <p:spPr>
          <a:xfrm>
            <a:off x="4731120" y="1600200"/>
            <a:ext cx="4258080" cy="337680"/>
          </a:xfrm>
          <a:prstGeom prst="rect">
            <a:avLst/>
          </a:prstGeom>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cbcbcb"/>
                </a:solidFill>
                <a:effectLst/>
                <a:uFillTx/>
                <a:latin typeface="Arial"/>
              </a:rPr>
              <a:t>Combined value of shares listed on NYSE.</a:t>
            </a:r>
            <a:endParaRPr b="0" lang="en-US" sz="1600" strike="noStrike" u="none">
              <a:solidFill>
                <a:srgbClr val="cbcbcb"/>
              </a:solidFill>
              <a:effectLst/>
              <a:uFillTx/>
              <a:latin typeface="Times New Roman"/>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185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2000-09-07T10:35:45Z</dcterms:created>
  <dc:creator>Gary Hamel</dc:creator>
  <dc:description/>
  <dc:language>en-US</dc:language>
  <cp:lastModifiedBy>Gary Hamel</cp:lastModifiedBy>
  <dcterms:modified xsi:type="dcterms:W3CDTF">2000-09-08T12:01:46Z</dcterms:modified>
  <cp:revision>9</cp:revision>
  <dc:subject/>
  <dc:title>What are the limits to success?</dc:title>
</cp:coreProperties>
</file>