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858000"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1DB6022-7DFB-480A-9AB1-9EECBD2637C3}"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23DBFE8-D1AC-4A5E-8F59-E9962888E31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04920" y="3581280"/>
            <a:ext cx="86104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Huber Energy</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3333cc"/>
                </a:solidFill>
                <a:effectLst/>
                <a:uFillTx/>
                <a:latin typeface="Arial"/>
              </a:rPr>
              <a:t>San Juan Gathering System Discussion</a:t>
            </a:r>
            <a:endParaRPr b="0" lang="en-US" sz="3200" strike="noStrike" u="none">
              <a:solidFill>
                <a:srgbClr val="000000"/>
              </a:solidFill>
              <a:effectLst/>
              <a:uFillTx/>
              <a:latin typeface="Times New Roman"/>
            </a:endParaRPr>
          </a:p>
        </p:txBody>
      </p:sp>
      <p:pic>
        <p:nvPicPr>
          <p:cNvPr id="6" name="LogoWh" descr=""/>
          <p:cNvPicPr/>
          <p:nvPr/>
        </p:nvPicPr>
        <p:blipFill>
          <a:blip r:embed="rId1"/>
          <a:stretch/>
        </p:blipFill>
        <p:spPr>
          <a:xfrm>
            <a:off x="3657600" y="990720"/>
            <a:ext cx="1596960" cy="160020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689760" y="76320"/>
            <a:ext cx="373716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Background</a:t>
            </a:r>
            <a:endParaRPr b="0" lang="en-US" sz="4800" strike="noStrike" u="none">
              <a:solidFill>
                <a:srgbClr val="000000"/>
              </a:solidFill>
              <a:effectLst/>
              <a:uFillTx/>
              <a:latin typeface="Times New Roman"/>
            </a:endParaRPr>
          </a:p>
        </p:txBody>
      </p:sp>
      <p:sp>
        <p:nvSpPr>
          <p:cNvPr id="8" name=""/>
          <p:cNvSpPr/>
          <p:nvPr/>
        </p:nvSpPr>
        <p:spPr>
          <a:xfrm>
            <a:off x="762120" y="990720"/>
            <a:ext cx="7467480" cy="4354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owns gathering assets in the San Juan basin used for its Energy’s equity production</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does not consider the gathering system to be a core asset and is interested in monetizing the asset</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Within the last year, Huber was in discussions to divest of the asset, but the discussions ended when it became apparent that the proceeds from the sale would flow directly back to J.M. Huber Corp, rather than staying within Huber Energy, the E&amp;P business unit</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Huber remains interested in monetizing the gathering system; however, any agreeable transaction structure must allow Huber Energy to benefit from the proceeds of the monetization</a:t>
            </a: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230040" indent="-230040">
              <a:lnSpc>
                <a:spcPct val="90000"/>
              </a:lnSpc>
              <a:spcBef>
                <a:spcPts val="451"/>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ENA’s speculation is that a transaction could be structured whereby Crestone acquires the assets for fair market value and ENA, acting as a clearinghouse, allows Huber to realize the gathering system’s value through a commodity-based transaction</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1295280" y="373392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67057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35053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008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3886200" y="2684520"/>
            <a:ext cx="990720" cy="1202760"/>
          </a:xfrm>
          <a:prstGeom prst="rect">
            <a:avLst/>
          </a:prstGeom>
          <a:solidFill>
            <a:srgbClr val="ffffff"/>
          </a:solidFill>
          <a:ln w="28440">
            <a:solidFill>
              <a:srgbClr val="008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 name=""/>
          <p:cNvSpPr/>
          <p:nvPr/>
        </p:nvSpPr>
        <p:spPr>
          <a:xfrm>
            <a:off x="7238880" y="2684520"/>
            <a:ext cx="1067040" cy="1477080"/>
          </a:xfrm>
          <a:prstGeom prst="rect">
            <a:avLst/>
          </a:prstGeom>
          <a:solidFill>
            <a:srgbClr val="ffffff"/>
          </a:solidFill>
          <a:ln w="28440">
            <a:solidFill>
              <a:srgbClr val="3333cc"/>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Crestone</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4" name=""/>
          <p:cNvSpPr/>
          <p:nvPr/>
        </p:nvSpPr>
        <p:spPr>
          <a:xfrm>
            <a:off x="1295280" y="281952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1295280" y="335268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876920" y="2819520"/>
            <a:ext cx="2361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876920" y="3581280"/>
            <a:ext cx="2361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1870200" y="2590920"/>
            <a:ext cx="1442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Assets</a:t>
            </a:r>
            <a:endParaRPr b="0" lang="en-US" sz="1200" strike="noStrike" u="none">
              <a:solidFill>
                <a:srgbClr val="000000"/>
              </a:solidFill>
              <a:effectLst/>
              <a:uFillTx/>
              <a:latin typeface="Times New Roman"/>
            </a:endParaRPr>
          </a:p>
        </p:txBody>
      </p:sp>
      <p:sp>
        <p:nvSpPr>
          <p:cNvPr id="19" name=""/>
          <p:cNvSpPr/>
          <p:nvPr/>
        </p:nvSpPr>
        <p:spPr>
          <a:xfrm>
            <a:off x="5299200" y="2590920"/>
            <a:ext cx="1442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Assets</a:t>
            </a:r>
            <a:endParaRPr b="0" lang="en-US" sz="1200" strike="noStrike" u="none">
              <a:solidFill>
                <a:srgbClr val="000000"/>
              </a:solidFill>
              <a:effectLst/>
              <a:uFillTx/>
              <a:latin typeface="Times New Roman"/>
            </a:endParaRPr>
          </a:p>
        </p:txBody>
      </p:sp>
      <p:sp>
        <p:nvSpPr>
          <p:cNvPr id="20" name=""/>
          <p:cNvSpPr/>
          <p:nvPr/>
        </p:nvSpPr>
        <p:spPr>
          <a:xfrm>
            <a:off x="1964520" y="3124080"/>
            <a:ext cx="124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$10 MM (Cash)</a:t>
            </a:r>
            <a:endParaRPr b="0" lang="en-US" sz="1200" strike="noStrike" u="none">
              <a:solidFill>
                <a:srgbClr val="000000"/>
              </a:solidFill>
              <a:effectLst/>
              <a:uFillTx/>
              <a:latin typeface="Times New Roman"/>
            </a:endParaRPr>
          </a:p>
        </p:txBody>
      </p:sp>
      <p:sp>
        <p:nvSpPr>
          <p:cNvPr id="21" name=""/>
          <p:cNvSpPr/>
          <p:nvPr/>
        </p:nvSpPr>
        <p:spPr>
          <a:xfrm>
            <a:off x="1282320" y="3505320"/>
            <a:ext cx="26028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Commodity Swap (see next slide)</a:t>
            </a:r>
            <a:endParaRPr b="0" lang="en-US" sz="1200" strike="noStrike" u="none">
              <a:solidFill>
                <a:srgbClr val="000000"/>
              </a:solidFill>
              <a:effectLst/>
              <a:uFillTx/>
              <a:latin typeface="Times New Roman"/>
            </a:endParaRPr>
          </a:p>
        </p:txBody>
      </p:sp>
      <p:sp>
        <p:nvSpPr>
          <p:cNvPr id="22" name=""/>
          <p:cNvSpPr/>
          <p:nvPr/>
        </p:nvSpPr>
        <p:spPr>
          <a:xfrm>
            <a:off x="5393520" y="3352680"/>
            <a:ext cx="1247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$15 MM (Cash)</a:t>
            </a:r>
            <a:endParaRPr b="0" lang="en-US" sz="1200" strike="noStrike" u="none">
              <a:solidFill>
                <a:srgbClr val="000000"/>
              </a:solidFill>
              <a:effectLst/>
              <a:uFillTx/>
              <a:latin typeface="Times New Roman"/>
            </a:endParaRPr>
          </a:p>
        </p:txBody>
      </p:sp>
      <p:sp>
        <p:nvSpPr>
          <p:cNvPr id="23" name=""/>
          <p:cNvSpPr/>
          <p:nvPr/>
        </p:nvSpPr>
        <p:spPr>
          <a:xfrm>
            <a:off x="685800" y="914400"/>
            <a:ext cx="7772400" cy="1773000"/>
          </a:xfrm>
          <a:prstGeom prst="rect">
            <a:avLst/>
          </a:prstGeom>
          <a:solidFill>
            <a:srgbClr val="ffffcc"/>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For discussion and illustrative purposes, the following assumptions have been made:</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fair market value of Huber’s San Juan gathering assets is $15 MM</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book value of the gathering assets is $10 MM</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outright cash payment to Huber for the gathering system cannot be less than the book value (no loss is triggered on the asset sale)</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Huber Energy, which is J.M. Huber Corp’s E&amp;P business unit, can retain the gain on sale if the value is realized through a commodity based contract</a:t>
            </a:r>
            <a:endParaRPr b="0" lang="en-US" sz="1000" strike="noStrike" u="none">
              <a:solidFill>
                <a:srgbClr val="000000"/>
              </a:solidFill>
              <a:effectLst/>
              <a:uFillTx/>
              <a:latin typeface="Times New Roman"/>
            </a:endParaRPr>
          </a:p>
          <a:p>
            <a:pPr lvl="1" marL="457200">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The respective parties can reach agreement such that each is compensated in the following manner:</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Huber – monetizes non-core asset at fair value, allowing capital to be re-deployed in core E&amp;P business</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ENA – extracts value through structuring of commodity contract</a:t>
            </a:r>
            <a:endParaRPr b="0" lang="en-US" sz="1000" strike="noStrike" u="none">
              <a:solidFill>
                <a:srgbClr val="000000"/>
              </a:solidFill>
              <a:effectLst/>
              <a:uFillTx/>
              <a:latin typeface="Times New Roman"/>
            </a:endParaRPr>
          </a:p>
          <a:p>
            <a:pPr lvl="2" marL="914400">
              <a:lnSpc>
                <a:spcPct val="100000"/>
              </a:lnSpc>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Crestone – acquires gathering asset at fair value</a:t>
            </a:r>
            <a:endParaRPr b="0" lang="en-US" sz="1000" strike="noStrike" u="none">
              <a:solidFill>
                <a:srgbClr val="000000"/>
              </a:solidFill>
              <a:effectLst/>
              <a:uFillTx/>
              <a:latin typeface="Times New Roman"/>
            </a:endParaRPr>
          </a:p>
        </p:txBody>
      </p:sp>
      <p:sp>
        <p:nvSpPr>
          <p:cNvPr id="24" name=""/>
          <p:cNvSpPr/>
          <p:nvPr/>
        </p:nvSpPr>
        <p:spPr>
          <a:xfrm>
            <a:off x="1447920" y="3733920"/>
            <a:ext cx="220968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($5 MM in-the-money)</a:t>
            </a:r>
            <a:endParaRPr b="0" lang="en-US" sz="1000" strike="noStrike" u="none">
              <a:solidFill>
                <a:srgbClr val="000000"/>
              </a:solidFill>
              <a:effectLst/>
              <a:uFillTx/>
              <a:latin typeface="Times New Roman"/>
            </a:endParaRPr>
          </a:p>
        </p:txBody>
      </p:sp>
      <p:sp>
        <p:nvSpPr>
          <p:cNvPr id="25" name=""/>
          <p:cNvSpPr/>
          <p:nvPr/>
        </p:nvSpPr>
        <p:spPr>
          <a:xfrm>
            <a:off x="76320" y="3657600"/>
            <a:ext cx="533160" cy="914400"/>
          </a:xfrm>
          <a:custGeom>
            <a:avLst/>
            <a:gdLst>
              <a:gd name="textAreaLeft" fmla="*/ 71280 w 533160"/>
              <a:gd name="textAreaRight" fmla="*/ 461880 w 533160"/>
              <a:gd name="textAreaTop" fmla="*/ 159840 h 914400"/>
              <a:gd name="textAreaBottom" fmla="*/ 663120 h 914400"/>
              <a:gd name="GluePoint1X" fmla="*/ 0 w 21600"/>
              <a:gd name="GluePoint1Y" fmla="*/ 17 h 21600"/>
              <a:gd name="GluePoint2X" fmla="*/ 2 w 21600"/>
              <a:gd name="GluePoint2Y" fmla="*/ 14 h 21600"/>
              <a:gd name="GluePoint3X" fmla="*/ 22 w 21600"/>
              <a:gd name="GluePoint3Y" fmla="*/ 8 h 21600"/>
              <a:gd name="GluePoint4X" fmla="*/ 2 w 21600"/>
              <a:gd name="GluePoint4Y" fmla="*/ 12 h 21600"/>
              <a:gd name="GluePoint5X" fmla="*/ 22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21600" y="0"/>
                </a:moveTo>
                <a:arcTo wR="21600" hR="7560" stAng="-5400000" swAng="-5400000"/>
                <a:lnTo>
                  <a:pt x="0" y="11880"/>
                </a:lnTo>
                <a:arcTo wR="21600" hR="7560" stAng="10800000" swAng="-2682637"/>
                <a:lnTo>
                  <a:pt x="14400" y="21168"/>
                </a:lnTo>
                <a:lnTo>
                  <a:pt x="21600" y="17280"/>
                </a:lnTo>
                <a:lnTo>
                  <a:pt x="14400" y="12528"/>
                </a:lnTo>
                <a:lnTo>
                  <a:pt x="14400" y="14688"/>
                </a:lnTo>
                <a:arcTo wR="21600" hR="7560" stAng="8117363" swAng="2325203"/>
                <a:lnTo>
                  <a:pt x="900" y="9720"/>
                </a:lnTo>
                <a:arcTo wR="21600" hR="7560" stAng="-10442565" swAng="5042565"/>
                <a:close/>
              </a:path>
              <a:path fill="darkenLess" w="21600" h="21600">
                <a:moveTo>
                  <a:pt x="21600" y="0"/>
                </a:moveTo>
                <a:arcTo wR="21600" hR="7560" stAng="-5400000" swAng="-5400000"/>
                <a:lnTo>
                  <a:pt x="0" y="7560"/>
                </a:lnTo>
                <a:arcTo wR="21600" hR="7560" stAng="10800000" swAng="-357435"/>
                <a:lnTo>
                  <a:pt x="900" y="9720"/>
                </a:lnTo>
                <a:arcTo wR="21600" hR="7560" stAng="-10442565" swAng="5042565"/>
                <a:close/>
              </a:path>
            </a:pathLst>
          </a:cu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80880" y="2684520"/>
            <a:ext cx="914400" cy="1202760"/>
          </a:xfrm>
          <a:prstGeom prst="rect">
            <a:avLst/>
          </a:prstGeom>
          <a:solidFill>
            <a:srgbClr val="ffffff"/>
          </a:solidFill>
          <a:ln w="2844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Huber</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7" name=""/>
          <p:cNvSpPr/>
          <p:nvPr/>
        </p:nvSpPr>
        <p:spPr>
          <a:xfrm>
            <a:off x="669960" y="4325760"/>
            <a:ext cx="1692360" cy="25362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cash</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$10 MM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swap present value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$ 5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	</a:t>
            </a:r>
            <a:r>
              <a:rPr b="0" lang="en-US" sz="1000" strike="noStrike" u="none">
                <a:solidFill>
                  <a:srgbClr val="3333cc"/>
                </a:solidFill>
                <a:effectLst/>
                <a:uFillTx/>
                <a:latin typeface="Arial Narrow"/>
              </a:rPr>
              <a:t>+</a:t>
            </a:r>
            <a:r>
              <a:rPr b="1" lang="en-US" sz="1000" strike="noStrike" u="none">
                <a:solidFill>
                  <a:srgbClr val="3333cc"/>
                </a:solidFill>
                <a:effectLst/>
                <a:uFillTx/>
                <a:latin typeface="Arial Narrow"/>
              </a:rPr>
              <a:t>$15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gain on sale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derivatives gain</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Narrow"/>
              </a:rPr>
              <a:t>Note: FASB may require that the gain resulting from the swap liquidation be allocated over the original term of the swap.</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p:txBody>
      </p:sp>
      <p:sp>
        <p:nvSpPr>
          <p:cNvPr id="28" name=""/>
          <p:cNvSpPr/>
          <p:nvPr/>
        </p:nvSpPr>
        <p:spPr>
          <a:xfrm>
            <a:off x="4098960" y="4317840"/>
            <a:ext cx="1692360" cy="29941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to Huber</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($10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from Crestone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$15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Narrow"/>
              </a:rPr>
              <a:t>	</a:t>
            </a:r>
            <a:r>
              <a:rPr b="0" lang="en-US" sz="1000" strike="noStrike" u="none">
                <a:solidFill>
                  <a:srgbClr val="ff0000"/>
                </a:solidFill>
                <a:effectLst/>
                <a:uFillTx/>
                <a:latin typeface="Arial Narrow"/>
              </a:rPr>
              <a:t> </a:t>
            </a:r>
            <a:r>
              <a:rPr b="0" lang="en-US" sz="1000" strike="noStrike" u="none">
                <a:solidFill>
                  <a:srgbClr val="3333cc"/>
                </a:solidFill>
                <a:effectLst/>
                <a:uFillTx/>
                <a:latin typeface="Arial Narrow"/>
              </a:rPr>
              <a:t>+</a:t>
            </a:r>
            <a:r>
              <a:rPr b="1" lang="en-US" sz="1000" strike="noStrike" u="none">
                <a:solidFill>
                  <a:srgbClr val="3333cc"/>
                </a:solidFill>
                <a:effectLst/>
                <a:uFillTx/>
                <a:latin typeface="Arial Narrow"/>
              </a:rPr>
              <a:t>$ 5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gain on sale</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$5.0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M2M loss</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 </a:t>
            </a:r>
            <a:r>
              <a:rPr b="0" lang="en-US" sz="1000" strike="noStrike" u="sng">
                <a:solidFill>
                  <a:srgbClr val="000000"/>
                </a:solidFill>
                <a:effectLst/>
                <a:uFillTx/>
                <a:latin typeface="Arial Narrow"/>
              </a:rPr>
              <a:t>($4.8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	</a:t>
            </a:r>
            <a:r>
              <a:rPr b="1" lang="en-US" sz="1000" strike="noStrike" u="none">
                <a:solidFill>
                  <a:srgbClr val="3333cc"/>
                </a:solidFill>
                <a:effectLst/>
                <a:uFillTx/>
                <a:latin typeface="Arial Narrow"/>
              </a:rPr>
              <a:t>+$0.2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Narrow"/>
              </a:rPr>
              <a:t>Note: The earnings estimate above assumes the swap can be structured such that ENA can mark a loss of less than $5 MM.</a:t>
            </a:r>
            <a:r>
              <a:rPr b="0" lang="en-US" sz="1000" strike="noStrike" u="none">
                <a:solidFill>
                  <a:srgbClr val="000000"/>
                </a:solidFill>
                <a:effectLst/>
                <a:uFillTx/>
                <a:latin typeface="Arial Narrow"/>
              </a:rPr>
              <a:t> </a:t>
            </a:r>
            <a:endParaRPr b="0" lang="en-US" sz="1000" strike="noStrike" u="none">
              <a:solidFill>
                <a:srgbClr val="000000"/>
              </a:solidFill>
              <a:effectLst/>
              <a:uFillTx/>
              <a:latin typeface="Times New Roman"/>
            </a:endParaRPr>
          </a:p>
        </p:txBody>
      </p:sp>
      <p:sp>
        <p:nvSpPr>
          <p:cNvPr id="29" name=""/>
          <p:cNvSpPr/>
          <p:nvPr/>
        </p:nvSpPr>
        <p:spPr>
          <a:xfrm>
            <a:off x="7299360" y="4325760"/>
            <a:ext cx="1616040" cy="162036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Initial Cash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Pmt to ENA</a:t>
            </a:r>
            <a:r>
              <a:rPr b="0" lang="en-US" sz="1000" strike="noStrike" u="none">
                <a:solidFill>
                  <a:srgbClr val="000000"/>
                </a:solidFill>
                <a:effectLst/>
                <a:uFillTx/>
                <a:latin typeface="Arial Narrow"/>
              </a:rPr>
              <a:t>	</a:t>
            </a:r>
            <a:r>
              <a:rPr b="0" lang="en-US" sz="1000" strike="noStrike" u="none">
                <a:solidFill>
                  <a:srgbClr val="000000"/>
                </a:solidFill>
                <a:effectLst/>
                <a:uFillTx/>
                <a:latin typeface="Arial Narrow"/>
              </a:rPr>
              <a:t>($15 MM)</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Narrow"/>
              </a:rPr>
              <a:t>Earnings Impact: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No immediate earnings impact for Crestone.  Earnings will be realized on an accrual basis.</a:t>
            </a:r>
            <a:endParaRPr b="0" lang="en-US" sz="1000" strike="noStrike" u="none">
              <a:solidFill>
                <a:srgbClr val="000000"/>
              </a:solidFill>
              <a:effectLst/>
              <a:uFillTx/>
              <a:latin typeface="Times New Roman"/>
            </a:endParaRPr>
          </a:p>
        </p:txBody>
      </p:sp>
      <p:sp>
        <p:nvSpPr>
          <p:cNvPr id="30" name=""/>
          <p:cNvSpPr/>
          <p:nvPr/>
        </p:nvSpPr>
        <p:spPr>
          <a:xfrm>
            <a:off x="461880" y="76320"/>
            <a:ext cx="563400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Potential Structure</a:t>
            </a:r>
            <a:endParaRPr b="0" lang="en-US" sz="4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461880" y="76320"/>
            <a:ext cx="817416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Commodity Swap Structure</a:t>
            </a:r>
            <a:endParaRPr b="0" lang="en-US" sz="4800" strike="noStrike" u="none">
              <a:solidFill>
                <a:srgbClr val="000000"/>
              </a:solidFill>
              <a:effectLst/>
              <a:uFillTx/>
              <a:latin typeface="Times New Roman"/>
            </a:endParaRPr>
          </a:p>
        </p:txBody>
      </p:sp>
      <p:sp>
        <p:nvSpPr>
          <p:cNvPr id="32" name=""/>
          <p:cNvSpPr/>
          <p:nvPr/>
        </p:nvSpPr>
        <p:spPr>
          <a:xfrm>
            <a:off x="3886200" y="3505320"/>
            <a:ext cx="990720" cy="1202760"/>
          </a:xfrm>
          <a:prstGeom prst="rect">
            <a:avLst/>
          </a:prstGeom>
          <a:solidFill>
            <a:srgbClr val="ffffff"/>
          </a:solidFill>
          <a:ln w="2844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Huber</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3" name=""/>
          <p:cNvSpPr/>
          <p:nvPr/>
        </p:nvSpPr>
        <p:spPr>
          <a:xfrm>
            <a:off x="7238880" y="3505320"/>
            <a:ext cx="1067040" cy="1202760"/>
          </a:xfrm>
          <a:prstGeom prst="rect">
            <a:avLst/>
          </a:prstGeom>
          <a:solidFill>
            <a:srgbClr val="ffffff"/>
          </a:solidFill>
          <a:ln w="28440">
            <a:solidFill>
              <a:srgbClr val="3333cc"/>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Market</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4" name=""/>
          <p:cNvSpPr/>
          <p:nvPr/>
        </p:nvSpPr>
        <p:spPr>
          <a:xfrm>
            <a:off x="1295280" y="374652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1295280" y="440208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4876920" y="3746520"/>
            <a:ext cx="2361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4876920" y="4402080"/>
            <a:ext cx="2361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066400" y="3517920"/>
            <a:ext cx="1391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$3.13 per MMBtu</a:t>
            </a:r>
            <a:endParaRPr b="0" lang="en-US" sz="1200" strike="noStrike" u="none">
              <a:solidFill>
                <a:srgbClr val="000000"/>
              </a:solidFill>
              <a:effectLst/>
              <a:uFillTx/>
              <a:latin typeface="Times New Roman"/>
            </a:endParaRPr>
          </a:p>
        </p:txBody>
      </p:sp>
      <p:sp>
        <p:nvSpPr>
          <p:cNvPr id="39" name=""/>
          <p:cNvSpPr/>
          <p:nvPr/>
        </p:nvSpPr>
        <p:spPr>
          <a:xfrm>
            <a:off x="5295600" y="3517920"/>
            <a:ext cx="1611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ENA Swap Contract</a:t>
            </a:r>
            <a:endParaRPr b="0" lang="en-US" sz="1200" strike="noStrike" u="none">
              <a:solidFill>
                <a:srgbClr val="000000"/>
              </a:solidFill>
              <a:effectLst/>
              <a:uFillTx/>
              <a:latin typeface="Times New Roman"/>
            </a:endParaRPr>
          </a:p>
        </p:txBody>
      </p:sp>
      <p:sp>
        <p:nvSpPr>
          <p:cNvPr id="40" name=""/>
          <p:cNvSpPr/>
          <p:nvPr/>
        </p:nvSpPr>
        <p:spPr>
          <a:xfrm>
            <a:off x="1673640" y="4173480"/>
            <a:ext cx="19504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IF EPNG San Juan Index</a:t>
            </a:r>
            <a:endParaRPr b="0" lang="en-US" sz="1200" strike="noStrike" u="none">
              <a:solidFill>
                <a:srgbClr val="000000"/>
              </a:solidFill>
              <a:effectLst/>
              <a:uFillTx/>
              <a:latin typeface="Times New Roman"/>
            </a:endParaRPr>
          </a:p>
        </p:txBody>
      </p:sp>
      <p:sp>
        <p:nvSpPr>
          <p:cNvPr id="41" name=""/>
          <p:cNvSpPr/>
          <p:nvPr/>
        </p:nvSpPr>
        <p:spPr>
          <a:xfrm>
            <a:off x="5475600" y="4173480"/>
            <a:ext cx="11631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$5 MM (Cash)</a:t>
            </a:r>
            <a:endParaRPr b="0" lang="en-US" sz="1200" strike="noStrike" u="none">
              <a:solidFill>
                <a:srgbClr val="000000"/>
              </a:solidFill>
              <a:effectLst/>
              <a:uFillTx/>
              <a:latin typeface="Times New Roman"/>
            </a:endParaRPr>
          </a:p>
        </p:txBody>
      </p:sp>
      <p:sp>
        <p:nvSpPr>
          <p:cNvPr id="42" name=""/>
          <p:cNvSpPr/>
          <p:nvPr/>
        </p:nvSpPr>
        <p:spPr>
          <a:xfrm>
            <a:off x="380880" y="3505320"/>
            <a:ext cx="914400" cy="1202760"/>
          </a:xfrm>
          <a:prstGeom prst="rect">
            <a:avLst/>
          </a:prstGeom>
          <a:solidFill>
            <a:srgbClr val="ffffff"/>
          </a:solidFill>
          <a:ln w="28440">
            <a:solidFill>
              <a:srgbClr val="008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3" name=""/>
          <p:cNvSpPr/>
          <p:nvPr/>
        </p:nvSpPr>
        <p:spPr>
          <a:xfrm>
            <a:off x="1002240" y="3868560"/>
            <a:ext cx="314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3333cc"/>
                </a:solidFill>
                <a:effectLst/>
                <a:uFillTx/>
                <a:latin typeface="Arial Narrow"/>
              </a:rPr>
              <a:t>(5 Year financial swap on 50,000 per day)</a:t>
            </a:r>
            <a:endParaRPr b="0" lang="en-US" sz="1200" strike="noStrike" u="none">
              <a:solidFill>
                <a:srgbClr val="000000"/>
              </a:solidFill>
              <a:effectLst/>
              <a:uFillTx/>
              <a:latin typeface="Times New Roman"/>
            </a:endParaRPr>
          </a:p>
        </p:txBody>
      </p:sp>
      <p:sp>
        <p:nvSpPr>
          <p:cNvPr id="44" name=""/>
          <p:cNvSpPr/>
          <p:nvPr/>
        </p:nvSpPr>
        <p:spPr>
          <a:xfrm>
            <a:off x="304920" y="1066680"/>
            <a:ext cx="8458200" cy="2959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The commodity swap in this transaction could be structured in a number of different ways.  Below is an example of a financial structure based on the Inside FERC San Juan index.</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  The market price for April 2002 through March 2005 IF EPNG San Juan index  swap is $3.03 per MMBtu</a:t>
            </a: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  The present value of a 50,000 MMBtu per day swap for the above mentioned term that is $0.10 per MMBtu in-the-money is $5 million</a:t>
            </a: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Huber Energy may have to return this money to Huber Corporate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463320" y="76320"/>
            <a:ext cx="820908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Producer Finance Structure</a:t>
            </a:r>
            <a:endParaRPr b="0" lang="en-US" sz="4800" strike="noStrike" u="none">
              <a:solidFill>
                <a:srgbClr val="000000"/>
              </a:solidFill>
              <a:effectLst/>
              <a:uFillTx/>
              <a:latin typeface="Times New Roman"/>
            </a:endParaRPr>
          </a:p>
        </p:txBody>
      </p:sp>
      <p:sp>
        <p:nvSpPr>
          <p:cNvPr id="46" name=""/>
          <p:cNvSpPr/>
          <p:nvPr/>
        </p:nvSpPr>
        <p:spPr>
          <a:xfrm>
            <a:off x="3886200" y="3505320"/>
            <a:ext cx="990720" cy="1202760"/>
          </a:xfrm>
          <a:prstGeom prst="rect">
            <a:avLst/>
          </a:prstGeom>
          <a:solidFill>
            <a:srgbClr val="ffffff"/>
          </a:solidFill>
          <a:ln w="28440">
            <a:solidFill>
              <a:srgbClr val="ff0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7" name=""/>
          <p:cNvSpPr/>
          <p:nvPr/>
        </p:nvSpPr>
        <p:spPr>
          <a:xfrm>
            <a:off x="7238880" y="3505320"/>
            <a:ext cx="1067040" cy="1477080"/>
          </a:xfrm>
          <a:prstGeom prst="rect">
            <a:avLst/>
          </a:prstGeom>
          <a:solidFill>
            <a:srgbClr val="ffffff"/>
          </a:solidFill>
          <a:ln w="28440">
            <a:solidFill>
              <a:srgbClr val="3333cc"/>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Crestone</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8" name=""/>
          <p:cNvSpPr/>
          <p:nvPr/>
        </p:nvSpPr>
        <p:spPr>
          <a:xfrm>
            <a:off x="1371600" y="3657600"/>
            <a:ext cx="2590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1295280" y="4402080"/>
            <a:ext cx="259092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4876920" y="3746520"/>
            <a:ext cx="23619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4876920" y="4402080"/>
            <a:ext cx="236196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5306760" y="3517920"/>
            <a:ext cx="14850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System</a:t>
            </a:r>
            <a:endParaRPr b="0" lang="en-US" sz="1200" strike="noStrike" u="none">
              <a:solidFill>
                <a:srgbClr val="000000"/>
              </a:solidFill>
              <a:effectLst/>
              <a:uFillTx/>
              <a:latin typeface="Times New Roman"/>
            </a:endParaRPr>
          </a:p>
        </p:txBody>
      </p:sp>
      <p:sp>
        <p:nvSpPr>
          <p:cNvPr id="53" name=""/>
          <p:cNvSpPr/>
          <p:nvPr/>
        </p:nvSpPr>
        <p:spPr>
          <a:xfrm>
            <a:off x="2935440" y="4191120"/>
            <a:ext cx="183960" cy="30200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System</a:t>
            </a:r>
            <a:endParaRPr b="0" lang="en-US" sz="1200" strike="noStrike" u="none">
              <a:solidFill>
                <a:srgbClr val="000000"/>
              </a:solidFill>
              <a:effectLst/>
              <a:uFillTx/>
              <a:latin typeface="Times New Roman"/>
            </a:endParaRPr>
          </a:p>
        </p:txBody>
      </p:sp>
      <p:sp>
        <p:nvSpPr>
          <p:cNvPr id="54" name=""/>
          <p:cNvSpPr/>
          <p:nvPr/>
        </p:nvSpPr>
        <p:spPr>
          <a:xfrm>
            <a:off x="5486400" y="4114800"/>
            <a:ext cx="14637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Cash</a:t>
            </a:r>
            <a:endParaRPr b="0" lang="en-US" sz="1200" strike="noStrike" u="none">
              <a:solidFill>
                <a:srgbClr val="000000"/>
              </a:solidFill>
              <a:effectLst/>
              <a:uFillTx/>
              <a:latin typeface="Times New Roman"/>
            </a:endParaRPr>
          </a:p>
        </p:txBody>
      </p:sp>
      <p:sp>
        <p:nvSpPr>
          <p:cNvPr id="55" name=""/>
          <p:cNvSpPr/>
          <p:nvPr/>
        </p:nvSpPr>
        <p:spPr>
          <a:xfrm>
            <a:off x="380880" y="3505320"/>
            <a:ext cx="914400" cy="1202760"/>
          </a:xfrm>
          <a:prstGeom prst="rect">
            <a:avLst/>
          </a:prstGeom>
          <a:solidFill>
            <a:srgbClr val="ffffff"/>
          </a:solidFill>
          <a:ln w="28440">
            <a:solidFill>
              <a:srgbClr val="008000"/>
            </a:solidFill>
            <a:miter/>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Huber</a:t>
            </a:r>
            <a:endParaRPr b="0" lang="en-US" sz="1800" strike="noStrike" u="none">
              <a:solidFill>
                <a:srgbClr val="000000"/>
              </a:solidFill>
              <a:effectLst/>
              <a:uFillTx/>
              <a:latin typeface="Times New Roman"/>
            </a:endParaRPr>
          </a:p>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6" name=""/>
          <p:cNvSpPr/>
          <p:nvPr/>
        </p:nvSpPr>
        <p:spPr>
          <a:xfrm>
            <a:off x="304920" y="1066680"/>
            <a:ext cx="8458200" cy="1953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The value could be returned to Huber via a Producer Finance structure in which we return the dollars to them wrapped in some form of “drilling” deal.</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This structure may allow Huber Energy to retain the proceeds and not have them go back to Huber Corporate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Narrow"/>
              </a:rPr>
              <a:t>ENA sells Gathering system to Crestone who owns and operates</a:t>
            </a:r>
            <a:endParaRPr b="0" lang="en-US" sz="1800" strike="noStrike" u="none">
              <a:solidFill>
                <a:srgbClr val="000000"/>
              </a:solidFill>
              <a:effectLst/>
              <a:uFillTx/>
              <a:latin typeface="Times New Roman"/>
            </a:endParaRPr>
          </a:p>
        </p:txBody>
      </p:sp>
      <p:sp>
        <p:nvSpPr>
          <p:cNvPr id="57" name=""/>
          <p:cNvSpPr/>
          <p:nvPr/>
        </p:nvSpPr>
        <p:spPr>
          <a:xfrm>
            <a:off x="2192040" y="4114800"/>
            <a:ext cx="1264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Drilling Dollars</a:t>
            </a:r>
            <a:endParaRPr b="0" lang="en-US" sz="1200" strike="noStrike" u="none">
              <a:solidFill>
                <a:srgbClr val="000000"/>
              </a:solidFill>
              <a:effectLst/>
              <a:uFillTx/>
              <a:latin typeface="Times New Roman"/>
            </a:endParaRPr>
          </a:p>
        </p:txBody>
      </p:sp>
      <p:sp>
        <p:nvSpPr>
          <p:cNvPr id="58" name=""/>
          <p:cNvSpPr/>
          <p:nvPr/>
        </p:nvSpPr>
        <p:spPr>
          <a:xfrm>
            <a:off x="2057400" y="3200400"/>
            <a:ext cx="1066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Gathering System</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690840" y="76320"/>
            <a:ext cx="6481080" cy="825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33cc"/>
                </a:solidFill>
                <a:effectLst/>
                <a:uFillTx/>
                <a:latin typeface="Arial"/>
              </a:rPr>
              <a:t>Questions/Comments</a:t>
            </a:r>
            <a:endParaRPr b="0" lang="en-US" sz="4800" strike="noStrike" u="none">
              <a:solidFill>
                <a:srgbClr val="000000"/>
              </a:solidFill>
              <a:effectLst/>
              <a:uFillTx/>
              <a:latin typeface="Times New Roman"/>
            </a:endParaRPr>
          </a:p>
        </p:txBody>
      </p:sp>
      <p:sp>
        <p:nvSpPr>
          <p:cNvPr id="60" name=""/>
          <p:cNvSpPr/>
          <p:nvPr/>
        </p:nvSpPr>
        <p:spPr>
          <a:xfrm>
            <a:off x="762120" y="838080"/>
            <a:ext cx="7467480" cy="4354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What is the book value of the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What is the market value of the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Does Huber Energy get to retain the sale proceeds up to book value?</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not, is the magnitude of the gain (market value less book value) large enough to motivate Huber Energy to transact?</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Is it feasible for Huber to sell the gathering system for less than book value?</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so, more value could be realized by Huber Energy through the swap</a:t>
            </a:r>
            <a:endParaRPr b="0" lang="en-US" sz="1600" strike="noStrike" u="none">
              <a:solidFill>
                <a:srgbClr val="000000"/>
              </a:solidFill>
              <a:effectLst/>
              <a:uFillTx/>
              <a:latin typeface="Times New Roman"/>
            </a:endParaRPr>
          </a:p>
          <a:p>
            <a:pPr lvl="1" marL="623880" indent="-27936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If Huber intends to immediately liquidate the swap, the transparency of the transaction would be significant, as Huber would likely obtain a firm quote from an outside party just prior to closing the deal.  This would reduce ENA’s ability to extract a sizeable margin.</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This structure assumes simultaneous execution of all contracts between ENA, Huber, and Crestone.  ENA would not be exposed to equity risk from the gathering assets.</a:t>
            </a: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30040" indent="-230040">
              <a:lnSpc>
                <a:spcPct val="90000"/>
              </a:lnSpc>
              <a:spcBef>
                <a:spcPts val="400"/>
              </a:spcBef>
              <a:buClr>
                <a:srgbClr val="000000"/>
              </a:buClr>
              <a:buFont typeface="Times New Roman"/>
              <a:buChar char="•"/>
              <a:tabLst>
                <a:tab algn="l" pos="394488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The transaction, as presented, would effectively provide Enron a low-cost source of off-balance sheet financing.</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1292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2001-10-11T18:17:43Z</dcterms:created>
  <dc:creator>Tyrell</dc:creator>
  <dc:description/>
  <dc:language>en-US</dc:language>
  <cp:lastModifiedBy>mwhitt</cp:lastModifiedBy>
  <dcterms:modified xsi:type="dcterms:W3CDTF">2001-10-16T16:38:37Z</dcterms:modified>
  <cp:revision>6</cp:revision>
  <dc:subject/>
  <dc:title>PowerPoint Presentation</dc:title>
</cp:coreProperties>
</file>