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5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29.xml" ContentType="application/vnd.openxmlformats-officedocument.presentationml.slide+xml"/>
  <Override PartName="/ppt/slides/slide28.xml" ContentType="application/vnd.openxmlformats-officedocument.presentationml.slide+xml"/>
  <Override PartName="/ppt/slides/slide27.xml" ContentType="application/vnd.openxmlformats-officedocument.presentationml.slide+xml"/>
  <Override PartName="/ppt/slides/slide26.xml" ContentType="application/vnd.openxmlformats-officedocument.presentationml.slide+xml"/>
  <Override PartName="/ppt/slides/slide14.xml" ContentType="application/vnd.openxmlformats-officedocument.presentationml.slide+xml"/>
  <Override PartName="/ppt/slides/slide6.xml" ContentType="application/vnd.openxmlformats-officedocument.presentationml.slide+xml"/>
  <Override PartName="/ppt/slides/slide15.xml" ContentType="application/vnd.openxmlformats-officedocument.presentationml.slide+xml"/>
  <Override PartName="/ppt/slides/slide7.xml" ContentType="application/vnd.openxmlformats-officedocument.presentationml.slide+xml"/>
  <Override PartName="/ppt/slides/slide1.xml" ContentType="application/vnd.openxmlformats-officedocument.presentationml.slide+xml"/>
  <Override PartName="/ppt/slides/slide46.xml" ContentType="application/vnd.openxmlformats-officedocument.presentationml.slide+xml"/>
  <Override PartName="/ppt/slides/slide16.xml" ContentType="application/vnd.openxmlformats-officedocument.presentationml.slide+xml"/>
  <Override PartName="/ppt/slides/slide8.xml" ContentType="application/vnd.openxmlformats-officedocument.presentationml.slide+xml"/>
  <Override PartName="/ppt/slides/slide2.xml" ContentType="application/vnd.openxmlformats-officedocument.presentationml.slide+xml"/>
  <Override PartName="/ppt/slides/slide10.xml" ContentType="application/vnd.openxmlformats-officedocument.presentationml.slide+xml"/>
  <Override PartName="/ppt/slides/slide47.xml" ContentType="application/vnd.openxmlformats-officedocument.presentationml.slide+xml"/>
  <Override PartName="/ppt/slides/slide17.xml" ContentType="application/vnd.openxmlformats-officedocument.presentationml.slide+xml"/>
  <Override PartName="/ppt/slides/slide9.xml" ContentType="application/vnd.openxmlformats-officedocument.presentationml.slide+xml"/>
  <Override PartName="/ppt/slides/slide3.xml" ContentType="application/vnd.openxmlformats-officedocument.presentationml.slide+xml"/>
  <Override PartName="/ppt/slides/slide11.xml" ContentType="application/vnd.openxmlformats-officedocument.presentationml.slide+xml"/>
  <Override PartName="/ppt/slides/slide48.xml" ContentType="application/vnd.openxmlformats-officedocument.presentationml.slide+xml"/>
  <Override PartName="/ppt/slides/slide20.xml" ContentType="application/vnd.openxmlformats-officedocument.presentationml.slide+xml"/>
  <Override PartName="/ppt/slides/slide57.xml" ContentType="application/vnd.openxmlformats-officedocument.presentationml.slide+xml"/>
  <Override PartName="/ppt/slides/slide18.xml" ContentType="application/vnd.openxmlformats-officedocument.presentationml.slide+xml"/>
  <Override PartName="/ppt/slides/slide4.xml" ContentType="application/vnd.openxmlformats-officedocument.presentationml.slide+xml"/>
  <Override PartName="/ppt/slides/slide12.xml" ContentType="application/vnd.openxmlformats-officedocument.presentationml.slide+xml"/>
  <Override PartName="/ppt/slides/slide49.xml" ContentType="application/vnd.openxmlformats-officedocument.presentationml.slide+xml"/>
  <Override PartName="/ppt/slides/slide21.xml" ContentType="application/vnd.openxmlformats-officedocument.presentationml.slide+xml"/>
  <Override PartName="/ppt/slides/slide19.xml" ContentType="application/vnd.openxmlformats-officedocument.presentationml.slide+xml"/>
  <Override PartName="/ppt/slides/slide45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40.xml" ContentType="application/vnd.openxmlformats-officedocument.presentationml.slide+xml"/>
  <Override PartName="/ppt/slides/_rels/slide22.xml.rels" ContentType="application/vnd.openxmlformats-package.relationships+xml"/>
  <Override PartName="/ppt/slides/_rels/slide5.xml.rels" ContentType="application/vnd.openxmlformats-package.relationships+xml"/>
  <Override PartName="/ppt/slides/_rels/slide23.xml.rels" ContentType="application/vnd.openxmlformats-package.relationships+xml"/>
  <Override PartName="/ppt/slides/_rels/slide6.xml.rels" ContentType="application/vnd.openxmlformats-package.relationships+xml"/>
  <Override PartName="/ppt/slides/_rels/slide24.xml.rels" ContentType="application/vnd.openxmlformats-package.relationships+xml"/>
  <Override PartName="/ppt/slides/_rels/slide7.xml.rels" ContentType="application/vnd.openxmlformats-package.relationships+xml"/>
  <Override PartName="/ppt/slides/_rels/slide25.xml.rels" ContentType="application/vnd.openxmlformats-package.relationships+xml"/>
  <Override PartName="/ppt/slides/_rels/slide8.xml.rels" ContentType="application/vnd.openxmlformats-package.relationships+xml"/>
  <Override PartName="/ppt/slides/_rels/slide30.xml.rels" ContentType="application/vnd.openxmlformats-package.relationships+xml"/>
  <Override PartName="/ppt/slides/_rels/slide31.xml.rels" ContentType="application/vnd.openxmlformats-package.relationships+xml"/>
  <Override PartName="/ppt/slides/_rels/slide32.xml.rels" ContentType="application/vnd.openxmlformats-package.relationships+xml"/>
  <Override PartName="/ppt/slides/_rels/slide33.xml.rels" ContentType="application/vnd.openxmlformats-package.relationships+xml"/>
  <Override PartName="/ppt/slides/_rels/slide34.xml.rels" ContentType="application/vnd.openxmlformats-package.relationships+xml"/>
  <Override PartName="/ppt/slides/_rels/slide35.xml.rels" ContentType="application/vnd.openxmlformats-package.relationships+xml"/>
  <Override PartName="/ppt/slides/_rels/slide36.xml.rels" ContentType="application/vnd.openxmlformats-package.relationships+xml"/>
  <Override PartName="/ppt/slides/_rels/slide37.xml.rels" ContentType="application/vnd.openxmlformats-package.relationships+xml"/>
  <Override PartName="/ppt/slides/_rels/slide56.xml.rels" ContentType="application/vnd.openxmlformats-package.relationships+xml"/>
  <Override PartName="/ppt/slides/_rels/slide2.xml.rels" ContentType="application/vnd.openxmlformats-package.relationships+xml"/>
  <Override PartName="/ppt/slides/_rels/slide44.xml.rels" ContentType="application/vnd.openxmlformats-package.relationships+xml"/>
  <Override PartName="/ppt/slides/_rels/slide55.xml.rels" ContentType="application/vnd.openxmlformats-package.relationships+xml"/>
  <Override PartName="/ppt/slides/_rels/slide1.xml.rels" ContentType="application/vnd.openxmlformats-package.relationships+xml"/>
  <Override PartName="/ppt/slides/_rels/slide43.xml.rels" ContentType="application/vnd.openxmlformats-package.relationships+xml"/>
  <Override PartName="/ppt/slides/_rels/slide54.xml.rels" ContentType="application/vnd.openxmlformats-package.relationships+xml"/>
  <Override PartName="/ppt/slides/_rels/slide42.xml.rels" ContentType="application/vnd.openxmlformats-package.relationships+xml"/>
  <Override PartName="/ppt/slides/_rels/slide53.xml.rels" ContentType="application/vnd.openxmlformats-package.relationships+xml"/>
  <Override PartName="/ppt/slides/_rels/slide39.xml.rels" ContentType="application/vnd.openxmlformats-package.relationships+xml"/>
  <Override PartName="/ppt/slides/_rels/slide41.xml.rels" ContentType="application/vnd.openxmlformats-package.relationships+xml"/>
  <Override PartName="/ppt/slides/_rels/slide52.xml.rels" ContentType="application/vnd.openxmlformats-package.relationships+xml"/>
  <Override PartName="/ppt/slides/_rels/slide46.xml.rels" ContentType="application/vnd.openxmlformats-package.relationships+xml"/>
  <Override PartName="/ppt/slides/_rels/slide47.xml.rels" ContentType="application/vnd.openxmlformats-package.relationships+xml"/>
  <Override PartName="/ppt/slides/_rels/slide10.xml.rels" ContentType="application/vnd.openxmlformats-package.relationships+xml"/>
  <Override PartName="/ppt/slides/_rels/slide45.xml.rels" ContentType="application/vnd.openxmlformats-package.relationships+xml"/>
  <Override PartName="/ppt/slides/_rels/slide9.xml.rels" ContentType="application/vnd.openxmlformats-package.relationships+xml"/>
  <Override PartName="/ppt/slides/_rels/slide26.xml.rels" ContentType="application/vnd.openxmlformats-package.relationships+xml"/>
  <Override PartName="/ppt/slides/_rels/slide14.xml.rels" ContentType="application/vnd.openxmlformats-package.relationships+xml"/>
  <Override PartName="/ppt/slides/_rels/slide12.xml.rels" ContentType="application/vnd.openxmlformats-package.relationships+xml"/>
  <Override PartName="/ppt/slides/_rels/slide49.xml.rels" ContentType="application/vnd.openxmlformats-package.relationships+xml"/>
  <Override PartName="/ppt/slides/_rels/slide51.xml.rels" ContentType="application/vnd.openxmlformats-package.relationships+xml"/>
  <Override PartName="/ppt/slides/_rels/slide15.xml.rels" ContentType="application/vnd.openxmlformats-package.relationships+xml"/>
  <Override PartName="/ppt/slides/_rels/slide27.xml.rels" ContentType="application/vnd.openxmlformats-package.relationships+xml"/>
  <Override PartName="/ppt/slides/_rels/slide16.xml.rels" ContentType="application/vnd.openxmlformats-package.relationships+xml"/>
  <Override PartName="/ppt/slides/_rels/slide28.xml.rels" ContentType="application/vnd.openxmlformats-package.relationships+xml"/>
  <Override PartName="/ppt/slides/_rels/slide17.xml.rels" ContentType="application/vnd.openxmlformats-package.relationships+xml"/>
  <Override PartName="/ppt/slides/_rels/slide29.xml.rels" ContentType="application/vnd.openxmlformats-package.relationships+xml"/>
  <Override PartName="/ppt/slides/_rels/slide11.xml.rels" ContentType="application/vnd.openxmlformats-package.relationships+xml"/>
  <Override PartName="/ppt/slides/_rels/slide48.xml.rels" ContentType="application/vnd.openxmlformats-package.relationships+xml"/>
  <Override PartName="/ppt/slides/_rels/slide50.xml.rels" ContentType="application/vnd.openxmlformats-package.relationships+xml"/>
  <Override PartName="/ppt/slides/_rels/slide13.xml.rels" ContentType="application/vnd.openxmlformats-package.relationships+xml"/>
  <Override PartName="/ppt/slides/_rels/slide40.xml.rels" ContentType="application/vnd.openxmlformats-package.relationships+xml"/>
  <Override PartName="/ppt/slides/_rels/slide38.xml.rels" ContentType="application/vnd.openxmlformats-package.relationships+xml"/>
  <Override PartName="/ppt/slides/_rels/slide18.xml.rels" ContentType="application/vnd.openxmlformats-package.relationships+xml"/>
  <Override PartName="/ppt/slides/_rels/slide3.xml.rels" ContentType="application/vnd.openxmlformats-package.relationships+xml"/>
  <Override PartName="/ppt/slides/_rels/slide20.xml.rels" ContentType="application/vnd.openxmlformats-package.relationships+xml"/>
  <Override PartName="/ppt/slides/_rels/slide57.xml.rels" ContentType="application/vnd.openxmlformats-package.relationships+xml"/>
  <Override PartName="/ppt/slides/_rels/slide4.xml.rels" ContentType="application/vnd.openxmlformats-package.relationships+xml"/>
  <Override PartName="/ppt/slides/_rels/slide21.xml.rels" ContentType="application/vnd.openxmlformats-package.relationships+xml"/>
  <Override PartName="/ppt/slides/_rels/slide19.xml.rels" ContentType="application/vnd.openxmlformats-package.relationships+xml"/>
  <Override PartName="/ppt/slides/slide38.xml" ContentType="application/vnd.openxmlformats-officedocument.presentationml.slide+xml"/>
  <Override PartName="/ppt/slides/slide52.xml" ContentType="application/vnd.openxmlformats-officedocument.presentationml.slide+xml"/>
  <Override PartName="/ppt/slides/slide41.xml" ContentType="application/vnd.openxmlformats-officedocument.presentationml.slide+xml"/>
  <Override PartName="/ppt/slides/slide39.xml" ContentType="application/vnd.openxmlformats-officedocument.presentationml.slide+xml"/>
  <Override PartName="/ppt/slides/slide53.xml" ContentType="application/vnd.openxmlformats-officedocument.presentationml.slide+xml"/>
  <Override PartName="/ppt/slides/slide42.xml" ContentType="application/vnd.openxmlformats-officedocument.presentationml.slide+xml"/>
  <Override PartName="/ppt/slides/slide54.xml" ContentType="application/vnd.openxmlformats-officedocument.presentationml.slide+xml"/>
  <Override PartName="/ppt/slides/slide43.xml" ContentType="application/vnd.openxmlformats-officedocument.presentationml.slide+xml"/>
  <Override PartName="/ppt/slides/slide55.xml" ContentType="application/vnd.openxmlformats-officedocument.presentationml.slide+xml"/>
  <Override PartName="/ppt/slides/slide44.xml" ContentType="application/vnd.openxmlformats-officedocument.presentationml.slide+xml"/>
  <Override PartName="/ppt/slides/slide56.xml" ContentType="application/vnd.openxmlformats-officedocument.presentationml.slide+xml"/>
  <Override PartName="/ppt/slides/slide13.xml" ContentType="application/vnd.openxmlformats-officedocument.presentationml.slide+xml"/>
  <Override PartName="/ppt/slides/slide5.xml" ContentType="application/vnd.openxmlformats-officedocument.presentationml.slide+xml"/>
  <Override PartName="/ppt/slides/slide37.xml" ContentType="application/vnd.openxmlformats-officedocument.presentationml.slide+xml"/>
  <Override PartName="/ppt/slides/slide36.xml" ContentType="application/vnd.openxmlformats-officedocument.presentationml.slide+xml"/>
  <Override PartName="/ppt/slides/slide35.xml" ContentType="application/vnd.openxmlformats-officedocument.presentationml.slide+xml"/>
  <Override PartName="/ppt/slides/slide34.xml" ContentType="application/vnd.openxmlformats-officedocument.presentationml.slide+xml"/>
  <Override PartName="/ppt/slides/slide33.xml" ContentType="application/vnd.openxmlformats-officedocument.presentationml.slide+xml"/>
  <Override PartName="/ppt/slides/slide32.xml" ContentType="application/vnd.openxmlformats-officedocument.presentationml.slide+xml"/>
  <Override PartName="/ppt/slides/slide31.xml" ContentType="application/vnd.openxmlformats-officedocument.presentationml.slide+xml"/>
  <Override PartName="/ppt/slides/slide30.xml" ContentType="application/vnd.openxmlformats-officedocument.presentationml.slide+xml"/>
  <Override PartName="/ppt/slides/slide25.xml" ContentType="application/vnd.openxmlformats-officedocument.presentationml.slide+xml"/>
  <Override PartName="/ppt/slides/slide24.xml" ContentType="application/vnd.openxmlformats-officedocument.presentationml.slide+xml"/>
  <Override PartName="/ppt/slides/slide23.xml" ContentType="application/vnd.openxmlformats-officedocument.presentationml.slide+xml"/>
  <Override PartName="/ppt/slides/slide22.xml" ContentType="application/vnd.openxmlformats-officedocument.presentationml.slide+xml"/>
  <Override PartName="/ppt/_rels/presentation.xml.rels" ContentType="application/vnd.openxmlformats-package.relationships+xml"/>
  <Override PartName="/ppt/media/image1.png" ContentType="image/png"/>
  <Override PartName="/ppt/media/image2.jpeg" ContentType="image/jpeg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  <p:sldId id="307" r:id="rId54"/>
    <p:sldId id="308" r:id="rId55"/>
    <p:sldId id="309" r:id="rId56"/>
    <p:sldId id="310" r:id="rId57"/>
    <p:sldId id="311" r:id="rId58"/>
    <p:sldId id="312" r:id="rId59"/>
  </p:sldIdLst>
  <p:sldSz cx="9144000" cy="6858000"/>
  <p:notesSz cx="6858000" cy="91805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slide" Target="slides/slide20.xml"/><Relationship Id="rId23" Type="http://schemas.openxmlformats.org/officeDocument/2006/relationships/slide" Target="slides/slide21.xml"/><Relationship Id="rId24" Type="http://schemas.openxmlformats.org/officeDocument/2006/relationships/slide" Target="slides/slide22.xml"/><Relationship Id="rId25" Type="http://schemas.openxmlformats.org/officeDocument/2006/relationships/slide" Target="slides/slide23.xml"/><Relationship Id="rId26" Type="http://schemas.openxmlformats.org/officeDocument/2006/relationships/slide" Target="slides/slide24.xml"/><Relationship Id="rId27" Type="http://schemas.openxmlformats.org/officeDocument/2006/relationships/slide" Target="slides/slide25.xml"/><Relationship Id="rId28" Type="http://schemas.openxmlformats.org/officeDocument/2006/relationships/slide" Target="slides/slide26.xml"/><Relationship Id="rId29" Type="http://schemas.openxmlformats.org/officeDocument/2006/relationships/slide" Target="slides/slide27.xml"/><Relationship Id="rId30" Type="http://schemas.openxmlformats.org/officeDocument/2006/relationships/slide" Target="slides/slide28.xml"/><Relationship Id="rId31" Type="http://schemas.openxmlformats.org/officeDocument/2006/relationships/slide" Target="slides/slide29.xml"/><Relationship Id="rId32" Type="http://schemas.openxmlformats.org/officeDocument/2006/relationships/slide" Target="slides/slide30.xml"/><Relationship Id="rId33" Type="http://schemas.openxmlformats.org/officeDocument/2006/relationships/slide" Target="slides/slide31.xml"/><Relationship Id="rId34" Type="http://schemas.openxmlformats.org/officeDocument/2006/relationships/slide" Target="slides/slide32.xml"/><Relationship Id="rId35" Type="http://schemas.openxmlformats.org/officeDocument/2006/relationships/slide" Target="slides/slide33.xml"/><Relationship Id="rId36" Type="http://schemas.openxmlformats.org/officeDocument/2006/relationships/slide" Target="slides/slide34.xml"/><Relationship Id="rId37" Type="http://schemas.openxmlformats.org/officeDocument/2006/relationships/slide" Target="slides/slide35.xml"/><Relationship Id="rId38" Type="http://schemas.openxmlformats.org/officeDocument/2006/relationships/slide" Target="slides/slide36.xml"/><Relationship Id="rId39" Type="http://schemas.openxmlformats.org/officeDocument/2006/relationships/slide" Target="slides/slide37.xml"/><Relationship Id="rId40" Type="http://schemas.openxmlformats.org/officeDocument/2006/relationships/slide" Target="slides/slide38.xml"/><Relationship Id="rId41" Type="http://schemas.openxmlformats.org/officeDocument/2006/relationships/slide" Target="slides/slide39.xml"/><Relationship Id="rId42" Type="http://schemas.openxmlformats.org/officeDocument/2006/relationships/slide" Target="slides/slide40.xml"/><Relationship Id="rId43" Type="http://schemas.openxmlformats.org/officeDocument/2006/relationships/slide" Target="slides/slide41.xml"/><Relationship Id="rId44" Type="http://schemas.openxmlformats.org/officeDocument/2006/relationships/slide" Target="slides/slide42.xml"/><Relationship Id="rId45" Type="http://schemas.openxmlformats.org/officeDocument/2006/relationships/slide" Target="slides/slide43.xml"/><Relationship Id="rId46" Type="http://schemas.openxmlformats.org/officeDocument/2006/relationships/slide" Target="slides/slide44.xml"/><Relationship Id="rId47" Type="http://schemas.openxmlformats.org/officeDocument/2006/relationships/slide" Target="slides/slide45.xml"/><Relationship Id="rId48" Type="http://schemas.openxmlformats.org/officeDocument/2006/relationships/slide" Target="slides/slide46.xml"/><Relationship Id="rId49" Type="http://schemas.openxmlformats.org/officeDocument/2006/relationships/slide" Target="slides/slide47.xml"/><Relationship Id="rId50" Type="http://schemas.openxmlformats.org/officeDocument/2006/relationships/slide" Target="slides/slide48.xml"/><Relationship Id="rId51" Type="http://schemas.openxmlformats.org/officeDocument/2006/relationships/slide" Target="slides/slide49.xml"/><Relationship Id="rId52" Type="http://schemas.openxmlformats.org/officeDocument/2006/relationships/slide" Target="slides/slide50.xml"/><Relationship Id="rId53" Type="http://schemas.openxmlformats.org/officeDocument/2006/relationships/slide" Target="slides/slide51.xml"/><Relationship Id="rId54" Type="http://schemas.openxmlformats.org/officeDocument/2006/relationships/slide" Target="slides/slide52.xml"/><Relationship Id="rId55" Type="http://schemas.openxmlformats.org/officeDocument/2006/relationships/slide" Target="slides/slide53.xml"/><Relationship Id="rId56" Type="http://schemas.openxmlformats.org/officeDocument/2006/relationships/slide" Target="slides/slide54.xml"/><Relationship Id="rId57" Type="http://schemas.openxmlformats.org/officeDocument/2006/relationships/slide" Target="slides/slide55.xml"/><Relationship Id="rId58" Type="http://schemas.openxmlformats.org/officeDocument/2006/relationships/slide" Target="slides/slide56.xml"/><Relationship Id="rId59" Type="http://schemas.openxmlformats.org/officeDocument/2006/relationships/slide" Target="slides/slide57.xml"/><Relationship Id="rId60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0" name=""/>
          <p:cNvGrpSpPr/>
          <p:nvPr/>
        </p:nvGrpSpPr>
        <p:grpSpPr>
          <a:xfrm>
            <a:off x="685800" y="117360"/>
            <a:ext cx="8456760" cy="6739200"/>
            <a:chOff x="685800" y="117360"/>
            <a:chExt cx="8456760" cy="6739200"/>
          </a:xfrm>
        </p:grpSpPr>
        <p:sp>
          <p:nvSpPr>
            <p:cNvPr id="1" name=""/>
            <p:cNvSpPr/>
            <p:nvPr/>
          </p:nvSpPr>
          <p:spPr>
            <a:xfrm>
              <a:off x="685800" y="6629400"/>
              <a:ext cx="3505320" cy="227160"/>
            </a:xfrm>
            <a:prstGeom prst="rect">
              <a:avLst/>
            </a:pr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2" name=""/>
            <p:cNvGrpSpPr/>
            <p:nvPr/>
          </p:nvGrpSpPr>
          <p:grpSpPr>
            <a:xfrm>
              <a:off x="4538520" y="6746760"/>
              <a:ext cx="4332600" cy="65160"/>
              <a:chOff x="4538520" y="6746760"/>
              <a:chExt cx="4332600" cy="65160"/>
            </a:xfrm>
          </p:grpSpPr>
          <p:sp>
            <p:nvSpPr>
              <p:cNvPr id="3" name=""/>
              <p:cNvSpPr/>
              <p:nvPr/>
            </p:nvSpPr>
            <p:spPr>
              <a:xfrm>
                <a:off x="4538520" y="6746760"/>
                <a:ext cx="66960" cy="65160"/>
              </a:xfrm>
              <a:prstGeom prst="ellipse">
                <a:avLst/>
              </a:prstGeom>
              <a:solidFill>
                <a:srgbClr val="cbcbc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60" bIns="-36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" name=""/>
              <p:cNvSpPr/>
              <p:nvPr/>
            </p:nvSpPr>
            <p:spPr>
              <a:xfrm>
                <a:off x="5148360" y="6746760"/>
                <a:ext cx="66600" cy="65160"/>
              </a:xfrm>
              <a:prstGeom prst="ellipse">
                <a:avLst/>
              </a:prstGeom>
              <a:solidFill>
                <a:srgbClr val="cbcbc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60" bIns="-36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" name=""/>
              <p:cNvSpPr/>
              <p:nvPr/>
            </p:nvSpPr>
            <p:spPr>
              <a:xfrm>
                <a:off x="5757840" y="6746760"/>
                <a:ext cx="65160" cy="65160"/>
              </a:xfrm>
              <a:prstGeom prst="ellipse">
                <a:avLst/>
              </a:prstGeom>
              <a:solidFill>
                <a:srgbClr val="cbcbc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60" bIns="-36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" name=""/>
              <p:cNvSpPr/>
              <p:nvPr/>
            </p:nvSpPr>
            <p:spPr>
              <a:xfrm>
                <a:off x="6367320" y="6746760"/>
                <a:ext cx="65160" cy="65160"/>
              </a:xfrm>
              <a:prstGeom prst="ellipse">
                <a:avLst/>
              </a:prstGeom>
              <a:solidFill>
                <a:srgbClr val="cbcbc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60" bIns="-36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" name=""/>
              <p:cNvSpPr/>
              <p:nvPr/>
            </p:nvSpPr>
            <p:spPr>
              <a:xfrm>
                <a:off x="6977160" y="6746760"/>
                <a:ext cx="66600" cy="65160"/>
              </a:xfrm>
              <a:prstGeom prst="ellipse">
                <a:avLst/>
              </a:prstGeom>
              <a:solidFill>
                <a:srgbClr val="cbcbc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60" bIns="-36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" name=""/>
              <p:cNvSpPr/>
              <p:nvPr/>
            </p:nvSpPr>
            <p:spPr>
              <a:xfrm>
                <a:off x="7586640" y="6746760"/>
                <a:ext cx="66600" cy="65160"/>
              </a:xfrm>
              <a:prstGeom prst="ellipse">
                <a:avLst/>
              </a:prstGeom>
              <a:solidFill>
                <a:srgbClr val="cbcbc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60" bIns="-36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" name=""/>
              <p:cNvSpPr/>
              <p:nvPr/>
            </p:nvSpPr>
            <p:spPr>
              <a:xfrm>
                <a:off x="8196120" y="6746760"/>
                <a:ext cx="66960" cy="65160"/>
              </a:xfrm>
              <a:prstGeom prst="ellipse">
                <a:avLst/>
              </a:prstGeom>
              <a:solidFill>
                <a:srgbClr val="cbcbc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60" bIns="-36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" name=""/>
              <p:cNvSpPr/>
              <p:nvPr/>
            </p:nvSpPr>
            <p:spPr>
              <a:xfrm>
                <a:off x="8805960" y="6746760"/>
                <a:ext cx="65160" cy="65160"/>
              </a:xfrm>
              <a:prstGeom prst="ellipse">
                <a:avLst/>
              </a:prstGeom>
              <a:solidFill>
                <a:srgbClr val="cbcbc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60" bIns="-36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11" name=""/>
            <p:cNvSpPr/>
            <p:nvPr/>
          </p:nvSpPr>
          <p:spPr>
            <a:xfrm>
              <a:off x="762120" y="762120"/>
              <a:ext cx="8380440" cy="761760"/>
            </a:xfrm>
            <a:prstGeom prst="rect">
              <a:avLst/>
            </a:pr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" name=""/>
            <p:cNvSpPr/>
            <p:nvPr/>
          </p:nvSpPr>
          <p:spPr>
            <a:xfrm>
              <a:off x="804960" y="117360"/>
              <a:ext cx="66600" cy="66960"/>
            </a:xfrm>
            <a:prstGeom prst="ellipse">
              <a:avLst/>
            </a:prstGeom>
            <a:solidFill>
              <a:srgbClr val="cbcbcb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720" bIns="72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" name=""/>
            <p:cNvSpPr/>
            <p:nvPr/>
          </p:nvSpPr>
          <p:spPr>
            <a:xfrm>
              <a:off x="804960" y="347760"/>
              <a:ext cx="66600" cy="65160"/>
            </a:xfrm>
            <a:prstGeom prst="ellipse">
              <a:avLst/>
            </a:prstGeom>
            <a:solidFill>
              <a:srgbClr val="cbcbcb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60" bIns="-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" name=""/>
            <p:cNvSpPr/>
            <p:nvPr/>
          </p:nvSpPr>
          <p:spPr>
            <a:xfrm>
              <a:off x="804960" y="574560"/>
              <a:ext cx="66600" cy="65160"/>
            </a:xfrm>
            <a:prstGeom prst="ellipse">
              <a:avLst/>
            </a:prstGeom>
            <a:solidFill>
              <a:srgbClr val="cbcbcb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60" bIns="-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cbcbcb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cbcbcb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ffffff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ffffff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marL="216000" indent="0"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marL="216000" indent="0" algn="ctr"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 algn="ctr"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marL="216000" indent="0" algn="r"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 algn="r"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145885A8-1F22-409D-9C45-A0F4EB8477FC}" type="slidenum"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"/>
          <p:cNvGrpSpPr/>
          <p:nvPr/>
        </p:nvGrpSpPr>
        <p:grpSpPr>
          <a:xfrm>
            <a:off x="685800" y="117360"/>
            <a:ext cx="8456760" cy="6739200"/>
            <a:chOff x="685800" y="117360"/>
            <a:chExt cx="8456760" cy="6739200"/>
          </a:xfrm>
        </p:grpSpPr>
        <p:sp>
          <p:nvSpPr>
            <p:cNvPr id="1" name=""/>
            <p:cNvSpPr/>
            <p:nvPr/>
          </p:nvSpPr>
          <p:spPr>
            <a:xfrm>
              <a:off x="685800" y="6629400"/>
              <a:ext cx="3505320" cy="227160"/>
            </a:xfrm>
            <a:prstGeom prst="rect">
              <a:avLst/>
            </a:pr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21" name=""/>
            <p:cNvGrpSpPr/>
            <p:nvPr/>
          </p:nvGrpSpPr>
          <p:grpSpPr>
            <a:xfrm>
              <a:off x="4538520" y="6746760"/>
              <a:ext cx="4332600" cy="65160"/>
              <a:chOff x="4538520" y="6746760"/>
              <a:chExt cx="4332600" cy="65160"/>
            </a:xfrm>
          </p:grpSpPr>
          <p:sp>
            <p:nvSpPr>
              <p:cNvPr id="3" name=""/>
              <p:cNvSpPr/>
              <p:nvPr/>
            </p:nvSpPr>
            <p:spPr>
              <a:xfrm>
                <a:off x="4538520" y="6746760"/>
                <a:ext cx="66960" cy="65160"/>
              </a:xfrm>
              <a:prstGeom prst="ellipse">
                <a:avLst/>
              </a:prstGeom>
              <a:solidFill>
                <a:srgbClr val="cbcbc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60" bIns="-36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" name=""/>
              <p:cNvSpPr/>
              <p:nvPr/>
            </p:nvSpPr>
            <p:spPr>
              <a:xfrm>
                <a:off x="5148360" y="6746760"/>
                <a:ext cx="66600" cy="65160"/>
              </a:xfrm>
              <a:prstGeom prst="ellipse">
                <a:avLst/>
              </a:prstGeom>
              <a:solidFill>
                <a:srgbClr val="cbcbc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60" bIns="-36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" name=""/>
              <p:cNvSpPr/>
              <p:nvPr/>
            </p:nvSpPr>
            <p:spPr>
              <a:xfrm>
                <a:off x="5757840" y="6746760"/>
                <a:ext cx="65160" cy="65160"/>
              </a:xfrm>
              <a:prstGeom prst="ellipse">
                <a:avLst/>
              </a:prstGeom>
              <a:solidFill>
                <a:srgbClr val="cbcbc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60" bIns="-36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" name=""/>
              <p:cNvSpPr/>
              <p:nvPr/>
            </p:nvSpPr>
            <p:spPr>
              <a:xfrm>
                <a:off x="6367320" y="6746760"/>
                <a:ext cx="65160" cy="65160"/>
              </a:xfrm>
              <a:prstGeom prst="ellipse">
                <a:avLst/>
              </a:prstGeom>
              <a:solidFill>
                <a:srgbClr val="cbcbc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60" bIns="-36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" name=""/>
              <p:cNvSpPr/>
              <p:nvPr/>
            </p:nvSpPr>
            <p:spPr>
              <a:xfrm>
                <a:off x="6977160" y="6746760"/>
                <a:ext cx="66600" cy="65160"/>
              </a:xfrm>
              <a:prstGeom prst="ellipse">
                <a:avLst/>
              </a:prstGeom>
              <a:solidFill>
                <a:srgbClr val="cbcbc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60" bIns="-36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" name=""/>
              <p:cNvSpPr/>
              <p:nvPr/>
            </p:nvSpPr>
            <p:spPr>
              <a:xfrm>
                <a:off x="7586640" y="6746760"/>
                <a:ext cx="66600" cy="65160"/>
              </a:xfrm>
              <a:prstGeom prst="ellipse">
                <a:avLst/>
              </a:prstGeom>
              <a:solidFill>
                <a:srgbClr val="cbcbc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60" bIns="-36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" name=""/>
              <p:cNvSpPr/>
              <p:nvPr/>
            </p:nvSpPr>
            <p:spPr>
              <a:xfrm>
                <a:off x="8196120" y="6746760"/>
                <a:ext cx="66960" cy="65160"/>
              </a:xfrm>
              <a:prstGeom prst="ellipse">
                <a:avLst/>
              </a:prstGeom>
              <a:solidFill>
                <a:srgbClr val="cbcbc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60" bIns="-36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" name=""/>
              <p:cNvSpPr/>
              <p:nvPr/>
            </p:nvSpPr>
            <p:spPr>
              <a:xfrm>
                <a:off x="8805960" y="6746760"/>
                <a:ext cx="65160" cy="65160"/>
              </a:xfrm>
              <a:prstGeom prst="ellipse">
                <a:avLst/>
              </a:prstGeom>
              <a:solidFill>
                <a:srgbClr val="cbcbc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60" bIns="-36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11" name=""/>
            <p:cNvSpPr/>
            <p:nvPr/>
          </p:nvSpPr>
          <p:spPr>
            <a:xfrm>
              <a:off x="762120" y="762120"/>
              <a:ext cx="8380440" cy="761760"/>
            </a:xfrm>
            <a:prstGeom prst="rect">
              <a:avLst/>
            </a:pr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" name=""/>
            <p:cNvSpPr/>
            <p:nvPr/>
          </p:nvSpPr>
          <p:spPr>
            <a:xfrm>
              <a:off x="804960" y="117360"/>
              <a:ext cx="66600" cy="66960"/>
            </a:xfrm>
            <a:prstGeom prst="ellipse">
              <a:avLst/>
            </a:prstGeom>
            <a:solidFill>
              <a:srgbClr val="cbcbcb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720" bIns="72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" name=""/>
            <p:cNvSpPr/>
            <p:nvPr/>
          </p:nvSpPr>
          <p:spPr>
            <a:xfrm>
              <a:off x="804960" y="347760"/>
              <a:ext cx="66600" cy="65160"/>
            </a:xfrm>
            <a:prstGeom prst="ellipse">
              <a:avLst/>
            </a:prstGeom>
            <a:solidFill>
              <a:srgbClr val="cbcbcb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60" bIns="-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" name=""/>
            <p:cNvSpPr/>
            <p:nvPr/>
          </p:nvSpPr>
          <p:spPr>
            <a:xfrm>
              <a:off x="804960" y="574560"/>
              <a:ext cx="66600" cy="65160"/>
            </a:xfrm>
            <a:prstGeom prst="ellipse">
              <a:avLst/>
            </a:prstGeom>
            <a:solidFill>
              <a:srgbClr val="cbcbcb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60" bIns="-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cbcbcb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cbcbcb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ffffff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ffffff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dt" idx="4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marL="216000" indent="0"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ftr" idx="5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marL="216000" indent="0" algn="ctr"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 algn="ctr"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PlaceHolder 5"/>
          <p:cNvSpPr>
            <a:spLocks noGrp="1"/>
          </p:cNvSpPr>
          <p:nvPr>
            <p:ph type="sldNum" idx="6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marL="216000" indent="0" algn="r"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 algn="r"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6C09EA22-A6E3-4917-B559-671BD8A6BCF1}" type="slidenum"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Default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7" name=""/>
          <p:cNvGrpSpPr/>
          <p:nvPr/>
        </p:nvGrpSpPr>
        <p:grpSpPr>
          <a:xfrm>
            <a:off x="685800" y="117360"/>
            <a:ext cx="8456760" cy="6739200"/>
            <a:chOff x="685800" y="117360"/>
            <a:chExt cx="8456760" cy="6739200"/>
          </a:xfrm>
        </p:grpSpPr>
        <p:sp>
          <p:nvSpPr>
            <p:cNvPr id="1" name=""/>
            <p:cNvSpPr/>
            <p:nvPr/>
          </p:nvSpPr>
          <p:spPr>
            <a:xfrm>
              <a:off x="685800" y="6629400"/>
              <a:ext cx="3505320" cy="227160"/>
            </a:xfrm>
            <a:prstGeom prst="rect">
              <a:avLst/>
            </a:pr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28" name=""/>
            <p:cNvGrpSpPr/>
            <p:nvPr/>
          </p:nvGrpSpPr>
          <p:grpSpPr>
            <a:xfrm>
              <a:off x="4538520" y="6746760"/>
              <a:ext cx="4332600" cy="65160"/>
              <a:chOff x="4538520" y="6746760"/>
              <a:chExt cx="4332600" cy="65160"/>
            </a:xfrm>
          </p:grpSpPr>
          <p:sp>
            <p:nvSpPr>
              <p:cNvPr id="3" name=""/>
              <p:cNvSpPr/>
              <p:nvPr/>
            </p:nvSpPr>
            <p:spPr>
              <a:xfrm>
                <a:off x="4538520" y="6746760"/>
                <a:ext cx="66960" cy="65160"/>
              </a:xfrm>
              <a:prstGeom prst="ellipse">
                <a:avLst/>
              </a:prstGeom>
              <a:solidFill>
                <a:srgbClr val="cbcbc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60" bIns="-36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" name=""/>
              <p:cNvSpPr/>
              <p:nvPr/>
            </p:nvSpPr>
            <p:spPr>
              <a:xfrm>
                <a:off x="5148360" y="6746760"/>
                <a:ext cx="66600" cy="65160"/>
              </a:xfrm>
              <a:prstGeom prst="ellipse">
                <a:avLst/>
              </a:prstGeom>
              <a:solidFill>
                <a:srgbClr val="cbcbc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60" bIns="-36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" name=""/>
              <p:cNvSpPr/>
              <p:nvPr/>
            </p:nvSpPr>
            <p:spPr>
              <a:xfrm>
                <a:off x="5757840" y="6746760"/>
                <a:ext cx="65160" cy="65160"/>
              </a:xfrm>
              <a:prstGeom prst="ellipse">
                <a:avLst/>
              </a:prstGeom>
              <a:solidFill>
                <a:srgbClr val="cbcbc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60" bIns="-36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" name=""/>
              <p:cNvSpPr/>
              <p:nvPr/>
            </p:nvSpPr>
            <p:spPr>
              <a:xfrm>
                <a:off x="6367320" y="6746760"/>
                <a:ext cx="65160" cy="65160"/>
              </a:xfrm>
              <a:prstGeom prst="ellipse">
                <a:avLst/>
              </a:prstGeom>
              <a:solidFill>
                <a:srgbClr val="cbcbc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60" bIns="-36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" name=""/>
              <p:cNvSpPr/>
              <p:nvPr/>
            </p:nvSpPr>
            <p:spPr>
              <a:xfrm>
                <a:off x="6977160" y="6746760"/>
                <a:ext cx="66600" cy="65160"/>
              </a:xfrm>
              <a:prstGeom prst="ellipse">
                <a:avLst/>
              </a:prstGeom>
              <a:solidFill>
                <a:srgbClr val="cbcbc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60" bIns="-36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" name=""/>
              <p:cNvSpPr/>
              <p:nvPr/>
            </p:nvSpPr>
            <p:spPr>
              <a:xfrm>
                <a:off x="7586640" y="6746760"/>
                <a:ext cx="66600" cy="65160"/>
              </a:xfrm>
              <a:prstGeom prst="ellipse">
                <a:avLst/>
              </a:prstGeom>
              <a:solidFill>
                <a:srgbClr val="cbcbc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60" bIns="-36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" name=""/>
              <p:cNvSpPr/>
              <p:nvPr/>
            </p:nvSpPr>
            <p:spPr>
              <a:xfrm>
                <a:off x="8196120" y="6746760"/>
                <a:ext cx="66960" cy="65160"/>
              </a:xfrm>
              <a:prstGeom prst="ellipse">
                <a:avLst/>
              </a:prstGeom>
              <a:solidFill>
                <a:srgbClr val="cbcbc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60" bIns="-36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" name=""/>
              <p:cNvSpPr/>
              <p:nvPr/>
            </p:nvSpPr>
            <p:spPr>
              <a:xfrm>
                <a:off x="8805960" y="6746760"/>
                <a:ext cx="65160" cy="65160"/>
              </a:xfrm>
              <a:prstGeom prst="ellipse">
                <a:avLst/>
              </a:prstGeom>
              <a:solidFill>
                <a:srgbClr val="cbcbc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60" bIns="-36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11" name=""/>
            <p:cNvSpPr/>
            <p:nvPr/>
          </p:nvSpPr>
          <p:spPr>
            <a:xfrm>
              <a:off x="762120" y="762120"/>
              <a:ext cx="8380440" cy="761760"/>
            </a:xfrm>
            <a:prstGeom prst="rect">
              <a:avLst/>
            </a:pr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" name=""/>
            <p:cNvSpPr/>
            <p:nvPr/>
          </p:nvSpPr>
          <p:spPr>
            <a:xfrm>
              <a:off x="804960" y="117360"/>
              <a:ext cx="66600" cy="66960"/>
            </a:xfrm>
            <a:prstGeom prst="ellipse">
              <a:avLst/>
            </a:prstGeom>
            <a:solidFill>
              <a:srgbClr val="cbcbcb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720" bIns="72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" name=""/>
            <p:cNvSpPr/>
            <p:nvPr/>
          </p:nvSpPr>
          <p:spPr>
            <a:xfrm>
              <a:off x="804960" y="347760"/>
              <a:ext cx="66600" cy="65160"/>
            </a:xfrm>
            <a:prstGeom prst="ellipse">
              <a:avLst/>
            </a:prstGeom>
            <a:solidFill>
              <a:srgbClr val="cbcbcb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60" bIns="-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" name=""/>
            <p:cNvSpPr/>
            <p:nvPr/>
          </p:nvSpPr>
          <p:spPr>
            <a:xfrm>
              <a:off x="804960" y="574560"/>
              <a:ext cx="66600" cy="65160"/>
            </a:xfrm>
            <a:prstGeom prst="ellipse">
              <a:avLst/>
            </a:prstGeom>
            <a:solidFill>
              <a:srgbClr val="cbcbcb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60" bIns="-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cbcbcb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cbcbcb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ffffff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ffffff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dt" idx="7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marL="216000" indent="0"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ftr" idx="8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marL="216000" indent="0" algn="ctr"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 algn="ctr"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sldNum" idx="9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marL="216000" indent="0" algn="r"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 algn="r"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9F5E622D-ED88-442D-8F0A-19283EDFB341}" type="slidenum"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4" name=""/>
          <p:cNvGrpSpPr/>
          <p:nvPr/>
        </p:nvGrpSpPr>
        <p:grpSpPr>
          <a:xfrm>
            <a:off x="685800" y="117360"/>
            <a:ext cx="8456760" cy="6739200"/>
            <a:chOff x="685800" y="117360"/>
            <a:chExt cx="8456760" cy="6739200"/>
          </a:xfrm>
        </p:grpSpPr>
        <p:sp>
          <p:nvSpPr>
            <p:cNvPr id="1" name=""/>
            <p:cNvSpPr/>
            <p:nvPr/>
          </p:nvSpPr>
          <p:spPr>
            <a:xfrm>
              <a:off x="685800" y="6629400"/>
              <a:ext cx="3505320" cy="227160"/>
            </a:xfrm>
            <a:prstGeom prst="rect">
              <a:avLst/>
            </a:pr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35" name=""/>
            <p:cNvGrpSpPr/>
            <p:nvPr/>
          </p:nvGrpSpPr>
          <p:grpSpPr>
            <a:xfrm>
              <a:off x="4538520" y="6746760"/>
              <a:ext cx="4332600" cy="65160"/>
              <a:chOff x="4538520" y="6746760"/>
              <a:chExt cx="4332600" cy="65160"/>
            </a:xfrm>
          </p:grpSpPr>
          <p:sp>
            <p:nvSpPr>
              <p:cNvPr id="3" name=""/>
              <p:cNvSpPr/>
              <p:nvPr/>
            </p:nvSpPr>
            <p:spPr>
              <a:xfrm>
                <a:off x="4538520" y="6746760"/>
                <a:ext cx="66960" cy="65160"/>
              </a:xfrm>
              <a:prstGeom prst="ellipse">
                <a:avLst/>
              </a:prstGeom>
              <a:solidFill>
                <a:srgbClr val="cbcbc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60" bIns="-36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" name=""/>
              <p:cNvSpPr/>
              <p:nvPr/>
            </p:nvSpPr>
            <p:spPr>
              <a:xfrm>
                <a:off x="5148360" y="6746760"/>
                <a:ext cx="66600" cy="65160"/>
              </a:xfrm>
              <a:prstGeom prst="ellipse">
                <a:avLst/>
              </a:prstGeom>
              <a:solidFill>
                <a:srgbClr val="cbcbc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60" bIns="-36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" name=""/>
              <p:cNvSpPr/>
              <p:nvPr/>
            </p:nvSpPr>
            <p:spPr>
              <a:xfrm>
                <a:off x="5757840" y="6746760"/>
                <a:ext cx="65160" cy="65160"/>
              </a:xfrm>
              <a:prstGeom prst="ellipse">
                <a:avLst/>
              </a:prstGeom>
              <a:solidFill>
                <a:srgbClr val="cbcbc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60" bIns="-36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" name=""/>
              <p:cNvSpPr/>
              <p:nvPr/>
            </p:nvSpPr>
            <p:spPr>
              <a:xfrm>
                <a:off x="6367320" y="6746760"/>
                <a:ext cx="65160" cy="65160"/>
              </a:xfrm>
              <a:prstGeom prst="ellipse">
                <a:avLst/>
              </a:prstGeom>
              <a:solidFill>
                <a:srgbClr val="cbcbc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60" bIns="-36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" name=""/>
              <p:cNvSpPr/>
              <p:nvPr/>
            </p:nvSpPr>
            <p:spPr>
              <a:xfrm>
                <a:off x="6977160" y="6746760"/>
                <a:ext cx="66600" cy="65160"/>
              </a:xfrm>
              <a:prstGeom prst="ellipse">
                <a:avLst/>
              </a:prstGeom>
              <a:solidFill>
                <a:srgbClr val="cbcbc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60" bIns="-36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" name=""/>
              <p:cNvSpPr/>
              <p:nvPr/>
            </p:nvSpPr>
            <p:spPr>
              <a:xfrm>
                <a:off x="7586640" y="6746760"/>
                <a:ext cx="66600" cy="65160"/>
              </a:xfrm>
              <a:prstGeom prst="ellipse">
                <a:avLst/>
              </a:prstGeom>
              <a:solidFill>
                <a:srgbClr val="cbcbc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60" bIns="-36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" name=""/>
              <p:cNvSpPr/>
              <p:nvPr/>
            </p:nvSpPr>
            <p:spPr>
              <a:xfrm>
                <a:off x="8196120" y="6746760"/>
                <a:ext cx="66960" cy="65160"/>
              </a:xfrm>
              <a:prstGeom prst="ellipse">
                <a:avLst/>
              </a:prstGeom>
              <a:solidFill>
                <a:srgbClr val="cbcbc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60" bIns="-36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" name=""/>
              <p:cNvSpPr/>
              <p:nvPr/>
            </p:nvSpPr>
            <p:spPr>
              <a:xfrm>
                <a:off x="8805960" y="6746760"/>
                <a:ext cx="65160" cy="65160"/>
              </a:xfrm>
              <a:prstGeom prst="ellipse">
                <a:avLst/>
              </a:prstGeom>
              <a:solidFill>
                <a:srgbClr val="cbcbc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60" bIns="-36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11" name=""/>
            <p:cNvSpPr/>
            <p:nvPr/>
          </p:nvSpPr>
          <p:spPr>
            <a:xfrm>
              <a:off x="762120" y="762120"/>
              <a:ext cx="8380440" cy="761760"/>
            </a:xfrm>
            <a:prstGeom prst="rect">
              <a:avLst/>
            </a:pr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" name=""/>
            <p:cNvSpPr/>
            <p:nvPr/>
          </p:nvSpPr>
          <p:spPr>
            <a:xfrm>
              <a:off x="804960" y="117360"/>
              <a:ext cx="66600" cy="66960"/>
            </a:xfrm>
            <a:prstGeom prst="ellipse">
              <a:avLst/>
            </a:prstGeom>
            <a:solidFill>
              <a:srgbClr val="cbcbcb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720" bIns="72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" name=""/>
            <p:cNvSpPr/>
            <p:nvPr/>
          </p:nvSpPr>
          <p:spPr>
            <a:xfrm>
              <a:off x="804960" y="347760"/>
              <a:ext cx="66600" cy="65160"/>
            </a:xfrm>
            <a:prstGeom prst="ellipse">
              <a:avLst/>
            </a:prstGeom>
            <a:solidFill>
              <a:srgbClr val="cbcbcb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60" bIns="-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" name=""/>
            <p:cNvSpPr/>
            <p:nvPr/>
          </p:nvSpPr>
          <p:spPr>
            <a:xfrm>
              <a:off x="804960" y="574560"/>
              <a:ext cx="66600" cy="65160"/>
            </a:xfrm>
            <a:prstGeom prst="ellipse">
              <a:avLst/>
            </a:prstGeom>
            <a:solidFill>
              <a:srgbClr val="cbcbcb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60" bIns="-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36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cbcbcb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cbcbcb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ffffff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ffffff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PlaceHolder 3"/>
          <p:cNvSpPr>
            <a:spLocks noGrp="1"/>
          </p:cNvSpPr>
          <p:nvPr>
            <p:ph type="dt" idx="10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marL="216000" indent="0"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PlaceHolder 4"/>
          <p:cNvSpPr>
            <a:spLocks noGrp="1"/>
          </p:cNvSpPr>
          <p:nvPr>
            <p:ph type="ftr" idx="11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marL="216000" indent="0" algn="ctr"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 algn="ctr"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PlaceHolder 5"/>
          <p:cNvSpPr>
            <a:spLocks noGrp="1"/>
          </p:cNvSpPr>
          <p:nvPr>
            <p:ph type="sldNum" idx="12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marL="216000" indent="0" algn="r"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 algn="r"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90485745-CEBC-4D35-97CC-9D8747C22935}" type="slidenum"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Title1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1" name=""/>
          <p:cNvGrpSpPr/>
          <p:nvPr/>
        </p:nvGrpSpPr>
        <p:grpSpPr>
          <a:xfrm>
            <a:off x="0" y="117360"/>
            <a:ext cx="9142560" cy="6739200"/>
            <a:chOff x="0" y="117360"/>
            <a:chExt cx="9142560" cy="6739200"/>
          </a:xfrm>
        </p:grpSpPr>
        <p:sp>
          <p:nvSpPr>
            <p:cNvPr id="42" name=""/>
            <p:cNvSpPr/>
            <p:nvPr/>
          </p:nvSpPr>
          <p:spPr>
            <a:xfrm>
              <a:off x="685800" y="6529320"/>
              <a:ext cx="3505320" cy="327240"/>
            </a:xfrm>
            <a:prstGeom prst="rect">
              <a:avLst/>
            </a:pr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" name=""/>
            <p:cNvSpPr/>
            <p:nvPr/>
          </p:nvSpPr>
          <p:spPr>
            <a:xfrm>
              <a:off x="685800" y="2438280"/>
              <a:ext cx="8456760" cy="762120"/>
            </a:xfrm>
            <a:prstGeom prst="rect">
              <a:avLst/>
            </a:pr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" name=""/>
            <p:cNvSpPr/>
            <p:nvPr/>
          </p:nvSpPr>
          <p:spPr>
            <a:xfrm>
              <a:off x="880920" y="117360"/>
              <a:ext cx="66960" cy="66960"/>
            </a:xfrm>
            <a:prstGeom prst="ellipse">
              <a:avLst/>
            </a:prstGeom>
            <a:solidFill>
              <a:srgbClr val="cbcbcb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720" bIns="72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" name=""/>
            <p:cNvSpPr/>
            <p:nvPr/>
          </p:nvSpPr>
          <p:spPr>
            <a:xfrm>
              <a:off x="880920" y="347760"/>
              <a:ext cx="66960" cy="65160"/>
            </a:xfrm>
            <a:prstGeom prst="ellipse">
              <a:avLst/>
            </a:prstGeom>
            <a:solidFill>
              <a:srgbClr val="cbcbcb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60" bIns="-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6" name=""/>
            <p:cNvSpPr/>
            <p:nvPr/>
          </p:nvSpPr>
          <p:spPr>
            <a:xfrm>
              <a:off x="880920" y="574560"/>
              <a:ext cx="66960" cy="65160"/>
            </a:xfrm>
            <a:prstGeom prst="ellipse">
              <a:avLst/>
            </a:prstGeom>
            <a:solidFill>
              <a:srgbClr val="cbcbcb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60" bIns="-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7" name=""/>
            <p:cNvSpPr/>
            <p:nvPr/>
          </p:nvSpPr>
          <p:spPr>
            <a:xfrm>
              <a:off x="880920" y="1033560"/>
              <a:ext cx="66960" cy="65160"/>
            </a:xfrm>
            <a:prstGeom prst="ellipse">
              <a:avLst/>
            </a:prstGeom>
            <a:solidFill>
              <a:srgbClr val="cbcbcb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60" bIns="-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8" name=""/>
            <p:cNvSpPr/>
            <p:nvPr/>
          </p:nvSpPr>
          <p:spPr>
            <a:xfrm>
              <a:off x="880920" y="1260360"/>
              <a:ext cx="66960" cy="66960"/>
            </a:xfrm>
            <a:prstGeom prst="ellipse">
              <a:avLst/>
            </a:prstGeom>
            <a:solidFill>
              <a:srgbClr val="cbcbcb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720" bIns="72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9" name=""/>
            <p:cNvSpPr/>
            <p:nvPr/>
          </p:nvSpPr>
          <p:spPr>
            <a:xfrm>
              <a:off x="880920" y="1490760"/>
              <a:ext cx="66960" cy="65160"/>
            </a:xfrm>
            <a:prstGeom prst="ellipse">
              <a:avLst/>
            </a:prstGeom>
            <a:solidFill>
              <a:srgbClr val="cbcbcb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60" bIns="-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0" name=""/>
            <p:cNvSpPr/>
            <p:nvPr/>
          </p:nvSpPr>
          <p:spPr>
            <a:xfrm>
              <a:off x="880920" y="1717560"/>
              <a:ext cx="66960" cy="65160"/>
            </a:xfrm>
            <a:prstGeom prst="ellipse">
              <a:avLst/>
            </a:prstGeom>
            <a:solidFill>
              <a:srgbClr val="cbcbcb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60" bIns="-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1" name=""/>
            <p:cNvSpPr/>
            <p:nvPr/>
          </p:nvSpPr>
          <p:spPr>
            <a:xfrm>
              <a:off x="880920" y="1947960"/>
              <a:ext cx="66960" cy="63360"/>
            </a:xfrm>
            <a:prstGeom prst="ellipse">
              <a:avLst/>
            </a:prstGeom>
            <a:solidFill>
              <a:srgbClr val="cbcbcb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440" bIns="-144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2" name=""/>
            <p:cNvSpPr/>
            <p:nvPr/>
          </p:nvSpPr>
          <p:spPr>
            <a:xfrm>
              <a:off x="880920" y="2176560"/>
              <a:ext cx="66960" cy="65160"/>
            </a:xfrm>
            <a:prstGeom prst="ellipse">
              <a:avLst/>
            </a:prstGeom>
            <a:solidFill>
              <a:srgbClr val="cbcbcb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60" bIns="-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53" name=""/>
            <p:cNvGrpSpPr/>
            <p:nvPr/>
          </p:nvGrpSpPr>
          <p:grpSpPr>
            <a:xfrm>
              <a:off x="4538520" y="6670800"/>
              <a:ext cx="4332600" cy="64800"/>
              <a:chOff x="4538520" y="6670800"/>
              <a:chExt cx="4332600" cy="64800"/>
            </a:xfrm>
          </p:grpSpPr>
          <p:sp>
            <p:nvSpPr>
              <p:cNvPr id="54" name=""/>
              <p:cNvSpPr/>
              <p:nvPr/>
            </p:nvSpPr>
            <p:spPr>
              <a:xfrm>
                <a:off x="4538520" y="6670800"/>
                <a:ext cx="66960" cy="64800"/>
              </a:xfrm>
              <a:prstGeom prst="ellipse">
                <a:avLst/>
              </a:prstGeom>
              <a:solidFill>
                <a:srgbClr val="cbcbc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720" bIns="-72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5" name=""/>
              <p:cNvSpPr/>
              <p:nvPr/>
            </p:nvSpPr>
            <p:spPr>
              <a:xfrm>
                <a:off x="5148360" y="6670800"/>
                <a:ext cx="66600" cy="64800"/>
              </a:xfrm>
              <a:prstGeom prst="ellipse">
                <a:avLst/>
              </a:prstGeom>
              <a:solidFill>
                <a:srgbClr val="cbcbc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720" bIns="-72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6" name=""/>
              <p:cNvSpPr/>
              <p:nvPr/>
            </p:nvSpPr>
            <p:spPr>
              <a:xfrm>
                <a:off x="5757840" y="6670800"/>
                <a:ext cx="65160" cy="64800"/>
              </a:xfrm>
              <a:prstGeom prst="ellipse">
                <a:avLst/>
              </a:prstGeom>
              <a:solidFill>
                <a:srgbClr val="cbcbc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720" bIns="-72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7" name=""/>
              <p:cNvSpPr/>
              <p:nvPr/>
            </p:nvSpPr>
            <p:spPr>
              <a:xfrm>
                <a:off x="6367320" y="6670800"/>
                <a:ext cx="65160" cy="64800"/>
              </a:xfrm>
              <a:prstGeom prst="ellipse">
                <a:avLst/>
              </a:prstGeom>
              <a:solidFill>
                <a:srgbClr val="cbcbc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720" bIns="-72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8" name=""/>
              <p:cNvSpPr/>
              <p:nvPr/>
            </p:nvSpPr>
            <p:spPr>
              <a:xfrm>
                <a:off x="6977160" y="6670800"/>
                <a:ext cx="66600" cy="64800"/>
              </a:xfrm>
              <a:prstGeom prst="ellipse">
                <a:avLst/>
              </a:prstGeom>
              <a:solidFill>
                <a:srgbClr val="cbcbc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720" bIns="-72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9" name=""/>
              <p:cNvSpPr/>
              <p:nvPr/>
            </p:nvSpPr>
            <p:spPr>
              <a:xfrm>
                <a:off x="7586640" y="6670800"/>
                <a:ext cx="66600" cy="64800"/>
              </a:xfrm>
              <a:prstGeom prst="ellipse">
                <a:avLst/>
              </a:prstGeom>
              <a:solidFill>
                <a:srgbClr val="cbcbc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720" bIns="-72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0" name=""/>
              <p:cNvSpPr/>
              <p:nvPr/>
            </p:nvSpPr>
            <p:spPr>
              <a:xfrm>
                <a:off x="8196120" y="6670800"/>
                <a:ext cx="66960" cy="64800"/>
              </a:xfrm>
              <a:prstGeom prst="ellipse">
                <a:avLst/>
              </a:prstGeom>
              <a:solidFill>
                <a:srgbClr val="cbcbc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720" bIns="-72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1" name=""/>
              <p:cNvSpPr/>
              <p:nvPr/>
            </p:nvSpPr>
            <p:spPr>
              <a:xfrm>
                <a:off x="8805960" y="6670800"/>
                <a:ext cx="65160" cy="64800"/>
              </a:xfrm>
              <a:prstGeom prst="ellipse">
                <a:avLst/>
              </a:prstGeom>
              <a:solidFill>
                <a:srgbClr val="cbcbc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720" bIns="-72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62" name=""/>
            <p:cNvSpPr/>
            <p:nvPr/>
          </p:nvSpPr>
          <p:spPr>
            <a:xfrm>
              <a:off x="880920" y="804960"/>
              <a:ext cx="66960" cy="63360"/>
            </a:xfrm>
            <a:prstGeom prst="ellipse">
              <a:avLst/>
            </a:prstGeom>
            <a:solidFill>
              <a:srgbClr val="cbcbcb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440" bIns="-144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63" name=""/>
            <p:cNvGrpSpPr/>
            <p:nvPr/>
          </p:nvGrpSpPr>
          <p:grpSpPr>
            <a:xfrm>
              <a:off x="0" y="3693960"/>
              <a:ext cx="1909800" cy="1909800"/>
              <a:chOff x="0" y="3693960"/>
              <a:chExt cx="1909800" cy="1909800"/>
            </a:xfrm>
          </p:grpSpPr>
          <p:sp>
            <p:nvSpPr>
              <p:cNvPr id="64" name=""/>
              <p:cNvSpPr/>
              <p:nvPr/>
            </p:nvSpPr>
            <p:spPr>
              <a:xfrm>
                <a:off x="0" y="3800520"/>
                <a:ext cx="703440" cy="1639800"/>
              </a:xfrm>
              <a:custGeom>
                <a:avLst/>
                <a:gdLst/>
                <a:ahLst/>
                <a:rect l="l" t="t" r="r" b="b"/>
                <a:pathLst>
                  <a:path w="443" h="1033">
                    <a:moveTo>
                      <a:pt x="272" y="1032"/>
                    </a:moveTo>
                    <a:lnTo>
                      <a:pt x="290" y="1016"/>
                    </a:lnTo>
                    <a:lnTo>
                      <a:pt x="301" y="992"/>
                    </a:lnTo>
                    <a:lnTo>
                      <a:pt x="316" y="974"/>
                    </a:lnTo>
                    <a:lnTo>
                      <a:pt x="328" y="955"/>
                    </a:lnTo>
                    <a:lnTo>
                      <a:pt x="354" y="920"/>
                    </a:lnTo>
                    <a:lnTo>
                      <a:pt x="373" y="904"/>
                    </a:lnTo>
                    <a:lnTo>
                      <a:pt x="384" y="884"/>
                    </a:lnTo>
                    <a:lnTo>
                      <a:pt x="390" y="848"/>
                    </a:lnTo>
                    <a:lnTo>
                      <a:pt x="381" y="832"/>
                    </a:lnTo>
                    <a:lnTo>
                      <a:pt x="375" y="812"/>
                    </a:lnTo>
                    <a:lnTo>
                      <a:pt x="370" y="794"/>
                    </a:lnTo>
                    <a:lnTo>
                      <a:pt x="361" y="774"/>
                    </a:lnTo>
                    <a:lnTo>
                      <a:pt x="361" y="760"/>
                    </a:lnTo>
                    <a:lnTo>
                      <a:pt x="361" y="747"/>
                    </a:lnTo>
                    <a:lnTo>
                      <a:pt x="361" y="734"/>
                    </a:lnTo>
                    <a:lnTo>
                      <a:pt x="359" y="722"/>
                    </a:lnTo>
                    <a:lnTo>
                      <a:pt x="359" y="707"/>
                    </a:lnTo>
                    <a:lnTo>
                      <a:pt x="364" y="698"/>
                    </a:lnTo>
                    <a:lnTo>
                      <a:pt x="373" y="691"/>
                    </a:lnTo>
                    <a:lnTo>
                      <a:pt x="390" y="686"/>
                    </a:lnTo>
                    <a:lnTo>
                      <a:pt x="391" y="686"/>
                    </a:lnTo>
                    <a:lnTo>
                      <a:pt x="395" y="682"/>
                    </a:lnTo>
                    <a:lnTo>
                      <a:pt x="395" y="680"/>
                    </a:lnTo>
                    <a:lnTo>
                      <a:pt x="395" y="677"/>
                    </a:lnTo>
                    <a:lnTo>
                      <a:pt x="390" y="671"/>
                    </a:lnTo>
                    <a:lnTo>
                      <a:pt x="386" y="666"/>
                    </a:lnTo>
                    <a:lnTo>
                      <a:pt x="386" y="660"/>
                    </a:lnTo>
                    <a:lnTo>
                      <a:pt x="395" y="655"/>
                    </a:lnTo>
                    <a:lnTo>
                      <a:pt x="437" y="635"/>
                    </a:lnTo>
                    <a:lnTo>
                      <a:pt x="442" y="626"/>
                    </a:lnTo>
                    <a:lnTo>
                      <a:pt x="442" y="619"/>
                    </a:lnTo>
                    <a:lnTo>
                      <a:pt x="442" y="613"/>
                    </a:lnTo>
                    <a:lnTo>
                      <a:pt x="438" y="604"/>
                    </a:lnTo>
                    <a:lnTo>
                      <a:pt x="417" y="577"/>
                    </a:lnTo>
                    <a:lnTo>
                      <a:pt x="400" y="543"/>
                    </a:lnTo>
                    <a:lnTo>
                      <a:pt x="391" y="511"/>
                    </a:lnTo>
                    <a:lnTo>
                      <a:pt x="384" y="474"/>
                    </a:lnTo>
                    <a:lnTo>
                      <a:pt x="368" y="465"/>
                    </a:lnTo>
                    <a:lnTo>
                      <a:pt x="354" y="455"/>
                    </a:lnTo>
                    <a:lnTo>
                      <a:pt x="339" y="444"/>
                    </a:lnTo>
                    <a:lnTo>
                      <a:pt x="326" y="433"/>
                    </a:lnTo>
                    <a:lnTo>
                      <a:pt x="317" y="422"/>
                    </a:lnTo>
                    <a:lnTo>
                      <a:pt x="312" y="411"/>
                    </a:lnTo>
                    <a:lnTo>
                      <a:pt x="308" y="402"/>
                    </a:lnTo>
                    <a:lnTo>
                      <a:pt x="307" y="391"/>
                    </a:lnTo>
                    <a:lnTo>
                      <a:pt x="285" y="363"/>
                    </a:lnTo>
                    <a:lnTo>
                      <a:pt x="290" y="339"/>
                    </a:lnTo>
                    <a:lnTo>
                      <a:pt x="301" y="314"/>
                    </a:lnTo>
                    <a:lnTo>
                      <a:pt x="308" y="289"/>
                    </a:lnTo>
                    <a:lnTo>
                      <a:pt x="308" y="267"/>
                    </a:lnTo>
                    <a:lnTo>
                      <a:pt x="298" y="278"/>
                    </a:lnTo>
                    <a:lnTo>
                      <a:pt x="287" y="294"/>
                    </a:lnTo>
                    <a:lnTo>
                      <a:pt x="280" y="307"/>
                    </a:lnTo>
                    <a:lnTo>
                      <a:pt x="272" y="314"/>
                    </a:lnTo>
                    <a:lnTo>
                      <a:pt x="269" y="283"/>
                    </a:lnTo>
                    <a:lnTo>
                      <a:pt x="271" y="254"/>
                    </a:lnTo>
                    <a:lnTo>
                      <a:pt x="272" y="224"/>
                    </a:lnTo>
                    <a:lnTo>
                      <a:pt x="272" y="195"/>
                    </a:lnTo>
                    <a:lnTo>
                      <a:pt x="280" y="177"/>
                    </a:lnTo>
                    <a:lnTo>
                      <a:pt x="280" y="164"/>
                    </a:lnTo>
                    <a:lnTo>
                      <a:pt x="280" y="146"/>
                    </a:lnTo>
                    <a:lnTo>
                      <a:pt x="281" y="133"/>
                    </a:lnTo>
                    <a:lnTo>
                      <a:pt x="281" y="123"/>
                    </a:lnTo>
                    <a:lnTo>
                      <a:pt x="285" y="113"/>
                    </a:lnTo>
                    <a:lnTo>
                      <a:pt x="290" y="104"/>
                    </a:lnTo>
                    <a:lnTo>
                      <a:pt x="296" y="97"/>
                    </a:lnTo>
                    <a:lnTo>
                      <a:pt x="296" y="97"/>
                    </a:lnTo>
                    <a:lnTo>
                      <a:pt x="298" y="94"/>
                    </a:lnTo>
                    <a:lnTo>
                      <a:pt x="298" y="94"/>
                    </a:lnTo>
                    <a:lnTo>
                      <a:pt x="298" y="94"/>
                    </a:lnTo>
                    <a:lnTo>
                      <a:pt x="301" y="92"/>
                    </a:lnTo>
                    <a:lnTo>
                      <a:pt x="303" y="86"/>
                    </a:lnTo>
                    <a:lnTo>
                      <a:pt x="307" y="83"/>
                    </a:lnTo>
                    <a:lnTo>
                      <a:pt x="308" y="83"/>
                    </a:lnTo>
                    <a:lnTo>
                      <a:pt x="317" y="79"/>
                    </a:lnTo>
                    <a:lnTo>
                      <a:pt x="323" y="77"/>
                    </a:lnTo>
                    <a:lnTo>
                      <a:pt x="328" y="77"/>
                    </a:lnTo>
                    <a:lnTo>
                      <a:pt x="334" y="74"/>
                    </a:lnTo>
                    <a:lnTo>
                      <a:pt x="337" y="74"/>
                    </a:lnTo>
                    <a:lnTo>
                      <a:pt x="339" y="72"/>
                    </a:lnTo>
                    <a:lnTo>
                      <a:pt x="345" y="67"/>
                    </a:lnTo>
                    <a:lnTo>
                      <a:pt x="345" y="63"/>
                    </a:lnTo>
                    <a:lnTo>
                      <a:pt x="337" y="50"/>
                    </a:lnTo>
                    <a:lnTo>
                      <a:pt x="337" y="50"/>
                    </a:lnTo>
                    <a:lnTo>
                      <a:pt x="337" y="47"/>
                    </a:lnTo>
                    <a:lnTo>
                      <a:pt x="337" y="47"/>
                    </a:lnTo>
                    <a:lnTo>
                      <a:pt x="337" y="43"/>
                    </a:lnTo>
                    <a:lnTo>
                      <a:pt x="337" y="43"/>
                    </a:lnTo>
                    <a:lnTo>
                      <a:pt x="337" y="41"/>
                    </a:lnTo>
                    <a:lnTo>
                      <a:pt x="334" y="41"/>
                    </a:lnTo>
                    <a:lnTo>
                      <a:pt x="334" y="38"/>
                    </a:lnTo>
                    <a:lnTo>
                      <a:pt x="328" y="30"/>
                    </a:lnTo>
                    <a:lnTo>
                      <a:pt x="321" y="21"/>
                    </a:lnTo>
                    <a:lnTo>
                      <a:pt x="317" y="11"/>
                    </a:lnTo>
                    <a:lnTo>
                      <a:pt x="316" y="0"/>
                    </a:lnTo>
                    <a:lnTo>
                      <a:pt x="249" y="41"/>
                    </a:lnTo>
                    <a:lnTo>
                      <a:pt x="188" y="94"/>
                    </a:lnTo>
                    <a:lnTo>
                      <a:pt x="133" y="151"/>
                    </a:lnTo>
                    <a:lnTo>
                      <a:pt x="88" y="218"/>
                    </a:lnTo>
                    <a:lnTo>
                      <a:pt x="50" y="289"/>
                    </a:lnTo>
                    <a:lnTo>
                      <a:pt x="21" y="366"/>
                    </a:lnTo>
                    <a:lnTo>
                      <a:pt x="5" y="446"/>
                    </a:lnTo>
                    <a:lnTo>
                      <a:pt x="0" y="530"/>
                    </a:lnTo>
                    <a:lnTo>
                      <a:pt x="5" y="608"/>
                    </a:lnTo>
                    <a:lnTo>
                      <a:pt x="20" y="680"/>
                    </a:lnTo>
                    <a:lnTo>
                      <a:pt x="45" y="751"/>
                    </a:lnTo>
                    <a:lnTo>
                      <a:pt x="74" y="819"/>
                    </a:lnTo>
                    <a:lnTo>
                      <a:pt x="114" y="879"/>
                    </a:lnTo>
                    <a:lnTo>
                      <a:pt x="160" y="938"/>
                    </a:lnTo>
                    <a:lnTo>
                      <a:pt x="215" y="987"/>
                    </a:lnTo>
                    <a:lnTo>
                      <a:pt x="272" y="1032"/>
                    </a:lnTo>
                  </a:path>
                </a:pathLst>
              </a:custGeom>
              <a:solidFill>
                <a:srgbClr val="cbcbc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5" name=""/>
              <p:cNvSpPr/>
              <p:nvPr/>
            </p:nvSpPr>
            <p:spPr>
              <a:xfrm>
                <a:off x="601560" y="3693960"/>
                <a:ext cx="1308240" cy="1909800"/>
              </a:xfrm>
              <a:custGeom>
                <a:avLst/>
                <a:gdLst/>
                <a:ahLst/>
                <a:rect l="l" t="t" r="r" b="b"/>
                <a:pathLst>
                  <a:path w="824" h="1203">
                    <a:moveTo>
                      <a:pt x="803" y="736"/>
                    </a:moveTo>
                    <a:lnTo>
                      <a:pt x="807" y="724"/>
                    </a:lnTo>
                    <a:lnTo>
                      <a:pt x="808" y="713"/>
                    </a:lnTo>
                    <a:lnTo>
                      <a:pt x="812" y="702"/>
                    </a:lnTo>
                    <a:lnTo>
                      <a:pt x="814" y="691"/>
                    </a:lnTo>
                    <a:lnTo>
                      <a:pt x="803" y="691"/>
                    </a:lnTo>
                    <a:lnTo>
                      <a:pt x="796" y="688"/>
                    </a:lnTo>
                    <a:lnTo>
                      <a:pt x="783" y="686"/>
                    </a:lnTo>
                    <a:lnTo>
                      <a:pt x="776" y="680"/>
                    </a:lnTo>
                    <a:lnTo>
                      <a:pt x="770" y="675"/>
                    </a:lnTo>
                    <a:lnTo>
                      <a:pt x="767" y="666"/>
                    </a:lnTo>
                    <a:lnTo>
                      <a:pt x="761" y="661"/>
                    </a:lnTo>
                    <a:lnTo>
                      <a:pt x="760" y="655"/>
                    </a:lnTo>
                    <a:lnTo>
                      <a:pt x="756" y="641"/>
                    </a:lnTo>
                    <a:lnTo>
                      <a:pt x="756" y="624"/>
                    </a:lnTo>
                    <a:lnTo>
                      <a:pt x="760" y="610"/>
                    </a:lnTo>
                    <a:lnTo>
                      <a:pt x="767" y="599"/>
                    </a:lnTo>
                    <a:lnTo>
                      <a:pt x="781" y="597"/>
                    </a:lnTo>
                    <a:lnTo>
                      <a:pt x="792" y="599"/>
                    </a:lnTo>
                    <a:lnTo>
                      <a:pt x="803" y="608"/>
                    </a:lnTo>
                    <a:lnTo>
                      <a:pt x="812" y="615"/>
                    </a:lnTo>
                    <a:lnTo>
                      <a:pt x="819" y="628"/>
                    </a:lnTo>
                    <a:lnTo>
                      <a:pt x="823" y="619"/>
                    </a:lnTo>
                    <a:lnTo>
                      <a:pt x="823" y="610"/>
                    </a:lnTo>
                    <a:lnTo>
                      <a:pt x="823" y="605"/>
                    </a:lnTo>
                    <a:lnTo>
                      <a:pt x="823" y="597"/>
                    </a:lnTo>
                    <a:lnTo>
                      <a:pt x="819" y="549"/>
                    </a:lnTo>
                    <a:lnTo>
                      <a:pt x="814" y="502"/>
                    </a:lnTo>
                    <a:lnTo>
                      <a:pt x="807" y="455"/>
                    </a:lnTo>
                    <a:lnTo>
                      <a:pt x="792" y="411"/>
                    </a:lnTo>
                    <a:lnTo>
                      <a:pt x="776" y="366"/>
                    </a:lnTo>
                    <a:lnTo>
                      <a:pt x="756" y="325"/>
                    </a:lnTo>
                    <a:lnTo>
                      <a:pt x="734" y="285"/>
                    </a:lnTo>
                    <a:lnTo>
                      <a:pt x="709" y="247"/>
                    </a:lnTo>
                    <a:lnTo>
                      <a:pt x="705" y="247"/>
                    </a:lnTo>
                    <a:lnTo>
                      <a:pt x="702" y="244"/>
                    </a:lnTo>
                    <a:lnTo>
                      <a:pt x="698" y="244"/>
                    </a:lnTo>
                    <a:lnTo>
                      <a:pt x="693" y="242"/>
                    </a:lnTo>
                    <a:lnTo>
                      <a:pt x="677" y="253"/>
                    </a:lnTo>
                    <a:lnTo>
                      <a:pt x="668" y="254"/>
                    </a:lnTo>
                    <a:lnTo>
                      <a:pt x="660" y="258"/>
                    </a:lnTo>
                    <a:lnTo>
                      <a:pt x="651" y="262"/>
                    </a:lnTo>
                    <a:lnTo>
                      <a:pt x="642" y="264"/>
                    </a:lnTo>
                    <a:lnTo>
                      <a:pt x="631" y="267"/>
                    </a:lnTo>
                    <a:lnTo>
                      <a:pt x="619" y="273"/>
                    </a:lnTo>
                    <a:lnTo>
                      <a:pt x="606" y="278"/>
                    </a:lnTo>
                    <a:lnTo>
                      <a:pt x="594" y="283"/>
                    </a:lnTo>
                    <a:lnTo>
                      <a:pt x="583" y="285"/>
                    </a:lnTo>
                    <a:lnTo>
                      <a:pt x="574" y="289"/>
                    </a:lnTo>
                    <a:lnTo>
                      <a:pt x="567" y="291"/>
                    </a:lnTo>
                    <a:lnTo>
                      <a:pt x="557" y="289"/>
                    </a:lnTo>
                    <a:lnTo>
                      <a:pt x="554" y="285"/>
                    </a:lnTo>
                    <a:lnTo>
                      <a:pt x="548" y="280"/>
                    </a:lnTo>
                    <a:lnTo>
                      <a:pt x="547" y="278"/>
                    </a:lnTo>
                    <a:lnTo>
                      <a:pt x="543" y="273"/>
                    </a:lnTo>
                    <a:lnTo>
                      <a:pt x="536" y="258"/>
                    </a:lnTo>
                    <a:lnTo>
                      <a:pt x="532" y="244"/>
                    </a:lnTo>
                    <a:lnTo>
                      <a:pt x="532" y="231"/>
                    </a:lnTo>
                    <a:lnTo>
                      <a:pt x="530" y="217"/>
                    </a:lnTo>
                    <a:lnTo>
                      <a:pt x="532" y="202"/>
                    </a:lnTo>
                    <a:lnTo>
                      <a:pt x="541" y="190"/>
                    </a:lnTo>
                    <a:lnTo>
                      <a:pt x="552" y="177"/>
                    </a:lnTo>
                    <a:lnTo>
                      <a:pt x="563" y="170"/>
                    </a:lnTo>
                    <a:lnTo>
                      <a:pt x="574" y="159"/>
                    </a:lnTo>
                    <a:lnTo>
                      <a:pt x="583" y="146"/>
                    </a:lnTo>
                    <a:lnTo>
                      <a:pt x="588" y="134"/>
                    </a:lnTo>
                    <a:lnTo>
                      <a:pt x="588" y="119"/>
                    </a:lnTo>
                    <a:lnTo>
                      <a:pt x="568" y="105"/>
                    </a:lnTo>
                    <a:lnTo>
                      <a:pt x="552" y="92"/>
                    </a:lnTo>
                    <a:lnTo>
                      <a:pt x="532" y="81"/>
                    </a:lnTo>
                    <a:lnTo>
                      <a:pt x="512" y="70"/>
                    </a:lnTo>
                    <a:lnTo>
                      <a:pt x="491" y="58"/>
                    </a:lnTo>
                    <a:lnTo>
                      <a:pt x="471" y="47"/>
                    </a:lnTo>
                    <a:lnTo>
                      <a:pt x="449" y="38"/>
                    </a:lnTo>
                    <a:lnTo>
                      <a:pt x="428" y="31"/>
                    </a:lnTo>
                    <a:lnTo>
                      <a:pt x="442" y="45"/>
                    </a:lnTo>
                    <a:lnTo>
                      <a:pt x="455" y="56"/>
                    </a:lnTo>
                    <a:lnTo>
                      <a:pt x="465" y="63"/>
                    </a:lnTo>
                    <a:lnTo>
                      <a:pt x="484" y="74"/>
                    </a:lnTo>
                    <a:lnTo>
                      <a:pt x="485" y="88"/>
                    </a:lnTo>
                    <a:lnTo>
                      <a:pt x="484" y="105"/>
                    </a:lnTo>
                    <a:lnTo>
                      <a:pt x="478" y="123"/>
                    </a:lnTo>
                    <a:lnTo>
                      <a:pt x="478" y="135"/>
                    </a:lnTo>
                    <a:lnTo>
                      <a:pt x="484" y="150"/>
                    </a:lnTo>
                    <a:lnTo>
                      <a:pt x="484" y="155"/>
                    </a:lnTo>
                    <a:lnTo>
                      <a:pt x="480" y="161"/>
                    </a:lnTo>
                    <a:lnTo>
                      <a:pt x="474" y="166"/>
                    </a:lnTo>
                    <a:lnTo>
                      <a:pt x="469" y="170"/>
                    </a:lnTo>
                    <a:lnTo>
                      <a:pt x="465" y="175"/>
                    </a:lnTo>
                    <a:lnTo>
                      <a:pt x="465" y="180"/>
                    </a:lnTo>
                    <a:lnTo>
                      <a:pt x="465" y="190"/>
                    </a:lnTo>
                    <a:lnTo>
                      <a:pt x="464" y="195"/>
                    </a:lnTo>
                    <a:lnTo>
                      <a:pt x="460" y="197"/>
                    </a:lnTo>
                    <a:lnTo>
                      <a:pt x="458" y="200"/>
                    </a:lnTo>
                    <a:lnTo>
                      <a:pt x="455" y="200"/>
                    </a:lnTo>
                    <a:lnTo>
                      <a:pt x="453" y="200"/>
                    </a:lnTo>
                    <a:lnTo>
                      <a:pt x="447" y="197"/>
                    </a:lnTo>
                    <a:lnTo>
                      <a:pt x="442" y="200"/>
                    </a:lnTo>
                    <a:lnTo>
                      <a:pt x="433" y="202"/>
                    </a:lnTo>
                    <a:lnTo>
                      <a:pt x="428" y="202"/>
                    </a:lnTo>
                    <a:lnTo>
                      <a:pt x="424" y="200"/>
                    </a:lnTo>
                    <a:lnTo>
                      <a:pt x="424" y="197"/>
                    </a:lnTo>
                    <a:lnTo>
                      <a:pt x="424" y="197"/>
                    </a:lnTo>
                    <a:lnTo>
                      <a:pt x="422" y="195"/>
                    </a:lnTo>
                    <a:lnTo>
                      <a:pt x="419" y="164"/>
                    </a:lnTo>
                    <a:lnTo>
                      <a:pt x="411" y="159"/>
                    </a:lnTo>
                    <a:lnTo>
                      <a:pt x="406" y="150"/>
                    </a:lnTo>
                    <a:lnTo>
                      <a:pt x="397" y="141"/>
                    </a:lnTo>
                    <a:lnTo>
                      <a:pt x="390" y="134"/>
                    </a:lnTo>
                    <a:lnTo>
                      <a:pt x="386" y="125"/>
                    </a:lnTo>
                    <a:lnTo>
                      <a:pt x="384" y="117"/>
                    </a:lnTo>
                    <a:lnTo>
                      <a:pt x="381" y="108"/>
                    </a:lnTo>
                    <a:lnTo>
                      <a:pt x="384" y="103"/>
                    </a:lnTo>
                    <a:lnTo>
                      <a:pt x="386" y="99"/>
                    </a:lnTo>
                    <a:lnTo>
                      <a:pt x="390" y="99"/>
                    </a:lnTo>
                    <a:lnTo>
                      <a:pt x="390" y="97"/>
                    </a:lnTo>
                    <a:lnTo>
                      <a:pt x="391" y="97"/>
                    </a:lnTo>
                    <a:lnTo>
                      <a:pt x="397" y="103"/>
                    </a:lnTo>
                    <a:lnTo>
                      <a:pt x="406" y="108"/>
                    </a:lnTo>
                    <a:lnTo>
                      <a:pt x="413" y="110"/>
                    </a:lnTo>
                    <a:lnTo>
                      <a:pt x="422" y="110"/>
                    </a:lnTo>
                    <a:lnTo>
                      <a:pt x="424" y="110"/>
                    </a:lnTo>
                    <a:lnTo>
                      <a:pt x="424" y="108"/>
                    </a:lnTo>
                    <a:lnTo>
                      <a:pt x="424" y="108"/>
                    </a:lnTo>
                    <a:lnTo>
                      <a:pt x="424" y="108"/>
                    </a:lnTo>
                    <a:lnTo>
                      <a:pt x="424" y="72"/>
                    </a:lnTo>
                    <a:lnTo>
                      <a:pt x="411" y="56"/>
                    </a:lnTo>
                    <a:lnTo>
                      <a:pt x="395" y="42"/>
                    </a:lnTo>
                    <a:lnTo>
                      <a:pt x="377" y="27"/>
                    </a:lnTo>
                    <a:lnTo>
                      <a:pt x="364" y="9"/>
                    </a:lnTo>
                    <a:lnTo>
                      <a:pt x="350" y="5"/>
                    </a:lnTo>
                    <a:lnTo>
                      <a:pt x="339" y="2"/>
                    </a:lnTo>
                    <a:lnTo>
                      <a:pt x="325" y="0"/>
                    </a:lnTo>
                    <a:lnTo>
                      <a:pt x="312" y="0"/>
                    </a:lnTo>
                    <a:lnTo>
                      <a:pt x="308" y="0"/>
                    </a:lnTo>
                    <a:lnTo>
                      <a:pt x="308" y="2"/>
                    </a:lnTo>
                    <a:lnTo>
                      <a:pt x="308" y="5"/>
                    </a:lnTo>
                    <a:lnTo>
                      <a:pt x="307" y="9"/>
                    </a:lnTo>
                    <a:lnTo>
                      <a:pt x="289" y="14"/>
                    </a:lnTo>
                    <a:lnTo>
                      <a:pt x="281" y="27"/>
                    </a:lnTo>
                    <a:lnTo>
                      <a:pt x="276" y="42"/>
                    </a:lnTo>
                    <a:lnTo>
                      <a:pt x="265" y="56"/>
                    </a:lnTo>
                    <a:lnTo>
                      <a:pt x="260" y="56"/>
                    </a:lnTo>
                    <a:lnTo>
                      <a:pt x="256" y="56"/>
                    </a:lnTo>
                    <a:lnTo>
                      <a:pt x="251" y="56"/>
                    </a:lnTo>
                    <a:lnTo>
                      <a:pt x="249" y="58"/>
                    </a:lnTo>
                    <a:lnTo>
                      <a:pt x="240" y="72"/>
                    </a:lnTo>
                    <a:lnTo>
                      <a:pt x="231" y="87"/>
                    </a:lnTo>
                    <a:lnTo>
                      <a:pt x="224" y="99"/>
                    </a:lnTo>
                    <a:lnTo>
                      <a:pt x="213" y="110"/>
                    </a:lnTo>
                    <a:lnTo>
                      <a:pt x="209" y="110"/>
                    </a:lnTo>
                    <a:lnTo>
                      <a:pt x="209" y="110"/>
                    </a:lnTo>
                    <a:lnTo>
                      <a:pt x="209" y="110"/>
                    </a:lnTo>
                    <a:lnTo>
                      <a:pt x="209" y="114"/>
                    </a:lnTo>
                    <a:lnTo>
                      <a:pt x="184" y="139"/>
                    </a:lnTo>
                    <a:lnTo>
                      <a:pt x="184" y="139"/>
                    </a:lnTo>
                    <a:lnTo>
                      <a:pt x="184" y="139"/>
                    </a:lnTo>
                    <a:lnTo>
                      <a:pt x="184" y="139"/>
                    </a:lnTo>
                    <a:lnTo>
                      <a:pt x="184" y="141"/>
                    </a:lnTo>
                    <a:lnTo>
                      <a:pt x="195" y="146"/>
                    </a:lnTo>
                    <a:lnTo>
                      <a:pt x="209" y="150"/>
                    </a:lnTo>
                    <a:lnTo>
                      <a:pt x="224" y="153"/>
                    </a:lnTo>
                    <a:lnTo>
                      <a:pt x="234" y="153"/>
                    </a:lnTo>
                    <a:lnTo>
                      <a:pt x="236" y="155"/>
                    </a:lnTo>
                    <a:lnTo>
                      <a:pt x="240" y="155"/>
                    </a:lnTo>
                    <a:lnTo>
                      <a:pt x="240" y="159"/>
                    </a:lnTo>
                    <a:lnTo>
                      <a:pt x="242" y="161"/>
                    </a:lnTo>
                    <a:lnTo>
                      <a:pt x="240" y="164"/>
                    </a:lnTo>
                    <a:lnTo>
                      <a:pt x="234" y="166"/>
                    </a:lnTo>
                    <a:lnTo>
                      <a:pt x="231" y="170"/>
                    </a:lnTo>
                    <a:lnTo>
                      <a:pt x="225" y="171"/>
                    </a:lnTo>
                    <a:lnTo>
                      <a:pt x="220" y="180"/>
                    </a:lnTo>
                    <a:lnTo>
                      <a:pt x="215" y="195"/>
                    </a:lnTo>
                    <a:lnTo>
                      <a:pt x="209" y="208"/>
                    </a:lnTo>
                    <a:lnTo>
                      <a:pt x="209" y="222"/>
                    </a:lnTo>
                    <a:lnTo>
                      <a:pt x="213" y="227"/>
                    </a:lnTo>
                    <a:lnTo>
                      <a:pt x="215" y="227"/>
                    </a:lnTo>
                    <a:lnTo>
                      <a:pt x="213" y="231"/>
                    </a:lnTo>
                    <a:lnTo>
                      <a:pt x="209" y="238"/>
                    </a:lnTo>
                    <a:lnTo>
                      <a:pt x="209" y="238"/>
                    </a:lnTo>
                    <a:lnTo>
                      <a:pt x="213" y="242"/>
                    </a:lnTo>
                    <a:lnTo>
                      <a:pt x="213" y="242"/>
                    </a:lnTo>
                    <a:lnTo>
                      <a:pt x="215" y="244"/>
                    </a:lnTo>
                    <a:lnTo>
                      <a:pt x="231" y="233"/>
                    </a:lnTo>
                    <a:lnTo>
                      <a:pt x="260" y="231"/>
                    </a:lnTo>
                    <a:lnTo>
                      <a:pt x="260" y="227"/>
                    </a:lnTo>
                    <a:lnTo>
                      <a:pt x="262" y="226"/>
                    </a:lnTo>
                    <a:lnTo>
                      <a:pt x="265" y="226"/>
                    </a:lnTo>
                    <a:lnTo>
                      <a:pt x="267" y="222"/>
                    </a:lnTo>
                    <a:lnTo>
                      <a:pt x="267" y="200"/>
                    </a:lnTo>
                    <a:lnTo>
                      <a:pt x="289" y="155"/>
                    </a:lnTo>
                    <a:lnTo>
                      <a:pt x="289" y="155"/>
                    </a:lnTo>
                    <a:lnTo>
                      <a:pt x="292" y="155"/>
                    </a:lnTo>
                    <a:lnTo>
                      <a:pt x="292" y="155"/>
                    </a:lnTo>
                    <a:lnTo>
                      <a:pt x="292" y="155"/>
                    </a:lnTo>
                    <a:lnTo>
                      <a:pt x="303" y="170"/>
                    </a:lnTo>
                    <a:lnTo>
                      <a:pt x="312" y="180"/>
                    </a:lnTo>
                    <a:lnTo>
                      <a:pt x="323" y="195"/>
                    </a:lnTo>
                    <a:lnTo>
                      <a:pt x="336" y="206"/>
                    </a:lnTo>
                    <a:lnTo>
                      <a:pt x="343" y="211"/>
                    </a:lnTo>
                    <a:lnTo>
                      <a:pt x="345" y="217"/>
                    </a:lnTo>
                    <a:lnTo>
                      <a:pt x="350" y="226"/>
                    </a:lnTo>
                    <a:lnTo>
                      <a:pt x="354" y="231"/>
                    </a:lnTo>
                    <a:lnTo>
                      <a:pt x="354" y="244"/>
                    </a:lnTo>
                    <a:lnTo>
                      <a:pt x="354" y="258"/>
                    </a:lnTo>
                    <a:lnTo>
                      <a:pt x="359" y="273"/>
                    </a:lnTo>
                    <a:lnTo>
                      <a:pt x="364" y="283"/>
                    </a:lnTo>
                    <a:lnTo>
                      <a:pt x="366" y="285"/>
                    </a:lnTo>
                    <a:lnTo>
                      <a:pt x="370" y="289"/>
                    </a:lnTo>
                    <a:lnTo>
                      <a:pt x="372" y="291"/>
                    </a:lnTo>
                    <a:lnTo>
                      <a:pt x="375" y="294"/>
                    </a:lnTo>
                    <a:lnTo>
                      <a:pt x="375" y="298"/>
                    </a:lnTo>
                    <a:lnTo>
                      <a:pt x="372" y="300"/>
                    </a:lnTo>
                    <a:lnTo>
                      <a:pt x="372" y="305"/>
                    </a:lnTo>
                    <a:lnTo>
                      <a:pt x="370" y="309"/>
                    </a:lnTo>
                    <a:lnTo>
                      <a:pt x="359" y="305"/>
                    </a:lnTo>
                    <a:lnTo>
                      <a:pt x="348" y="294"/>
                    </a:lnTo>
                    <a:lnTo>
                      <a:pt x="336" y="285"/>
                    </a:lnTo>
                    <a:lnTo>
                      <a:pt x="323" y="283"/>
                    </a:lnTo>
                    <a:lnTo>
                      <a:pt x="314" y="289"/>
                    </a:lnTo>
                    <a:lnTo>
                      <a:pt x="308" y="294"/>
                    </a:lnTo>
                    <a:lnTo>
                      <a:pt x="299" y="300"/>
                    </a:lnTo>
                    <a:lnTo>
                      <a:pt x="296" y="305"/>
                    </a:lnTo>
                    <a:lnTo>
                      <a:pt x="298" y="309"/>
                    </a:lnTo>
                    <a:lnTo>
                      <a:pt x="299" y="310"/>
                    </a:lnTo>
                    <a:lnTo>
                      <a:pt x="299" y="314"/>
                    </a:lnTo>
                    <a:lnTo>
                      <a:pt x="303" y="314"/>
                    </a:lnTo>
                    <a:lnTo>
                      <a:pt x="312" y="314"/>
                    </a:lnTo>
                    <a:lnTo>
                      <a:pt x="317" y="316"/>
                    </a:lnTo>
                    <a:lnTo>
                      <a:pt x="319" y="321"/>
                    </a:lnTo>
                    <a:lnTo>
                      <a:pt x="323" y="330"/>
                    </a:lnTo>
                    <a:lnTo>
                      <a:pt x="323" y="330"/>
                    </a:lnTo>
                    <a:lnTo>
                      <a:pt x="319" y="334"/>
                    </a:lnTo>
                    <a:lnTo>
                      <a:pt x="317" y="339"/>
                    </a:lnTo>
                    <a:lnTo>
                      <a:pt x="317" y="339"/>
                    </a:lnTo>
                    <a:lnTo>
                      <a:pt x="260" y="327"/>
                    </a:lnTo>
                    <a:lnTo>
                      <a:pt x="260" y="334"/>
                    </a:lnTo>
                    <a:lnTo>
                      <a:pt x="260" y="339"/>
                    </a:lnTo>
                    <a:lnTo>
                      <a:pt x="260" y="345"/>
                    </a:lnTo>
                    <a:lnTo>
                      <a:pt x="256" y="347"/>
                    </a:lnTo>
                    <a:lnTo>
                      <a:pt x="251" y="356"/>
                    </a:lnTo>
                    <a:lnTo>
                      <a:pt x="249" y="357"/>
                    </a:lnTo>
                    <a:lnTo>
                      <a:pt x="242" y="366"/>
                    </a:lnTo>
                    <a:lnTo>
                      <a:pt x="225" y="393"/>
                    </a:lnTo>
                    <a:lnTo>
                      <a:pt x="189" y="411"/>
                    </a:lnTo>
                    <a:lnTo>
                      <a:pt x="188" y="413"/>
                    </a:lnTo>
                    <a:lnTo>
                      <a:pt x="184" y="419"/>
                    </a:lnTo>
                    <a:lnTo>
                      <a:pt x="184" y="424"/>
                    </a:lnTo>
                    <a:lnTo>
                      <a:pt x="184" y="430"/>
                    </a:lnTo>
                    <a:lnTo>
                      <a:pt x="184" y="439"/>
                    </a:lnTo>
                    <a:lnTo>
                      <a:pt x="184" y="453"/>
                    </a:lnTo>
                    <a:lnTo>
                      <a:pt x="184" y="469"/>
                    </a:lnTo>
                    <a:lnTo>
                      <a:pt x="184" y="478"/>
                    </a:lnTo>
                    <a:lnTo>
                      <a:pt x="173" y="478"/>
                    </a:lnTo>
                    <a:lnTo>
                      <a:pt x="164" y="475"/>
                    </a:lnTo>
                    <a:lnTo>
                      <a:pt x="157" y="469"/>
                    </a:lnTo>
                    <a:lnTo>
                      <a:pt x="151" y="464"/>
                    </a:lnTo>
                    <a:lnTo>
                      <a:pt x="151" y="449"/>
                    </a:lnTo>
                    <a:lnTo>
                      <a:pt x="148" y="435"/>
                    </a:lnTo>
                    <a:lnTo>
                      <a:pt x="141" y="424"/>
                    </a:lnTo>
                    <a:lnTo>
                      <a:pt x="130" y="413"/>
                    </a:lnTo>
                    <a:lnTo>
                      <a:pt x="117" y="417"/>
                    </a:lnTo>
                    <a:lnTo>
                      <a:pt x="110" y="417"/>
                    </a:lnTo>
                    <a:lnTo>
                      <a:pt x="101" y="413"/>
                    </a:lnTo>
                    <a:lnTo>
                      <a:pt x="94" y="408"/>
                    </a:lnTo>
                    <a:lnTo>
                      <a:pt x="83" y="402"/>
                    </a:lnTo>
                    <a:lnTo>
                      <a:pt x="72" y="397"/>
                    </a:lnTo>
                    <a:lnTo>
                      <a:pt x="59" y="393"/>
                    </a:lnTo>
                    <a:lnTo>
                      <a:pt x="49" y="392"/>
                    </a:lnTo>
                    <a:lnTo>
                      <a:pt x="38" y="402"/>
                    </a:lnTo>
                    <a:lnTo>
                      <a:pt x="21" y="424"/>
                    </a:lnTo>
                    <a:lnTo>
                      <a:pt x="5" y="448"/>
                    </a:lnTo>
                    <a:lnTo>
                      <a:pt x="0" y="455"/>
                    </a:lnTo>
                    <a:lnTo>
                      <a:pt x="21" y="475"/>
                    </a:lnTo>
                    <a:lnTo>
                      <a:pt x="25" y="516"/>
                    </a:lnTo>
                    <a:lnTo>
                      <a:pt x="29" y="516"/>
                    </a:lnTo>
                    <a:lnTo>
                      <a:pt x="38" y="513"/>
                    </a:lnTo>
                    <a:lnTo>
                      <a:pt x="43" y="511"/>
                    </a:lnTo>
                    <a:lnTo>
                      <a:pt x="49" y="505"/>
                    </a:lnTo>
                    <a:lnTo>
                      <a:pt x="54" y="496"/>
                    </a:lnTo>
                    <a:lnTo>
                      <a:pt x="58" y="491"/>
                    </a:lnTo>
                    <a:lnTo>
                      <a:pt x="63" y="485"/>
                    </a:lnTo>
                    <a:lnTo>
                      <a:pt x="72" y="480"/>
                    </a:lnTo>
                    <a:lnTo>
                      <a:pt x="74" y="480"/>
                    </a:lnTo>
                    <a:lnTo>
                      <a:pt x="74" y="484"/>
                    </a:lnTo>
                    <a:lnTo>
                      <a:pt x="74" y="484"/>
                    </a:lnTo>
                    <a:lnTo>
                      <a:pt x="74" y="485"/>
                    </a:lnTo>
                    <a:lnTo>
                      <a:pt x="63" y="538"/>
                    </a:lnTo>
                    <a:lnTo>
                      <a:pt x="79" y="556"/>
                    </a:lnTo>
                    <a:lnTo>
                      <a:pt x="77" y="567"/>
                    </a:lnTo>
                    <a:lnTo>
                      <a:pt x="68" y="574"/>
                    </a:lnTo>
                    <a:lnTo>
                      <a:pt x="59" y="583"/>
                    </a:lnTo>
                    <a:lnTo>
                      <a:pt x="54" y="597"/>
                    </a:lnTo>
                    <a:lnTo>
                      <a:pt x="54" y="608"/>
                    </a:lnTo>
                    <a:lnTo>
                      <a:pt x="63" y="619"/>
                    </a:lnTo>
                    <a:lnTo>
                      <a:pt x="74" y="630"/>
                    </a:lnTo>
                    <a:lnTo>
                      <a:pt x="88" y="641"/>
                    </a:lnTo>
                    <a:lnTo>
                      <a:pt x="101" y="646"/>
                    </a:lnTo>
                    <a:lnTo>
                      <a:pt x="114" y="646"/>
                    </a:lnTo>
                    <a:lnTo>
                      <a:pt x="124" y="644"/>
                    </a:lnTo>
                    <a:lnTo>
                      <a:pt x="132" y="641"/>
                    </a:lnTo>
                    <a:lnTo>
                      <a:pt x="141" y="635"/>
                    </a:lnTo>
                    <a:lnTo>
                      <a:pt x="148" y="635"/>
                    </a:lnTo>
                    <a:lnTo>
                      <a:pt x="153" y="639"/>
                    </a:lnTo>
                    <a:lnTo>
                      <a:pt x="160" y="641"/>
                    </a:lnTo>
                    <a:lnTo>
                      <a:pt x="168" y="644"/>
                    </a:lnTo>
                    <a:lnTo>
                      <a:pt x="184" y="652"/>
                    </a:lnTo>
                    <a:lnTo>
                      <a:pt x="195" y="661"/>
                    </a:lnTo>
                    <a:lnTo>
                      <a:pt x="209" y="670"/>
                    </a:lnTo>
                    <a:lnTo>
                      <a:pt x="220" y="677"/>
                    </a:lnTo>
                    <a:lnTo>
                      <a:pt x="225" y="691"/>
                    </a:lnTo>
                    <a:lnTo>
                      <a:pt x="229" y="706"/>
                    </a:lnTo>
                    <a:lnTo>
                      <a:pt x="231" y="722"/>
                    </a:lnTo>
                    <a:lnTo>
                      <a:pt x="234" y="738"/>
                    </a:lnTo>
                    <a:lnTo>
                      <a:pt x="249" y="744"/>
                    </a:lnTo>
                    <a:lnTo>
                      <a:pt x="262" y="749"/>
                    </a:lnTo>
                    <a:lnTo>
                      <a:pt x="276" y="758"/>
                    </a:lnTo>
                    <a:lnTo>
                      <a:pt x="287" y="772"/>
                    </a:lnTo>
                    <a:lnTo>
                      <a:pt x="298" y="800"/>
                    </a:lnTo>
                    <a:lnTo>
                      <a:pt x="308" y="830"/>
                    </a:lnTo>
                    <a:lnTo>
                      <a:pt x="319" y="861"/>
                    </a:lnTo>
                    <a:lnTo>
                      <a:pt x="334" y="886"/>
                    </a:lnTo>
                    <a:lnTo>
                      <a:pt x="350" y="904"/>
                    </a:lnTo>
                    <a:lnTo>
                      <a:pt x="366" y="924"/>
                    </a:lnTo>
                    <a:lnTo>
                      <a:pt x="381" y="944"/>
                    </a:lnTo>
                    <a:lnTo>
                      <a:pt x="395" y="966"/>
                    </a:lnTo>
                    <a:lnTo>
                      <a:pt x="397" y="980"/>
                    </a:lnTo>
                    <a:lnTo>
                      <a:pt x="397" y="993"/>
                    </a:lnTo>
                    <a:lnTo>
                      <a:pt x="391" y="1007"/>
                    </a:lnTo>
                    <a:lnTo>
                      <a:pt x="381" y="1018"/>
                    </a:lnTo>
                    <a:lnTo>
                      <a:pt x="364" y="1022"/>
                    </a:lnTo>
                    <a:lnTo>
                      <a:pt x="348" y="1027"/>
                    </a:lnTo>
                    <a:lnTo>
                      <a:pt x="334" y="1032"/>
                    </a:lnTo>
                    <a:lnTo>
                      <a:pt x="319" y="1038"/>
                    </a:lnTo>
                    <a:lnTo>
                      <a:pt x="307" y="1043"/>
                    </a:lnTo>
                    <a:lnTo>
                      <a:pt x="292" y="1052"/>
                    </a:lnTo>
                    <a:lnTo>
                      <a:pt x="278" y="1063"/>
                    </a:lnTo>
                    <a:lnTo>
                      <a:pt x="262" y="1074"/>
                    </a:lnTo>
                    <a:lnTo>
                      <a:pt x="249" y="1083"/>
                    </a:lnTo>
                    <a:lnTo>
                      <a:pt x="231" y="1090"/>
                    </a:lnTo>
                    <a:lnTo>
                      <a:pt x="215" y="1094"/>
                    </a:lnTo>
                    <a:lnTo>
                      <a:pt x="198" y="1099"/>
                    </a:lnTo>
                    <a:lnTo>
                      <a:pt x="182" y="1105"/>
                    </a:lnTo>
                    <a:lnTo>
                      <a:pt x="164" y="1110"/>
                    </a:lnTo>
                    <a:lnTo>
                      <a:pt x="151" y="1119"/>
                    </a:lnTo>
                    <a:lnTo>
                      <a:pt x="141" y="1132"/>
                    </a:lnTo>
                    <a:lnTo>
                      <a:pt x="124" y="1146"/>
                    </a:lnTo>
                    <a:lnTo>
                      <a:pt x="106" y="1160"/>
                    </a:lnTo>
                    <a:lnTo>
                      <a:pt x="88" y="1171"/>
                    </a:lnTo>
                    <a:lnTo>
                      <a:pt x="68" y="1180"/>
                    </a:lnTo>
                    <a:lnTo>
                      <a:pt x="88" y="1186"/>
                    </a:lnTo>
                    <a:lnTo>
                      <a:pt x="106" y="1188"/>
                    </a:lnTo>
                    <a:lnTo>
                      <a:pt x="124" y="1193"/>
                    </a:lnTo>
                    <a:lnTo>
                      <a:pt x="142" y="1197"/>
                    </a:lnTo>
                    <a:lnTo>
                      <a:pt x="162" y="1198"/>
                    </a:lnTo>
                    <a:lnTo>
                      <a:pt x="182" y="1198"/>
                    </a:lnTo>
                    <a:lnTo>
                      <a:pt x="200" y="1202"/>
                    </a:lnTo>
                    <a:lnTo>
                      <a:pt x="220" y="1202"/>
                    </a:lnTo>
                    <a:lnTo>
                      <a:pt x="252" y="1202"/>
                    </a:lnTo>
                    <a:lnTo>
                      <a:pt x="287" y="1198"/>
                    </a:lnTo>
                    <a:lnTo>
                      <a:pt x="319" y="1193"/>
                    </a:lnTo>
                    <a:lnTo>
                      <a:pt x="354" y="1186"/>
                    </a:lnTo>
                    <a:lnTo>
                      <a:pt x="386" y="1177"/>
                    </a:lnTo>
                    <a:lnTo>
                      <a:pt x="417" y="1168"/>
                    </a:lnTo>
                    <a:lnTo>
                      <a:pt x="447" y="1155"/>
                    </a:lnTo>
                    <a:lnTo>
                      <a:pt x="478" y="1141"/>
                    </a:lnTo>
                    <a:lnTo>
                      <a:pt x="505" y="1126"/>
                    </a:lnTo>
                    <a:lnTo>
                      <a:pt x="536" y="1110"/>
                    </a:lnTo>
                    <a:lnTo>
                      <a:pt x="559" y="1094"/>
                    </a:lnTo>
                    <a:lnTo>
                      <a:pt x="588" y="1074"/>
                    </a:lnTo>
                    <a:lnTo>
                      <a:pt x="613" y="1052"/>
                    </a:lnTo>
                    <a:lnTo>
                      <a:pt x="637" y="1029"/>
                    </a:lnTo>
                    <a:lnTo>
                      <a:pt x="660" y="1007"/>
                    </a:lnTo>
                    <a:lnTo>
                      <a:pt x="682" y="982"/>
                    </a:lnTo>
                    <a:lnTo>
                      <a:pt x="666" y="966"/>
                    </a:lnTo>
                    <a:lnTo>
                      <a:pt x="646" y="955"/>
                    </a:lnTo>
                    <a:lnTo>
                      <a:pt x="626" y="940"/>
                    </a:lnTo>
                    <a:lnTo>
                      <a:pt x="610" y="929"/>
                    </a:lnTo>
                    <a:lnTo>
                      <a:pt x="590" y="922"/>
                    </a:lnTo>
                    <a:lnTo>
                      <a:pt x="574" y="917"/>
                    </a:lnTo>
                    <a:lnTo>
                      <a:pt x="557" y="904"/>
                    </a:lnTo>
                    <a:lnTo>
                      <a:pt x="547" y="893"/>
                    </a:lnTo>
                    <a:lnTo>
                      <a:pt x="547" y="892"/>
                    </a:lnTo>
                    <a:lnTo>
                      <a:pt x="547" y="888"/>
                    </a:lnTo>
                    <a:lnTo>
                      <a:pt x="543" y="888"/>
                    </a:lnTo>
                    <a:lnTo>
                      <a:pt x="543" y="886"/>
                    </a:lnTo>
                    <a:lnTo>
                      <a:pt x="543" y="874"/>
                    </a:lnTo>
                    <a:lnTo>
                      <a:pt x="547" y="863"/>
                    </a:lnTo>
                    <a:lnTo>
                      <a:pt x="547" y="855"/>
                    </a:lnTo>
                    <a:lnTo>
                      <a:pt x="548" y="845"/>
                    </a:lnTo>
                    <a:lnTo>
                      <a:pt x="557" y="819"/>
                    </a:lnTo>
                    <a:lnTo>
                      <a:pt x="567" y="791"/>
                    </a:lnTo>
                    <a:lnTo>
                      <a:pt x="579" y="769"/>
                    </a:lnTo>
                    <a:lnTo>
                      <a:pt x="601" y="753"/>
                    </a:lnTo>
                    <a:lnTo>
                      <a:pt x="613" y="749"/>
                    </a:lnTo>
                    <a:lnTo>
                      <a:pt x="624" y="744"/>
                    </a:lnTo>
                    <a:lnTo>
                      <a:pt x="631" y="742"/>
                    </a:lnTo>
                    <a:lnTo>
                      <a:pt x="642" y="738"/>
                    </a:lnTo>
                    <a:lnTo>
                      <a:pt x="655" y="738"/>
                    </a:lnTo>
                    <a:lnTo>
                      <a:pt x="666" y="736"/>
                    </a:lnTo>
                    <a:lnTo>
                      <a:pt x="673" y="729"/>
                    </a:lnTo>
                    <a:lnTo>
                      <a:pt x="684" y="727"/>
                    </a:lnTo>
                    <a:lnTo>
                      <a:pt x="695" y="727"/>
                    </a:lnTo>
                    <a:lnTo>
                      <a:pt x="704" y="722"/>
                    </a:lnTo>
                    <a:lnTo>
                      <a:pt x="715" y="718"/>
                    </a:lnTo>
                    <a:lnTo>
                      <a:pt x="725" y="713"/>
                    </a:lnTo>
                    <a:lnTo>
                      <a:pt x="736" y="711"/>
                    </a:lnTo>
                    <a:lnTo>
                      <a:pt x="749" y="707"/>
                    </a:lnTo>
                    <a:lnTo>
                      <a:pt x="760" y="707"/>
                    </a:lnTo>
                    <a:lnTo>
                      <a:pt x="770" y="711"/>
                    </a:lnTo>
                    <a:lnTo>
                      <a:pt x="776" y="717"/>
                    </a:lnTo>
                    <a:lnTo>
                      <a:pt x="783" y="722"/>
                    </a:lnTo>
                    <a:lnTo>
                      <a:pt x="792" y="729"/>
                    </a:lnTo>
                    <a:lnTo>
                      <a:pt x="803" y="736"/>
                    </a:lnTo>
                  </a:path>
                </a:pathLst>
              </a:custGeom>
              <a:solidFill>
                <a:srgbClr val="cbcbc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6" name=""/>
              <p:cNvSpPr/>
              <p:nvPr/>
            </p:nvSpPr>
            <p:spPr>
              <a:xfrm>
                <a:off x="841320" y="4498920"/>
                <a:ext cx="100080" cy="115920"/>
              </a:xfrm>
              <a:custGeom>
                <a:avLst/>
                <a:gdLst/>
                <a:ahLst/>
                <a:rect l="l" t="t" r="r" b="b"/>
                <a:pathLst>
                  <a:path w="63" h="73">
                    <a:moveTo>
                      <a:pt x="42" y="65"/>
                    </a:moveTo>
                    <a:lnTo>
                      <a:pt x="58" y="72"/>
                    </a:lnTo>
                    <a:lnTo>
                      <a:pt x="62" y="72"/>
                    </a:lnTo>
                    <a:lnTo>
                      <a:pt x="62" y="67"/>
                    </a:lnTo>
                    <a:lnTo>
                      <a:pt x="58" y="65"/>
                    </a:lnTo>
                    <a:lnTo>
                      <a:pt x="58" y="62"/>
                    </a:lnTo>
                    <a:lnTo>
                      <a:pt x="44" y="56"/>
                    </a:lnTo>
                    <a:lnTo>
                      <a:pt x="37" y="45"/>
                    </a:lnTo>
                    <a:lnTo>
                      <a:pt x="31" y="34"/>
                    </a:lnTo>
                    <a:lnTo>
                      <a:pt x="26" y="20"/>
                    </a:lnTo>
                    <a:lnTo>
                      <a:pt x="9" y="0"/>
                    </a:lnTo>
                    <a:lnTo>
                      <a:pt x="6" y="4"/>
                    </a:lnTo>
                    <a:lnTo>
                      <a:pt x="2" y="9"/>
                    </a:lnTo>
                    <a:lnTo>
                      <a:pt x="0" y="11"/>
                    </a:lnTo>
                    <a:lnTo>
                      <a:pt x="0" y="18"/>
                    </a:lnTo>
                    <a:lnTo>
                      <a:pt x="0" y="20"/>
                    </a:lnTo>
                    <a:lnTo>
                      <a:pt x="0" y="20"/>
                    </a:lnTo>
                    <a:lnTo>
                      <a:pt x="0" y="20"/>
                    </a:lnTo>
                    <a:lnTo>
                      <a:pt x="0" y="20"/>
                    </a:lnTo>
                    <a:lnTo>
                      <a:pt x="9" y="31"/>
                    </a:lnTo>
                    <a:lnTo>
                      <a:pt x="20" y="45"/>
                    </a:lnTo>
                    <a:lnTo>
                      <a:pt x="31" y="56"/>
                    </a:lnTo>
                    <a:lnTo>
                      <a:pt x="42" y="65"/>
                    </a:lnTo>
                  </a:path>
                </a:pathLst>
              </a:custGeom>
              <a:solidFill>
                <a:srgbClr val="cbcbc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</p:grpSp>
      </p:grpSp>
      <p:sp>
        <p:nvSpPr>
          <p:cNvPr id="67" name="PlaceHolder 1"/>
          <p:cNvSpPr>
            <a:spLocks noGrp="1"/>
          </p:cNvSpPr>
          <p:nvPr>
            <p:ph type="title"/>
          </p:nvPr>
        </p:nvSpPr>
        <p:spPr>
          <a:xfrm>
            <a:off x="685800" y="22856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cbcbcb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cbcbcb"/>
              </a:solidFill>
              <a:effectLst/>
              <a:uFillTx/>
              <a:latin typeface="Times New Roman"/>
            </a:endParaRPr>
          </a:p>
        </p:txBody>
      </p:sp>
      <p:sp>
        <p:nvSpPr>
          <p:cNvPr id="68" name="PlaceHolder 2"/>
          <p:cNvSpPr>
            <a:spLocks noGrp="1"/>
          </p:cNvSpPr>
          <p:nvPr>
            <p:ph type="dt" idx="13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9" name="PlaceHolder 3"/>
          <p:cNvSpPr>
            <a:spLocks noGrp="1"/>
          </p:cNvSpPr>
          <p:nvPr>
            <p:ph type="ftr" idx="14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0" name="PlaceHolder 4"/>
          <p:cNvSpPr>
            <a:spLocks noGrp="1"/>
          </p:cNvSpPr>
          <p:nvPr>
            <p:ph type="sldNum" idx="15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1CC25F14-F453-4286-9D1E-68B686A26924}" type="slidenum"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1" name="PlaceHolder 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 algn="ctr">
              <a:spcBef>
                <a:spcPts val="7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457200" indent="0" algn="ctr">
              <a:spcBef>
                <a:spcPts val="7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914400" algn="ctr">
              <a:spcBef>
                <a:spcPts val="601"/>
              </a:spcBef>
              <a:buClr>
                <a:srgbClr val="ffffff"/>
              </a:buClr>
              <a:buFont typeface="Times New Roman"/>
              <a:buChar char="•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1371600" algn="ctr">
              <a:spcBef>
                <a:spcPts val="499"/>
              </a:spcBef>
              <a:buClr>
                <a:srgbClr val="ffffff"/>
              </a:buClr>
              <a:buFont typeface="Times New Roman"/>
              <a:buChar char="–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828800" algn="ctr">
              <a:spcBef>
                <a:spcPts val="499"/>
              </a:spcBef>
              <a:buClr>
                <a:srgbClr val="ffffff"/>
              </a:buClr>
              <a:buFont typeface="Times New Roman"/>
              <a:buChar char="•"/>
              <a:tabLst>
                <a:tab algn="l" pos="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828800">
              <a:spcBef>
                <a:spcPts val="499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828800">
              <a:spcBef>
                <a:spcPts val="499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2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3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3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4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4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4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4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4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4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5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5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5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5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5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5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5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5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2.jpeg"/><Relationship Id="rId3" Type="http://schemas.openxmlformats.org/officeDocument/2006/relationships/slideLayout" Target="../slideLayouts/slideLayout4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PlaceHolder 1"/>
          <p:cNvSpPr>
            <a:spLocks noGrp="1"/>
          </p:cNvSpPr>
          <p:nvPr>
            <p:ph type="title"/>
          </p:nvPr>
        </p:nvSpPr>
        <p:spPr>
          <a:xfrm>
            <a:off x="1219320" y="23619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Hanover Measurement </a:t>
            </a:r>
            <a:br>
              <a:rPr sz="4400"/>
            </a:br>
            <a:r>
              <a:rPr b="0" lang="en-US" sz="44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Services Company</a:t>
            </a:r>
            <a:endParaRPr b="0" lang="en-US" sz="4400" strike="noStrike" u="none">
              <a:solidFill>
                <a:srgbClr val="cbcbcb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"/>
          <p:cNvSpPr/>
          <p:nvPr/>
        </p:nvSpPr>
        <p:spPr>
          <a:xfrm>
            <a:off x="228600" y="1600200"/>
            <a:ext cx="8763120" cy="5074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749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 HMS employees have upside potential: 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spcBef>
                <a:spcPts val="1400"/>
              </a:spcBef>
              <a:buClr>
                <a:srgbClr val="ffffff"/>
              </a:buClr>
              <a:buFont typeface="Symbol" charset="2"/>
              <a:buChar char="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   Growth of outsourcing/service sectors - Hanover has </a:t>
            </a:r>
            <a:br>
              <a:rPr sz="2800"/>
            </a:b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     had 56% growth over the last six years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spcBef>
                <a:spcPts val="1400"/>
              </a:spcBef>
              <a:buClr>
                <a:srgbClr val="ffffff"/>
              </a:buClr>
              <a:buFont typeface="Symbol" charset="2"/>
              <a:buChar char="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   Additional compensation based on meeting company </a:t>
            </a:r>
            <a:br>
              <a:rPr sz="2800"/>
            </a:b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     objectives, including LUAF incentive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spcBef>
                <a:spcPts val="1400"/>
              </a:spcBef>
              <a:buClr>
                <a:srgbClr val="ffffff"/>
              </a:buClr>
              <a:buFont typeface="Symbol" charset="2"/>
              <a:buChar char="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   Enhanced skills through exposure to multiple systems    </a:t>
            </a:r>
            <a:br>
              <a:rPr sz="2800"/>
            </a:b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     throughout Texas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spcBef>
                <a:spcPts val="1400"/>
              </a:spcBef>
              <a:buClr>
                <a:srgbClr val="ffffff"/>
              </a:buClr>
              <a:buFont typeface="Symbol" charset="2"/>
              <a:buChar char="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   Improved interaction with management in a lean, </a:t>
            </a:r>
            <a:br>
              <a:rPr sz="2800"/>
            </a:b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     mean environment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6" name="PlaceHolder 1"/>
          <p:cNvSpPr>
            <a:spLocks noGrp="1"/>
          </p:cNvSpPr>
          <p:nvPr>
            <p:ph type="title"/>
          </p:nvPr>
        </p:nvSpPr>
        <p:spPr>
          <a:xfrm>
            <a:off x="685440" y="342720"/>
            <a:ext cx="84582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Change - An Exciting Opportunity</a:t>
            </a:r>
            <a:endParaRPr b="0" lang="en-US" sz="4400" strike="noStrike" u="none">
              <a:solidFill>
                <a:srgbClr val="cbcbcb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"/>
          <p:cNvSpPr/>
          <p:nvPr/>
        </p:nvSpPr>
        <p:spPr>
          <a:xfrm>
            <a:off x="6553080" y="1295280"/>
            <a:ext cx="1828800" cy="685800"/>
          </a:xfrm>
          <a:prstGeom prst="ellipse">
            <a:avLst/>
          </a:prstGeom>
          <a:solidFill>
            <a:srgbClr val="ccff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8" name=""/>
          <p:cNvSpPr/>
          <p:nvPr/>
        </p:nvSpPr>
        <p:spPr>
          <a:xfrm>
            <a:off x="228600" y="1219320"/>
            <a:ext cx="1828800" cy="685800"/>
          </a:xfrm>
          <a:prstGeom prst="ellipse">
            <a:avLst/>
          </a:prstGeom>
          <a:solidFill>
            <a:srgbClr val="cccc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9" name=""/>
          <p:cNvSpPr/>
          <p:nvPr/>
        </p:nvSpPr>
        <p:spPr>
          <a:xfrm>
            <a:off x="3352680" y="838080"/>
            <a:ext cx="1828800" cy="685800"/>
          </a:xfrm>
          <a:prstGeom prst="ellipse">
            <a:avLst/>
          </a:prstGeom>
          <a:solidFill>
            <a:srgbClr val="ff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0" name=""/>
          <p:cNvSpPr/>
          <p:nvPr/>
        </p:nvSpPr>
        <p:spPr>
          <a:xfrm>
            <a:off x="228600" y="1295280"/>
            <a:ext cx="18288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Hanover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1" name=""/>
          <p:cNvSpPr/>
          <p:nvPr/>
        </p:nvSpPr>
        <p:spPr>
          <a:xfrm>
            <a:off x="6566040" y="1397160"/>
            <a:ext cx="18288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HPL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2" name=""/>
          <p:cNvSpPr/>
          <p:nvPr/>
        </p:nvSpPr>
        <p:spPr>
          <a:xfrm>
            <a:off x="3352680" y="914400"/>
            <a:ext cx="18288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HMS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3" name=""/>
          <p:cNvSpPr/>
          <p:nvPr/>
        </p:nvSpPr>
        <p:spPr>
          <a:xfrm>
            <a:off x="685800" y="3733920"/>
            <a:ext cx="182880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4" name=""/>
          <p:cNvSpPr/>
          <p:nvPr/>
        </p:nvSpPr>
        <p:spPr>
          <a:xfrm>
            <a:off x="838080" y="3886200"/>
            <a:ext cx="182880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5" name=""/>
          <p:cNvSpPr/>
          <p:nvPr/>
        </p:nvSpPr>
        <p:spPr>
          <a:xfrm>
            <a:off x="685800" y="3581280"/>
            <a:ext cx="1828800" cy="397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6" name=""/>
          <p:cNvSpPr/>
          <p:nvPr/>
        </p:nvSpPr>
        <p:spPr>
          <a:xfrm>
            <a:off x="228600" y="2093760"/>
            <a:ext cx="3809880" cy="4509720"/>
          </a:xfrm>
          <a:prstGeom prst="rect">
            <a:avLst/>
          </a:prstGeom>
          <a:noFill/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375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 </a:t>
            </a:r>
            <a:r>
              <a:rPr b="0" lang="en-US" sz="2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Successful outsourcing </a:t>
            </a:r>
            <a:br>
              <a:rPr sz="2200"/>
            </a:br>
            <a:r>
              <a:rPr b="0" lang="en-US" sz="2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   business</a:t>
            </a:r>
            <a:endParaRPr b="0" lang="en-US" sz="2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spcBef>
                <a:spcPts val="1375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 Recognized leaders in</a:t>
            </a:r>
            <a:br>
              <a:rPr sz="2200"/>
            </a:br>
            <a:r>
              <a:rPr b="0" lang="en-US" sz="2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   compression/production</a:t>
            </a:r>
            <a:br>
              <a:rPr sz="2200"/>
            </a:br>
            <a:r>
              <a:rPr b="0" lang="en-US" sz="2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   equipment industry </a:t>
            </a:r>
            <a:endParaRPr b="0" lang="en-US" sz="2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spcBef>
                <a:spcPts val="1375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 Aggressive, talented</a:t>
            </a:r>
            <a:br>
              <a:rPr sz="2200"/>
            </a:br>
            <a:r>
              <a:rPr b="0" lang="en-US" sz="2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   management team</a:t>
            </a:r>
            <a:endParaRPr b="0" lang="en-US" sz="2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spcBef>
                <a:spcPts val="1375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 Strong relationship with </a:t>
            </a:r>
            <a:br>
              <a:rPr sz="2200"/>
            </a:br>
            <a:r>
              <a:rPr b="0" lang="en-US" sz="2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   producers, pipelines, and  </a:t>
            </a:r>
            <a:br>
              <a:rPr sz="2200"/>
            </a:br>
            <a:r>
              <a:rPr b="0" lang="en-US" sz="2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   processors</a:t>
            </a:r>
            <a:endParaRPr b="0" lang="en-US" sz="2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spcBef>
                <a:spcPts val="1375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  Brand name recognition</a:t>
            </a:r>
            <a:endParaRPr b="0" lang="en-US" sz="2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7" name=""/>
          <p:cNvSpPr/>
          <p:nvPr/>
        </p:nvSpPr>
        <p:spPr>
          <a:xfrm>
            <a:off x="4724280" y="2108160"/>
            <a:ext cx="4038840" cy="4479120"/>
          </a:xfrm>
          <a:prstGeom prst="rect">
            <a:avLst/>
          </a:prstGeom>
          <a:noFill/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375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 High quality operations </a:t>
            </a:r>
            <a:br>
              <a:rPr sz="2200"/>
            </a:br>
            <a:r>
              <a:rPr b="0" lang="en-US" sz="2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  experience and personnel</a:t>
            </a:r>
            <a:endParaRPr b="0" lang="en-US" sz="2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spcBef>
                <a:spcPts val="1375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 Technical measurement </a:t>
            </a:r>
            <a:br>
              <a:rPr sz="2200"/>
            </a:br>
            <a:r>
              <a:rPr b="0" lang="en-US" sz="2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  expertise </a:t>
            </a:r>
            <a:endParaRPr b="0" lang="en-US" sz="2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spcBef>
                <a:spcPts val="1375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 Relationships with tech and </a:t>
            </a:r>
            <a:br>
              <a:rPr sz="2200"/>
            </a:br>
            <a:r>
              <a:rPr b="0" lang="en-US" sz="2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   commercial vendors</a:t>
            </a:r>
            <a:endParaRPr b="0" lang="en-US" sz="2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spcBef>
                <a:spcPts val="1375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 Existing contracts for </a:t>
            </a:r>
            <a:br>
              <a:rPr sz="2200"/>
            </a:br>
            <a:r>
              <a:rPr b="0" lang="en-US" sz="2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  outsourcing (marquis </a:t>
            </a:r>
            <a:br>
              <a:rPr sz="2200"/>
            </a:br>
            <a:r>
              <a:rPr b="0" lang="en-US" sz="2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  contract for HMS)</a:t>
            </a:r>
            <a:endParaRPr b="0" lang="en-US" sz="2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spcBef>
                <a:spcPts val="1375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 Strong relationships</a:t>
            </a:r>
            <a:br>
              <a:rPr sz="2200"/>
            </a:br>
            <a:r>
              <a:rPr b="0" lang="en-US" sz="2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   in industry</a:t>
            </a:r>
            <a:endParaRPr b="0" lang="en-US" sz="2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8" name=""/>
          <p:cNvSpPr/>
          <p:nvPr/>
        </p:nvSpPr>
        <p:spPr>
          <a:xfrm>
            <a:off x="0" y="114480"/>
            <a:ext cx="9144000" cy="777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HMS has 2 integral parts -</a:t>
            </a:r>
            <a:br>
              <a:rPr sz="2800"/>
            </a:br>
            <a:r>
              <a:rPr b="0" lang="en-US" sz="28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Each are the best in their respective businesses</a:t>
            </a: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 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9" name=""/>
          <p:cNvSpPr/>
          <p:nvPr/>
        </p:nvSpPr>
        <p:spPr>
          <a:xfrm flipV="1">
            <a:off x="2057400" y="1143000"/>
            <a:ext cx="1295280" cy="38088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10" name=""/>
          <p:cNvSpPr/>
          <p:nvPr/>
        </p:nvSpPr>
        <p:spPr>
          <a:xfrm flipH="1" flipV="1">
            <a:off x="5161320" y="1172520"/>
            <a:ext cx="1439280" cy="47736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"/>
          <p:cNvSpPr/>
          <p:nvPr/>
        </p:nvSpPr>
        <p:spPr>
          <a:xfrm>
            <a:off x="762120" y="1295280"/>
            <a:ext cx="8610480" cy="507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2001"/>
              </a:spcBef>
              <a:buClr>
                <a:srgbClr val="cbcbcb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cbcbcb"/>
                </a:solidFill>
                <a:effectLst/>
                <a:uFillTx/>
                <a:latin typeface="Times New Roman"/>
              </a:rPr>
              <a:t>   </a:t>
            </a:r>
            <a:r>
              <a:rPr b="0" lang="en-US" sz="3200" strike="noStrike" u="none">
                <a:solidFill>
                  <a:srgbClr val="cbcbcb"/>
                </a:solidFill>
                <a:effectLst/>
                <a:uFillTx/>
                <a:latin typeface="Times New Roman"/>
              </a:rPr>
              <a:t>Strategic Rationale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spcBef>
                <a:spcPts val="2001"/>
              </a:spcBef>
              <a:buClr>
                <a:srgbClr val="cbcbcb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cbcbcb"/>
                </a:solidFill>
                <a:effectLst/>
                <a:uFillTx/>
                <a:latin typeface="Times New Roman"/>
              </a:rPr>
              <a:t>  Business Plan, Growth Strategy and Goals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spcBef>
                <a:spcPts val="2001"/>
              </a:spcBef>
              <a:buClr>
                <a:srgbClr val="cbcbcb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cbcbcb"/>
                </a:solidFill>
                <a:effectLst/>
                <a:uFillTx/>
                <a:latin typeface="Times New Roman"/>
              </a:rPr>
              <a:t>  Embracing Change - A New Opportunity</a:t>
            </a: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 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spcBef>
                <a:spcPts val="2001"/>
              </a:spcBef>
              <a:buClr>
                <a:srgbClr val="ffff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  Organizational Structure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spcBef>
                <a:spcPts val="2001"/>
              </a:spcBef>
              <a:buClr>
                <a:srgbClr val="cbcbcb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cbcbcb"/>
                </a:solidFill>
                <a:effectLst/>
                <a:uFillTx/>
                <a:latin typeface="Times New Roman"/>
              </a:rPr>
              <a:t>  Benefits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80000"/>
              </a:lnSpc>
              <a:buClr>
                <a:srgbClr val="cbcbcb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cbcbcb"/>
                </a:solidFill>
                <a:effectLst/>
                <a:uFillTx/>
                <a:latin typeface="Times New Roman"/>
              </a:rPr>
              <a:t> Enron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80000"/>
              </a:lnSpc>
              <a:buClr>
                <a:srgbClr val="cbcbcb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cbcbcb"/>
                </a:solidFill>
                <a:effectLst/>
                <a:uFillTx/>
                <a:latin typeface="Times New Roman"/>
              </a:rPr>
              <a:t> Hanover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spcBef>
                <a:spcPts val="2001"/>
              </a:spcBef>
              <a:buClr>
                <a:srgbClr val="cbcbcb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cbcbcb"/>
                </a:solidFill>
                <a:effectLst/>
                <a:uFillTx/>
                <a:latin typeface="Times New Roman"/>
              </a:rPr>
              <a:t>  Questions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12" name="PlaceHolder 1"/>
          <p:cNvSpPr>
            <a:spLocks noGrp="1"/>
          </p:cNvSpPr>
          <p:nvPr>
            <p:ph type="title"/>
          </p:nvPr>
        </p:nvSpPr>
        <p:spPr>
          <a:xfrm>
            <a:off x="685800" y="380880"/>
            <a:ext cx="7772400" cy="60984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Today’s Presentation</a:t>
            </a:r>
            <a:endParaRPr b="0" lang="en-US" sz="4400" strike="noStrike" u="none">
              <a:solidFill>
                <a:srgbClr val="cbcbcb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"/>
          <p:cNvSpPr/>
          <p:nvPr/>
        </p:nvSpPr>
        <p:spPr>
          <a:xfrm>
            <a:off x="6781680" y="1828800"/>
            <a:ext cx="1447920" cy="838080"/>
          </a:xfrm>
          <a:prstGeom prst="rect">
            <a:avLst/>
          </a:prstGeom>
          <a:solidFill>
            <a:srgbClr val="99ccff"/>
          </a:solidFill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14" name=""/>
          <p:cNvSpPr/>
          <p:nvPr/>
        </p:nvSpPr>
        <p:spPr>
          <a:xfrm>
            <a:off x="7505640" y="3505320"/>
            <a:ext cx="1447920" cy="838080"/>
          </a:xfrm>
          <a:prstGeom prst="rect">
            <a:avLst/>
          </a:prstGeom>
          <a:solidFill>
            <a:srgbClr val="ccccff"/>
          </a:solidFill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15" name=""/>
          <p:cNvSpPr/>
          <p:nvPr/>
        </p:nvSpPr>
        <p:spPr>
          <a:xfrm>
            <a:off x="114480" y="3429000"/>
            <a:ext cx="1447560" cy="838080"/>
          </a:xfrm>
          <a:prstGeom prst="rect">
            <a:avLst/>
          </a:prstGeom>
          <a:solidFill>
            <a:srgbClr val="ccffcc"/>
          </a:solidFill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16" name=""/>
          <p:cNvSpPr/>
          <p:nvPr/>
        </p:nvSpPr>
        <p:spPr>
          <a:xfrm>
            <a:off x="3809880" y="3657600"/>
            <a:ext cx="1371600" cy="914400"/>
          </a:xfrm>
          <a:prstGeom prst="rect">
            <a:avLst/>
          </a:prstGeom>
          <a:solidFill>
            <a:srgbClr val="ffcc99"/>
          </a:solidFill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17" name=""/>
          <p:cNvSpPr/>
          <p:nvPr/>
        </p:nvSpPr>
        <p:spPr>
          <a:xfrm>
            <a:off x="3581280" y="3946680"/>
            <a:ext cx="175284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HMS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18" name=""/>
          <p:cNvSpPr/>
          <p:nvPr/>
        </p:nvSpPr>
        <p:spPr>
          <a:xfrm flipH="1">
            <a:off x="1599840" y="3809880"/>
            <a:ext cx="2095560" cy="0"/>
          </a:xfrm>
          <a:prstGeom prst="line">
            <a:avLst/>
          </a:prstGeom>
          <a:ln w="936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19" name=""/>
          <p:cNvSpPr/>
          <p:nvPr/>
        </p:nvSpPr>
        <p:spPr>
          <a:xfrm>
            <a:off x="863640" y="1905120"/>
            <a:ext cx="1447920" cy="838080"/>
          </a:xfrm>
          <a:prstGeom prst="rect">
            <a:avLst/>
          </a:prstGeom>
          <a:solidFill>
            <a:srgbClr val="ccffcc"/>
          </a:solidFill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20" name=""/>
          <p:cNvSpPr/>
          <p:nvPr/>
        </p:nvSpPr>
        <p:spPr>
          <a:xfrm>
            <a:off x="291960" y="3581280"/>
            <a:ext cx="10670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HPL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21" name=""/>
          <p:cNvSpPr/>
          <p:nvPr/>
        </p:nvSpPr>
        <p:spPr>
          <a:xfrm>
            <a:off x="7645320" y="3718080"/>
            <a:ext cx="144792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Hanover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22" name=""/>
          <p:cNvSpPr/>
          <p:nvPr/>
        </p:nvSpPr>
        <p:spPr>
          <a:xfrm rot="18000">
            <a:off x="5154120" y="3472920"/>
            <a:ext cx="22860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X% LP; Y% GP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23" name=""/>
          <p:cNvSpPr/>
          <p:nvPr/>
        </p:nvSpPr>
        <p:spPr>
          <a:xfrm>
            <a:off x="1905120" y="3473280"/>
            <a:ext cx="129528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X% LP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24" name=""/>
          <p:cNvSpPr/>
          <p:nvPr/>
        </p:nvSpPr>
        <p:spPr>
          <a:xfrm rot="2178000">
            <a:off x="1879200" y="2711520"/>
            <a:ext cx="223056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     </a:t>
            </a: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Service</a:t>
            </a:r>
            <a:r>
              <a:rPr b="0" lang="en-US" sz="1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 </a:t>
            </a: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Contract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25" name=""/>
          <p:cNvSpPr/>
          <p:nvPr/>
        </p:nvSpPr>
        <p:spPr>
          <a:xfrm rot="2142000">
            <a:off x="2996640" y="2558520"/>
            <a:ext cx="9144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Fee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26" name=""/>
          <p:cNvSpPr/>
          <p:nvPr/>
        </p:nvSpPr>
        <p:spPr>
          <a:xfrm>
            <a:off x="1600200" y="4038480"/>
            <a:ext cx="2133720" cy="0"/>
          </a:xfrm>
          <a:prstGeom prst="line">
            <a:avLst/>
          </a:prstGeom>
          <a:ln w="936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27" name=""/>
          <p:cNvSpPr/>
          <p:nvPr/>
        </p:nvSpPr>
        <p:spPr>
          <a:xfrm>
            <a:off x="1600200" y="3990960"/>
            <a:ext cx="1981080" cy="58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Personnel, Service Equipment, $X MM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28" name=""/>
          <p:cNvSpPr/>
          <p:nvPr/>
        </p:nvSpPr>
        <p:spPr>
          <a:xfrm rot="21561600">
            <a:off x="5662440" y="4006800"/>
            <a:ext cx="152568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$X  million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29" name=""/>
          <p:cNvSpPr/>
          <p:nvPr/>
        </p:nvSpPr>
        <p:spPr>
          <a:xfrm>
            <a:off x="2362320" y="2133720"/>
            <a:ext cx="1981080" cy="1447560"/>
          </a:xfrm>
          <a:prstGeom prst="line">
            <a:avLst/>
          </a:prstGeom>
          <a:ln w="936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30" name=""/>
          <p:cNvSpPr/>
          <p:nvPr/>
        </p:nvSpPr>
        <p:spPr>
          <a:xfrm flipH="1" flipV="1">
            <a:off x="2362320" y="2286000"/>
            <a:ext cx="1752480" cy="1295280"/>
          </a:xfrm>
          <a:prstGeom prst="line">
            <a:avLst/>
          </a:prstGeom>
          <a:ln w="936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31" name=""/>
          <p:cNvSpPr/>
          <p:nvPr/>
        </p:nvSpPr>
        <p:spPr>
          <a:xfrm>
            <a:off x="6959520" y="1889280"/>
            <a:ext cx="1143000" cy="703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DEF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 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Pipeline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32" name=""/>
          <p:cNvSpPr/>
          <p:nvPr/>
        </p:nvSpPr>
        <p:spPr>
          <a:xfrm flipV="1">
            <a:off x="4876920" y="2209680"/>
            <a:ext cx="1904760" cy="1371600"/>
          </a:xfrm>
          <a:prstGeom prst="line">
            <a:avLst/>
          </a:prstGeom>
          <a:ln w="936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33" name=""/>
          <p:cNvSpPr/>
          <p:nvPr/>
        </p:nvSpPr>
        <p:spPr>
          <a:xfrm flipH="1">
            <a:off x="4647960" y="2133720"/>
            <a:ext cx="2057400" cy="1447560"/>
          </a:xfrm>
          <a:prstGeom prst="line">
            <a:avLst/>
          </a:prstGeom>
          <a:ln w="936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34" name=""/>
          <p:cNvSpPr/>
          <p:nvPr/>
        </p:nvSpPr>
        <p:spPr>
          <a:xfrm rot="19606800">
            <a:off x="4957920" y="2482560"/>
            <a:ext cx="124776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Fee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35" name=""/>
          <p:cNvSpPr/>
          <p:nvPr/>
        </p:nvSpPr>
        <p:spPr>
          <a:xfrm rot="19605000">
            <a:off x="4959360" y="2863440"/>
            <a:ext cx="190512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Service Contract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36" name="PlaceHolder 1"/>
          <p:cNvSpPr>
            <a:spLocks noGrp="1"/>
          </p:cNvSpPr>
          <p:nvPr>
            <p:ph type="title"/>
          </p:nvPr>
        </p:nvSpPr>
        <p:spPr>
          <a:xfrm>
            <a:off x="685800" y="3045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Legal Structure</a:t>
            </a:r>
            <a:endParaRPr b="0" lang="en-US" sz="4400" strike="noStrike" u="none">
              <a:solidFill>
                <a:srgbClr val="cbcbcb"/>
              </a:solidFill>
              <a:effectLst/>
              <a:uFillTx/>
              <a:latin typeface="Times New Roman"/>
            </a:endParaRPr>
          </a:p>
        </p:txBody>
      </p:sp>
      <p:sp>
        <p:nvSpPr>
          <p:cNvPr id="137" name=""/>
          <p:cNvSpPr/>
          <p:nvPr/>
        </p:nvSpPr>
        <p:spPr>
          <a:xfrm>
            <a:off x="1092240" y="2057400"/>
            <a:ext cx="10666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HPL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38" name=""/>
          <p:cNvSpPr/>
          <p:nvPr/>
        </p:nvSpPr>
        <p:spPr>
          <a:xfrm flipH="1">
            <a:off x="5231880" y="4038480"/>
            <a:ext cx="2210040" cy="0"/>
          </a:xfrm>
          <a:prstGeom prst="line">
            <a:avLst/>
          </a:prstGeom>
          <a:ln w="936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39" name=""/>
          <p:cNvSpPr/>
          <p:nvPr/>
        </p:nvSpPr>
        <p:spPr>
          <a:xfrm>
            <a:off x="5245200" y="3809880"/>
            <a:ext cx="2209680" cy="0"/>
          </a:xfrm>
          <a:prstGeom prst="line">
            <a:avLst/>
          </a:prstGeom>
          <a:ln w="936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"/>
          <p:cNvSpPr/>
          <p:nvPr/>
        </p:nvSpPr>
        <p:spPr>
          <a:xfrm>
            <a:off x="838080" y="1676520"/>
            <a:ext cx="7467840" cy="838080"/>
          </a:xfrm>
          <a:prstGeom prst="rect">
            <a:avLst/>
          </a:prstGeom>
          <a:noFill/>
          <a:ln w="1908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41" name=""/>
          <p:cNvSpPr/>
          <p:nvPr/>
        </p:nvSpPr>
        <p:spPr>
          <a:xfrm>
            <a:off x="914400" y="1600200"/>
            <a:ext cx="7391520" cy="94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7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HMS Board: 2 Enron Members, 2 Hanover Members, Bill Rome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42" name=""/>
          <p:cNvSpPr/>
          <p:nvPr/>
        </p:nvSpPr>
        <p:spPr>
          <a:xfrm>
            <a:off x="2819520" y="3048120"/>
            <a:ext cx="3276360" cy="838080"/>
          </a:xfrm>
          <a:prstGeom prst="rect">
            <a:avLst/>
          </a:prstGeom>
          <a:noFill/>
          <a:ln w="1908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43" name=""/>
          <p:cNvSpPr/>
          <p:nvPr/>
        </p:nvSpPr>
        <p:spPr>
          <a:xfrm flipV="1">
            <a:off x="4572000" y="2514600"/>
            <a:ext cx="0" cy="533520"/>
          </a:xfrm>
          <a:prstGeom prst="line">
            <a:avLst/>
          </a:prstGeom>
          <a:ln w="38160">
            <a:solidFill>
              <a:srgbClr val="ffffff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44" name=""/>
          <p:cNvSpPr/>
          <p:nvPr/>
        </p:nvSpPr>
        <p:spPr>
          <a:xfrm>
            <a:off x="2844720" y="2971800"/>
            <a:ext cx="3429000" cy="94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7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President</a:t>
            </a:r>
            <a:br>
              <a:rPr sz="2800"/>
            </a:b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Bill Rome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45" name=""/>
          <p:cNvSpPr/>
          <p:nvPr/>
        </p:nvSpPr>
        <p:spPr>
          <a:xfrm>
            <a:off x="1219320" y="4343400"/>
            <a:ext cx="6781680" cy="0"/>
          </a:xfrm>
          <a:prstGeom prst="line">
            <a:avLst/>
          </a:prstGeom>
          <a:ln w="1908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46" name=""/>
          <p:cNvSpPr/>
          <p:nvPr/>
        </p:nvSpPr>
        <p:spPr>
          <a:xfrm>
            <a:off x="228600" y="4648320"/>
            <a:ext cx="1905120" cy="1295280"/>
          </a:xfrm>
          <a:prstGeom prst="rect">
            <a:avLst/>
          </a:prstGeom>
          <a:noFill/>
          <a:ln w="1908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47" name=""/>
          <p:cNvSpPr/>
          <p:nvPr/>
        </p:nvSpPr>
        <p:spPr>
          <a:xfrm>
            <a:off x="2590920" y="4648320"/>
            <a:ext cx="1904760" cy="1295280"/>
          </a:xfrm>
          <a:prstGeom prst="rect">
            <a:avLst/>
          </a:prstGeom>
          <a:noFill/>
          <a:ln w="1908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48" name=""/>
          <p:cNvSpPr/>
          <p:nvPr/>
        </p:nvSpPr>
        <p:spPr>
          <a:xfrm>
            <a:off x="5054760" y="4648320"/>
            <a:ext cx="1752480" cy="1295280"/>
          </a:xfrm>
          <a:prstGeom prst="rect">
            <a:avLst/>
          </a:prstGeom>
          <a:noFill/>
          <a:ln w="1908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49" name=""/>
          <p:cNvSpPr/>
          <p:nvPr/>
        </p:nvSpPr>
        <p:spPr>
          <a:xfrm>
            <a:off x="7086600" y="4724280"/>
            <a:ext cx="1905120" cy="1219320"/>
          </a:xfrm>
          <a:prstGeom prst="rect">
            <a:avLst/>
          </a:prstGeom>
          <a:noFill/>
          <a:ln w="1908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50" name=""/>
          <p:cNvSpPr/>
          <p:nvPr/>
        </p:nvSpPr>
        <p:spPr>
          <a:xfrm>
            <a:off x="4572000" y="3886200"/>
            <a:ext cx="0" cy="457200"/>
          </a:xfrm>
          <a:prstGeom prst="line">
            <a:avLst/>
          </a:prstGeom>
          <a:ln w="1908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51" name=""/>
          <p:cNvSpPr/>
          <p:nvPr/>
        </p:nvSpPr>
        <p:spPr>
          <a:xfrm>
            <a:off x="1219320" y="4343400"/>
            <a:ext cx="0" cy="304920"/>
          </a:xfrm>
          <a:prstGeom prst="line">
            <a:avLst/>
          </a:prstGeom>
          <a:ln w="1908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52" name=""/>
          <p:cNvSpPr/>
          <p:nvPr/>
        </p:nvSpPr>
        <p:spPr>
          <a:xfrm>
            <a:off x="3505320" y="4343400"/>
            <a:ext cx="0" cy="304920"/>
          </a:xfrm>
          <a:prstGeom prst="line">
            <a:avLst/>
          </a:prstGeom>
          <a:ln w="1908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53" name=""/>
          <p:cNvSpPr/>
          <p:nvPr/>
        </p:nvSpPr>
        <p:spPr>
          <a:xfrm>
            <a:off x="5943600" y="4343400"/>
            <a:ext cx="0" cy="304920"/>
          </a:xfrm>
          <a:prstGeom prst="line">
            <a:avLst/>
          </a:prstGeom>
          <a:ln w="1908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54" name=""/>
          <p:cNvSpPr/>
          <p:nvPr/>
        </p:nvSpPr>
        <p:spPr>
          <a:xfrm>
            <a:off x="8001000" y="4343400"/>
            <a:ext cx="0" cy="380880"/>
          </a:xfrm>
          <a:prstGeom prst="line">
            <a:avLst/>
          </a:prstGeom>
          <a:ln w="1908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55" name=""/>
          <p:cNvSpPr/>
          <p:nvPr/>
        </p:nvSpPr>
        <p:spPr>
          <a:xfrm>
            <a:off x="203040" y="4876920"/>
            <a:ext cx="203220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VP Operations</a:t>
            </a:r>
            <a:br>
              <a:rPr sz="2400"/>
            </a:b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Pat Flavin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56" name=""/>
          <p:cNvSpPr/>
          <p:nvPr/>
        </p:nvSpPr>
        <p:spPr>
          <a:xfrm>
            <a:off x="2286000" y="4724280"/>
            <a:ext cx="2514600" cy="119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Business Development/ Marketing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57" name=""/>
          <p:cNvSpPr/>
          <p:nvPr/>
        </p:nvSpPr>
        <p:spPr>
          <a:xfrm>
            <a:off x="5105520" y="5029200"/>
            <a:ext cx="16761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Technology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58" name=""/>
          <p:cNvSpPr/>
          <p:nvPr/>
        </p:nvSpPr>
        <p:spPr>
          <a:xfrm>
            <a:off x="6997680" y="5041800"/>
            <a:ext cx="20574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Administration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59" name="PlaceHolder 1"/>
          <p:cNvSpPr>
            <a:spLocks noGrp="1"/>
          </p:cNvSpPr>
          <p:nvPr>
            <p:ph type="title"/>
          </p:nvPr>
        </p:nvSpPr>
        <p:spPr>
          <a:xfrm>
            <a:off x="685800" y="3045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Management Structure</a:t>
            </a:r>
            <a:endParaRPr b="0" lang="en-US" sz="4400" strike="noStrike" u="none">
              <a:solidFill>
                <a:srgbClr val="cbcbcb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PlaceHolder 1"/>
          <p:cNvSpPr>
            <a:spLocks noGrp="1"/>
          </p:cNvSpPr>
          <p:nvPr>
            <p:ph type="title"/>
          </p:nvPr>
        </p:nvSpPr>
        <p:spPr>
          <a:xfrm>
            <a:off x="609480" y="30456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Organizational Structure</a:t>
            </a:r>
            <a:endParaRPr b="0" lang="en-US" sz="4400" strike="noStrike" u="none">
              <a:solidFill>
                <a:srgbClr val="cbcbcb"/>
              </a:solidFill>
              <a:effectLst/>
              <a:uFillTx/>
              <a:latin typeface="Times New Roman"/>
            </a:endParaRPr>
          </a:p>
        </p:txBody>
      </p:sp>
      <p:sp>
        <p:nvSpPr>
          <p:cNvPr id="161" name=""/>
          <p:cNvSpPr/>
          <p:nvPr/>
        </p:nvSpPr>
        <p:spPr>
          <a:xfrm>
            <a:off x="2286000" y="1143000"/>
            <a:ext cx="4648320" cy="609480"/>
          </a:xfrm>
          <a:prstGeom prst="rect">
            <a:avLst/>
          </a:prstGeom>
          <a:noFill/>
          <a:ln w="1260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62" name=""/>
          <p:cNvSpPr/>
          <p:nvPr/>
        </p:nvSpPr>
        <p:spPr>
          <a:xfrm>
            <a:off x="0" y="1181160"/>
            <a:ext cx="914400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2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VP Operations - Pat Flavin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63" name=""/>
          <p:cNvSpPr/>
          <p:nvPr/>
        </p:nvSpPr>
        <p:spPr>
          <a:xfrm>
            <a:off x="4343400" y="1752480"/>
            <a:ext cx="0" cy="2362320"/>
          </a:xfrm>
          <a:prstGeom prst="line">
            <a:avLst/>
          </a:prstGeom>
          <a:ln w="1260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64" name=""/>
          <p:cNvSpPr/>
          <p:nvPr/>
        </p:nvSpPr>
        <p:spPr>
          <a:xfrm>
            <a:off x="4343400" y="2133720"/>
            <a:ext cx="0" cy="304560"/>
          </a:xfrm>
          <a:prstGeom prst="line">
            <a:avLst/>
          </a:prstGeom>
          <a:ln w="1260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65" name=""/>
          <p:cNvSpPr/>
          <p:nvPr/>
        </p:nvSpPr>
        <p:spPr>
          <a:xfrm flipH="1">
            <a:off x="4343040" y="2209680"/>
            <a:ext cx="762120" cy="0"/>
          </a:xfrm>
          <a:prstGeom prst="line">
            <a:avLst/>
          </a:prstGeom>
          <a:ln w="1260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66" name=""/>
          <p:cNvSpPr/>
          <p:nvPr/>
        </p:nvSpPr>
        <p:spPr>
          <a:xfrm>
            <a:off x="152280" y="2362320"/>
            <a:ext cx="3505320" cy="459720"/>
          </a:xfrm>
          <a:prstGeom prst="rect">
            <a:avLst/>
          </a:prstGeom>
          <a:noFill/>
          <a:ln w="1260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3 Measurement Specialists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67" name=""/>
          <p:cNvSpPr/>
          <p:nvPr/>
        </p:nvSpPr>
        <p:spPr>
          <a:xfrm>
            <a:off x="5638680" y="2730600"/>
            <a:ext cx="2971800" cy="459720"/>
          </a:xfrm>
          <a:prstGeom prst="rect">
            <a:avLst/>
          </a:prstGeom>
          <a:noFill/>
          <a:ln w="1260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1 Computer Analyst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68" name=""/>
          <p:cNvSpPr/>
          <p:nvPr/>
        </p:nvSpPr>
        <p:spPr>
          <a:xfrm>
            <a:off x="5105520" y="1968480"/>
            <a:ext cx="3733560" cy="459720"/>
          </a:xfrm>
          <a:prstGeom prst="rect">
            <a:avLst/>
          </a:prstGeom>
          <a:noFill/>
          <a:ln w="1260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1 Communication Specialist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69" name=""/>
          <p:cNvSpPr/>
          <p:nvPr/>
        </p:nvSpPr>
        <p:spPr>
          <a:xfrm flipH="1">
            <a:off x="4343400" y="2971800"/>
            <a:ext cx="1295280" cy="0"/>
          </a:xfrm>
          <a:prstGeom prst="line">
            <a:avLst/>
          </a:prstGeom>
          <a:ln w="1260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70" name=""/>
          <p:cNvSpPr/>
          <p:nvPr/>
        </p:nvSpPr>
        <p:spPr>
          <a:xfrm>
            <a:off x="914400" y="3683160"/>
            <a:ext cx="28195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99ff99"/>
                </a:solidFill>
                <a:effectLst/>
                <a:uFillTx/>
                <a:latin typeface="Times New Roman"/>
              </a:rPr>
              <a:t>EASTERN REGION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71" name=""/>
          <p:cNvSpPr/>
          <p:nvPr/>
        </p:nvSpPr>
        <p:spPr>
          <a:xfrm>
            <a:off x="5486400" y="3657600"/>
            <a:ext cx="29718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66ffff"/>
                </a:solidFill>
                <a:effectLst/>
                <a:uFillTx/>
                <a:latin typeface="Times New Roman"/>
              </a:rPr>
              <a:t>WESTERN REGION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72" name=""/>
          <p:cNvSpPr/>
          <p:nvPr/>
        </p:nvSpPr>
        <p:spPr>
          <a:xfrm>
            <a:off x="0" y="4724280"/>
            <a:ext cx="1219320" cy="459720"/>
          </a:xfrm>
          <a:prstGeom prst="rect">
            <a:avLst/>
          </a:prstGeom>
          <a:noFill/>
          <a:ln w="1260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99ff99"/>
                </a:solidFill>
                <a:effectLst/>
                <a:uFillTx/>
                <a:latin typeface="Times New Roman"/>
              </a:rPr>
              <a:t>Zone 1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73" name=""/>
          <p:cNvSpPr/>
          <p:nvPr/>
        </p:nvSpPr>
        <p:spPr>
          <a:xfrm>
            <a:off x="3657600" y="4724280"/>
            <a:ext cx="1219320" cy="459720"/>
          </a:xfrm>
          <a:prstGeom prst="rect">
            <a:avLst/>
          </a:prstGeom>
          <a:noFill/>
          <a:ln w="1260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99ff99"/>
                </a:solidFill>
                <a:effectLst/>
                <a:uFillTx/>
                <a:latin typeface="Times New Roman"/>
              </a:rPr>
              <a:t>Zone 4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74" name=""/>
          <p:cNvSpPr/>
          <p:nvPr/>
        </p:nvSpPr>
        <p:spPr>
          <a:xfrm>
            <a:off x="1219320" y="4724280"/>
            <a:ext cx="1218960" cy="459720"/>
          </a:xfrm>
          <a:prstGeom prst="rect">
            <a:avLst/>
          </a:prstGeom>
          <a:noFill/>
          <a:ln w="1260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99ff99"/>
                </a:solidFill>
                <a:effectLst/>
                <a:uFillTx/>
                <a:latin typeface="Times New Roman"/>
              </a:rPr>
              <a:t>Zone 2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75" name=""/>
          <p:cNvSpPr/>
          <p:nvPr/>
        </p:nvSpPr>
        <p:spPr>
          <a:xfrm>
            <a:off x="2438280" y="4724280"/>
            <a:ext cx="1219320" cy="459720"/>
          </a:xfrm>
          <a:prstGeom prst="rect">
            <a:avLst/>
          </a:prstGeom>
          <a:noFill/>
          <a:ln w="1260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99ff99"/>
                </a:solidFill>
                <a:effectLst/>
                <a:uFillTx/>
                <a:latin typeface="Times New Roman"/>
              </a:rPr>
              <a:t>Zone 3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76" name=""/>
          <p:cNvSpPr/>
          <p:nvPr/>
        </p:nvSpPr>
        <p:spPr>
          <a:xfrm>
            <a:off x="5257800" y="4724280"/>
            <a:ext cx="1219320" cy="459720"/>
          </a:xfrm>
          <a:prstGeom prst="rect">
            <a:avLst/>
          </a:prstGeom>
          <a:noFill/>
          <a:ln w="1260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66ffff"/>
                </a:solidFill>
                <a:effectLst/>
                <a:uFillTx/>
                <a:latin typeface="Times New Roman"/>
              </a:rPr>
              <a:t>Zone 1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77" name=""/>
          <p:cNvSpPr/>
          <p:nvPr/>
        </p:nvSpPr>
        <p:spPr>
          <a:xfrm>
            <a:off x="6477120" y="4724280"/>
            <a:ext cx="1218960" cy="459720"/>
          </a:xfrm>
          <a:prstGeom prst="rect">
            <a:avLst/>
          </a:prstGeom>
          <a:noFill/>
          <a:ln w="1260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66ffff"/>
                </a:solidFill>
                <a:effectLst/>
                <a:uFillTx/>
                <a:latin typeface="Times New Roman"/>
              </a:rPr>
              <a:t>Zone 2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78" name=""/>
          <p:cNvSpPr/>
          <p:nvPr/>
        </p:nvSpPr>
        <p:spPr>
          <a:xfrm>
            <a:off x="7696080" y="4724280"/>
            <a:ext cx="1219320" cy="459720"/>
          </a:xfrm>
          <a:prstGeom prst="rect">
            <a:avLst/>
          </a:prstGeom>
          <a:noFill/>
          <a:ln w="1260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66ffff"/>
                </a:solidFill>
                <a:effectLst/>
                <a:uFillTx/>
                <a:latin typeface="Times New Roman"/>
              </a:rPr>
              <a:t>Zone 3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79" name=""/>
          <p:cNvSpPr/>
          <p:nvPr/>
        </p:nvSpPr>
        <p:spPr>
          <a:xfrm flipH="1">
            <a:off x="3657240" y="2666880"/>
            <a:ext cx="685800" cy="0"/>
          </a:xfrm>
          <a:prstGeom prst="line">
            <a:avLst/>
          </a:prstGeom>
          <a:ln w="1260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80" name=""/>
          <p:cNvSpPr/>
          <p:nvPr/>
        </p:nvSpPr>
        <p:spPr>
          <a:xfrm flipH="1">
            <a:off x="609480" y="4114800"/>
            <a:ext cx="3733920" cy="0"/>
          </a:xfrm>
          <a:prstGeom prst="line">
            <a:avLst/>
          </a:prstGeom>
          <a:ln w="1260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81" name=""/>
          <p:cNvSpPr/>
          <p:nvPr/>
        </p:nvSpPr>
        <p:spPr>
          <a:xfrm>
            <a:off x="609480" y="4114800"/>
            <a:ext cx="0" cy="609480"/>
          </a:xfrm>
          <a:prstGeom prst="line">
            <a:avLst/>
          </a:prstGeom>
          <a:ln w="1260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82" name=""/>
          <p:cNvSpPr/>
          <p:nvPr/>
        </p:nvSpPr>
        <p:spPr>
          <a:xfrm>
            <a:off x="1828800" y="4114800"/>
            <a:ext cx="0" cy="609480"/>
          </a:xfrm>
          <a:prstGeom prst="line">
            <a:avLst/>
          </a:prstGeom>
          <a:ln w="1260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83" name=""/>
          <p:cNvSpPr/>
          <p:nvPr/>
        </p:nvSpPr>
        <p:spPr>
          <a:xfrm>
            <a:off x="3048120" y="4114800"/>
            <a:ext cx="0" cy="609480"/>
          </a:xfrm>
          <a:prstGeom prst="line">
            <a:avLst/>
          </a:prstGeom>
          <a:ln w="1260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84" name=""/>
          <p:cNvSpPr/>
          <p:nvPr/>
        </p:nvSpPr>
        <p:spPr>
          <a:xfrm>
            <a:off x="4267080" y="4114800"/>
            <a:ext cx="0" cy="609480"/>
          </a:xfrm>
          <a:prstGeom prst="line">
            <a:avLst/>
          </a:prstGeom>
          <a:ln w="1260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85" name=""/>
          <p:cNvSpPr/>
          <p:nvPr/>
        </p:nvSpPr>
        <p:spPr>
          <a:xfrm flipH="1">
            <a:off x="4343040" y="4114800"/>
            <a:ext cx="3962520" cy="0"/>
          </a:xfrm>
          <a:prstGeom prst="line">
            <a:avLst/>
          </a:prstGeom>
          <a:ln w="1260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86" name=""/>
          <p:cNvSpPr/>
          <p:nvPr/>
        </p:nvSpPr>
        <p:spPr>
          <a:xfrm>
            <a:off x="7086600" y="4114800"/>
            <a:ext cx="0" cy="609480"/>
          </a:xfrm>
          <a:prstGeom prst="line">
            <a:avLst/>
          </a:prstGeom>
          <a:ln w="1260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87" name=""/>
          <p:cNvSpPr/>
          <p:nvPr/>
        </p:nvSpPr>
        <p:spPr>
          <a:xfrm>
            <a:off x="8305920" y="4114800"/>
            <a:ext cx="0" cy="609480"/>
          </a:xfrm>
          <a:prstGeom prst="line">
            <a:avLst/>
          </a:prstGeom>
          <a:ln w="1260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88" name=""/>
          <p:cNvSpPr/>
          <p:nvPr/>
        </p:nvSpPr>
        <p:spPr>
          <a:xfrm>
            <a:off x="5880240" y="4114800"/>
            <a:ext cx="0" cy="609480"/>
          </a:xfrm>
          <a:prstGeom prst="line">
            <a:avLst/>
          </a:prstGeom>
          <a:ln w="1260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89" name=""/>
          <p:cNvSpPr/>
          <p:nvPr/>
        </p:nvSpPr>
        <p:spPr>
          <a:xfrm>
            <a:off x="5029200" y="4114800"/>
            <a:ext cx="0" cy="1371600"/>
          </a:xfrm>
          <a:prstGeom prst="line">
            <a:avLst/>
          </a:prstGeom>
          <a:ln w="1260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90" name=""/>
          <p:cNvSpPr/>
          <p:nvPr/>
        </p:nvSpPr>
        <p:spPr>
          <a:xfrm>
            <a:off x="4191120" y="5486400"/>
            <a:ext cx="2057400" cy="923400"/>
          </a:xfrm>
          <a:prstGeom prst="rect">
            <a:avLst/>
          </a:prstGeom>
          <a:noFill/>
          <a:ln w="1260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ccff"/>
                </a:solidFill>
                <a:effectLst/>
                <a:uFillTx/>
                <a:latin typeface="Times New Roman"/>
              </a:rPr>
              <a:t>Gas Analysis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ccff"/>
                </a:solidFill>
                <a:effectLst/>
                <a:uFillTx/>
                <a:latin typeface="Times New Roman"/>
              </a:rPr>
              <a:t>2 Lab Analysts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PlaceHolder 1"/>
          <p:cNvSpPr>
            <a:spLocks noGrp="1"/>
          </p:cNvSpPr>
          <p:nvPr>
            <p:ph type="title"/>
          </p:nvPr>
        </p:nvSpPr>
        <p:spPr>
          <a:xfrm>
            <a:off x="685800" y="30456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Organizational Structure (cont.)</a:t>
            </a:r>
            <a:endParaRPr b="0" lang="en-US" sz="4400" strike="noStrike" u="none">
              <a:solidFill>
                <a:srgbClr val="cbcbcb"/>
              </a:solidFill>
              <a:effectLst/>
              <a:uFillTx/>
              <a:latin typeface="Times New Roman"/>
            </a:endParaRPr>
          </a:p>
        </p:txBody>
      </p:sp>
      <p:sp>
        <p:nvSpPr>
          <p:cNvPr id="192" name=""/>
          <p:cNvSpPr/>
          <p:nvPr/>
        </p:nvSpPr>
        <p:spPr>
          <a:xfrm>
            <a:off x="2184480" y="1219320"/>
            <a:ext cx="4647960" cy="380880"/>
          </a:xfrm>
          <a:prstGeom prst="rect">
            <a:avLst/>
          </a:prstGeom>
          <a:noFill/>
          <a:ln w="1260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93" name=""/>
          <p:cNvSpPr/>
          <p:nvPr/>
        </p:nvSpPr>
        <p:spPr>
          <a:xfrm>
            <a:off x="0" y="1143000"/>
            <a:ext cx="914400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7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VP Operations - Pat Flavin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94" name=""/>
          <p:cNvSpPr/>
          <p:nvPr/>
        </p:nvSpPr>
        <p:spPr>
          <a:xfrm>
            <a:off x="0" y="2095560"/>
            <a:ext cx="2819520" cy="459720"/>
          </a:xfrm>
          <a:prstGeom prst="rect">
            <a:avLst/>
          </a:prstGeom>
          <a:noFill/>
          <a:ln w="1260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99ff99"/>
                </a:solidFill>
                <a:effectLst/>
                <a:uFillTx/>
                <a:latin typeface="Times New Roman"/>
              </a:rPr>
              <a:t>EASTERN REGION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95" name=""/>
          <p:cNvSpPr/>
          <p:nvPr/>
        </p:nvSpPr>
        <p:spPr>
          <a:xfrm>
            <a:off x="6134040" y="2120760"/>
            <a:ext cx="2971800" cy="459720"/>
          </a:xfrm>
          <a:prstGeom prst="rect">
            <a:avLst/>
          </a:prstGeom>
          <a:noFill/>
          <a:ln w="1260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66ffff"/>
                </a:solidFill>
                <a:effectLst/>
                <a:uFillTx/>
                <a:latin typeface="Times New Roman"/>
              </a:rPr>
              <a:t>WESTERN REGION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96" name=""/>
          <p:cNvSpPr/>
          <p:nvPr/>
        </p:nvSpPr>
        <p:spPr>
          <a:xfrm>
            <a:off x="2133720" y="2590920"/>
            <a:ext cx="0" cy="2346120"/>
          </a:xfrm>
          <a:prstGeom prst="line">
            <a:avLst/>
          </a:prstGeom>
          <a:ln w="1260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97" name=""/>
          <p:cNvSpPr/>
          <p:nvPr/>
        </p:nvSpPr>
        <p:spPr>
          <a:xfrm>
            <a:off x="1371600" y="3063960"/>
            <a:ext cx="762120" cy="0"/>
          </a:xfrm>
          <a:prstGeom prst="line">
            <a:avLst/>
          </a:prstGeom>
          <a:ln w="1260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98" name=""/>
          <p:cNvSpPr/>
          <p:nvPr/>
        </p:nvSpPr>
        <p:spPr>
          <a:xfrm>
            <a:off x="152280" y="2835360"/>
            <a:ext cx="1219320" cy="459720"/>
          </a:xfrm>
          <a:prstGeom prst="rect">
            <a:avLst/>
          </a:prstGeom>
          <a:noFill/>
          <a:ln w="1260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99ff99"/>
                </a:solidFill>
                <a:effectLst/>
                <a:uFillTx/>
                <a:latin typeface="Times New Roman"/>
              </a:rPr>
              <a:t>Zone 1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99" name=""/>
          <p:cNvSpPr/>
          <p:nvPr/>
        </p:nvSpPr>
        <p:spPr>
          <a:xfrm>
            <a:off x="2984400" y="4711680"/>
            <a:ext cx="1219320" cy="459720"/>
          </a:xfrm>
          <a:prstGeom prst="rect">
            <a:avLst/>
          </a:prstGeom>
          <a:noFill/>
          <a:ln w="1260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99ff99"/>
                </a:solidFill>
                <a:effectLst/>
                <a:uFillTx/>
                <a:latin typeface="Times New Roman"/>
              </a:rPr>
              <a:t>Zone 4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00" name=""/>
          <p:cNvSpPr/>
          <p:nvPr/>
        </p:nvSpPr>
        <p:spPr>
          <a:xfrm>
            <a:off x="228600" y="4711680"/>
            <a:ext cx="1219320" cy="459720"/>
          </a:xfrm>
          <a:prstGeom prst="rect">
            <a:avLst/>
          </a:prstGeom>
          <a:noFill/>
          <a:ln w="1260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99ff99"/>
                </a:solidFill>
                <a:effectLst/>
                <a:uFillTx/>
                <a:latin typeface="Times New Roman"/>
              </a:rPr>
              <a:t>Zone 2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01" name=""/>
          <p:cNvSpPr/>
          <p:nvPr/>
        </p:nvSpPr>
        <p:spPr>
          <a:xfrm>
            <a:off x="2971800" y="2835360"/>
            <a:ext cx="1219320" cy="459720"/>
          </a:xfrm>
          <a:prstGeom prst="rect">
            <a:avLst/>
          </a:prstGeom>
          <a:noFill/>
          <a:ln w="1260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99ff99"/>
                </a:solidFill>
                <a:effectLst/>
                <a:uFillTx/>
                <a:latin typeface="Times New Roman"/>
              </a:rPr>
              <a:t>Zone 3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02" name=""/>
          <p:cNvSpPr/>
          <p:nvPr/>
        </p:nvSpPr>
        <p:spPr>
          <a:xfrm>
            <a:off x="2133720" y="3063960"/>
            <a:ext cx="838080" cy="0"/>
          </a:xfrm>
          <a:prstGeom prst="line">
            <a:avLst/>
          </a:prstGeom>
          <a:ln w="1260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03" name=""/>
          <p:cNvSpPr/>
          <p:nvPr/>
        </p:nvSpPr>
        <p:spPr>
          <a:xfrm>
            <a:off x="1447920" y="4952880"/>
            <a:ext cx="685800" cy="0"/>
          </a:xfrm>
          <a:prstGeom prst="line">
            <a:avLst/>
          </a:prstGeom>
          <a:ln w="1260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04" name=""/>
          <p:cNvSpPr/>
          <p:nvPr/>
        </p:nvSpPr>
        <p:spPr>
          <a:xfrm>
            <a:off x="2133720" y="4952880"/>
            <a:ext cx="838080" cy="0"/>
          </a:xfrm>
          <a:prstGeom prst="line">
            <a:avLst/>
          </a:prstGeom>
          <a:ln w="1260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05" name=""/>
          <p:cNvSpPr/>
          <p:nvPr/>
        </p:nvSpPr>
        <p:spPr>
          <a:xfrm>
            <a:off x="2133720" y="3292560"/>
            <a:ext cx="2666880" cy="1135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99ff99"/>
                </a:solidFill>
                <a:effectLst/>
                <a:uFillTx/>
                <a:latin typeface="Times New Roman"/>
              </a:rPr>
              <a:t>  1  Technical Foreman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99ff99"/>
                </a:solidFill>
                <a:effectLst/>
                <a:uFillTx/>
                <a:latin typeface="Times New Roman"/>
              </a:rPr>
              <a:t>12  Measurement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99ff99"/>
                </a:solidFill>
                <a:effectLst/>
                <a:uFillTx/>
                <a:latin typeface="Times New Roman"/>
              </a:rPr>
              <a:t>  2  Communication 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06" name=""/>
          <p:cNvSpPr/>
          <p:nvPr/>
        </p:nvSpPr>
        <p:spPr>
          <a:xfrm>
            <a:off x="0" y="3444840"/>
            <a:ext cx="2133720" cy="950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8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99ff99"/>
                </a:solidFill>
                <a:effectLst/>
                <a:uFillTx/>
                <a:latin typeface="Times New Roman"/>
              </a:rPr>
              <a:t> 1  Technical </a:t>
            </a:r>
            <a:br>
              <a:rPr sz="2000"/>
            </a:br>
            <a:r>
              <a:rPr b="0" lang="en-US" sz="2000" strike="noStrike" u="none">
                <a:solidFill>
                  <a:srgbClr val="99ff99"/>
                </a:solidFill>
                <a:effectLst/>
                <a:uFillTx/>
                <a:latin typeface="Times New Roman"/>
              </a:rPr>
              <a:t>     Foreman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99ff99"/>
                </a:solidFill>
                <a:effectLst/>
                <a:uFillTx/>
                <a:latin typeface="Times New Roman"/>
              </a:rPr>
              <a:t> 6  Measurement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07" name=""/>
          <p:cNvSpPr/>
          <p:nvPr/>
        </p:nvSpPr>
        <p:spPr>
          <a:xfrm>
            <a:off x="0" y="5257800"/>
            <a:ext cx="2133720" cy="950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8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99ff99"/>
                </a:solidFill>
                <a:effectLst/>
                <a:uFillTx/>
                <a:latin typeface="Times New Roman"/>
              </a:rPr>
              <a:t>  1  Technical </a:t>
            </a:r>
            <a:br>
              <a:rPr sz="2000"/>
            </a:br>
            <a:r>
              <a:rPr b="0" lang="en-US" sz="2000" strike="noStrike" u="none">
                <a:solidFill>
                  <a:srgbClr val="99ff99"/>
                </a:solidFill>
                <a:effectLst/>
                <a:uFillTx/>
                <a:latin typeface="Times New Roman"/>
              </a:rPr>
              <a:t>      Foreman 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99ff99"/>
                </a:solidFill>
                <a:effectLst/>
                <a:uFillTx/>
                <a:latin typeface="Times New Roman"/>
              </a:rPr>
              <a:t>  5  Measurement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08" name=""/>
          <p:cNvSpPr/>
          <p:nvPr/>
        </p:nvSpPr>
        <p:spPr>
          <a:xfrm>
            <a:off x="2209680" y="5197320"/>
            <a:ext cx="2819520" cy="1135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99ff99"/>
                </a:solidFill>
                <a:effectLst/>
                <a:uFillTx/>
                <a:latin typeface="Times New Roman"/>
              </a:rPr>
              <a:t>   1  Technical Foreman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99ff99"/>
                </a:solidFill>
                <a:effectLst/>
                <a:uFillTx/>
                <a:latin typeface="Times New Roman"/>
              </a:rPr>
              <a:t>   5  Measurement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99ff99"/>
                </a:solidFill>
                <a:effectLst/>
                <a:uFillTx/>
                <a:latin typeface="Times New Roman"/>
              </a:rPr>
              <a:t>   1  Communication 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09" name=""/>
          <p:cNvSpPr/>
          <p:nvPr/>
        </p:nvSpPr>
        <p:spPr>
          <a:xfrm>
            <a:off x="6858000" y="2590920"/>
            <a:ext cx="0" cy="2346120"/>
          </a:xfrm>
          <a:prstGeom prst="line">
            <a:avLst/>
          </a:prstGeom>
          <a:ln w="1260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10" name=""/>
          <p:cNvSpPr/>
          <p:nvPr/>
        </p:nvSpPr>
        <p:spPr>
          <a:xfrm>
            <a:off x="4495680" y="1600200"/>
            <a:ext cx="0" cy="762120"/>
          </a:xfrm>
          <a:prstGeom prst="line">
            <a:avLst/>
          </a:prstGeom>
          <a:ln w="1260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11" name=""/>
          <p:cNvSpPr/>
          <p:nvPr/>
        </p:nvSpPr>
        <p:spPr>
          <a:xfrm>
            <a:off x="7696080" y="4724280"/>
            <a:ext cx="1219320" cy="459720"/>
          </a:xfrm>
          <a:prstGeom prst="rect">
            <a:avLst/>
          </a:prstGeom>
          <a:noFill/>
          <a:ln w="1260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66ffff"/>
                </a:solidFill>
                <a:effectLst/>
                <a:uFillTx/>
                <a:latin typeface="Times New Roman"/>
              </a:rPr>
              <a:t>Zone 3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12" name=""/>
          <p:cNvSpPr/>
          <p:nvPr/>
        </p:nvSpPr>
        <p:spPr>
          <a:xfrm>
            <a:off x="6858000" y="4952880"/>
            <a:ext cx="838080" cy="0"/>
          </a:xfrm>
          <a:prstGeom prst="line">
            <a:avLst/>
          </a:prstGeom>
          <a:ln w="1260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13" name=""/>
          <p:cNvSpPr/>
          <p:nvPr/>
        </p:nvSpPr>
        <p:spPr>
          <a:xfrm>
            <a:off x="6858000" y="5181480"/>
            <a:ext cx="2514600" cy="1348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85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66ffff"/>
                </a:solidFill>
                <a:effectLst/>
                <a:uFillTx/>
                <a:latin typeface="Times New Roman"/>
              </a:rPr>
              <a:t>   1  Technical </a:t>
            </a:r>
            <a:br>
              <a:rPr sz="2000"/>
            </a:br>
            <a:r>
              <a:rPr b="0" lang="en-US" sz="2000" strike="noStrike" u="none">
                <a:solidFill>
                  <a:srgbClr val="66ffff"/>
                </a:solidFill>
                <a:effectLst/>
                <a:uFillTx/>
                <a:latin typeface="Times New Roman"/>
              </a:rPr>
              <a:t>       Foreman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66ffff"/>
                </a:solidFill>
                <a:effectLst/>
                <a:uFillTx/>
                <a:latin typeface="Times New Roman"/>
              </a:rPr>
              <a:t>   8  Measurement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66ffff"/>
                </a:solidFill>
                <a:effectLst/>
                <a:uFillTx/>
                <a:latin typeface="Times New Roman"/>
              </a:rPr>
              <a:t>   1  Communication 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14" name=""/>
          <p:cNvSpPr/>
          <p:nvPr/>
        </p:nvSpPr>
        <p:spPr>
          <a:xfrm>
            <a:off x="7696080" y="2819520"/>
            <a:ext cx="1219320" cy="459720"/>
          </a:xfrm>
          <a:prstGeom prst="rect">
            <a:avLst/>
          </a:prstGeom>
          <a:noFill/>
          <a:ln w="1260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66ffff"/>
                </a:solidFill>
                <a:effectLst/>
                <a:uFillTx/>
                <a:latin typeface="Times New Roman"/>
              </a:rPr>
              <a:t>Zone 2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15" name=""/>
          <p:cNvSpPr/>
          <p:nvPr/>
        </p:nvSpPr>
        <p:spPr>
          <a:xfrm>
            <a:off x="6972480" y="3352680"/>
            <a:ext cx="2361960" cy="1318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8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66ffff"/>
                </a:solidFill>
                <a:effectLst/>
                <a:uFillTx/>
                <a:latin typeface="Times New Roman"/>
              </a:rPr>
              <a:t>  1  Technical </a:t>
            </a:r>
            <a:br>
              <a:rPr sz="2000"/>
            </a:br>
            <a:r>
              <a:rPr b="0" lang="en-US" sz="2000" strike="noStrike" u="none">
                <a:solidFill>
                  <a:srgbClr val="66ffff"/>
                </a:solidFill>
                <a:effectLst/>
                <a:uFillTx/>
                <a:latin typeface="Times New Roman"/>
              </a:rPr>
              <a:t>      Foreman 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66ffff"/>
                </a:solidFill>
                <a:effectLst/>
                <a:uFillTx/>
                <a:latin typeface="Times New Roman"/>
              </a:rPr>
              <a:t>  4  Measurement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66ffff"/>
                </a:solidFill>
                <a:effectLst/>
                <a:uFillTx/>
                <a:latin typeface="Times New Roman"/>
              </a:rPr>
              <a:t>  1 Communication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16" name=""/>
          <p:cNvSpPr/>
          <p:nvPr/>
        </p:nvSpPr>
        <p:spPr>
          <a:xfrm>
            <a:off x="6858000" y="3048120"/>
            <a:ext cx="838080" cy="0"/>
          </a:xfrm>
          <a:prstGeom prst="line">
            <a:avLst/>
          </a:prstGeom>
          <a:ln w="1260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17" name=""/>
          <p:cNvSpPr/>
          <p:nvPr/>
        </p:nvSpPr>
        <p:spPr>
          <a:xfrm>
            <a:off x="6095880" y="3048120"/>
            <a:ext cx="762120" cy="0"/>
          </a:xfrm>
          <a:prstGeom prst="line">
            <a:avLst/>
          </a:prstGeom>
          <a:ln w="1260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18" name=""/>
          <p:cNvSpPr/>
          <p:nvPr/>
        </p:nvSpPr>
        <p:spPr>
          <a:xfrm>
            <a:off x="4876920" y="2819520"/>
            <a:ext cx="1218960" cy="459720"/>
          </a:xfrm>
          <a:prstGeom prst="rect">
            <a:avLst/>
          </a:prstGeom>
          <a:noFill/>
          <a:ln w="1260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66ffff"/>
                </a:solidFill>
                <a:effectLst/>
                <a:uFillTx/>
                <a:latin typeface="Times New Roman"/>
              </a:rPr>
              <a:t>Zone 1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19" name=""/>
          <p:cNvSpPr/>
          <p:nvPr/>
        </p:nvSpPr>
        <p:spPr>
          <a:xfrm>
            <a:off x="4572000" y="3324240"/>
            <a:ext cx="2286000" cy="1318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8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66ffff"/>
                </a:solidFill>
                <a:effectLst/>
                <a:uFillTx/>
                <a:latin typeface="Times New Roman"/>
              </a:rPr>
              <a:t>  1  Technical </a:t>
            </a:r>
            <a:br>
              <a:rPr sz="2000"/>
            </a:br>
            <a:r>
              <a:rPr b="0" lang="en-US" sz="2000" strike="noStrike" u="none">
                <a:solidFill>
                  <a:srgbClr val="66ffff"/>
                </a:solidFill>
                <a:effectLst/>
                <a:uFillTx/>
                <a:latin typeface="Times New Roman"/>
              </a:rPr>
              <a:t>      Foreman  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66ffff"/>
                </a:solidFill>
                <a:effectLst/>
                <a:uFillTx/>
                <a:latin typeface="Times New Roman"/>
              </a:rPr>
              <a:t>  5 Measurement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66ffff"/>
                </a:solidFill>
                <a:effectLst/>
                <a:uFillTx/>
                <a:latin typeface="Times New Roman"/>
              </a:rPr>
              <a:t>  1 Communication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20" name=""/>
          <p:cNvSpPr/>
          <p:nvPr/>
        </p:nvSpPr>
        <p:spPr>
          <a:xfrm>
            <a:off x="2844720" y="2362320"/>
            <a:ext cx="3276720" cy="0"/>
          </a:xfrm>
          <a:prstGeom prst="line">
            <a:avLst/>
          </a:prstGeom>
          <a:ln w="1260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" name=""/>
          <p:cNvSpPr/>
          <p:nvPr/>
        </p:nvSpPr>
        <p:spPr>
          <a:xfrm>
            <a:off x="762120" y="1295280"/>
            <a:ext cx="8610480" cy="507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2001"/>
              </a:spcBef>
              <a:buClr>
                <a:srgbClr val="cbcbcb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cbcbcb"/>
                </a:solidFill>
                <a:effectLst/>
                <a:uFillTx/>
                <a:latin typeface="Times New Roman"/>
              </a:rPr>
              <a:t>   </a:t>
            </a:r>
            <a:r>
              <a:rPr b="0" lang="en-US" sz="3200" strike="noStrike" u="none">
                <a:solidFill>
                  <a:srgbClr val="cbcbcb"/>
                </a:solidFill>
                <a:effectLst/>
                <a:uFillTx/>
                <a:latin typeface="Times New Roman"/>
              </a:rPr>
              <a:t>Strategic Rationale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spcBef>
                <a:spcPts val="2001"/>
              </a:spcBef>
              <a:buClr>
                <a:srgbClr val="cbcbcb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cbcbcb"/>
                </a:solidFill>
                <a:effectLst/>
                <a:uFillTx/>
                <a:latin typeface="Times New Roman"/>
              </a:rPr>
              <a:t>  Business Plan, Growth Strategy and Goals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spcBef>
                <a:spcPts val="2001"/>
              </a:spcBef>
              <a:buClr>
                <a:srgbClr val="cbcbcb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cbcbcb"/>
                </a:solidFill>
                <a:effectLst/>
                <a:uFillTx/>
                <a:latin typeface="Times New Roman"/>
              </a:rPr>
              <a:t>  Embracing Change - A New Opportunity 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spcBef>
                <a:spcPts val="2001"/>
              </a:spcBef>
              <a:buClr>
                <a:srgbClr val="cbcbcb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cbcbcb"/>
                </a:solidFill>
                <a:effectLst/>
                <a:uFillTx/>
                <a:latin typeface="Times New Roman"/>
              </a:rPr>
              <a:t>  Organizational Structure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spcBef>
                <a:spcPts val="2001"/>
              </a:spcBef>
              <a:buClr>
                <a:srgbClr val="ffff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  Benefits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80000"/>
              </a:lnSpc>
              <a:buClr>
                <a:srgbClr val="ffff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 Enron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80000"/>
              </a:lnSpc>
              <a:buClr>
                <a:srgbClr val="cbcbcb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cbcbcb"/>
                </a:solidFill>
                <a:effectLst/>
                <a:uFillTx/>
                <a:latin typeface="Times New Roman"/>
              </a:rPr>
              <a:t> Hanover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spcBef>
                <a:spcPts val="2001"/>
              </a:spcBef>
              <a:buClr>
                <a:srgbClr val="cbcbcb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cbcbcb"/>
                </a:solidFill>
                <a:effectLst/>
                <a:uFillTx/>
                <a:latin typeface="Times New Roman"/>
              </a:rPr>
              <a:t>  Questions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22" name="PlaceHolder 1"/>
          <p:cNvSpPr>
            <a:spLocks noGrp="1"/>
          </p:cNvSpPr>
          <p:nvPr>
            <p:ph type="title"/>
          </p:nvPr>
        </p:nvSpPr>
        <p:spPr>
          <a:xfrm>
            <a:off x="685800" y="380880"/>
            <a:ext cx="7772400" cy="60984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Today’s Presentation</a:t>
            </a:r>
            <a:endParaRPr b="0" lang="en-US" sz="4400" strike="noStrike" u="none">
              <a:solidFill>
                <a:srgbClr val="cbcbcb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" name="PlaceHolder 1"/>
          <p:cNvSpPr>
            <a:spLocks noGrp="1"/>
          </p:cNvSpPr>
          <p:nvPr>
            <p:ph type="title"/>
          </p:nvPr>
        </p:nvSpPr>
        <p:spPr>
          <a:xfrm>
            <a:off x="685800" y="2282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Enron Corp. Severance Plan</a:t>
            </a:r>
            <a:endParaRPr b="0" lang="en-US" sz="4400" strike="noStrike" u="none">
              <a:solidFill>
                <a:srgbClr val="cbcbcb"/>
              </a:solidFill>
              <a:effectLst/>
              <a:uFillTx/>
              <a:latin typeface="Times New Roman"/>
            </a:endParaRPr>
          </a:p>
        </p:txBody>
      </p:sp>
      <p:sp>
        <p:nvSpPr>
          <p:cNvPr id="224" name="PlaceHolder 2"/>
          <p:cNvSpPr>
            <a:spLocks noGrp="1"/>
          </p:cNvSpPr>
          <p:nvPr>
            <p:ph/>
          </p:nvPr>
        </p:nvSpPr>
        <p:spPr>
          <a:xfrm>
            <a:off x="685800" y="12952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 fontScale="92500" lnSpcReduction="9999"/>
          </a:bodyPr>
          <a:p>
            <a:pPr marL="343080" indent="-343080">
              <a:spcBef>
                <a:spcPts val="700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EE offered job by acquiring company at same or higher salary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EE offered job by acquiring company at lower salary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EE offered job within Enron at same salary, no relocation greater than 50 miles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EE offered job within Enron at same salary, relocation greater than 50 miles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Resignation prior to separation date results in loss of severance eligibility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Medical &amp; Dental Plans</a:t>
            </a:r>
            <a:endParaRPr b="0" lang="en-US" sz="4400" strike="noStrike" u="none">
              <a:solidFill>
                <a:srgbClr val="cbcbcb"/>
              </a:solidFill>
              <a:effectLst/>
              <a:uFillTx/>
              <a:latin typeface="Times New Roman"/>
            </a:endParaRPr>
          </a:p>
        </p:txBody>
      </p:sp>
      <p:sp>
        <p:nvSpPr>
          <p:cNvPr id="226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spcBef>
                <a:spcPts val="799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COBRA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Portable Medical &amp; Dental Plan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Inactive/Retiree Medical Plan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"/>
          <p:cNvSpPr/>
          <p:nvPr/>
        </p:nvSpPr>
        <p:spPr>
          <a:xfrm>
            <a:off x="762120" y="1295280"/>
            <a:ext cx="8610480" cy="507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2001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   </a:t>
            </a: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Strategic Rationale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spcBef>
                <a:spcPts val="2001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  Business Plan, Growth Strategy and Goals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spcBef>
                <a:spcPts val="2001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  Embracing Change - A New Opportunity 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spcBef>
                <a:spcPts val="2001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  Organizational Structure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spcBef>
                <a:spcPts val="2001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  Benefits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80000"/>
              </a:lnSpc>
              <a:buClr>
                <a:srgbClr val="ffffff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 Enron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80000"/>
              </a:lnSpc>
              <a:buClr>
                <a:srgbClr val="ffffff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 Hanover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spcBef>
                <a:spcPts val="2001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  Questions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4" name="PlaceHolder 1"/>
          <p:cNvSpPr>
            <a:spLocks noGrp="1"/>
          </p:cNvSpPr>
          <p:nvPr>
            <p:ph type="title"/>
          </p:nvPr>
        </p:nvSpPr>
        <p:spPr>
          <a:xfrm>
            <a:off x="685800" y="45684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Today’s Presentation</a:t>
            </a:r>
            <a:endParaRPr b="0" lang="en-US" sz="4400" strike="noStrike" u="none">
              <a:solidFill>
                <a:srgbClr val="cbcbcb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COBRA</a:t>
            </a:r>
            <a:endParaRPr b="0" lang="en-US" sz="4400" strike="noStrike" u="none">
              <a:solidFill>
                <a:srgbClr val="cbcbcb"/>
              </a:solidFill>
              <a:effectLst/>
              <a:uFillTx/>
              <a:latin typeface="Times New Roman"/>
            </a:endParaRPr>
          </a:p>
        </p:txBody>
      </p:sp>
      <p:sp>
        <p:nvSpPr>
          <p:cNvPr id="228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spcBef>
                <a:spcPts val="799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EEs who separate from Enron payroll are eligible for COBRA coverage for 18 months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EE pays full plan cost with premiums billed monthly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Portable Medical &amp; Dental</a:t>
            </a:r>
            <a:endParaRPr b="0" lang="en-US" sz="4400" strike="noStrike" u="none">
              <a:solidFill>
                <a:srgbClr val="cbcbcb"/>
              </a:solidFill>
              <a:effectLst/>
              <a:uFillTx/>
              <a:latin typeface="Times New Roman"/>
            </a:endParaRPr>
          </a:p>
        </p:txBody>
      </p:sp>
      <p:sp>
        <p:nvSpPr>
          <p:cNvPr id="230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 fontScale="92500" lnSpcReduction="9999"/>
          </a:bodyPr>
          <a:p>
            <a:pPr marL="343080" indent="-343080">
              <a:spcBef>
                <a:spcPts val="799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EEs with 5 years of service and are at least 40 years of age are eligible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Must make your Medical or Medical/Dental election within 31 days of separation or will lose eligibility permanently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To elect Dental you MUST elect Medical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All eligible dependents covered at time of separation are eligible for coverage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Portable Medical &amp; Dental (cont.)</a:t>
            </a:r>
            <a:endParaRPr b="0" lang="en-US" sz="4400" strike="noStrike" u="none">
              <a:solidFill>
                <a:srgbClr val="cbcbcb"/>
              </a:solidFill>
              <a:effectLst/>
              <a:uFillTx/>
              <a:latin typeface="Times New Roman"/>
            </a:endParaRPr>
          </a:p>
        </p:txBody>
      </p:sp>
      <p:sp>
        <p:nvSpPr>
          <p:cNvPr id="232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spcBef>
                <a:spcPts val="799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Option you elect will be the maximum level of coverage from that point forward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At open enrollment you may elect a higher deductible, change coverage category or drop dependents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PlaceHolder 1"/>
          <p:cNvSpPr>
            <a:spLocks noGrp="1"/>
          </p:cNvSpPr>
          <p:nvPr>
            <p:ph type="title"/>
          </p:nvPr>
        </p:nvSpPr>
        <p:spPr>
          <a:xfrm>
            <a:off x="685800" y="3045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Inactive/Retiree Medical Plan</a:t>
            </a:r>
            <a:endParaRPr b="0" lang="en-US" sz="4400" strike="noStrike" u="none">
              <a:solidFill>
                <a:srgbClr val="cbcbcb"/>
              </a:solidFill>
              <a:effectLst/>
              <a:uFillTx/>
              <a:latin typeface="Times New Roman"/>
            </a:endParaRPr>
          </a:p>
        </p:txBody>
      </p:sp>
      <p:sp>
        <p:nvSpPr>
          <p:cNvPr id="234" name="PlaceHolder 2"/>
          <p:cNvSpPr>
            <a:spLocks noGrp="1"/>
          </p:cNvSpPr>
          <p:nvPr>
            <p:ph/>
          </p:nvPr>
        </p:nvSpPr>
        <p:spPr>
          <a:xfrm>
            <a:off x="685800" y="167652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 fontScale="92500" lnSpcReduction="9999"/>
          </a:bodyPr>
          <a:p>
            <a:pPr marL="343080" indent="-343080">
              <a:spcBef>
                <a:spcPts val="700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EEs with 5 years of service and are at least 55 years of age are eligible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EE has 31 days from separation date to elect coverage or will lose eligibility permanently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MUST elect Medical coverage to elect Dental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Participant contributions WILL be subsidized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Enron provides a Defined Dollar Benefit (DDB) amount for each full year of credited service at time of separation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EE &amp; Family Life Insurance &amp; ADD</a:t>
            </a:r>
            <a:endParaRPr b="0" lang="en-US" sz="4400" strike="noStrike" u="none">
              <a:solidFill>
                <a:srgbClr val="cbcbcb"/>
              </a:solidFill>
              <a:effectLst/>
              <a:uFillTx/>
              <a:latin typeface="Times New Roman"/>
            </a:endParaRPr>
          </a:p>
        </p:txBody>
      </p:sp>
      <p:sp>
        <p:nvSpPr>
          <p:cNvPr id="236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spcBef>
                <a:spcPts val="799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Life Insurance and Accidental Death &amp; Dismemberment (ADD) coverage CAN be converted to individual policies within 31 days of separation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STD &amp; LTD</a:t>
            </a:r>
            <a:endParaRPr b="0" lang="en-US" sz="4400" strike="noStrike" u="none">
              <a:solidFill>
                <a:srgbClr val="cbcbcb"/>
              </a:solidFill>
              <a:effectLst/>
              <a:uFillTx/>
              <a:latin typeface="Times New Roman"/>
            </a:endParaRPr>
          </a:p>
        </p:txBody>
      </p:sp>
      <p:sp>
        <p:nvSpPr>
          <p:cNvPr id="238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spcBef>
                <a:spcPts val="799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Coverage is DISCONTINUED at separation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Vacation</a:t>
            </a:r>
            <a:endParaRPr b="0" lang="en-US" sz="4400" strike="noStrike" u="none">
              <a:solidFill>
                <a:srgbClr val="cbcbcb"/>
              </a:solidFill>
              <a:effectLst/>
              <a:uFillTx/>
              <a:latin typeface="Times New Roman"/>
            </a:endParaRPr>
          </a:p>
        </p:txBody>
      </p:sp>
      <p:sp>
        <p:nvSpPr>
          <p:cNvPr id="240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spcBef>
                <a:spcPts val="799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EEs are paid for their 1999 earned but unused vacation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Savings Plan (401 K)</a:t>
            </a:r>
            <a:endParaRPr b="0" lang="en-US" sz="4400" strike="noStrike" u="none">
              <a:solidFill>
                <a:srgbClr val="cbcbcb"/>
              </a:solidFill>
              <a:effectLst/>
              <a:uFillTx/>
              <a:latin typeface="Times New Roman"/>
            </a:endParaRPr>
          </a:p>
        </p:txBody>
      </p:sp>
      <p:sp>
        <p:nvSpPr>
          <p:cNvPr id="242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spcBef>
                <a:spcPts val="799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Contributions STOP at time of separation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EEs can have account distributed at separation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If account is more than $5,000, money is held in trust until withdrawal or distribution is requested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Savings Plan (cont,)</a:t>
            </a:r>
            <a:endParaRPr b="0" lang="en-US" sz="4400" strike="noStrike" u="none">
              <a:solidFill>
                <a:srgbClr val="cbcbcb"/>
              </a:solidFill>
              <a:effectLst/>
              <a:uFillTx/>
              <a:latin typeface="Times New Roman"/>
            </a:endParaRPr>
          </a:p>
        </p:txBody>
      </p:sp>
      <p:sp>
        <p:nvSpPr>
          <p:cNvPr id="244" name="PlaceHolder 2"/>
          <p:cNvSpPr>
            <a:spLocks noGrp="1"/>
          </p:cNvSpPr>
          <p:nvPr>
            <p:ph/>
          </p:nvPr>
        </p:nvSpPr>
        <p:spPr>
          <a:xfrm>
            <a:off x="685800" y="167652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 fontScale="85000" lnSpcReduction="9999"/>
          </a:bodyPr>
          <a:p>
            <a:pPr marL="343080" indent="-343080">
              <a:spcBef>
                <a:spcPts val="799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If no withdrawal/contribution is made, the money will be distributed on April 1 of the calendar year that EE reaches age 70 1/2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Taxes will be withheld from available cash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If account is less than $5,000, money will be distributed and taxes withheld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A 10% tax penalty generally applies to distributions/withdrawals made before EE reaches age 59 1/2 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Savings Plan (cont.)</a:t>
            </a:r>
            <a:endParaRPr b="0" lang="en-US" sz="4400" strike="noStrike" u="none">
              <a:solidFill>
                <a:srgbClr val="cbcbcb"/>
              </a:solidFill>
              <a:effectLst/>
              <a:uFillTx/>
              <a:latin typeface="Times New Roman"/>
            </a:endParaRPr>
          </a:p>
        </p:txBody>
      </p:sp>
      <p:sp>
        <p:nvSpPr>
          <p:cNvPr id="246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spcBef>
                <a:spcPts val="799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This 10% tax penalty does NOT apply if you retire from Enron or after your 55th birthday and a TOTAL distribution is taken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If you have your account held in trust, you can make transfers between funds daily (with the exception of company-contributed funds)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"/>
          <p:cNvSpPr/>
          <p:nvPr/>
        </p:nvSpPr>
        <p:spPr>
          <a:xfrm>
            <a:off x="380880" y="1371600"/>
            <a:ext cx="8763120" cy="20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624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   Deregulation has drastically changed the natural gas industry </a:t>
            </a:r>
            <a:endParaRPr b="0" lang="en-US" sz="2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spcBef>
                <a:spcPts val="1500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   Intense competition greatly reduced transport margins and </a:t>
            </a:r>
            <a:br>
              <a:rPr sz="2600"/>
            </a:br>
            <a:r>
              <a:rPr b="0" lang="en-US" sz="26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     forced pipeline companies to operate at extremely low costs</a:t>
            </a: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 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6" name="PlaceHolder 1"/>
          <p:cNvSpPr>
            <a:spLocks noGrp="1"/>
          </p:cNvSpPr>
          <p:nvPr>
            <p:ph type="title"/>
          </p:nvPr>
        </p:nvSpPr>
        <p:spPr>
          <a:xfrm>
            <a:off x="685800" y="3045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State of the Industry</a:t>
            </a:r>
            <a:endParaRPr b="0" lang="en-US" sz="4400" strike="noStrike" u="none">
              <a:solidFill>
                <a:srgbClr val="cbcbcb"/>
              </a:solidFill>
              <a:effectLst/>
              <a:uFillTx/>
              <a:latin typeface="Times New Roman"/>
            </a:endParaRPr>
          </a:p>
        </p:txBody>
      </p:sp>
      <p:sp>
        <p:nvSpPr>
          <p:cNvPr id="77" name=""/>
          <p:cNvSpPr/>
          <p:nvPr/>
        </p:nvSpPr>
        <p:spPr>
          <a:xfrm>
            <a:off x="1523880" y="4419720"/>
            <a:ext cx="6324840" cy="2073960"/>
          </a:xfrm>
          <a:prstGeom prst="rect">
            <a:avLst/>
          </a:prstGeom>
          <a:noFill/>
          <a:ln w="12600">
            <a:solidFill>
              <a:srgbClr val="ff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6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A new company, Hanover Measurement Services Company (HMS), to operate and maintain measurement assets and drive technological improvements in the measurement industry</a:t>
            </a:r>
            <a:endParaRPr b="0" lang="en-US" sz="2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8" name=""/>
          <p:cNvSpPr/>
          <p:nvPr/>
        </p:nvSpPr>
        <p:spPr>
          <a:xfrm>
            <a:off x="0" y="3200400"/>
            <a:ext cx="9144000" cy="885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Rather than follow others in the industry and cut costs through   downsizing, HPL has come up with a creative solution:</a:t>
            </a:r>
            <a:endParaRPr b="0" lang="en-US" sz="2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Savings Plan (cont.)</a:t>
            </a:r>
            <a:endParaRPr b="0" lang="en-US" sz="4400" strike="noStrike" u="none">
              <a:solidFill>
                <a:srgbClr val="cbcbcb"/>
              </a:solidFill>
              <a:effectLst/>
              <a:uFillTx/>
              <a:latin typeface="Times New Roman"/>
            </a:endParaRPr>
          </a:p>
        </p:txBody>
      </p:sp>
      <p:sp>
        <p:nvSpPr>
          <p:cNvPr id="248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 fontScale="92500" lnSpcReduction="9999"/>
          </a:bodyPr>
          <a:p>
            <a:pPr marL="343080" indent="-343080">
              <a:spcBef>
                <a:spcPts val="799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EEs can elect one of several forms of annuities, which will provide a series of monthly benefit payments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EEs involuntarily separated after July 1, 1999 have an additional six (6) months from separation date to pay off loan(s)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Loan(s) MUST be paid in full within six (6) months of separation date or be in default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9" name="PlaceHolder 1"/>
          <p:cNvSpPr>
            <a:spLocks noGrp="1"/>
          </p:cNvSpPr>
          <p:nvPr>
            <p:ph type="title"/>
          </p:nvPr>
        </p:nvSpPr>
        <p:spPr>
          <a:xfrm>
            <a:off x="685800" y="3045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Cash Balance Plan</a:t>
            </a:r>
            <a:endParaRPr b="0" lang="en-US" sz="4400" strike="noStrike" u="none">
              <a:solidFill>
                <a:srgbClr val="cbcbcb"/>
              </a:solidFill>
              <a:effectLst/>
              <a:uFillTx/>
              <a:latin typeface="Times New Roman"/>
            </a:endParaRPr>
          </a:p>
        </p:txBody>
      </p:sp>
      <p:sp>
        <p:nvSpPr>
          <p:cNvPr id="250" name="PlaceHolder 2"/>
          <p:cNvSpPr>
            <a:spLocks noGrp="1"/>
          </p:cNvSpPr>
          <p:nvPr>
            <p:ph/>
          </p:nvPr>
        </p:nvSpPr>
        <p:spPr>
          <a:xfrm>
            <a:off x="685800" y="144792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 fontScale="77500" lnSpcReduction="19999"/>
          </a:bodyPr>
          <a:p>
            <a:pPr marL="343080" indent="-343080">
              <a:spcBef>
                <a:spcPts val="799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EEs with 5 or more years of service and 55 years of age or older may elect to retire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Special Provision for EEs who were at least 50 years of age with 5 years of service on January 1, 1995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Cash Balance Plan became effective 1/1/96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EEs are fully vested after 5 years of service 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1999 credits to the account are prorated based on separation date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" name="PlaceHolder 1"/>
          <p:cNvSpPr>
            <a:spLocks noGrp="1"/>
          </p:cNvSpPr>
          <p:nvPr>
            <p:ph type="title"/>
          </p:nvPr>
        </p:nvSpPr>
        <p:spPr>
          <a:xfrm>
            <a:off x="685800" y="2282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ESOP</a:t>
            </a:r>
            <a:endParaRPr b="0" lang="en-US" sz="4400" strike="noStrike" u="none">
              <a:solidFill>
                <a:srgbClr val="cbcbcb"/>
              </a:solidFill>
              <a:effectLst/>
              <a:uFillTx/>
              <a:latin typeface="Times New Roman"/>
            </a:endParaRPr>
          </a:p>
        </p:txBody>
      </p:sp>
      <p:sp>
        <p:nvSpPr>
          <p:cNvPr id="252" name="PlaceHolder 2"/>
          <p:cNvSpPr>
            <a:spLocks noGrp="1"/>
          </p:cNvSpPr>
          <p:nvPr>
            <p:ph/>
          </p:nvPr>
        </p:nvSpPr>
        <p:spPr>
          <a:xfrm>
            <a:off x="685800" y="15238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 fontScale="92500" lnSpcReduction="9999"/>
          </a:bodyPr>
          <a:p>
            <a:pPr marL="343080" indent="-343080">
              <a:spcBef>
                <a:spcPts val="751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1/1/96 EEs had opportunity to access shares in the ESOP Retirement Subaccount and the vested shares in the Special Subaccount in 20% percent increments over the next 5 years</a:t>
            </a:r>
            <a:endParaRPr b="0" lang="en-US" sz="3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51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Grandfathered employees gained access to 100% of their shares in ESOP Retirement Subaccount in January 1996</a:t>
            </a:r>
            <a:endParaRPr b="0" lang="en-US" sz="3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51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DO NOTHING - leave shares in ESOP, quarterly dividends paid directly to you in cash</a:t>
            </a:r>
            <a:endParaRPr b="0" lang="en-US" sz="3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7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" name="PlaceHolder 1"/>
          <p:cNvSpPr>
            <a:spLocks noGrp="1"/>
          </p:cNvSpPr>
          <p:nvPr>
            <p:ph type="title"/>
          </p:nvPr>
        </p:nvSpPr>
        <p:spPr>
          <a:xfrm>
            <a:off x="685800" y="2282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ESOP (cont.)</a:t>
            </a:r>
            <a:endParaRPr b="0" lang="en-US" sz="4400" strike="noStrike" u="none">
              <a:solidFill>
                <a:srgbClr val="cbcbcb"/>
              </a:solidFill>
              <a:effectLst/>
              <a:uFillTx/>
              <a:latin typeface="Times New Roman"/>
            </a:endParaRPr>
          </a:p>
        </p:txBody>
      </p:sp>
      <p:sp>
        <p:nvSpPr>
          <p:cNvPr id="254" name="PlaceHolder 2"/>
          <p:cNvSpPr>
            <a:spLocks noGrp="1"/>
          </p:cNvSpPr>
          <p:nvPr>
            <p:ph/>
          </p:nvPr>
        </p:nvSpPr>
        <p:spPr>
          <a:xfrm>
            <a:off x="685800" y="144792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 fontScale="92500" lnSpcReduction="9999"/>
          </a:bodyPr>
          <a:p>
            <a:pPr marL="343080" indent="-343080">
              <a:spcBef>
                <a:spcPts val="751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ROLLOVER - roll shares into the Savings Plan or to an individual IRA</a:t>
            </a:r>
            <a:endParaRPr b="0" lang="en-US" sz="3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51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One time option PRIOR to separation to roll shares into Savings Plan or withdraw shares taking a taxable distribution of the vested account balance</a:t>
            </a:r>
            <a:endParaRPr b="0" lang="en-US" sz="3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51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EEs MUST submit an ESOP Distribution Request Form to Corporate Benefits by the 20th of the month to request a roll-over or distribution</a:t>
            </a:r>
            <a:endParaRPr b="0" lang="en-US" sz="3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Stock Options</a:t>
            </a:r>
            <a:endParaRPr b="0" lang="en-US" sz="4400" strike="noStrike" u="none">
              <a:solidFill>
                <a:srgbClr val="cbcbcb"/>
              </a:solidFill>
              <a:effectLst/>
              <a:uFillTx/>
              <a:latin typeface="Times New Roman"/>
            </a:endParaRPr>
          </a:p>
        </p:txBody>
      </p:sp>
      <p:sp>
        <p:nvSpPr>
          <p:cNvPr id="256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spcBef>
                <a:spcPts val="799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EEs who are involuntarily separated or take retirement have 12 months from separation/retirement date to exercise options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Vesting of stock options will STOP upon separation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7" name="PlaceHolder 1"/>
          <p:cNvSpPr>
            <a:spLocks noGrp="1"/>
          </p:cNvSpPr>
          <p:nvPr>
            <p:ph type="title"/>
          </p:nvPr>
        </p:nvSpPr>
        <p:spPr>
          <a:xfrm>
            <a:off x="685800" y="2282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Spending Accounts</a:t>
            </a:r>
            <a:endParaRPr b="0" lang="en-US" sz="4400" strike="noStrike" u="none">
              <a:solidFill>
                <a:srgbClr val="cbcbcb"/>
              </a:solidFill>
              <a:effectLst/>
              <a:uFillTx/>
              <a:latin typeface="Times New Roman"/>
            </a:endParaRPr>
          </a:p>
        </p:txBody>
      </p:sp>
      <p:sp>
        <p:nvSpPr>
          <p:cNvPr id="258" name="PlaceHolder 2"/>
          <p:cNvSpPr>
            <a:spLocks noGrp="1"/>
          </p:cNvSpPr>
          <p:nvPr>
            <p:ph/>
          </p:nvPr>
        </p:nvSpPr>
        <p:spPr>
          <a:xfrm>
            <a:off x="685800" y="12952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 fontScale="85000" lnSpcReduction="9999"/>
          </a:bodyPr>
          <a:p>
            <a:pPr marL="343080" indent="-343080">
              <a:spcBef>
                <a:spcPts val="700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Spending account contributions STOP on separation date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Expenses incurred up to separation date may still be submitted up to your annual election (4 month period after Plan year to submit claims for reimbursement)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COBRA allows EEs to continue to make contributions to the Health Care Spending account on an after-tax basis for 18 months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Any contributions which cannot be claimed WILL be forfeited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9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Credit Union</a:t>
            </a:r>
            <a:endParaRPr b="0" lang="en-US" sz="4400" strike="noStrike" u="none">
              <a:solidFill>
                <a:srgbClr val="cbcbcb"/>
              </a:solidFill>
              <a:effectLst/>
              <a:uFillTx/>
              <a:latin typeface="Times New Roman"/>
            </a:endParaRPr>
          </a:p>
        </p:txBody>
      </p:sp>
      <p:sp>
        <p:nvSpPr>
          <p:cNvPr id="260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spcBef>
                <a:spcPts val="799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EEs with loans through the Credit Union will be required to make direct payments to the Credit Union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As long as you maintain an open account you may remain a member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" name=""/>
          <p:cNvSpPr/>
          <p:nvPr/>
        </p:nvSpPr>
        <p:spPr>
          <a:xfrm>
            <a:off x="762120" y="1295280"/>
            <a:ext cx="8610480" cy="507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2001"/>
              </a:spcBef>
              <a:buClr>
                <a:srgbClr val="cbcbcb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cbcbcb"/>
                </a:solidFill>
                <a:effectLst/>
                <a:uFillTx/>
                <a:latin typeface="Times New Roman"/>
              </a:rPr>
              <a:t>   </a:t>
            </a:r>
            <a:r>
              <a:rPr b="0" lang="en-US" sz="3200" strike="noStrike" u="none">
                <a:solidFill>
                  <a:srgbClr val="cbcbcb"/>
                </a:solidFill>
                <a:effectLst/>
                <a:uFillTx/>
                <a:latin typeface="Times New Roman"/>
              </a:rPr>
              <a:t>Strategic Rationale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spcBef>
                <a:spcPts val="2001"/>
              </a:spcBef>
              <a:buClr>
                <a:srgbClr val="cbcbcb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cbcbcb"/>
                </a:solidFill>
                <a:effectLst/>
                <a:uFillTx/>
                <a:latin typeface="Times New Roman"/>
              </a:rPr>
              <a:t>  Business Plan, Growth Strategy and Goals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spcBef>
                <a:spcPts val="2001"/>
              </a:spcBef>
              <a:buClr>
                <a:srgbClr val="cbcbcb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cbcbcb"/>
                </a:solidFill>
                <a:effectLst/>
                <a:uFillTx/>
                <a:latin typeface="Times New Roman"/>
              </a:rPr>
              <a:t>  Embracing Change - A New Opportunity 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spcBef>
                <a:spcPts val="2001"/>
              </a:spcBef>
              <a:buClr>
                <a:srgbClr val="cbcbcb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cbcbcb"/>
                </a:solidFill>
                <a:effectLst/>
                <a:uFillTx/>
                <a:latin typeface="Times New Roman"/>
              </a:rPr>
              <a:t>  Organizational Structure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spcBef>
                <a:spcPts val="2001"/>
              </a:spcBef>
              <a:buClr>
                <a:srgbClr val="ffff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  Benefits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80000"/>
              </a:lnSpc>
              <a:buClr>
                <a:srgbClr val="cbcbcb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cbcbcb"/>
                </a:solidFill>
                <a:effectLst/>
                <a:uFillTx/>
                <a:latin typeface="Times New Roman"/>
              </a:rPr>
              <a:t> Enron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80000"/>
              </a:lnSpc>
              <a:buClr>
                <a:srgbClr val="ffff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 Hanover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spcBef>
                <a:spcPts val="2001"/>
              </a:spcBef>
              <a:buClr>
                <a:srgbClr val="cbcbcb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cbcbcb"/>
                </a:solidFill>
                <a:effectLst/>
                <a:uFillTx/>
                <a:latin typeface="Times New Roman"/>
              </a:rPr>
              <a:t>  Questions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62" name="PlaceHolder 1"/>
          <p:cNvSpPr>
            <a:spLocks noGrp="1"/>
          </p:cNvSpPr>
          <p:nvPr>
            <p:ph type="title"/>
          </p:nvPr>
        </p:nvSpPr>
        <p:spPr>
          <a:xfrm>
            <a:off x="685800" y="30456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Today’s Presentation</a:t>
            </a:r>
            <a:endParaRPr b="0" lang="en-US" sz="4400" strike="noStrike" u="none">
              <a:solidFill>
                <a:srgbClr val="cbcbcb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3" name="PlaceHolder 1"/>
          <p:cNvSpPr>
            <a:spLocks noGrp="1"/>
          </p:cNvSpPr>
          <p:nvPr>
            <p:ph type="title"/>
          </p:nvPr>
        </p:nvSpPr>
        <p:spPr>
          <a:xfrm>
            <a:off x="685800" y="2282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Medical Deductibles</a:t>
            </a:r>
            <a:endParaRPr b="0" lang="en-US" sz="4400" strike="noStrike" u="none">
              <a:solidFill>
                <a:srgbClr val="cbcbcb"/>
              </a:solidFill>
              <a:effectLst/>
              <a:uFillTx/>
              <a:latin typeface="Times New Roman"/>
            </a:endParaRPr>
          </a:p>
        </p:txBody>
      </p:sp>
      <p:sp>
        <p:nvSpPr>
          <p:cNvPr id="264" name="PlaceHolder 2"/>
          <p:cNvSpPr>
            <a:spLocks noGrp="1"/>
          </p:cNvSpPr>
          <p:nvPr>
            <p:ph/>
          </p:nvPr>
        </p:nvSpPr>
        <p:spPr>
          <a:xfrm>
            <a:off x="685800" y="1346040"/>
            <a:ext cx="7772400" cy="4572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 fontScale="92500" lnSpcReduction="9999"/>
          </a:bodyPr>
          <a:p>
            <a:pPr marL="343080" indent="-343080">
              <a:lnSpc>
                <a:spcPct val="75000"/>
              </a:lnSpc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In Network office services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75000"/>
              </a:lnSpc>
              <a:buClr>
                <a:srgbClr val="ffffff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$15.00 per visit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743040" indent="0">
              <a:lnSpc>
                <a:spcPct val="75000"/>
              </a:lnSpc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Calendar year deductibles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743040" indent="-285840">
              <a:buClr>
                <a:srgbClr val="ffffff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$300.00 individual / $900.00 family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743040" indent="0"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Non Network services in network areas  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743040" indent="-285840">
              <a:buClr>
                <a:srgbClr val="ffffff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additional $300.00 deductible per year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743040" indent="0"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Out of Network Hospital Admission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743040" indent="-285840">
              <a:buClr>
                <a:srgbClr val="ffffff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additional $250.00 per admission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743040" indent="0"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Maximum out of pocket expense/year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743040" indent="-285840">
              <a:buClr>
                <a:srgbClr val="ffffff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individual $2,000.00 / family $4,000.00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5" name="PlaceHolder 1"/>
          <p:cNvSpPr>
            <a:spLocks noGrp="1"/>
          </p:cNvSpPr>
          <p:nvPr>
            <p:ph type="title"/>
          </p:nvPr>
        </p:nvSpPr>
        <p:spPr>
          <a:xfrm>
            <a:off x="685800" y="3045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Office Services</a:t>
            </a:r>
            <a:endParaRPr b="0" lang="en-US" sz="4400" strike="noStrike" u="none">
              <a:solidFill>
                <a:srgbClr val="cbcbcb"/>
              </a:solidFill>
              <a:effectLst/>
              <a:uFillTx/>
              <a:latin typeface="Times New Roman"/>
            </a:endParaRPr>
          </a:p>
        </p:txBody>
      </p:sp>
      <p:sp>
        <p:nvSpPr>
          <p:cNvPr id="266" name="PlaceHolder 2"/>
          <p:cNvSpPr>
            <a:spLocks noGrp="1"/>
          </p:cNvSpPr>
          <p:nvPr>
            <p:ph/>
          </p:nvPr>
        </p:nvSpPr>
        <p:spPr>
          <a:xfrm>
            <a:off x="838080" y="17524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spcBef>
                <a:spcPts val="2001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In network office services covered at 100% after a $15.00 co-pay/visit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2001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Non network office services covered at 60% after individual deductible met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2001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Lab/x-ray charges may not be covered under office services, depending on how doctor bills the charges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"/>
          <p:cNvSpPr/>
          <p:nvPr/>
        </p:nvSpPr>
        <p:spPr>
          <a:xfrm>
            <a:off x="380880" y="1511280"/>
            <a:ext cx="8458200" cy="4922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874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  </a:t>
            </a:r>
            <a:r>
              <a:rPr b="0" lang="en-US" sz="3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Measurement assets/operations can be shifted from </a:t>
            </a:r>
            <a:br>
              <a:rPr sz="3000"/>
            </a:br>
            <a:r>
              <a:rPr b="0" lang="en-US" sz="3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   a cost center to a profit generator</a:t>
            </a:r>
            <a:endParaRPr b="0" lang="en-US" sz="3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spcBef>
                <a:spcPts val="1874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  Outsourcing leads to efficiency gains and reduced </a:t>
            </a:r>
            <a:br>
              <a:rPr sz="3000"/>
            </a:br>
            <a:r>
              <a:rPr b="0" lang="en-US" sz="3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   costs</a:t>
            </a:r>
            <a:endParaRPr b="0" lang="en-US" sz="3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spcBef>
                <a:spcPts val="1874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  HMS can provide services to others in the natural </a:t>
            </a:r>
            <a:br>
              <a:rPr sz="3000"/>
            </a:br>
            <a:r>
              <a:rPr b="0" lang="en-US" sz="3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   gas production and pipeline industry, further </a:t>
            </a:r>
            <a:br>
              <a:rPr sz="3000"/>
            </a:br>
            <a:r>
              <a:rPr b="0" lang="en-US" sz="3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   enhancing cost effectiveness and service levels.</a:t>
            </a:r>
            <a:endParaRPr b="0" lang="en-US" sz="3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spcBef>
                <a:spcPts val="1874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  HMS can leverage the expertise and </a:t>
            </a:r>
            <a:br>
              <a:rPr sz="3000"/>
            </a:br>
            <a:r>
              <a:rPr b="0" lang="en-US" sz="3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   customer/industry contacts of Enron and Hanover</a:t>
            </a:r>
            <a:endParaRPr b="0" lang="en-US" sz="3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0" name="PlaceHolder 1"/>
          <p:cNvSpPr>
            <a:spLocks noGrp="1"/>
          </p:cNvSpPr>
          <p:nvPr>
            <p:ph type="title"/>
          </p:nvPr>
        </p:nvSpPr>
        <p:spPr>
          <a:xfrm>
            <a:off x="685800" y="3045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Strategic Rationale</a:t>
            </a:r>
            <a:endParaRPr b="0" lang="en-US" sz="4400" strike="noStrike" u="none">
              <a:solidFill>
                <a:srgbClr val="cbcbcb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7" name="PlaceHolder 1"/>
          <p:cNvSpPr>
            <a:spLocks noGrp="1"/>
          </p:cNvSpPr>
          <p:nvPr>
            <p:ph type="title"/>
          </p:nvPr>
        </p:nvSpPr>
        <p:spPr>
          <a:xfrm>
            <a:off x="685800" y="5331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Hospitalization</a:t>
            </a:r>
            <a:endParaRPr b="0" lang="en-US" sz="4400" strike="noStrike" u="none">
              <a:solidFill>
                <a:srgbClr val="cbcbcb"/>
              </a:solidFill>
              <a:effectLst/>
              <a:uFillTx/>
              <a:latin typeface="Times New Roman"/>
            </a:endParaRPr>
          </a:p>
        </p:txBody>
      </p:sp>
      <p:sp>
        <p:nvSpPr>
          <p:cNvPr id="268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spcBef>
                <a:spcPts val="2001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Pre certification required.  If not pre-certified, $500.00 penalty applied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2001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In network hospitalization covered at 80% after $300.00 deductible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2001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Non network hospitalization covered at 60% after $300.00 deductible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9" name="PlaceHolder 1"/>
          <p:cNvSpPr>
            <a:spLocks noGrp="1"/>
          </p:cNvSpPr>
          <p:nvPr>
            <p:ph type="title"/>
          </p:nvPr>
        </p:nvSpPr>
        <p:spPr>
          <a:xfrm>
            <a:off x="685800" y="3553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Emergency Room</a:t>
            </a:r>
            <a:endParaRPr b="0" lang="en-US" sz="4400" strike="noStrike" u="none">
              <a:solidFill>
                <a:srgbClr val="cbcbcb"/>
              </a:solidFill>
              <a:effectLst/>
              <a:uFillTx/>
              <a:latin typeface="Times New Roman"/>
            </a:endParaRPr>
          </a:p>
        </p:txBody>
      </p:sp>
      <p:sp>
        <p:nvSpPr>
          <p:cNvPr id="270" name="PlaceHolder 2"/>
          <p:cNvSpPr>
            <a:spLocks noGrp="1"/>
          </p:cNvSpPr>
          <p:nvPr>
            <p:ph/>
          </p:nvPr>
        </p:nvSpPr>
        <p:spPr>
          <a:xfrm>
            <a:off x="355320" y="1981080"/>
            <a:ext cx="3809880" cy="4267440"/>
          </a:xfrm>
          <a:prstGeom prst="rect">
            <a:avLst/>
          </a:prstGeom>
          <a:noFill/>
          <a:ln w="9360">
            <a:solidFill>
              <a:srgbClr val="ffffff"/>
            </a:solidFill>
            <a:miter/>
          </a:ln>
        </p:spPr>
        <p:txBody>
          <a:bodyPr lIns="92160" rIns="92160" tIns="46080" bIns="46080" anchor="t">
            <a:normAutofit/>
          </a:bodyPr>
          <a:p>
            <a:pPr marL="343080" indent="-34308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In Network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 algn="ctr"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Accident Visit 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ffffff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$25 co pay and 80% covered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Sickness visit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ffffff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$100 co pay and 80% covered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71" name="PlaceHolder 3"/>
          <p:cNvSpPr>
            <a:spLocks noGrp="1"/>
          </p:cNvSpPr>
          <p:nvPr>
            <p:ph/>
          </p:nvPr>
        </p:nvSpPr>
        <p:spPr>
          <a:xfrm>
            <a:off x="5067000" y="1981080"/>
            <a:ext cx="3809880" cy="4267440"/>
          </a:xfrm>
          <a:prstGeom prst="rect">
            <a:avLst/>
          </a:prstGeom>
          <a:noFill/>
          <a:ln w="9360">
            <a:solidFill>
              <a:srgbClr val="ffffff"/>
            </a:solidFill>
            <a:miter/>
          </a:ln>
        </p:spPr>
        <p:txBody>
          <a:bodyPr lIns="92160" rIns="92160" tIns="46080" bIns="46080" anchor="t">
            <a:normAutofit/>
          </a:bodyPr>
          <a:p>
            <a:pPr marL="343080" indent="-34308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Non Network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 algn="ctr"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Accident visit 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ffffff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$25 co pay and 60% covered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Sickness visit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ffffff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$100 co pay and 60% covered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2" name="PlaceHolder 1"/>
          <p:cNvSpPr>
            <a:spLocks noGrp="1"/>
          </p:cNvSpPr>
          <p:nvPr>
            <p:ph type="title"/>
          </p:nvPr>
        </p:nvSpPr>
        <p:spPr>
          <a:xfrm>
            <a:off x="685800" y="20570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Major Medical Maximum</a:t>
            </a:r>
            <a:endParaRPr b="0" lang="en-US" sz="4400" strike="noStrike" u="none">
              <a:solidFill>
                <a:srgbClr val="cbcbcb"/>
              </a:solidFill>
              <a:effectLst/>
              <a:uFillTx/>
              <a:latin typeface="Times New Roman"/>
            </a:endParaRPr>
          </a:p>
        </p:txBody>
      </p:sp>
      <p:sp>
        <p:nvSpPr>
          <p:cNvPr id="273" name="PlaceHolder 2"/>
          <p:cNvSpPr>
            <a:spLocks noGrp="1"/>
          </p:cNvSpPr>
          <p:nvPr>
            <p:ph type="subTitle"/>
          </p:nvPr>
        </p:nvSpPr>
        <p:spPr>
          <a:xfrm>
            <a:off x="1981080" y="3123720"/>
            <a:ext cx="6400800" cy="175284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Autofit/>
          </a:bodyPr>
          <a:p>
            <a:pPr indent="0" algn="ctr">
              <a:spcBef>
                <a:spcPts val="10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$1,000,000.00</a:t>
            </a:r>
            <a:endParaRPr b="0" lang="en-US" sz="4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4" name="PlaceHolder 1"/>
          <p:cNvSpPr>
            <a:spLocks noGrp="1"/>
          </p:cNvSpPr>
          <p:nvPr>
            <p:ph type="title"/>
          </p:nvPr>
        </p:nvSpPr>
        <p:spPr>
          <a:xfrm>
            <a:off x="761760" y="533520"/>
            <a:ext cx="8381880" cy="76176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7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Mental and Nervous, </a:t>
            </a:r>
            <a:br>
              <a:rPr sz="3600"/>
            </a:br>
            <a:r>
              <a:rPr b="0" lang="en-US" sz="36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Alcohol and Chemical Dependency</a:t>
            </a:r>
            <a:endParaRPr b="0" lang="en-US" sz="3600" strike="noStrike" u="none">
              <a:solidFill>
                <a:srgbClr val="cbcbcb"/>
              </a:solidFill>
              <a:effectLst/>
              <a:uFillTx/>
              <a:latin typeface="Times New Roman"/>
            </a:endParaRPr>
          </a:p>
        </p:txBody>
      </p:sp>
      <p:sp>
        <p:nvSpPr>
          <p:cNvPr id="275" name="PlaceHolder 2"/>
          <p:cNvSpPr>
            <a:spLocks noGrp="1"/>
          </p:cNvSpPr>
          <p:nvPr>
            <p:ph/>
          </p:nvPr>
        </p:nvSpPr>
        <p:spPr>
          <a:xfrm>
            <a:off x="190440" y="1676160"/>
            <a:ext cx="4191120" cy="3886200"/>
          </a:xfrm>
          <a:prstGeom prst="rect">
            <a:avLst/>
          </a:prstGeom>
          <a:noFill/>
          <a:ln w="9360">
            <a:solidFill>
              <a:srgbClr val="ffffff"/>
            </a:solidFill>
            <a:miter/>
          </a:ln>
        </p:spPr>
        <p:txBody>
          <a:bodyPr lIns="92160" rIns="92160" tIns="46080" bIns="46080" anchor="t">
            <a:normAutofit lnSpcReduction="9999"/>
          </a:bodyPr>
          <a:p>
            <a:pPr marL="343080" indent="-34308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In Network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Confinement 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ffffff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Paid at 80% after $300 deductible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Non Confinement 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ffffff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Paid at 60% limited to $80 in expenses per visit; 15 visits/year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76" name="PlaceHolder 3"/>
          <p:cNvSpPr>
            <a:spLocks noGrp="1"/>
          </p:cNvSpPr>
          <p:nvPr>
            <p:ph/>
          </p:nvPr>
        </p:nvSpPr>
        <p:spPr>
          <a:xfrm>
            <a:off x="4762440" y="1676160"/>
            <a:ext cx="4191120" cy="3886200"/>
          </a:xfrm>
          <a:prstGeom prst="rect">
            <a:avLst/>
          </a:prstGeom>
          <a:noFill/>
          <a:ln w="9360">
            <a:solidFill>
              <a:srgbClr val="ffffff"/>
            </a:solidFill>
            <a:miter/>
          </a:ln>
        </p:spPr>
        <p:txBody>
          <a:bodyPr lIns="92160" rIns="92160" tIns="46080" bIns="46080" anchor="t">
            <a:normAutofit lnSpcReduction="9999"/>
          </a:bodyPr>
          <a:p>
            <a:pPr marL="343080" indent="-34308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Non Network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Confinement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ffffff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Paid at 60% after $300 deductible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Non Confinement 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ffffff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Paid at 50% limited to $80 in expenses per visit; 15 visits/year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77" name=""/>
          <p:cNvSpPr/>
          <p:nvPr/>
        </p:nvSpPr>
        <p:spPr>
          <a:xfrm>
            <a:off x="0" y="5931000"/>
            <a:ext cx="9144000" cy="459720"/>
          </a:xfrm>
          <a:prstGeom prst="rect">
            <a:avLst/>
          </a:prstGeom>
          <a:solidFill>
            <a:srgbClr val="fcfdc6"/>
          </a:solidFill>
          <a:ln cap="sq" w="12600">
            <a:solidFill>
              <a:srgbClr val="ffffff"/>
            </a:solidFill>
            <a:miter/>
          </a:ln>
          <a:effectLst>
            <a:outerShdw dist="107932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$300 Deductible applies to all non confinement charges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8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Prescription Drugs</a:t>
            </a:r>
            <a:endParaRPr b="0" lang="en-US" sz="4400" strike="noStrike" u="none">
              <a:solidFill>
                <a:srgbClr val="cbcbcb"/>
              </a:solidFill>
              <a:effectLst/>
              <a:uFillTx/>
              <a:latin typeface="Times New Roman"/>
            </a:endParaRPr>
          </a:p>
        </p:txBody>
      </p:sp>
      <p:sp>
        <p:nvSpPr>
          <p:cNvPr id="279" name="PlaceHolder 2"/>
          <p:cNvSpPr>
            <a:spLocks noGrp="1"/>
          </p:cNvSpPr>
          <p:nvPr>
            <p:ph/>
          </p:nvPr>
        </p:nvSpPr>
        <p:spPr>
          <a:xfrm>
            <a:off x="685800" y="160020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 fontScale="85000" lnSpcReduction="9999"/>
          </a:bodyPr>
          <a:p>
            <a:pPr marL="343080" indent="-343080">
              <a:spcBef>
                <a:spcPts val="2625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Express Scripts Rx Card:</a:t>
            </a: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 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ffffff"/>
              </a:buClr>
              <a:buFont typeface="Symbol" charset="2"/>
              <a:buChar char="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Brand Name = $15 co pay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ffffff"/>
              </a:buClr>
              <a:buFont typeface="Symbol" charset="2"/>
              <a:buChar char="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Generic Brand = $10 co pay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2812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Mail order Rx drugs (3 month supply): </a:t>
            </a:r>
            <a:endParaRPr b="0" lang="en-US" sz="3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ffffff"/>
              </a:buClr>
              <a:buFont typeface="Symbol" charset="2"/>
              <a:buChar char="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Brand Name = $30 co pay  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ffffff"/>
              </a:buClr>
              <a:buFont typeface="Symbol" charset="2"/>
              <a:buChar char="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Generic Brand = $20 co pay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2812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Employee pays the cost difference between generic and brand, if brand name is selected</a:t>
            </a:r>
            <a:endParaRPr b="0" lang="en-US" sz="3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0" name="PlaceHolder 1"/>
          <p:cNvSpPr>
            <a:spLocks noGrp="1"/>
          </p:cNvSpPr>
          <p:nvPr>
            <p:ph type="title"/>
          </p:nvPr>
        </p:nvSpPr>
        <p:spPr>
          <a:xfrm>
            <a:off x="685800" y="20570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Second Surgical Opinion</a:t>
            </a:r>
            <a:endParaRPr b="0" lang="en-US" sz="4400" strike="noStrike" u="none">
              <a:solidFill>
                <a:srgbClr val="cbcbcb"/>
              </a:solidFill>
              <a:effectLst/>
              <a:uFillTx/>
              <a:latin typeface="Times New Roman"/>
            </a:endParaRPr>
          </a:p>
        </p:txBody>
      </p:sp>
      <p:sp>
        <p:nvSpPr>
          <p:cNvPr id="281" name="PlaceHolder 2"/>
          <p:cNvSpPr>
            <a:spLocks noGrp="1"/>
          </p:cNvSpPr>
          <p:nvPr>
            <p:ph type="subTitle"/>
          </p:nvPr>
        </p:nvSpPr>
        <p:spPr>
          <a:xfrm>
            <a:off x="2057400" y="3428640"/>
            <a:ext cx="6400800" cy="24382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Autofit/>
          </a:bodyPr>
          <a:p>
            <a:pPr indent="0" algn="ctr">
              <a:spcBef>
                <a:spcPts val="9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Required and Covered at 100%</a:t>
            </a:r>
            <a:endParaRPr b="0" lang="en-US" sz="3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2" name="PlaceHolder 1"/>
          <p:cNvSpPr>
            <a:spLocks noGrp="1"/>
          </p:cNvSpPr>
          <p:nvPr>
            <p:ph type="title"/>
          </p:nvPr>
        </p:nvSpPr>
        <p:spPr>
          <a:xfrm>
            <a:off x="685800" y="20570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Wellness Benefit</a:t>
            </a:r>
            <a:endParaRPr b="0" lang="en-US" sz="4400" strike="noStrike" u="none">
              <a:solidFill>
                <a:srgbClr val="cbcbcb"/>
              </a:solidFill>
              <a:effectLst/>
              <a:uFillTx/>
              <a:latin typeface="Times New Roman"/>
            </a:endParaRPr>
          </a:p>
        </p:txBody>
      </p:sp>
      <p:sp>
        <p:nvSpPr>
          <p:cNvPr id="283" name="PlaceHolder 2"/>
          <p:cNvSpPr>
            <a:spLocks noGrp="1"/>
          </p:cNvSpPr>
          <p:nvPr>
            <p:ph type="subTitle"/>
          </p:nvPr>
        </p:nvSpPr>
        <p:spPr>
          <a:xfrm>
            <a:off x="2057400" y="3276720"/>
            <a:ext cx="6400800" cy="259056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Autofit/>
          </a:bodyPr>
          <a:p>
            <a:pPr indent="0" algn="ctr">
              <a:spcBef>
                <a:spcPts val="9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Must be provided by a network provider to be covered</a:t>
            </a:r>
            <a:endParaRPr b="0" lang="en-US" sz="3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4" name="PlaceHolder 1"/>
          <p:cNvSpPr>
            <a:spLocks noGrp="1"/>
          </p:cNvSpPr>
          <p:nvPr>
            <p:ph type="title"/>
          </p:nvPr>
        </p:nvSpPr>
        <p:spPr>
          <a:xfrm>
            <a:off x="685800" y="885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Dental</a:t>
            </a:r>
            <a:endParaRPr b="0" lang="en-US" sz="4400" strike="noStrike" u="none">
              <a:solidFill>
                <a:srgbClr val="cbcbcb"/>
              </a:solidFill>
              <a:effectLst/>
              <a:uFillTx/>
              <a:latin typeface="Times New Roman"/>
            </a:endParaRPr>
          </a:p>
        </p:txBody>
      </p:sp>
      <p:sp>
        <p:nvSpPr>
          <p:cNvPr id="285" name="PlaceHolder 2"/>
          <p:cNvSpPr>
            <a:spLocks noGrp="1"/>
          </p:cNvSpPr>
          <p:nvPr>
            <p:ph/>
          </p:nvPr>
        </p:nvSpPr>
        <p:spPr>
          <a:xfrm>
            <a:off x="380520" y="1142640"/>
            <a:ext cx="8458200" cy="5257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 lnSpcReduction="9999"/>
          </a:bodyPr>
          <a:p>
            <a:pPr marL="343080" indent="-343080">
              <a:lnSpc>
                <a:spcPct val="80000"/>
              </a:lnSpc>
              <a:spcBef>
                <a:spcPts val="1950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Included with health coverage </a:t>
            </a:r>
            <a:endParaRPr b="0" lang="en-US" sz="2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80000"/>
              </a:lnSpc>
              <a:spcBef>
                <a:spcPts val="975"/>
              </a:spcBef>
              <a:buClr>
                <a:srgbClr val="ffffff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Employee cannot have dental coverage without having health coverage</a:t>
            </a:r>
            <a:endParaRPr b="0" lang="en-US" sz="2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80000"/>
              </a:lnSpc>
              <a:spcBef>
                <a:spcPts val="1950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Calendar year maximum = $1,000.00</a:t>
            </a:r>
            <a:endParaRPr b="0" lang="en-US" sz="2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80000"/>
              </a:lnSpc>
              <a:spcBef>
                <a:spcPts val="1950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Deductible:</a:t>
            </a:r>
            <a:endParaRPr b="0" lang="en-US" sz="2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80000"/>
              </a:lnSpc>
              <a:spcBef>
                <a:spcPts val="975"/>
              </a:spcBef>
              <a:buClr>
                <a:srgbClr val="ffffff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Individual = $50 per year </a:t>
            </a:r>
            <a:endParaRPr b="0" lang="en-US" sz="2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80000"/>
              </a:lnSpc>
              <a:spcBef>
                <a:spcPts val="975"/>
              </a:spcBef>
              <a:buClr>
                <a:srgbClr val="ffffff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Family = $150 per year</a:t>
            </a:r>
            <a:endParaRPr b="0" lang="en-US" sz="2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80000"/>
              </a:lnSpc>
              <a:spcBef>
                <a:spcPts val="1950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Diagnostic and preventative = 100% covered with no deductible</a:t>
            </a:r>
            <a:endParaRPr b="0" lang="en-US" sz="2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80000"/>
              </a:lnSpc>
              <a:spcBef>
                <a:spcPts val="1950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Restorative = 80% covered after deductible</a:t>
            </a:r>
            <a:endParaRPr b="0" lang="en-US" sz="2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80000"/>
              </a:lnSpc>
              <a:spcBef>
                <a:spcPts val="1800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Major restorative = 50% covered after deductible</a:t>
            </a:r>
            <a:br>
              <a:rPr sz="2800"/>
            </a:b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  </a:t>
            </a: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  (1 year waiting period)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" name="PlaceHolder 1"/>
          <p:cNvSpPr>
            <a:spLocks noGrp="1"/>
          </p:cNvSpPr>
          <p:nvPr>
            <p:ph type="title"/>
          </p:nvPr>
        </p:nvSpPr>
        <p:spPr>
          <a:xfrm>
            <a:off x="685800" y="3171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Life Insurance-term life</a:t>
            </a:r>
            <a:endParaRPr b="0" lang="en-US" sz="4400" strike="noStrike" u="none">
              <a:solidFill>
                <a:srgbClr val="cbcbcb"/>
              </a:solidFill>
              <a:effectLst/>
              <a:uFillTx/>
              <a:latin typeface="Times New Roman"/>
            </a:endParaRPr>
          </a:p>
        </p:txBody>
      </p:sp>
      <p:sp>
        <p:nvSpPr>
          <p:cNvPr id="287" name="PlaceHolder 2"/>
          <p:cNvSpPr>
            <a:spLocks noGrp="1"/>
          </p:cNvSpPr>
          <p:nvPr>
            <p:ph/>
          </p:nvPr>
        </p:nvSpPr>
        <p:spPr>
          <a:xfrm>
            <a:off x="393480" y="1752480"/>
            <a:ext cx="84582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Company paid:  2x annual salary for employee only </a:t>
            </a: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(up to a maximum of $400,000.00)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0"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Spouse covered at $10,000.00 </a:t>
            </a:r>
            <a:br>
              <a:rPr sz="3000"/>
            </a:b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(only if covered under Medical Plan)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0"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Each dependent covered at $5,000.00 </a:t>
            </a:r>
            <a:br>
              <a:rPr sz="3000"/>
            </a:b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(only if covered under Medical Plan)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8" name="PlaceHolder 1"/>
          <p:cNvSpPr>
            <a:spLocks noGrp="1"/>
          </p:cNvSpPr>
          <p:nvPr>
            <p:ph type="title"/>
          </p:nvPr>
        </p:nvSpPr>
        <p:spPr>
          <a:xfrm>
            <a:off x="685440" y="2057040"/>
            <a:ext cx="84582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Accidental Death and Dismemberment</a:t>
            </a:r>
            <a:endParaRPr b="0" lang="en-US" sz="4000" strike="noStrike" u="none">
              <a:solidFill>
                <a:srgbClr val="cbcbcb"/>
              </a:solidFill>
              <a:effectLst/>
              <a:uFillTx/>
              <a:latin typeface="Times New Roman"/>
            </a:endParaRPr>
          </a:p>
        </p:txBody>
      </p:sp>
      <p:sp>
        <p:nvSpPr>
          <p:cNvPr id="289" name="PlaceHolder 2"/>
          <p:cNvSpPr>
            <a:spLocks noGrp="1"/>
          </p:cNvSpPr>
          <p:nvPr>
            <p:ph type="subTitle"/>
          </p:nvPr>
        </p:nvSpPr>
        <p:spPr>
          <a:xfrm>
            <a:off x="2209680" y="3200400"/>
            <a:ext cx="6400800" cy="17524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Company paid: 2x salary up to maximum of $400,000.00 for employee only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 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"/>
          <p:cNvSpPr/>
          <p:nvPr/>
        </p:nvSpPr>
        <p:spPr>
          <a:xfrm>
            <a:off x="762120" y="1295280"/>
            <a:ext cx="8610480" cy="507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2001"/>
              </a:spcBef>
              <a:buClr>
                <a:srgbClr val="cbcbcb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cbcbcb"/>
                </a:solidFill>
                <a:effectLst/>
                <a:uFillTx/>
                <a:latin typeface="Times New Roman"/>
              </a:rPr>
              <a:t>   </a:t>
            </a:r>
            <a:r>
              <a:rPr b="0" lang="en-US" sz="3200" strike="noStrike" u="none">
                <a:solidFill>
                  <a:srgbClr val="cbcbcb"/>
                </a:solidFill>
                <a:effectLst/>
                <a:uFillTx/>
                <a:latin typeface="Times New Roman"/>
              </a:rPr>
              <a:t>Strategic Rationale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spcBef>
                <a:spcPts val="2001"/>
              </a:spcBef>
              <a:buClr>
                <a:srgbClr val="ffff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  Business Plan, Growth Strategy and Goals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spcBef>
                <a:spcPts val="2001"/>
              </a:spcBef>
              <a:buClr>
                <a:srgbClr val="cbcbcb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cbcbcb"/>
                </a:solidFill>
                <a:effectLst/>
                <a:uFillTx/>
                <a:latin typeface="Times New Roman"/>
              </a:rPr>
              <a:t>  Embracing Change - A New Opportunity 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spcBef>
                <a:spcPts val="2001"/>
              </a:spcBef>
              <a:buClr>
                <a:srgbClr val="cbcbcb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cbcbcb"/>
                </a:solidFill>
                <a:effectLst/>
                <a:uFillTx/>
                <a:latin typeface="Times New Roman"/>
              </a:rPr>
              <a:t>  Organizational Structure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spcBef>
                <a:spcPts val="2001"/>
              </a:spcBef>
              <a:buClr>
                <a:srgbClr val="cbcbcb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cbcbcb"/>
                </a:solidFill>
                <a:effectLst/>
                <a:uFillTx/>
                <a:latin typeface="Times New Roman"/>
              </a:rPr>
              <a:t>  Benefits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80000"/>
              </a:lnSpc>
              <a:buClr>
                <a:srgbClr val="cbcbcb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cbcbcb"/>
                </a:solidFill>
                <a:effectLst/>
                <a:uFillTx/>
                <a:latin typeface="Times New Roman"/>
              </a:rPr>
              <a:t> Enron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80000"/>
              </a:lnSpc>
              <a:buClr>
                <a:srgbClr val="cbcbcb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cbcbcb"/>
                </a:solidFill>
                <a:effectLst/>
                <a:uFillTx/>
                <a:latin typeface="Times New Roman"/>
              </a:rPr>
              <a:t> Hanover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spcBef>
                <a:spcPts val="2001"/>
              </a:spcBef>
              <a:buClr>
                <a:srgbClr val="cbcbcb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cbcbcb"/>
                </a:solidFill>
                <a:effectLst/>
                <a:uFillTx/>
                <a:latin typeface="Times New Roman"/>
              </a:rPr>
              <a:t>  Questions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2" name="PlaceHolder 1"/>
          <p:cNvSpPr>
            <a:spLocks noGrp="1"/>
          </p:cNvSpPr>
          <p:nvPr>
            <p:ph type="title"/>
          </p:nvPr>
        </p:nvSpPr>
        <p:spPr>
          <a:xfrm>
            <a:off x="685800" y="380880"/>
            <a:ext cx="7772400" cy="60984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Today’s Presentation</a:t>
            </a:r>
            <a:endParaRPr b="0" lang="en-US" sz="4400" strike="noStrike" u="none">
              <a:solidFill>
                <a:srgbClr val="cbcbcb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0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Supplemental Life Insurance</a:t>
            </a:r>
            <a:endParaRPr b="0" lang="en-US" sz="4400" strike="noStrike" u="none">
              <a:solidFill>
                <a:srgbClr val="cbcbcb"/>
              </a:solidFill>
              <a:effectLst/>
              <a:uFillTx/>
              <a:latin typeface="Times New Roman"/>
            </a:endParaRPr>
          </a:p>
        </p:txBody>
      </p:sp>
      <p:sp>
        <p:nvSpPr>
          <p:cNvPr id="291" name="PlaceHolder 2"/>
          <p:cNvSpPr>
            <a:spLocks noGrp="1"/>
          </p:cNvSpPr>
          <p:nvPr>
            <p:ph/>
          </p:nvPr>
        </p:nvSpPr>
        <p:spPr>
          <a:xfrm>
            <a:off x="990720" y="1523520"/>
            <a:ext cx="7772400" cy="495324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spcBef>
                <a:spcPts val="1049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Employee Paid (Voluntary)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1049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Spousal coverage up to 50% of employee coverage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1049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Dependent coverage at either $5,000.00 or $10,000.00 per child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1049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Maximum employee coverage is 4x annual salary up to $400,000.00</a:t>
            </a: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	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901"/>
              </a:spcBef>
              <a:buClr>
                <a:srgbClr val="ffffff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Guarantee coverage up to $200,000.00; amounts in excess subject to medical insurability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901"/>
              </a:spcBef>
              <a:buClr>
                <a:srgbClr val="ffffff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Enrollments after initial 30 days of employment subject to medical insurability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Long Term Disability (LTD)</a:t>
            </a:r>
            <a:endParaRPr b="0" lang="en-US" sz="4400" strike="noStrike" u="none">
              <a:solidFill>
                <a:srgbClr val="cbcbcb"/>
              </a:solidFill>
              <a:effectLst/>
              <a:uFillTx/>
              <a:latin typeface="Times New Roman"/>
            </a:endParaRPr>
          </a:p>
        </p:txBody>
      </p:sp>
      <p:sp>
        <p:nvSpPr>
          <p:cNvPr id="293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 fontScale="92500" lnSpcReduction="9999"/>
          </a:bodyPr>
          <a:p>
            <a:pPr marL="343080" indent="-343080">
              <a:spcBef>
                <a:spcPts val="1874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Maximum benefit of 60% or $5,000.00 per month</a:t>
            </a:r>
            <a:endParaRPr b="0" lang="en-US" sz="3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1874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180 day elimination period</a:t>
            </a:r>
            <a:endParaRPr b="0" lang="en-US" sz="3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1874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Minimum benefit of $100.00 per month or 10% of monthly benefit</a:t>
            </a:r>
            <a:endParaRPr b="0" lang="en-US" sz="3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1874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Own occupation-24 month period</a:t>
            </a:r>
            <a:endParaRPr b="0" lang="en-US" sz="3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1874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Benefits payable to age 65</a:t>
            </a:r>
            <a:endParaRPr b="0" lang="en-US" sz="3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4" name="PlaceHolder 1"/>
          <p:cNvSpPr>
            <a:spLocks noGrp="1"/>
          </p:cNvSpPr>
          <p:nvPr>
            <p:ph type="title"/>
          </p:nvPr>
        </p:nvSpPr>
        <p:spPr>
          <a:xfrm>
            <a:off x="685800" y="3045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401(k)</a:t>
            </a:r>
            <a:endParaRPr b="0" lang="en-US" sz="4400" strike="noStrike" u="none">
              <a:solidFill>
                <a:srgbClr val="cbcbcb"/>
              </a:solidFill>
              <a:effectLst/>
              <a:uFillTx/>
              <a:latin typeface="Times New Roman"/>
            </a:endParaRPr>
          </a:p>
        </p:txBody>
      </p:sp>
      <p:sp>
        <p:nvSpPr>
          <p:cNvPr id="295" name="PlaceHolder 2"/>
          <p:cNvSpPr>
            <a:spLocks noGrp="1"/>
          </p:cNvSpPr>
          <p:nvPr>
            <p:ph/>
          </p:nvPr>
        </p:nvSpPr>
        <p:spPr>
          <a:xfrm>
            <a:off x="685800" y="137160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 fontScale="85000" lnSpcReduction="19999"/>
          </a:bodyPr>
          <a:p>
            <a:pPr marL="343080" indent="-343080">
              <a:spcBef>
                <a:spcPts val="1749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New employees may rollover funds from previous employers immediately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1749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Payroll deductions beginning the first of the month following eligibility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1749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Employee contribution range is 1% - 17% per payroll period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1749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Investment/Trustee: Salomon, Smith &amp; Barney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1749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Employer Matching at $0.35 per $1.00 contributed by employee (maximum of $1,000.00 per year)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174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" name="PlaceHolder 1"/>
          <p:cNvSpPr>
            <a:spLocks noGrp="1"/>
          </p:cNvSpPr>
          <p:nvPr>
            <p:ph type="title"/>
          </p:nvPr>
        </p:nvSpPr>
        <p:spPr>
          <a:xfrm>
            <a:off x="685800" y="3045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Vacation</a:t>
            </a:r>
            <a:endParaRPr b="0" lang="en-US" sz="4400" strike="noStrike" u="none">
              <a:solidFill>
                <a:srgbClr val="cbcbcb"/>
              </a:solidFill>
              <a:effectLst/>
              <a:uFillTx/>
              <a:latin typeface="Times New Roman"/>
            </a:endParaRPr>
          </a:p>
        </p:txBody>
      </p:sp>
      <p:sp>
        <p:nvSpPr>
          <p:cNvPr id="297" name="PlaceHolder 2"/>
          <p:cNvSpPr>
            <a:spLocks noGrp="1"/>
          </p:cNvSpPr>
          <p:nvPr>
            <p:ph/>
          </p:nvPr>
        </p:nvSpPr>
        <p:spPr>
          <a:xfrm>
            <a:off x="380880" y="1485720"/>
            <a:ext cx="8305920" cy="5257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spcBef>
                <a:spcPts val="1749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Each employee earns 1 day of vacation credit for each month worked up to 12 days/year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1749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After 5 years of continuous service, credits are increased to 1.42 days each month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1749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Accumulation of vacation begins after completing 3 months of employment with 3 credits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1749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A maximum of 1 week of vacation can be carried over to the following year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1749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Current vacation levels will be grandfathered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Holidays</a:t>
            </a:r>
            <a:endParaRPr b="0" lang="en-US" sz="4400" strike="noStrike" u="none">
              <a:solidFill>
                <a:srgbClr val="cbcbcb"/>
              </a:solidFill>
              <a:effectLst/>
              <a:uFillTx/>
              <a:latin typeface="Times New Roman"/>
            </a:endParaRPr>
          </a:p>
        </p:txBody>
      </p:sp>
      <p:sp>
        <p:nvSpPr>
          <p:cNvPr id="299" name="PlaceHolder 2"/>
          <p:cNvSpPr>
            <a:spLocks noGrp="1"/>
          </p:cNvSpPr>
          <p:nvPr>
            <p:ph/>
          </p:nvPr>
        </p:nvSpPr>
        <p:spPr>
          <a:xfrm>
            <a:off x="685800" y="15238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 fontScale="85000" lnSpcReduction="9999"/>
          </a:bodyPr>
          <a:p>
            <a:pPr marL="343080" indent="-343080">
              <a:spcBef>
                <a:spcPts val="1874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New Years Day</a:t>
            </a:r>
            <a:endParaRPr b="0" lang="en-US" sz="3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1874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Memorial Day</a:t>
            </a:r>
            <a:endParaRPr b="0" lang="en-US" sz="3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1874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Independence Day</a:t>
            </a:r>
            <a:endParaRPr b="0" lang="en-US" sz="3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1874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Labor Day</a:t>
            </a:r>
            <a:endParaRPr b="0" lang="en-US" sz="3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1874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Thanksgiving Day</a:t>
            </a:r>
            <a:endParaRPr b="0" lang="en-US" sz="3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1874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Christmas Day</a:t>
            </a:r>
            <a:endParaRPr b="0" lang="en-US" sz="3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1874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2 Floating Holidays as part of vacation benefit</a:t>
            </a:r>
            <a:endParaRPr b="0" lang="en-US" sz="3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0" name="PlaceHolder 1"/>
          <p:cNvSpPr>
            <a:spLocks noGrp="1"/>
          </p:cNvSpPr>
          <p:nvPr>
            <p:ph type="title"/>
          </p:nvPr>
        </p:nvSpPr>
        <p:spPr>
          <a:xfrm>
            <a:off x="685800" y="2282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Flexible Spending Accounts</a:t>
            </a:r>
            <a:endParaRPr b="0" lang="en-US" sz="4400" strike="noStrike" u="none">
              <a:solidFill>
                <a:srgbClr val="cbcbcb"/>
              </a:solidFill>
              <a:effectLst/>
              <a:uFillTx/>
              <a:latin typeface="Times New Roman"/>
            </a:endParaRPr>
          </a:p>
        </p:txBody>
      </p:sp>
      <p:sp>
        <p:nvSpPr>
          <p:cNvPr id="301" name="PlaceHolder 2"/>
          <p:cNvSpPr>
            <a:spLocks noGrp="1"/>
          </p:cNvSpPr>
          <p:nvPr>
            <p:ph/>
          </p:nvPr>
        </p:nvSpPr>
        <p:spPr>
          <a:xfrm>
            <a:off x="609480" y="15238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 fontScale="85000" lnSpcReduction="9999"/>
          </a:bodyPr>
          <a:p>
            <a:pPr marL="343080" indent="-343080">
              <a:spcBef>
                <a:spcPts val="1874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An employee can set aside pre-tax money from salary and be reimbursed for certain out-of-pocket medical and dependent care expenses</a:t>
            </a:r>
            <a:endParaRPr b="0" lang="en-US" sz="3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1874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Plan year is January 1 - December 31 with a 3 month carryover period for filing request for reimbursements</a:t>
            </a:r>
            <a:endParaRPr b="0" lang="en-US" sz="3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1874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Plan year maximums: Unreimbursed Medical Expenses $2,500.00; Dependent Day Care $5,000.00</a:t>
            </a:r>
            <a:endParaRPr b="0" lang="en-US" sz="3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PlaceHolder 1"/>
          <p:cNvSpPr>
            <a:spLocks noGrp="1"/>
          </p:cNvSpPr>
          <p:nvPr>
            <p:ph type="title"/>
          </p:nvPr>
        </p:nvSpPr>
        <p:spPr>
          <a:xfrm>
            <a:off x="685800" y="3045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BELO System</a:t>
            </a:r>
            <a:endParaRPr b="0" lang="en-US" sz="4400" strike="noStrike" u="none">
              <a:solidFill>
                <a:srgbClr val="cbcbcb"/>
              </a:solidFill>
              <a:effectLst/>
              <a:uFillTx/>
              <a:latin typeface="Times New Roman"/>
            </a:endParaRPr>
          </a:p>
        </p:txBody>
      </p:sp>
      <p:sp>
        <p:nvSpPr>
          <p:cNvPr id="303" name="PlaceHolder 2"/>
          <p:cNvSpPr>
            <a:spLocks noGrp="1"/>
          </p:cNvSpPr>
          <p:nvPr>
            <p:ph/>
          </p:nvPr>
        </p:nvSpPr>
        <p:spPr>
          <a:xfrm>
            <a:off x="685800" y="1599840"/>
            <a:ext cx="7772400" cy="48006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Compensation for “on call”&amp; irregular hours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1874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Guaranteed pay based on 60 hours per week</a:t>
            </a:r>
            <a:endParaRPr b="0" lang="en-US" sz="3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ffffff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40 hours at regular base straight time rate and 20 hours at overtime rate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1874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Additional overtime paid if actual hours worked in one week exceed 60</a:t>
            </a:r>
            <a:endParaRPr b="0" lang="en-US" sz="3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1874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If actual hours worked are less than 60, employee is still paid the BELO guarantee</a:t>
            </a:r>
            <a:endParaRPr b="0" lang="en-US" sz="3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4" name="PlaceHolder 1"/>
          <p:cNvSpPr>
            <a:spLocks noGrp="1"/>
          </p:cNvSpPr>
          <p:nvPr>
            <p:ph type="title"/>
          </p:nvPr>
        </p:nvSpPr>
        <p:spPr>
          <a:xfrm>
            <a:off x="1219320" y="23619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Hanover Measurement </a:t>
            </a:r>
            <a:br>
              <a:rPr sz="4400"/>
            </a:br>
            <a:r>
              <a:rPr b="0" lang="en-US" sz="44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Services Company</a:t>
            </a:r>
            <a:endParaRPr b="0" lang="en-US" sz="4400" strike="noStrike" u="none">
              <a:solidFill>
                <a:srgbClr val="cbcbcb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"/>
          <p:cNvSpPr/>
          <p:nvPr/>
        </p:nvSpPr>
        <p:spPr>
          <a:xfrm>
            <a:off x="380880" y="1320840"/>
            <a:ext cx="8763120" cy="603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90000"/>
              </a:lnSpc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  HMS will provide comprehensive, fee-based </a:t>
            </a:r>
            <a:br>
              <a:rPr sz="2800"/>
            </a:b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   measurement management services for pipelines, </a:t>
            </a:r>
            <a:br>
              <a:rPr sz="2800"/>
            </a:b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   producers, gatherers, and processors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spcBef>
                <a:spcPts val="1749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  HMS will offer customers total measurement solution </a:t>
            </a:r>
            <a:br>
              <a:rPr sz="2800"/>
            </a:b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    packages from field services to the back room, such as: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spcBef>
                <a:spcPts val="1400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 Meter inspection, repair and calibration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spcBef>
                <a:spcPts val="1400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 Measurement equipment installation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spcBef>
                <a:spcPts val="1400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 Gas and liquid sampling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spcBef>
                <a:spcPts val="1400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 Measurement auditing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spcBef>
                <a:spcPts val="1400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 Pulsation testing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spcBef>
                <a:spcPts val="1400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pic>
        <p:nvPicPr>
          <p:cNvPr id="84" name="smallgraph" descr=""/>
          <p:cNvPicPr/>
          <p:nvPr/>
        </p:nvPicPr>
        <p:blipFill>
          <a:blip r:embed="rId1"/>
          <a:stretch/>
        </p:blipFill>
        <p:spPr>
          <a:xfrm>
            <a:off x="6870600" y="3708360"/>
            <a:ext cx="2057400" cy="129708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</p:pic>
      <p:pic>
        <p:nvPicPr>
          <p:cNvPr id="85" name="Wan" descr=""/>
          <p:cNvPicPr/>
          <p:nvPr/>
        </p:nvPicPr>
        <p:blipFill>
          <a:blip r:embed="rId2"/>
          <a:stretch/>
        </p:blipFill>
        <p:spPr>
          <a:xfrm>
            <a:off x="4838760" y="5105520"/>
            <a:ext cx="3348000" cy="149688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</p:pic>
      <p:sp>
        <p:nvSpPr>
          <p:cNvPr id="86" name="PlaceHolder 1"/>
          <p:cNvSpPr>
            <a:spLocks noGrp="1"/>
          </p:cNvSpPr>
          <p:nvPr>
            <p:ph type="title"/>
          </p:nvPr>
        </p:nvSpPr>
        <p:spPr>
          <a:xfrm>
            <a:off x="609480" y="3045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Business Plan Highlights</a:t>
            </a:r>
            <a:endParaRPr b="0" lang="en-US" sz="4400" strike="noStrike" u="none">
              <a:solidFill>
                <a:srgbClr val="cbcbcb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"/>
          <p:cNvSpPr/>
          <p:nvPr/>
        </p:nvSpPr>
        <p:spPr>
          <a:xfrm>
            <a:off x="507960" y="1447920"/>
            <a:ext cx="8229600" cy="5679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749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  Execute 10-year measurement services agreement </a:t>
            </a:r>
            <a:br>
              <a:rPr sz="2800"/>
            </a:b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   with HPL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spcBef>
                <a:spcPts val="1749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  Target producers, gatherers, processors, and other </a:t>
            </a:r>
            <a:br>
              <a:rPr sz="2800"/>
            </a:b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   intrastate pipelines that have geographical synergies </a:t>
            </a:r>
            <a:br>
              <a:rPr sz="2800"/>
            </a:b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   with HPL system and Hanover customers, then  </a:t>
            </a:r>
            <a:br>
              <a:rPr sz="2800"/>
            </a:b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   expand into other regions 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spcBef>
                <a:spcPts val="1749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  Offer its customers LUAF contract - a guaranty that </a:t>
            </a:r>
            <a:br>
              <a:rPr sz="2800"/>
            </a:b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   LUAF will be at a negotiated percentage 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spcBef>
                <a:spcPts val="1749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  Acquire or form an alliance with a company who </a:t>
            </a:r>
            <a:br>
              <a:rPr sz="2800"/>
            </a:b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   creates back room systems 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spcBef>
                <a:spcPts val="17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8" name="PlaceHolder 1"/>
          <p:cNvSpPr>
            <a:spLocks noGrp="1"/>
          </p:cNvSpPr>
          <p:nvPr>
            <p:ph type="title"/>
          </p:nvPr>
        </p:nvSpPr>
        <p:spPr>
          <a:xfrm>
            <a:off x="685800" y="3045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Growth Strategy</a:t>
            </a:r>
            <a:endParaRPr b="0" lang="en-US" sz="4400" strike="noStrike" u="none">
              <a:solidFill>
                <a:srgbClr val="cbcbcb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"/>
          <p:cNvSpPr/>
          <p:nvPr/>
        </p:nvSpPr>
        <p:spPr>
          <a:xfrm>
            <a:off x="685800" y="38088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Goals</a:t>
            </a:r>
            <a:endParaRPr b="0" lang="en-US" sz="4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0" name="PlaceHolder 1"/>
          <p:cNvSpPr>
            <a:spLocks noGrp="1"/>
          </p:cNvSpPr>
          <p:nvPr>
            <p:ph/>
          </p:nvPr>
        </p:nvSpPr>
        <p:spPr>
          <a:xfrm>
            <a:off x="761760" y="1676160"/>
            <a:ext cx="2819160" cy="3429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September 1, 1999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December 31, 1999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December 31, 2000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1" name="PlaceHolder 2"/>
          <p:cNvSpPr>
            <a:spLocks noGrp="1"/>
          </p:cNvSpPr>
          <p:nvPr>
            <p:ph/>
          </p:nvPr>
        </p:nvSpPr>
        <p:spPr>
          <a:xfrm>
            <a:off x="3962520" y="1600200"/>
            <a:ext cx="4876560" cy="44956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spcBef>
                <a:spcPts val="601"/>
              </a:spcBef>
              <a:buClr>
                <a:srgbClr val="ffffff"/>
              </a:buClr>
              <a:buFont typeface="Monotype Sorts" charset="2"/>
              <a:buChar char="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Complete HPL Transition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ffffff"/>
              </a:buClr>
              <a:buFont typeface="Monotype Sorts" charset="2"/>
              <a:buChar char="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Procure 3 Additional Contracts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 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ffffff"/>
              </a:buClr>
              <a:buFont typeface="Monotype Sorts" charset="2"/>
              <a:buChar char="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Secure 1 additional equity participant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2" name=""/>
          <p:cNvSpPr/>
          <p:nvPr/>
        </p:nvSpPr>
        <p:spPr>
          <a:xfrm>
            <a:off x="685800" y="5486400"/>
            <a:ext cx="7924680" cy="459720"/>
          </a:xfrm>
          <a:prstGeom prst="rect">
            <a:avLst/>
          </a:prstGeom>
          <a:noFill/>
          <a:ln w="12600">
            <a:solidFill>
              <a:srgbClr val="ff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Become the #1 Measurement Services Company in the U.S.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"/>
          <p:cNvSpPr/>
          <p:nvPr/>
        </p:nvSpPr>
        <p:spPr>
          <a:xfrm>
            <a:off x="762120" y="1295280"/>
            <a:ext cx="8610480" cy="507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2001"/>
              </a:spcBef>
              <a:buClr>
                <a:srgbClr val="cbcbcb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cbcbcb"/>
                </a:solidFill>
                <a:effectLst/>
                <a:uFillTx/>
                <a:latin typeface="Times New Roman"/>
              </a:rPr>
              <a:t>   </a:t>
            </a:r>
            <a:r>
              <a:rPr b="0" lang="en-US" sz="3200" strike="noStrike" u="none">
                <a:solidFill>
                  <a:srgbClr val="cbcbcb"/>
                </a:solidFill>
                <a:effectLst/>
                <a:uFillTx/>
                <a:latin typeface="Times New Roman"/>
              </a:rPr>
              <a:t>Strategic Rationale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spcBef>
                <a:spcPts val="2001"/>
              </a:spcBef>
              <a:buClr>
                <a:srgbClr val="cbcbcb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cbcbcb"/>
                </a:solidFill>
                <a:effectLst/>
                <a:uFillTx/>
                <a:latin typeface="Times New Roman"/>
              </a:rPr>
              <a:t>  Business Plan, Growth Strategy and Goals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spcBef>
                <a:spcPts val="2001"/>
              </a:spcBef>
              <a:buClr>
                <a:srgbClr val="ffff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  Embracing Change - A New Opportunity</a:t>
            </a: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 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spcBef>
                <a:spcPts val="2001"/>
              </a:spcBef>
              <a:buClr>
                <a:srgbClr val="cbcbcb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cbcbcb"/>
                </a:solidFill>
                <a:effectLst/>
                <a:uFillTx/>
                <a:latin typeface="Times New Roman"/>
              </a:rPr>
              <a:t>  Organizational Structure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spcBef>
                <a:spcPts val="2001"/>
              </a:spcBef>
              <a:buClr>
                <a:srgbClr val="cbcbcb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cbcbcb"/>
                </a:solidFill>
                <a:effectLst/>
                <a:uFillTx/>
                <a:latin typeface="Times New Roman"/>
              </a:rPr>
              <a:t>  Benefits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80000"/>
              </a:lnSpc>
              <a:buClr>
                <a:srgbClr val="cbcbcb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cbcbcb"/>
                </a:solidFill>
                <a:effectLst/>
                <a:uFillTx/>
                <a:latin typeface="Times New Roman"/>
              </a:rPr>
              <a:t> Enron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80000"/>
              </a:lnSpc>
              <a:buClr>
                <a:srgbClr val="cbcbcb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cbcbcb"/>
                </a:solidFill>
                <a:effectLst/>
                <a:uFillTx/>
                <a:latin typeface="Times New Roman"/>
              </a:rPr>
              <a:t> Hanover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spcBef>
                <a:spcPts val="2001"/>
              </a:spcBef>
              <a:buClr>
                <a:srgbClr val="cbcbcb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cbcbcb"/>
                </a:solidFill>
                <a:effectLst/>
                <a:uFillTx/>
                <a:latin typeface="Times New Roman"/>
              </a:rPr>
              <a:t>  Questions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4" name="PlaceHolder 1"/>
          <p:cNvSpPr>
            <a:spLocks noGrp="1"/>
          </p:cNvSpPr>
          <p:nvPr>
            <p:ph type="title"/>
          </p:nvPr>
        </p:nvSpPr>
        <p:spPr>
          <a:xfrm>
            <a:off x="685800" y="380880"/>
            <a:ext cx="7772400" cy="60984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Today’s Presentation</a:t>
            </a:r>
            <a:endParaRPr b="0" lang="en-US" sz="4400" strike="noStrike" u="none">
              <a:solidFill>
                <a:srgbClr val="cbcbcb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2150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1999-06-21T12:37:04Z</dcterms:created>
  <dc:creator>barbie woodall</dc:creator>
  <dc:description/>
  <dc:language>en-US</dc:language>
  <cp:lastModifiedBy>Kristen Gahagan Weber</cp:lastModifiedBy>
  <cp:lastPrinted>1999-07-12T20:21:26Z</cp:lastPrinted>
  <dcterms:modified xsi:type="dcterms:W3CDTF">1999-07-13T10:23:03Z</dcterms:modified>
  <cp:revision>39</cp:revision>
  <dc:subject/>
  <dc:title>Medical Deductibles</dc:title>
</cp:coreProperties>
</file>