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media/image1.png" ContentType="image/png"/>
  <Override PartName="/ppt/media/image2.png" ContentType="image/png"/>
  <Override PartName="/ppt/media/image3.wmf" ContentType="image/x-wmf"/>
  <Override PartName="/ppt/media/image4.wmf" ContentType="image/x-wmf"/>
  <Override PartName="/ppt/media/image5.png" ContentType="image/png"/>
  <Override PartName="/ppt/media/image6.png" ContentType="image/png"/>
  <Override PartName="/ppt/media/image10.png" ContentType="image/png"/>
  <Override PartName="/ppt/media/image7.wmf" ContentType="image/x-wmf"/>
  <Override PartName="/ppt/media/image11.wmf" ContentType="image/x-wmf"/>
  <Override PartName="/ppt/media/image8.wmf" ContentType="image/x-wmf"/>
  <Override PartName="/ppt/media/image9.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2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9131F8E-E9BE-4436-9FB5-08B0A0BE5E9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D2A9587-D211-47A1-A323-075B914DCD8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Relationship Id="rId7"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6ECFD2-B44E-4792-987E-743C753D170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685800" y="6248520"/>
            <a:ext cx="1905120" cy="457200"/>
          </a:xfrm>
          <a:prstGeom prst="rect">
            <a:avLst/>
          </a:prstGeom>
          <a:no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6"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 name=""/>
          <p:cNvSpPr/>
          <p:nvPr/>
        </p:nvSpPr>
        <p:spPr>
          <a:xfrm>
            <a:off x="6172200" y="6248520"/>
            <a:ext cx="1905120" cy="457200"/>
          </a:xfrm>
          <a:prstGeom prst="rect">
            <a:avLst/>
          </a:prstGeom>
          <a:noFill/>
          <a:ln w="0">
            <a:noFill/>
          </a:ln>
        </p:spPr>
        <p:style>
          <a:lnRef idx="0"/>
          <a:fillRef idx="0"/>
          <a:effectRef idx="0"/>
          <a:fontRef idx="minor"/>
        </p:style>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0" y="0"/>
            <a:ext cx="9144000" cy="533520"/>
          </a:xfrm>
          <a:prstGeom prst="rect">
            <a:avLst/>
          </a:prstGeom>
          <a:solidFill>
            <a:srgbClr val="7771f1"/>
          </a:solidFill>
          <a:ln w="9360">
            <a:solidFill>
              <a:srgbClr val="000000"/>
            </a:solidFill>
            <a:miter/>
          </a:ln>
        </p:spPr>
        <p:style>
          <a:lnRef idx="0"/>
          <a:fillRef idx="0"/>
          <a:effectRef idx="0"/>
          <a:fontRef idx="minor"/>
        </p:style>
        <p:txBody>
          <a:bodyPr wrap="none"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9" name=""/>
          <p:cNvGraphicFramePr/>
          <p:nvPr/>
        </p:nvGraphicFramePr>
        <p:xfrm>
          <a:off x="95400" y="6095880"/>
          <a:ext cx="666720" cy="666720"/>
        </p:xfrm>
        <a:graphic>
          <a:graphicData uri="http://schemas.openxmlformats.org/presentationml/2006/ole">
            <p:oleObj r:id="rId2" spid="">
              <p:embed/>
              <p:pic>
                <p:nvPicPr>
                  <p:cNvPr id="10" name="" descr=""/>
                  <p:cNvPicPr/>
                  <p:nvPr/>
                </p:nvPicPr>
                <p:blipFill>
                  <a:blip r:embed="rId3"/>
                  <a:stretch/>
                </p:blipFill>
                <p:spPr>
                  <a:xfrm>
                    <a:off x="95400" y="6095880"/>
                    <a:ext cx="666720" cy="666720"/>
                  </a:xfrm>
                  <a:prstGeom prst="rect">
                    <a:avLst/>
                  </a:prstGeom>
                  <a:noFill/>
                  <a:ln w="0">
                    <a:noFill/>
                  </a:ln>
                </p:spPr>
              </p:pic>
            </p:oleObj>
          </a:graphicData>
        </a:graphic>
      </p:graphicFrame>
      <p:graphicFrame>
        <p:nvGraphicFramePr>
          <p:cNvPr id="11" name=""/>
          <p:cNvGraphicFramePr/>
          <p:nvPr/>
        </p:nvGraphicFramePr>
        <p:xfrm>
          <a:off x="8534520" y="6095880"/>
          <a:ext cx="380880" cy="609840"/>
        </p:xfrm>
        <a:graphic>
          <a:graphicData uri="http://schemas.openxmlformats.org/presentationml/2006/ole">
            <p:oleObj r:id="rId4" spid="">
              <p:embed/>
              <p:pic>
                <p:nvPicPr>
                  <p:cNvPr id="12" name="" descr=""/>
                  <p:cNvPicPr/>
                  <p:nvPr/>
                </p:nvPicPr>
                <p:blipFill>
                  <a:blip r:embed="rId5"/>
                  <a:stretch/>
                </p:blipFill>
                <p:spPr>
                  <a:xfrm>
                    <a:off x="8534520" y="6095880"/>
                    <a:ext cx="380880" cy="60984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6"/>
    <p:sldLayoutId id="2147483650" r:id="rId7"/>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image" Target="../media/image5.png"/><Relationship Id="rId8" Type="http://schemas.openxmlformats.org/officeDocument/2006/relationships/image" Target="../media/image5.png"/><Relationship Id="rId9" Type="http://schemas.openxmlformats.org/officeDocument/2006/relationships/image" Target="../media/image5.png"/><Relationship Id="rId10" Type="http://schemas.openxmlformats.org/officeDocument/2006/relationships/image" Target="../media/image6.png"/><Relationship Id="rId11" Type="http://schemas.openxmlformats.org/officeDocument/2006/relationships/image" Target="../media/image6.png"/><Relationship Id="rId12" Type="http://schemas.openxmlformats.org/officeDocument/2006/relationships/image" Target="../media/image6.png"/><Relationship Id="rId13" Type="http://schemas.openxmlformats.org/officeDocument/2006/relationships/image" Target="../media/image6.png"/><Relationship Id="rId14" Type="http://schemas.openxmlformats.org/officeDocument/2006/relationships/image" Target="../media/image6.png"/><Relationship Id="rId15"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9.wmf"/><Relationship Id="rId3" Type="http://schemas.openxmlformats.org/officeDocument/2006/relationships/image" Target="../media/image9.wmf"/><Relationship Id="rId4" Type="http://schemas.openxmlformats.org/officeDocument/2006/relationships/image" Target="../media/image9.wmf"/><Relationship Id="rId5" Type="http://schemas.openxmlformats.org/officeDocument/2006/relationships/image" Target="../media/image9.wmf"/><Relationship Id="rId6"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9.wmf"/><Relationship Id="rId3" Type="http://schemas.openxmlformats.org/officeDocument/2006/relationships/image" Target="../media/image9.wmf"/><Relationship Id="rId4" Type="http://schemas.openxmlformats.org/officeDocument/2006/relationships/image" Target="../media/image9.wmf"/><Relationship Id="rId5" Type="http://schemas.openxmlformats.org/officeDocument/2006/relationships/image" Target="../media/image9.wmf"/><Relationship Id="rId6" Type="http://schemas.openxmlformats.org/officeDocument/2006/relationships/image" Target="../media/image9.wmf"/><Relationship Id="rId7" Type="http://schemas.openxmlformats.org/officeDocument/2006/relationships/image" Target="../media/image9.wmf"/><Relationship Id="rId8"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9.wmf"/><Relationship Id="rId3" Type="http://schemas.openxmlformats.org/officeDocument/2006/relationships/image" Target="../media/image9.wmf"/><Relationship Id="rId4" Type="http://schemas.openxmlformats.org/officeDocument/2006/relationships/image" Target="../media/image9.wmf"/><Relationship Id="rId5" Type="http://schemas.openxmlformats.org/officeDocument/2006/relationships/image" Target="../media/image9.wmf"/><Relationship Id="rId6" Type="http://schemas.openxmlformats.org/officeDocument/2006/relationships/image" Target="../media/image9.wmf"/><Relationship Id="rId7" Type="http://schemas.openxmlformats.org/officeDocument/2006/relationships/image" Target="../media/image9.wmf"/><Relationship Id="rId8" Type="http://schemas.openxmlformats.org/officeDocument/2006/relationships/image" Target="../media/image9.wmf"/><Relationship Id="rId9" Type="http://schemas.openxmlformats.org/officeDocument/2006/relationships/image" Target="../media/image9.wmf"/><Relationship Id="rId10" Type="http://schemas.openxmlformats.org/officeDocument/2006/relationships/image" Target="../media/image9.wmf"/><Relationship Id="rId1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image" Target="../media/image4.wmf"/><Relationship Id="rId3" Type="http://schemas.openxmlformats.org/officeDocument/2006/relationships/image" Target="../media/image4.wmf"/><Relationship Id="rId4"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228600" y="3581280"/>
            <a:ext cx="8686800" cy="76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3333cc"/>
                </a:solidFill>
                <a:effectLst/>
                <a:uFillTx/>
                <a:latin typeface="Book Antiqua"/>
              </a:rPr>
              <a:t>Project Gutenberg</a:t>
            </a:r>
            <a:endParaRPr b="0" lang="en-US" sz="4400" strike="noStrike" u="none">
              <a:solidFill>
                <a:srgbClr val="000000"/>
              </a:solidFill>
              <a:effectLst/>
              <a:uFillTx/>
              <a:latin typeface="Times New Roman"/>
            </a:endParaRPr>
          </a:p>
        </p:txBody>
      </p:sp>
      <p:sp>
        <p:nvSpPr>
          <p:cNvPr id="16" name="PlaceHolder 1"/>
          <p:cNvSpPr>
            <a:spLocks noGrp="1"/>
          </p:cNvSpPr>
          <p:nvPr>
            <p:ph type="title"/>
          </p:nvPr>
        </p:nvSpPr>
        <p:spPr>
          <a:xfrm>
            <a:off x="685800" y="4495320"/>
            <a:ext cx="7772400" cy="1219320"/>
          </a:xfrm>
          <a:prstGeom prst="rect">
            <a:avLst/>
          </a:prstGeom>
          <a:noFill/>
          <a:ln w="0">
            <a:noFill/>
          </a:ln>
        </p:spPr>
        <p:txBody>
          <a:bodyPr lIns="90000" rIns="90000" tIns="46800" bIns="46800" anchor="ctr">
            <a:noAutofit/>
          </a:bodyPr>
          <a:p>
            <a:pPr indent="0" algn="ctr">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3333cc"/>
                </a:solidFill>
                <a:effectLst/>
                <a:uFillTx/>
                <a:latin typeface="Book Antiqua"/>
              </a:rPr>
              <a:t>Brown Bag Presentation</a:t>
            </a:r>
            <a:br>
              <a:rPr sz="4000"/>
            </a:br>
            <a:br>
              <a:rPr sz="4000"/>
            </a:br>
            <a:r>
              <a:rPr b="1" i="1" lang="en-US" sz="2800" strike="noStrike" u="none">
                <a:solidFill>
                  <a:srgbClr val="3333cc"/>
                </a:solidFill>
                <a:effectLst/>
                <a:uFillTx/>
                <a:latin typeface="Book Antiqua"/>
              </a:rPr>
              <a:t>April 4, 2001</a:t>
            </a:r>
            <a:endParaRPr b="0" lang="en-US" sz="2800" strike="noStrike" u="none">
              <a:solidFill>
                <a:srgbClr val="000000"/>
              </a:solidFill>
              <a:effectLst/>
              <a:uFillTx/>
              <a:latin typeface="Times New Roman"/>
            </a:endParaRPr>
          </a:p>
        </p:txBody>
      </p:sp>
      <p:graphicFrame>
        <p:nvGraphicFramePr>
          <p:cNvPr id="17" name=""/>
          <p:cNvGraphicFramePr/>
          <p:nvPr/>
        </p:nvGraphicFramePr>
        <p:xfrm>
          <a:off x="3962520" y="990720"/>
          <a:ext cx="1128600" cy="2438280"/>
        </p:xfrm>
        <a:graphic>
          <a:graphicData uri="http://schemas.openxmlformats.org/presentationml/2006/ole">
            <p:oleObj r:id="rId1" spid="">
              <p:embed/>
              <p:pic>
                <p:nvPicPr>
                  <p:cNvPr id="18" name="" descr=""/>
                  <p:cNvPicPr/>
                  <p:nvPr/>
                </p:nvPicPr>
                <p:blipFill>
                  <a:blip r:embed="rId2"/>
                  <a:stretch/>
                </p:blipFill>
                <p:spPr>
                  <a:xfrm>
                    <a:off x="3962520" y="990720"/>
                    <a:ext cx="1128600" cy="2438280"/>
                  </a:xfrm>
                  <a:prstGeom prst="rect">
                    <a:avLst/>
                  </a:prstGeom>
                  <a:noFill/>
                  <a:ln w="12600">
                    <a:solidFill>
                      <a:srgbClr val="000000"/>
                    </a:solidFill>
                    <a:miter/>
                  </a:ln>
                </p:spPr>
              </p:pic>
            </p:oleObj>
          </a:graphicData>
        </a:graphic>
      </p:graphicFrame>
      <p:sp>
        <p:nvSpPr>
          <p:cNvPr id="19"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Enron Energy Services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1828800" y="1600200"/>
            <a:ext cx="563868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10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Background</a:t>
            </a:r>
            <a:endParaRPr b="0" lang="en-US" sz="2400" strike="noStrike" u="none">
              <a:solidFill>
                <a:srgbClr val="000000"/>
              </a:solidFill>
              <a:effectLst/>
              <a:uFillTx/>
              <a:latin typeface="Times New Roman"/>
            </a:endParaRPr>
          </a:p>
          <a:p>
            <a:pPr marL="343080" indent="-343080">
              <a:lnSpc>
                <a:spcPct val="100000"/>
              </a:lnSpc>
              <a:spcBef>
                <a:spcPts val="10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Recommendation Review</a:t>
            </a:r>
            <a:endParaRPr b="0" lang="en-US" sz="2400" strike="noStrike" u="none">
              <a:solidFill>
                <a:srgbClr val="000000"/>
              </a:solidFill>
              <a:effectLst/>
              <a:uFillTx/>
              <a:latin typeface="Times New Roman"/>
            </a:endParaRPr>
          </a:p>
          <a:p>
            <a:pPr marL="343080" indent="-343080">
              <a:lnSpc>
                <a:spcPct val="100000"/>
              </a:lnSpc>
              <a:spcBef>
                <a:spcPts val="10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Implementation Strategy</a:t>
            </a:r>
            <a:endParaRPr b="0" lang="en-US" sz="2400" strike="noStrike" u="none">
              <a:solidFill>
                <a:srgbClr val="000000"/>
              </a:solidFill>
              <a:effectLst/>
              <a:uFillTx/>
              <a:latin typeface="Times New Roman"/>
            </a:endParaRPr>
          </a:p>
        </p:txBody>
      </p:sp>
      <p:sp>
        <p:nvSpPr>
          <p:cNvPr id="73" name=""/>
          <p:cNvSpPr/>
          <p:nvPr/>
        </p:nvSpPr>
        <p:spPr>
          <a:xfrm>
            <a:off x="0" y="609480"/>
            <a:ext cx="9296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Agenda</a:t>
            </a:r>
            <a:endParaRPr b="0" lang="en-US" sz="2800" strike="noStrike" u="none">
              <a:solidFill>
                <a:srgbClr val="000000"/>
              </a:solidFill>
              <a:effectLst/>
              <a:uFillTx/>
              <a:latin typeface="Times New Roman"/>
            </a:endParaRPr>
          </a:p>
        </p:txBody>
      </p:sp>
      <p:sp>
        <p:nvSpPr>
          <p:cNvPr id="74"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
          <p:cNvSpPr/>
          <p:nvPr/>
        </p:nvSpPr>
        <p:spPr>
          <a:xfrm>
            <a:off x="3471840" y="5537160"/>
            <a:ext cx="290520" cy="12600"/>
          </a:xfrm>
          <a:custGeom>
            <a:avLst/>
            <a:gdLst/>
            <a:ahLst/>
            <a:rect l="l" t="t" r="r" b="b"/>
            <a:pathLst>
              <a:path w="366" h="16">
                <a:moveTo>
                  <a:pt x="0" y="16"/>
                </a:moveTo>
                <a:lnTo>
                  <a:pt x="147" y="16"/>
                </a:lnTo>
                <a:lnTo>
                  <a:pt x="149" y="8"/>
                </a:lnTo>
                <a:lnTo>
                  <a:pt x="156" y="1"/>
                </a:lnTo>
                <a:lnTo>
                  <a:pt x="164" y="0"/>
                </a:lnTo>
                <a:lnTo>
                  <a:pt x="172" y="1"/>
                </a:lnTo>
                <a:lnTo>
                  <a:pt x="178" y="8"/>
                </a:lnTo>
                <a:lnTo>
                  <a:pt x="181" y="16"/>
                </a:lnTo>
                <a:lnTo>
                  <a:pt x="366" y="16"/>
                </a:lnTo>
              </a:path>
            </a:pathLst>
          </a:custGeom>
          <a:noFill/>
          <a:ln w="46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6"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a:off x="0" y="609480"/>
            <a:ext cx="9144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EES Operating System</a:t>
            </a:r>
            <a:endParaRPr b="0" lang="en-US" sz="2800" strike="noStrike" u="none">
              <a:solidFill>
                <a:srgbClr val="000000"/>
              </a:solidFill>
              <a:effectLst/>
              <a:uFillTx/>
              <a:latin typeface="Times New Roman"/>
            </a:endParaRPr>
          </a:p>
        </p:txBody>
      </p:sp>
      <p:sp>
        <p:nvSpPr>
          <p:cNvPr id="78" name=""/>
          <p:cNvSpPr/>
          <p:nvPr/>
        </p:nvSpPr>
        <p:spPr>
          <a:xfrm>
            <a:off x="7596360" y="2306520"/>
            <a:ext cx="842760" cy="368280"/>
          </a:xfrm>
          <a:custGeom>
            <a:avLst/>
            <a:gdLst/>
            <a:ahLst/>
            <a:rect l="l" t="t" r="r" b="b"/>
            <a:pathLst>
              <a:path w="1061" h="464">
                <a:moveTo>
                  <a:pt x="1061" y="232"/>
                </a:moveTo>
                <a:lnTo>
                  <a:pt x="1058" y="209"/>
                </a:lnTo>
                <a:lnTo>
                  <a:pt x="1050" y="187"/>
                </a:lnTo>
                <a:lnTo>
                  <a:pt x="1038" y="164"/>
                </a:lnTo>
                <a:lnTo>
                  <a:pt x="1019" y="142"/>
                </a:lnTo>
                <a:lnTo>
                  <a:pt x="996" y="121"/>
                </a:lnTo>
                <a:lnTo>
                  <a:pt x="969" y="102"/>
                </a:lnTo>
                <a:lnTo>
                  <a:pt x="937" y="84"/>
                </a:lnTo>
                <a:lnTo>
                  <a:pt x="901" y="67"/>
                </a:lnTo>
                <a:lnTo>
                  <a:pt x="862" y="51"/>
                </a:lnTo>
                <a:lnTo>
                  <a:pt x="818" y="38"/>
                </a:lnTo>
                <a:lnTo>
                  <a:pt x="773" y="26"/>
                </a:lnTo>
                <a:lnTo>
                  <a:pt x="724" y="16"/>
                </a:lnTo>
                <a:lnTo>
                  <a:pt x="674" y="9"/>
                </a:lnTo>
                <a:lnTo>
                  <a:pt x="623" y="4"/>
                </a:lnTo>
                <a:lnTo>
                  <a:pt x="570" y="1"/>
                </a:lnTo>
                <a:lnTo>
                  <a:pt x="518" y="0"/>
                </a:lnTo>
                <a:lnTo>
                  <a:pt x="465" y="1"/>
                </a:lnTo>
                <a:lnTo>
                  <a:pt x="413" y="5"/>
                </a:lnTo>
                <a:lnTo>
                  <a:pt x="361" y="12"/>
                </a:lnTo>
                <a:lnTo>
                  <a:pt x="313" y="21"/>
                </a:lnTo>
                <a:lnTo>
                  <a:pt x="266" y="31"/>
                </a:lnTo>
                <a:lnTo>
                  <a:pt x="221" y="44"/>
                </a:lnTo>
                <a:lnTo>
                  <a:pt x="179" y="59"/>
                </a:lnTo>
                <a:lnTo>
                  <a:pt x="142" y="74"/>
                </a:lnTo>
                <a:lnTo>
                  <a:pt x="108" y="93"/>
                </a:lnTo>
                <a:lnTo>
                  <a:pt x="77" y="111"/>
                </a:lnTo>
                <a:lnTo>
                  <a:pt x="53" y="132"/>
                </a:lnTo>
                <a:lnTo>
                  <a:pt x="31" y="153"/>
                </a:lnTo>
                <a:lnTo>
                  <a:pt x="16" y="175"/>
                </a:lnTo>
                <a:lnTo>
                  <a:pt x="5" y="198"/>
                </a:lnTo>
                <a:lnTo>
                  <a:pt x="0" y="220"/>
                </a:lnTo>
                <a:lnTo>
                  <a:pt x="0" y="244"/>
                </a:lnTo>
                <a:lnTo>
                  <a:pt x="5" y="267"/>
                </a:lnTo>
                <a:lnTo>
                  <a:pt x="16" y="290"/>
                </a:lnTo>
                <a:lnTo>
                  <a:pt x="31" y="312"/>
                </a:lnTo>
                <a:lnTo>
                  <a:pt x="53" y="333"/>
                </a:lnTo>
                <a:lnTo>
                  <a:pt x="77" y="353"/>
                </a:lnTo>
                <a:lnTo>
                  <a:pt x="108" y="373"/>
                </a:lnTo>
                <a:lnTo>
                  <a:pt x="142" y="390"/>
                </a:lnTo>
                <a:lnTo>
                  <a:pt x="179" y="407"/>
                </a:lnTo>
                <a:lnTo>
                  <a:pt x="221" y="421"/>
                </a:lnTo>
                <a:lnTo>
                  <a:pt x="266" y="433"/>
                </a:lnTo>
                <a:lnTo>
                  <a:pt x="313" y="445"/>
                </a:lnTo>
                <a:lnTo>
                  <a:pt x="361" y="453"/>
                </a:lnTo>
                <a:lnTo>
                  <a:pt x="413" y="459"/>
                </a:lnTo>
                <a:lnTo>
                  <a:pt x="465" y="463"/>
                </a:lnTo>
                <a:lnTo>
                  <a:pt x="518" y="464"/>
                </a:lnTo>
                <a:lnTo>
                  <a:pt x="570" y="464"/>
                </a:lnTo>
                <a:lnTo>
                  <a:pt x="623" y="462"/>
                </a:lnTo>
                <a:lnTo>
                  <a:pt x="674" y="456"/>
                </a:lnTo>
                <a:lnTo>
                  <a:pt x="724" y="449"/>
                </a:lnTo>
                <a:lnTo>
                  <a:pt x="773" y="440"/>
                </a:lnTo>
                <a:lnTo>
                  <a:pt x="818" y="428"/>
                </a:lnTo>
                <a:lnTo>
                  <a:pt x="862" y="413"/>
                </a:lnTo>
                <a:lnTo>
                  <a:pt x="901" y="399"/>
                </a:lnTo>
                <a:lnTo>
                  <a:pt x="937" y="382"/>
                </a:lnTo>
                <a:lnTo>
                  <a:pt x="969" y="364"/>
                </a:lnTo>
                <a:lnTo>
                  <a:pt x="996" y="343"/>
                </a:lnTo>
                <a:lnTo>
                  <a:pt x="1019" y="322"/>
                </a:lnTo>
                <a:lnTo>
                  <a:pt x="1038" y="301"/>
                </a:lnTo>
                <a:lnTo>
                  <a:pt x="1050" y="278"/>
                </a:lnTo>
                <a:lnTo>
                  <a:pt x="1058" y="256"/>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3119400" y="2819520"/>
            <a:ext cx="1058760" cy="853920"/>
          </a:xfrm>
          <a:prstGeom prst="rect">
            <a:avLst/>
          </a:prstGeom>
          <a:blipFill rotWithShape="0">
            <a:blip r:embed="rId1"/>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3119400" y="2819520"/>
            <a:ext cx="1058760" cy="853920"/>
          </a:xfrm>
          <a:prstGeom prst="rect">
            <a:avLst/>
          </a:prstGeom>
          <a:blipFill rotWithShape="0">
            <a:blip r:embed="rId2"/>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3436920" y="2978280"/>
            <a:ext cx="5173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Pricing</a:t>
            </a:r>
            <a:endParaRPr b="0" lang="en-US" sz="1200" strike="noStrike" u="none">
              <a:solidFill>
                <a:srgbClr val="000000"/>
              </a:solidFill>
              <a:effectLst/>
              <a:uFillTx/>
              <a:latin typeface="Times New Roman"/>
            </a:endParaRPr>
          </a:p>
        </p:txBody>
      </p:sp>
      <p:sp>
        <p:nvSpPr>
          <p:cNvPr id="82" name=""/>
          <p:cNvSpPr/>
          <p:nvPr/>
        </p:nvSpPr>
        <p:spPr>
          <a:xfrm>
            <a:off x="3631680" y="3154320"/>
            <a:ext cx="1108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&amp;</a:t>
            </a:r>
            <a:endParaRPr b="0" lang="en-US" sz="1200" strike="noStrike" u="none">
              <a:solidFill>
                <a:srgbClr val="000000"/>
              </a:solidFill>
              <a:effectLst/>
              <a:uFillTx/>
              <a:latin typeface="Times New Roman"/>
            </a:endParaRPr>
          </a:p>
        </p:txBody>
      </p:sp>
      <p:sp>
        <p:nvSpPr>
          <p:cNvPr id="83" name=""/>
          <p:cNvSpPr/>
          <p:nvPr/>
        </p:nvSpPr>
        <p:spPr>
          <a:xfrm>
            <a:off x="3389760" y="3328920"/>
            <a:ext cx="6102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Booking</a:t>
            </a:r>
            <a:endParaRPr b="0" lang="en-US" sz="1200" strike="noStrike" u="none">
              <a:solidFill>
                <a:srgbClr val="000000"/>
              </a:solidFill>
              <a:effectLst/>
              <a:uFillTx/>
              <a:latin typeface="Times New Roman"/>
            </a:endParaRPr>
          </a:p>
        </p:txBody>
      </p:sp>
      <p:sp>
        <p:nvSpPr>
          <p:cNvPr id="84" name=""/>
          <p:cNvSpPr/>
          <p:nvPr/>
        </p:nvSpPr>
        <p:spPr>
          <a:xfrm>
            <a:off x="4184640" y="2044800"/>
            <a:ext cx="841320" cy="368280"/>
          </a:xfrm>
          <a:custGeom>
            <a:avLst/>
            <a:gdLst/>
            <a:ahLst/>
            <a:rect l="l" t="t" r="r" b="b"/>
            <a:pathLst>
              <a:path w="1061" h="464">
                <a:moveTo>
                  <a:pt x="1061" y="232"/>
                </a:moveTo>
                <a:lnTo>
                  <a:pt x="1059" y="209"/>
                </a:lnTo>
                <a:lnTo>
                  <a:pt x="1052" y="187"/>
                </a:lnTo>
                <a:lnTo>
                  <a:pt x="1038" y="164"/>
                </a:lnTo>
                <a:lnTo>
                  <a:pt x="1021" y="142"/>
                </a:lnTo>
                <a:lnTo>
                  <a:pt x="997" y="121"/>
                </a:lnTo>
                <a:lnTo>
                  <a:pt x="970" y="102"/>
                </a:lnTo>
                <a:lnTo>
                  <a:pt x="937" y="84"/>
                </a:lnTo>
                <a:lnTo>
                  <a:pt x="902" y="65"/>
                </a:lnTo>
                <a:lnTo>
                  <a:pt x="862" y="51"/>
                </a:lnTo>
                <a:lnTo>
                  <a:pt x="819" y="37"/>
                </a:lnTo>
                <a:lnTo>
                  <a:pt x="773" y="25"/>
                </a:lnTo>
                <a:lnTo>
                  <a:pt x="724" y="16"/>
                </a:lnTo>
                <a:lnTo>
                  <a:pt x="674" y="9"/>
                </a:lnTo>
                <a:lnTo>
                  <a:pt x="623" y="4"/>
                </a:lnTo>
                <a:lnTo>
                  <a:pt x="571" y="0"/>
                </a:lnTo>
                <a:lnTo>
                  <a:pt x="518" y="0"/>
                </a:lnTo>
                <a:lnTo>
                  <a:pt x="465" y="2"/>
                </a:lnTo>
                <a:lnTo>
                  <a:pt x="413" y="5"/>
                </a:lnTo>
                <a:lnTo>
                  <a:pt x="362" y="12"/>
                </a:lnTo>
                <a:lnTo>
                  <a:pt x="313" y="21"/>
                </a:lnTo>
                <a:lnTo>
                  <a:pt x="266" y="31"/>
                </a:lnTo>
                <a:lnTo>
                  <a:pt x="221" y="43"/>
                </a:lnTo>
                <a:lnTo>
                  <a:pt x="180" y="58"/>
                </a:lnTo>
                <a:lnTo>
                  <a:pt x="142" y="75"/>
                </a:lnTo>
                <a:lnTo>
                  <a:pt x="108" y="91"/>
                </a:lnTo>
                <a:lnTo>
                  <a:pt x="78" y="111"/>
                </a:lnTo>
                <a:lnTo>
                  <a:pt x="53" y="132"/>
                </a:lnTo>
                <a:lnTo>
                  <a:pt x="33" y="153"/>
                </a:lnTo>
                <a:lnTo>
                  <a:pt x="16" y="175"/>
                </a:lnTo>
                <a:lnTo>
                  <a:pt x="6" y="197"/>
                </a:lnTo>
                <a:lnTo>
                  <a:pt x="0" y="221"/>
                </a:lnTo>
                <a:lnTo>
                  <a:pt x="0" y="244"/>
                </a:lnTo>
                <a:lnTo>
                  <a:pt x="6" y="268"/>
                </a:lnTo>
                <a:lnTo>
                  <a:pt x="16" y="290"/>
                </a:lnTo>
                <a:lnTo>
                  <a:pt x="33" y="312"/>
                </a:lnTo>
                <a:lnTo>
                  <a:pt x="53" y="333"/>
                </a:lnTo>
                <a:lnTo>
                  <a:pt x="78" y="354"/>
                </a:lnTo>
                <a:lnTo>
                  <a:pt x="108" y="373"/>
                </a:lnTo>
                <a:lnTo>
                  <a:pt x="142" y="390"/>
                </a:lnTo>
                <a:lnTo>
                  <a:pt x="180" y="407"/>
                </a:lnTo>
                <a:lnTo>
                  <a:pt x="221" y="421"/>
                </a:lnTo>
                <a:lnTo>
                  <a:pt x="266" y="433"/>
                </a:lnTo>
                <a:lnTo>
                  <a:pt x="313" y="444"/>
                </a:lnTo>
                <a:lnTo>
                  <a:pt x="362" y="453"/>
                </a:lnTo>
                <a:lnTo>
                  <a:pt x="413" y="459"/>
                </a:lnTo>
                <a:lnTo>
                  <a:pt x="465" y="463"/>
                </a:lnTo>
                <a:lnTo>
                  <a:pt x="518" y="464"/>
                </a:lnTo>
                <a:lnTo>
                  <a:pt x="571" y="464"/>
                </a:lnTo>
                <a:lnTo>
                  <a:pt x="623" y="460"/>
                </a:lnTo>
                <a:lnTo>
                  <a:pt x="674" y="457"/>
                </a:lnTo>
                <a:lnTo>
                  <a:pt x="724" y="449"/>
                </a:lnTo>
                <a:lnTo>
                  <a:pt x="773" y="440"/>
                </a:lnTo>
                <a:lnTo>
                  <a:pt x="819" y="428"/>
                </a:lnTo>
                <a:lnTo>
                  <a:pt x="862" y="414"/>
                </a:lnTo>
                <a:lnTo>
                  <a:pt x="902" y="399"/>
                </a:lnTo>
                <a:lnTo>
                  <a:pt x="937" y="382"/>
                </a:lnTo>
                <a:lnTo>
                  <a:pt x="970" y="363"/>
                </a:lnTo>
                <a:lnTo>
                  <a:pt x="997" y="343"/>
                </a:lnTo>
                <a:lnTo>
                  <a:pt x="1021" y="322"/>
                </a:lnTo>
                <a:lnTo>
                  <a:pt x="1038" y="301"/>
                </a:lnTo>
                <a:lnTo>
                  <a:pt x="1052" y="278"/>
                </a:lnTo>
                <a:lnTo>
                  <a:pt x="1059" y="256"/>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4312080" y="2122560"/>
            <a:ext cx="6541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Initially Booked</a:t>
            </a:r>
            <a:endParaRPr b="0" lang="en-US" sz="700" strike="noStrike" u="none">
              <a:solidFill>
                <a:srgbClr val="000000"/>
              </a:solidFill>
              <a:effectLst/>
              <a:uFillTx/>
              <a:latin typeface="Times New Roman"/>
            </a:endParaRPr>
          </a:p>
        </p:txBody>
      </p:sp>
      <p:sp>
        <p:nvSpPr>
          <p:cNvPr id="86" name=""/>
          <p:cNvSpPr/>
          <p:nvPr/>
        </p:nvSpPr>
        <p:spPr>
          <a:xfrm>
            <a:off x="4436280" y="2227320"/>
            <a:ext cx="3985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Positions</a:t>
            </a:r>
            <a:endParaRPr b="0" lang="en-US" sz="700" strike="noStrike" u="none">
              <a:solidFill>
                <a:srgbClr val="000000"/>
              </a:solidFill>
              <a:effectLst/>
              <a:uFillTx/>
              <a:latin typeface="Times New Roman"/>
            </a:endParaRPr>
          </a:p>
        </p:txBody>
      </p:sp>
      <p:sp>
        <p:nvSpPr>
          <p:cNvPr id="87" name=""/>
          <p:cNvSpPr/>
          <p:nvPr/>
        </p:nvSpPr>
        <p:spPr>
          <a:xfrm>
            <a:off x="4184640" y="2382840"/>
            <a:ext cx="841320" cy="369720"/>
          </a:xfrm>
          <a:custGeom>
            <a:avLst/>
            <a:gdLst/>
            <a:ahLst/>
            <a:rect l="l" t="t" r="r" b="b"/>
            <a:pathLst>
              <a:path w="1061" h="464">
                <a:moveTo>
                  <a:pt x="1061" y="232"/>
                </a:moveTo>
                <a:lnTo>
                  <a:pt x="1059" y="209"/>
                </a:lnTo>
                <a:lnTo>
                  <a:pt x="1052" y="186"/>
                </a:lnTo>
                <a:lnTo>
                  <a:pt x="1038" y="164"/>
                </a:lnTo>
                <a:lnTo>
                  <a:pt x="1021" y="142"/>
                </a:lnTo>
                <a:lnTo>
                  <a:pt x="997" y="121"/>
                </a:lnTo>
                <a:lnTo>
                  <a:pt x="970" y="102"/>
                </a:lnTo>
                <a:lnTo>
                  <a:pt x="937" y="83"/>
                </a:lnTo>
                <a:lnTo>
                  <a:pt x="902" y="66"/>
                </a:lnTo>
                <a:lnTo>
                  <a:pt x="862" y="51"/>
                </a:lnTo>
                <a:lnTo>
                  <a:pt x="819" y="38"/>
                </a:lnTo>
                <a:lnTo>
                  <a:pt x="773" y="26"/>
                </a:lnTo>
                <a:lnTo>
                  <a:pt x="724" y="16"/>
                </a:lnTo>
                <a:lnTo>
                  <a:pt x="674" y="9"/>
                </a:lnTo>
                <a:lnTo>
                  <a:pt x="623" y="4"/>
                </a:lnTo>
                <a:lnTo>
                  <a:pt x="571" y="1"/>
                </a:lnTo>
                <a:lnTo>
                  <a:pt x="518" y="0"/>
                </a:lnTo>
                <a:lnTo>
                  <a:pt x="465" y="1"/>
                </a:lnTo>
                <a:lnTo>
                  <a:pt x="413" y="5"/>
                </a:lnTo>
                <a:lnTo>
                  <a:pt x="362" y="12"/>
                </a:lnTo>
                <a:lnTo>
                  <a:pt x="313" y="21"/>
                </a:lnTo>
                <a:lnTo>
                  <a:pt x="266" y="31"/>
                </a:lnTo>
                <a:lnTo>
                  <a:pt x="221" y="44"/>
                </a:lnTo>
                <a:lnTo>
                  <a:pt x="180" y="59"/>
                </a:lnTo>
                <a:lnTo>
                  <a:pt x="142" y="74"/>
                </a:lnTo>
                <a:lnTo>
                  <a:pt x="108" y="92"/>
                </a:lnTo>
                <a:lnTo>
                  <a:pt x="78" y="111"/>
                </a:lnTo>
                <a:lnTo>
                  <a:pt x="53" y="132"/>
                </a:lnTo>
                <a:lnTo>
                  <a:pt x="33" y="152"/>
                </a:lnTo>
                <a:lnTo>
                  <a:pt x="16" y="175"/>
                </a:lnTo>
                <a:lnTo>
                  <a:pt x="6" y="198"/>
                </a:lnTo>
                <a:lnTo>
                  <a:pt x="0" y="220"/>
                </a:lnTo>
                <a:lnTo>
                  <a:pt x="0" y="244"/>
                </a:lnTo>
                <a:lnTo>
                  <a:pt x="6" y="267"/>
                </a:lnTo>
                <a:lnTo>
                  <a:pt x="16" y="289"/>
                </a:lnTo>
                <a:lnTo>
                  <a:pt x="33" y="312"/>
                </a:lnTo>
                <a:lnTo>
                  <a:pt x="53" y="332"/>
                </a:lnTo>
                <a:lnTo>
                  <a:pt x="78" y="353"/>
                </a:lnTo>
                <a:lnTo>
                  <a:pt x="108" y="373"/>
                </a:lnTo>
                <a:lnTo>
                  <a:pt x="142" y="390"/>
                </a:lnTo>
                <a:lnTo>
                  <a:pt x="180" y="407"/>
                </a:lnTo>
                <a:lnTo>
                  <a:pt x="221" y="421"/>
                </a:lnTo>
                <a:lnTo>
                  <a:pt x="266" y="433"/>
                </a:lnTo>
                <a:lnTo>
                  <a:pt x="313" y="445"/>
                </a:lnTo>
                <a:lnTo>
                  <a:pt x="362" y="452"/>
                </a:lnTo>
                <a:lnTo>
                  <a:pt x="413" y="459"/>
                </a:lnTo>
                <a:lnTo>
                  <a:pt x="465" y="463"/>
                </a:lnTo>
                <a:lnTo>
                  <a:pt x="518" y="464"/>
                </a:lnTo>
                <a:lnTo>
                  <a:pt x="571" y="464"/>
                </a:lnTo>
                <a:lnTo>
                  <a:pt x="623" y="461"/>
                </a:lnTo>
                <a:lnTo>
                  <a:pt x="674" y="456"/>
                </a:lnTo>
                <a:lnTo>
                  <a:pt x="724" y="448"/>
                </a:lnTo>
                <a:lnTo>
                  <a:pt x="773" y="439"/>
                </a:lnTo>
                <a:lnTo>
                  <a:pt x="819" y="428"/>
                </a:lnTo>
                <a:lnTo>
                  <a:pt x="862" y="413"/>
                </a:lnTo>
                <a:lnTo>
                  <a:pt x="902" y="399"/>
                </a:lnTo>
                <a:lnTo>
                  <a:pt x="937" y="382"/>
                </a:lnTo>
                <a:lnTo>
                  <a:pt x="970" y="364"/>
                </a:lnTo>
                <a:lnTo>
                  <a:pt x="997" y="343"/>
                </a:lnTo>
                <a:lnTo>
                  <a:pt x="1021" y="322"/>
                </a:lnTo>
                <a:lnTo>
                  <a:pt x="1038" y="301"/>
                </a:lnTo>
                <a:lnTo>
                  <a:pt x="1052" y="278"/>
                </a:lnTo>
                <a:lnTo>
                  <a:pt x="1059" y="255"/>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4438800" y="2462040"/>
            <a:ext cx="39384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Executed</a:t>
            </a:r>
            <a:endParaRPr b="0" lang="en-US" sz="700" strike="noStrike" u="none">
              <a:solidFill>
                <a:srgbClr val="000000"/>
              </a:solidFill>
              <a:effectLst/>
              <a:uFillTx/>
              <a:latin typeface="Times New Roman"/>
            </a:endParaRPr>
          </a:p>
        </p:txBody>
      </p:sp>
      <p:sp>
        <p:nvSpPr>
          <p:cNvPr id="89" name=""/>
          <p:cNvSpPr/>
          <p:nvPr/>
        </p:nvSpPr>
        <p:spPr>
          <a:xfrm>
            <a:off x="4428000" y="2565360"/>
            <a:ext cx="41328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Contracts</a:t>
            </a:r>
            <a:endParaRPr b="0" lang="en-US" sz="700" strike="noStrike" u="none">
              <a:solidFill>
                <a:srgbClr val="000000"/>
              </a:solidFill>
              <a:effectLst/>
              <a:uFillTx/>
              <a:latin typeface="Times New Roman"/>
            </a:endParaRPr>
          </a:p>
        </p:txBody>
      </p:sp>
      <p:sp>
        <p:nvSpPr>
          <p:cNvPr id="90" name=""/>
          <p:cNvSpPr/>
          <p:nvPr/>
        </p:nvSpPr>
        <p:spPr>
          <a:xfrm>
            <a:off x="5668920" y="2325600"/>
            <a:ext cx="841320" cy="368280"/>
          </a:xfrm>
          <a:custGeom>
            <a:avLst/>
            <a:gdLst/>
            <a:ahLst/>
            <a:rect l="l" t="t" r="r" b="b"/>
            <a:pathLst>
              <a:path w="1062" h="464">
                <a:moveTo>
                  <a:pt x="1062" y="232"/>
                </a:moveTo>
                <a:lnTo>
                  <a:pt x="1059" y="208"/>
                </a:lnTo>
                <a:lnTo>
                  <a:pt x="1051" y="186"/>
                </a:lnTo>
                <a:lnTo>
                  <a:pt x="1037" y="163"/>
                </a:lnTo>
                <a:lnTo>
                  <a:pt x="1020" y="142"/>
                </a:lnTo>
                <a:lnTo>
                  <a:pt x="997" y="121"/>
                </a:lnTo>
                <a:lnTo>
                  <a:pt x="969" y="102"/>
                </a:lnTo>
                <a:lnTo>
                  <a:pt x="938" y="82"/>
                </a:lnTo>
                <a:lnTo>
                  <a:pt x="901" y="65"/>
                </a:lnTo>
                <a:lnTo>
                  <a:pt x="861" y="51"/>
                </a:lnTo>
                <a:lnTo>
                  <a:pt x="819" y="36"/>
                </a:lnTo>
                <a:lnTo>
                  <a:pt x="773" y="25"/>
                </a:lnTo>
                <a:lnTo>
                  <a:pt x="725" y="16"/>
                </a:lnTo>
                <a:lnTo>
                  <a:pt x="675" y="8"/>
                </a:lnTo>
                <a:lnTo>
                  <a:pt x="622" y="2"/>
                </a:lnTo>
                <a:lnTo>
                  <a:pt x="569" y="0"/>
                </a:lnTo>
                <a:lnTo>
                  <a:pt x="517" y="0"/>
                </a:lnTo>
                <a:lnTo>
                  <a:pt x="464" y="1"/>
                </a:lnTo>
                <a:lnTo>
                  <a:pt x="412" y="5"/>
                </a:lnTo>
                <a:lnTo>
                  <a:pt x="360" y="12"/>
                </a:lnTo>
                <a:lnTo>
                  <a:pt x="312" y="21"/>
                </a:lnTo>
                <a:lnTo>
                  <a:pt x="265" y="31"/>
                </a:lnTo>
                <a:lnTo>
                  <a:pt x="220" y="43"/>
                </a:lnTo>
                <a:lnTo>
                  <a:pt x="178" y="57"/>
                </a:lnTo>
                <a:lnTo>
                  <a:pt x="141" y="74"/>
                </a:lnTo>
                <a:lnTo>
                  <a:pt x="107" y="91"/>
                </a:lnTo>
                <a:lnTo>
                  <a:pt x="77" y="111"/>
                </a:lnTo>
                <a:lnTo>
                  <a:pt x="52" y="132"/>
                </a:lnTo>
                <a:lnTo>
                  <a:pt x="31" y="152"/>
                </a:lnTo>
                <a:lnTo>
                  <a:pt x="15" y="175"/>
                </a:lnTo>
                <a:lnTo>
                  <a:pt x="6" y="197"/>
                </a:lnTo>
                <a:lnTo>
                  <a:pt x="0" y="220"/>
                </a:lnTo>
                <a:lnTo>
                  <a:pt x="0" y="244"/>
                </a:lnTo>
                <a:lnTo>
                  <a:pt x="6" y="266"/>
                </a:lnTo>
                <a:lnTo>
                  <a:pt x="15" y="289"/>
                </a:lnTo>
                <a:lnTo>
                  <a:pt x="31" y="311"/>
                </a:lnTo>
                <a:lnTo>
                  <a:pt x="52" y="332"/>
                </a:lnTo>
                <a:lnTo>
                  <a:pt x="77" y="353"/>
                </a:lnTo>
                <a:lnTo>
                  <a:pt x="107" y="371"/>
                </a:lnTo>
                <a:lnTo>
                  <a:pt x="141" y="390"/>
                </a:lnTo>
                <a:lnTo>
                  <a:pt x="178" y="405"/>
                </a:lnTo>
                <a:lnTo>
                  <a:pt x="220" y="421"/>
                </a:lnTo>
                <a:lnTo>
                  <a:pt x="265" y="433"/>
                </a:lnTo>
                <a:lnTo>
                  <a:pt x="312" y="443"/>
                </a:lnTo>
                <a:lnTo>
                  <a:pt x="360" y="452"/>
                </a:lnTo>
                <a:lnTo>
                  <a:pt x="412" y="459"/>
                </a:lnTo>
                <a:lnTo>
                  <a:pt x="464" y="463"/>
                </a:lnTo>
                <a:lnTo>
                  <a:pt x="517" y="464"/>
                </a:lnTo>
                <a:lnTo>
                  <a:pt x="569" y="464"/>
                </a:lnTo>
                <a:lnTo>
                  <a:pt x="622" y="460"/>
                </a:lnTo>
                <a:lnTo>
                  <a:pt x="675" y="455"/>
                </a:lnTo>
                <a:lnTo>
                  <a:pt x="725" y="448"/>
                </a:lnTo>
                <a:lnTo>
                  <a:pt x="773" y="438"/>
                </a:lnTo>
                <a:lnTo>
                  <a:pt x="819" y="428"/>
                </a:lnTo>
                <a:lnTo>
                  <a:pt x="861" y="413"/>
                </a:lnTo>
                <a:lnTo>
                  <a:pt x="901" y="398"/>
                </a:lnTo>
                <a:lnTo>
                  <a:pt x="938" y="381"/>
                </a:lnTo>
                <a:lnTo>
                  <a:pt x="969" y="362"/>
                </a:lnTo>
                <a:lnTo>
                  <a:pt x="997" y="343"/>
                </a:lnTo>
                <a:lnTo>
                  <a:pt x="1020" y="322"/>
                </a:lnTo>
                <a:lnTo>
                  <a:pt x="1037" y="300"/>
                </a:lnTo>
                <a:lnTo>
                  <a:pt x="1051" y="278"/>
                </a:lnTo>
                <a:lnTo>
                  <a:pt x="1059" y="255"/>
                </a:lnTo>
                <a:lnTo>
                  <a:pt x="1062"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5779440" y="2405160"/>
            <a:ext cx="6883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Commencement</a:t>
            </a:r>
            <a:endParaRPr b="0" lang="en-US" sz="700" strike="noStrike" u="none">
              <a:solidFill>
                <a:srgbClr val="000000"/>
              </a:solidFill>
              <a:effectLst/>
              <a:uFillTx/>
              <a:latin typeface="Times New Roman"/>
            </a:endParaRPr>
          </a:p>
        </p:txBody>
      </p:sp>
      <p:sp>
        <p:nvSpPr>
          <p:cNvPr id="92" name=""/>
          <p:cNvSpPr/>
          <p:nvPr/>
        </p:nvSpPr>
        <p:spPr>
          <a:xfrm>
            <a:off x="5951160" y="2508120"/>
            <a:ext cx="33444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Sign-off</a:t>
            </a:r>
            <a:endParaRPr b="0" lang="en-US" sz="700" strike="noStrike" u="none">
              <a:solidFill>
                <a:srgbClr val="000000"/>
              </a:solidFill>
              <a:effectLst/>
              <a:uFillTx/>
              <a:latin typeface="Times New Roman"/>
            </a:endParaRPr>
          </a:p>
        </p:txBody>
      </p:sp>
      <p:sp>
        <p:nvSpPr>
          <p:cNvPr id="93" name=""/>
          <p:cNvSpPr/>
          <p:nvPr/>
        </p:nvSpPr>
        <p:spPr>
          <a:xfrm>
            <a:off x="1392120" y="2819520"/>
            <a:ext cx="1036800" cy="853920"/>
          </a:xfrm>
          <a:prstGeom prst="rect">
            <a:avLst/>
          </a:prstGeom>
          <a:solidFill>
            <a:srgbClr val="fbfdae"/>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1392120" y="2819520"/>
            <a:ext cx="1036800" cy="853920"/>
          </a:xfrm>
          <a:prstGeom prst="rect">
            <a:avLst/>
          </a:prstGeom>
          <a:solidFill>
            <a:srgbClr val="fbfdae"/>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1663920" y="3065400"/>
            <a:ext cx="4921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p:txBody>
      </p:sp>
      <p:sp>
        <p:nvSpPr>
          <p:cNvPr id="96" name=""/>
          <p:cNvSpPr/>
          <p:nvPr/>
        </p:nvSpPr>
        <p:spPr>
          <a:xfrm>
            <a:off x="1438920" y="3241800"/>
            <a:ext cx="957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97" name=""/>
          <p:cNvSpPr/>
          <p:nvPr/>
        </p:nvSpPr>
        <p:spPr>
          <a:xfrm>
            <a:off x="5032440" y="2819520"/>
            <a:ext cx="736560" cy="853920"/>
          </a:xfrm>
          <a:prstGeom prst="rect">
            <a:avLst/>
          </a:prstGeom>
          <a:blipFill rotWithShape="0">
            <a:blip r:embed="rId3"/>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5032440" y="2819520"/>
            <a:ext cx="736560" cy="853920"/>
          </a:xfrm>
          <a:prstGeom prst="rect">
            <a:avLst/>
          </a:prstGeom>
          <a:blipFill rotWithShape="0">
            <a:blip r:embed="rId4"/>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5105160" y="2978280"/>
            <a:ext cx="6278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Services</a:t>
            </a:r>
            <a:endParaRPr b="0" lang="en-US" sz="1200" strike="noStrike" u="none">
              <a:solidFill>
                <a:srgbClr val="000000"/>
              </a:solidFill>
              <a:effectLst/>
              <a:uFillTx/>
              <a:latin typeface="Times New Roman"/>
            </a:endParaRPr>
          </a:p>
        </p:txBody>
      </p:sp>
      <p:sp>
        <p:nvSpPr>
          <p:cNvPr id="100" name=""/>
          <p:cNvSpPr/>
          <p:nvPr/>
        </p:nvSpPr>
        <p:spPr>
          <a:xfrm>
            <a:off x="5121360" y="3154320"/>
            <a:ext cx="593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Delivery</a:t>
            </a:r>
            <a:endParaRPr b="0" lang="en-US" sz="1200" strike="noStrike" u="none">
              <a:solidFill>
                <a:srgbClr val="000000"/>
              </a:solidFill>
              <a:effectLst/>
              <a:uFillTx/>
              <a:latin typeface="Times New Roman"/>
            </a:endParaRPr>
          </a:p>
        </p:txBody>
      </p:sp>
      <p:sp>
        <p:nvSpPr>
          <p:cNvPr id="101" name=""/>
          <p:cNvSpPr/>
          <p:nvPr/>
        </p:nvSpPr>
        <p:spPr>
          <a:xfrm>
            <a:off x="5178600" y="3328920"/>
            <a:ext cx="4748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Set-up</a:t>
            </a:r>
            <a:endParaRPr b="0" lang="en-US" sz="1200" strike="noStrike" u="none">
              <a:solidFill>
                <a:srgbClr val="000000"/>
              </a:solidFill>
              <a:effectLst/>
              <a:uFillTx/>
              <a:latin typeface="Times New Roman"/>
            </a:endParaRPr>
          </a:p>
        </p:txBody>
      </p:sp>
      <p:sp>
        <p:nvSpPr>
          <p:cNvPr id="102" name=""/>
          <p:cNvSpPr/>
          <p:nvPr/>
        </p:nvSpPr>
        <p:spPr>
          <a:xfrm>
            <a:off x="6411960" y="2819520"/>
            <a:ext cx="1423800" cy="1019160"/>
          </a:xfrm>
          <a:prstGeom prst="rect">
            <a:avLst/>
          </a:prstGeom>
          <a:solidFill>
            <a:srgbClr val="f8ebf1"/>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6411960" y="2819520"/>
            <a:ext cx="1423800" cy="1019160"/>
          </a:xfrm>
          <a:prstGeom prst="rect">
            <a:avLst/>
          </a:prstGeom>
          <a:solidFill>
            <a:srgbClr val="f8ebf1"/>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751200" y="5122800"/>
            <a:ext cx="963720" cy="854280"/>
          </a:xfrm>
          <a:prstGeom prst="rect">
            <a:avLst/>
          </a:prstGeom>
          <a:blipFill rotWithShape="0">
            <a:blip r:embed="rId5"/>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3733920" y="5122800"/>
            <a:ext cx="1038240" cy="854280"/>
          </a:xfrm>
          <a:prstGeom prst="rect">
            <a:avLst/>
          </a:prstGeom>
          <a:blipFill rotWithShape="0">
            <a:blip r:embed="rId6"/>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4002480" y="5235480"/>
            <a:ext cx="432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Curve</a:t>
            </a:r>
            <a:endParaRPr b="0" lang="en-US" sz="1200" strike="noStrike" u="none">
              <a:solidFill>
                <a:srgbClr val="000000"/>
              </a:solidFill>
              <a:effectLst/>
              <a:uFillTx/>
              <a:latin typeface="Times New Roman"/>
            </a:endParaRPr>
          </a:p>
        </p:txBody>
      </p:sp>
      <p:sp>
        <p:nvSpPr>
          <p:cNvPr id="107" name=""/>
          <p:cNvSpPr/>
          <p:nvPr/>
        </p:nvSpPr>
        <p:spPr>
          <a:xfrm>
            <a:off x="3758400" y="5391000"/>
            <a:ext cx="957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108" name=""/>
          <p:cNvSpPr/>
          <p:nvPr/>
        </p:nvSpPr>
        <p:spPr>
          <a:xfrm>
            <a:off x="4078440" y="5545080"/>
            <a:ext cx="2718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a:t>
            </a:r>
            <a:endParaRPr b="0" lang="en-US" sz="1200" strike="noStrike" u="none">
              <a:solidFill>
                <a:srgbClr val="000000"/>
              </a:solidFill>
              <a:effectLst/>
              <a:uFillTx/>
              <a:latin typeface="Times New Roman"/>
            </a:endParaRPr>
          </a:p>
        </p:txBody>
      </p:sp>
      <p:sp>
        <p:nvSpPr>
          <p:cNvPr id="109" name=""/>
          <p:cNvSpPr/>
          <p:nvPr/>
        </p:nvSpPr>
        <p:spPr>
          <a:xfrm>
            <a:off x="3750480" y="5700600"/>
            <a:ext cx="9745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Management</a:t>
            </a:r>
            <a:endParaRPr b="0" lang="en-US" sz="1200" strike="noStrike" u="none">
              <a:solidFill>
                <a:srgbClr val="000000"/>
              </a:solidFill>
              <a:effectLst/>
              <a:uFillTx/>
              <a:latin typeface="Times New Roman"/>
            </a:endParaRPr>
          </a:p>
        </p:txBody>
      </p:sp>
      <p:sp>
        <p:nvSpPr>
          <p:cNvPr id="110" name=""/>
          <p:cNvSpPr/>
          <p:nvPr/>
        </p:nvSpPr>
        <p:spPr>
          <a:xfrm>
            <a:off x="2462040" y="5122800"/>
            <a:ext cx="963720" cy="854280"/>
          </a:xfrm>
          <a:prstGeom prst="rect">
            <a:avLst/>
          </a:prstGeom>
          <a:blipFill rotWithShape="0">
            <a:blip r:embed="rId7"/>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2438280" y="5122800"/>
            <a:ext cx="987480" cy="854280"/>
          </a:xfrm>
          <a:prstGeom prst="rect">
            <a:avLst/>
          </a:prstGeom>
          <a:blipFill rotWithShape="0">
            <a:blip r:embed="rId8"/>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2491200" y="5235480"/>
            <a:ext cx="8470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Component</a:t>
            </a:r>
            <a:endParaRPr b="0" lang="en-US" sz="1200" strike="noStrike" u="none">
              <a:solidFill>
                <a:srgbClr val="000000"/>
              </a:solidFill>
              <a:effectLst/>
              <a:uFillTx/>
              <a:latin typeface="Times New Roman"/>
            </a:endParaRPr>
          </a:p>
        </p:txBody>
      </p:sp>
      <p:sp>
        <p:nvSpPr>
          <p:cNvPr id="113" name=""/>
          <p:cNvSpPr/>
          <p:nvPr/>
        </p:nvSpPr>
        <p:spPr>
          <a:xfrm>
            <a:off x="2437560" y="5391000"/>
            <a:ext cx="957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114" name=""/>
          <p:cNvSpPr/>
          <p:nvPr/>
        </p:nvSpPr>
        <p:spPr>
          <a:xfrm>
            <a:off x="2757600" y="5545080"/>
            <a:ext cx="2718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a:t>
            </a:r>
            <a:endParaRPr b="0" lang="en-US" sz="1200" strike="noStrike" u="none">
              <a:solidFill>
                <a:srgbClr val="000000"/>
              </a:solidFill>
              <a:effectLst/>
              <a:uFillTx/>
              <a:latin typeface="Times New Roman"/>
            </a:endParaRPr>
          </a:p>
        </p:txBody>
      </p:sp>
      <p:sp>
        <p:nvSpPr>
          <p:cNvPr id="115" name=""/>
          <p:cNvSpPr/>
          <p:nvPr/>
        </p:nvSpPr>
        <p:spPr>
          <a:xfrm>
            <a:off x="2448360" y="5700600"/>
            <a:ext cx="9324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116" name=""/>
          <p:cNvSpPr/>
          <p:nvPr/>
        </p:nvSpPr>
        <p:spPr>
          <a:xfrm>
            <a:off x="1152360" y="5122800"/>
            <a:ext cx="962280" cy="854280"/>
          </a:xfrm>
          <a:prstGeom prst="rect">
            <a:avLst/>
          </a:prstGeom>
          <a:solidFill>
            <a:srgbClr val="fbfdae"/>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066680" y="5122800"/>
            <a:ext cx="1047960" cy="854280"/>
          </a:xfrm>
          <a:prstGeom prst="rect">
            <a:avLst/>
          </a:prstGeom>
          <a:solidFill>
            <a:srgbClr val="fbfdae"/>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320840" y="5235480"/>
            <a:ext cx="576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a:t>
            </a:r>
            <a:endParaRPr b="0" lang="en-US" sz="1200" strike="noStrike" u="none">
              <a:solidFill>
                <a:srgbClr val="000000"/>
              </a:solidFill>
              <a:effectLst/>
              <a:uFillTx/>
              <a:latin typeface="Times New Roman"/>
            </a:endParaRPr>
          </a:p>
        </p:txBody>
      </p:sp>
      <p:sp>
        <p:nvSpPr>
          <p:cNvPr id="119" name=""/>
          <p:cNvSpPr/>
          <p:nvPr/>
        </p:nvSpPr>
        <p:spPr>
          <a:xfrm>
            <a:off x="1142280" y="5391000"/>
            <a:ext cx="957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120" name=""/>
          <p:cNvSpPr/>
          <p:nvPr/>
        </p:nvSpPr>
        <p:spPr>
          <a:xfrm>
            <a:off x="1461960" y="5545080"/>
            <a:ext cx="2718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a:t>
            </a:r>
            <a:endParaRPr b="0" lang="en-US" sz="1200" strike="noStrike" u="none">
              <a:solidFill>
                <a:srgbClr val="000000"/>
              </a:solidFill>
              <a:effectLst/>
              <a:uFillTx/>
              <a:latin typeface="Times New Roman"/>
            </a:endParaRPr>
          </a:p>
        </p:txBody>
      </p:sp>
      <p:sp>
        <p:nvSpPr>
          <p:cNvPr id="121" name=""/>
          <p:cNvSpPr/>
          <p:nvPr/>
        </p:nvSpPr>
        <p:spPr>
          <a:xfrm>
            <a:off x="1153080" y="5700600"/>
            <a:ext cx="9324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122" name=""/>
          <p:cNvSpPr/>
          <p:nvPr/>
        </p:nvSpPr>
        <p:spPr>
          <a:xfrm>
            <a:off x="2317680" y="2306520"/>
            <a:ext cx="841320" cy="368280"/>
          </a:xfrm>
          <a:custGeom>
            <a:avLst/>
            <a:gdLst/>
            <a:ahLst/>
            <a:rect l="l" t="t" r="r" b="b"/>
            <a:pathLst>
              <a:path w="1061" h="464">
                <a:moveTo>
                  <a:pt x="1061" y="232"/>
                </a:moveTo>
                <a:lnTo>
                  <a:pt x="1059" y="209"/>
                </a:lnTo>
                <a:lnTo>
                  <a:pt x="1051" y="187"/>
                </a:lnTo>
                <a:lnTo>
                  <a:pt x="1038" y="164"/>
                </a:lnTo>
                <a:lnTo>
                  <a:pt x="1020" y="142"/>
                </a:lnTo>
                <a:lnTo>
                  <a:pt x="997" y="121"/>
                </a:lnTo>
                <a:lnTo>
                  <a:pt x="969" y="102"/>
                </a:lnTo>
                <a:lnTo>
                  <a:pt x="937" y="84"/>
                </a:lnTo>
                <a:lnTo>
                  <a:pt x="902" y="67"/>
                </a:lnTo>
                <a:lnTo>
                  <a:pt x="861" y="51"/>
                </a:lnTo>
                <a:lnTo>
                  <a:pt x="818" y="38"/>
                </a:lnTo>
                <a:lnTo>
                  <a:pt x="772" y="26"/>
                </a:lnTo>
                <a:lnTo>
                  <a:pt x="725" y="16"/>
                </a:lnTo>
                <a:lnTo>
                  <a:pt x="674" y="9"/>
                </a:lnTo>
                <a:lnTo>
                  <a:pt x="623" y="4"/>
                </a:lnTo>
                <a:lnTo>
                  <a:pt x="570" y="1"/>
                </a:lnTo>
                <a:lnTo>
                  <a:pt x="517" y="0"/>
                </a:lnTo>
                <a:lnTo>
                  <a:pt x="465" y="1"/>
                </a:lnTo>
                <a:lnTo>
                  <a:pt x="412" y="5"/>
                </a:lnTo>
                <a:lnTo>
                  <a:pt x="361" y="12"/>
                </a:lnTo>
                <a:lnTo>
                  <a:pt x="312" y="21"/>
                </a:lnTo>
                <a:lnTo>
                  <a:pt x="265" y="31"/>
                </a:lnTo>
                <a:lnTo>
                  <a:pt x="221" y="44"/>
                </a:lnTo>
                <a:lnTo>
                  <a:pt x="179" y="59"/>
                </a:lnTo>
                <a:lnTo>
                  <a:pt x="141" y="74"/>
                </a:lnTo>
                <a:lnTo>
                  <a:pt x="107" y="93"/>
                </a:lnTo>
                <a:lnTo>
                  <a:pt x="78" y="111"/>
                </a:lnTo>
                <a:lnTo>
                  <a:pt x="52" y="132"/>
                </a:lnTo>
                <a:lnTo>
                  <a:pt x="32" y="153"/>
                </a:lnTo>
                <a:lnTo>
                  <a:pt x="16" y="175"/>
                </a:lnTo>
                <a:lnTo>
                  <a:pt x="5" y="198"/>
                </a:lnTo>
                <a:lnTo>
                  <a:pt x="0" y="220"/>
                </a:lnTo>
                <a:lnTo>
                  <a:pt x="0" y="244"/>
                </a:lnTo>
                <a:lnTo>
                  <a:pt x="5" y="267"/>
                </a:lnTo>
                <a:lnTo>
                  <a:pt x="16" y="290"/>
                </a:lnTo>
                <a:lnTo>
                  <a:pt x="32" y="312"/>
                </a:lnTo>
                <a:lnTo>
                  <a:pt x="52" y="333"/>
                </a:lnTo>
                <a:lnTo>
                  <a:pt x="78" y="353"/>
                </a:lnTo>
                <a:lnTo>
                  <a:pt x="107" y="373"/>
                </a:lnTo>
                <a:lnTo>
                  <a:pt x="141" y="390"/>
                </a:lnTo>
                <a:lnTo>
                  <a:pt x="179" y="407"/>
                </a:lnTo>
                <a:lnTo>
                  <a:pt x="221" y="421"/>
                </a:lnTo>
                <a:lnTo>
                  <a:pt x="265" y="433"/>
                </a:lnTo>
                <a:lnTo>
                  <a:pt x="312" y="445"/>
                </a:lnTo>
                <a:lnTo>
                  <a:pt x="361" y="453"/>
                </a:lnTo>
                <a:lnTo>
                  <a:pt x="412" y="459"/>
                </a:lnTo>
                <a:lnTo>
                  <a:pt x="465" y="463"/>
                </a:lnTo>
                <a:lnTo>
                  <a:pt x="517" y="464"/>
                </a:lnTo>
                <a:lnTo>
                  <a:pt x="570" y="464"/>
                </a:lnTo>
                <a:lnTo>
                  <a:pt x="623" y="462"/>
                </a:lnTo>
                <a:lnTo>
                  <a:pt x="674" y="456"/>
                </a:lnTo>
                <a:lnTo>
                  <a:pt x="725" y="449"/>
                </a:lnTo>
                <a:lnTo>
                  <a:pt x="772" y="440"/>
                </a:lnTo>
                <a:lnTo>
                  <a:pt x="818" y="428"/>
                </a:lnTo>
                <a:lnTo>
                  <a:pt x="861" y="413"/>
                </a:lnTo>
                <a:lnTo>
                  <a:pt x="902" y="399"/>
                </a:lnTo>
                <a:lnTo>
                  <a:pt x="937" y="382"/>
                </a:lnTo>
                <a:lnTo>
                  <a:pt x="969" y="364"/>
                </a:lnTo>
                <a:lnTo>
                  <a:pt x="997" y="343"/>
                </a:lnTo>
                <a:lnTo>
                  <a:pt x="1020" y="322"/>
                </a:lnTo>
                <a:lnTo>
                  <a:pt x="1038" y="301"/>
                </a:lnTo>
                <a:lnTo>
                  <a:pt x="1051" y="278"/>
                </a:lnTo>
                <a:lnTo>
                  <a:pt x="1059" y="256"/>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2578320" y="2384280"/>
            <a:ext cx="3787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Qualified</a:t>
            </a:r>
            <a:endParaRPr b="0" lang="en-US" sz="700" strike="noStrike" u="none">
              <a:solidFill>
                <a:srgbClr val="000000"/>
              </a:solidFill>
              <a:effectLst/>
              <a:uFillTx/>
              <a:latin typeface="Times New Roman"/>
            </a:endParaRPr>
          </a:p>
        </p:txBody>
      </p:sp>
      <p:sp>
        <p:nvSpPr>
          <p:cNvPr id="124" name=""/>
          <p:cNvSpPr/>
          <p:nvPr/>
        </p:nvSpPr>
        <p:spPr>
          <a:xfrm>
            <a:off x="2554560" y="2487600"/>
            <a:ext cx="42804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Prospects</a:t>
            </a:r>
            <a:endParaRPr b="0" lang="en-US" sz="700" strike="noStrike" u="none">
              <a:solidFill>
                <a:srgbClr val="000000"/>
              </a:solidFill>
              <a:effectLst/>
              <a:uFillTx/>
              <a:latin typeface="Times New Roman"/>
            </a:endParaRPr>
          </a:p>
        </p:txBody>
      </p:sp>
      <p:sp>
        <p:nvSpPr>
          <p:cNvPr id="125" name=""/>
          <p:cNvSpPr/>
          <p:nvPr/>
        </p:nvSpPr>
        <p:spPr>
          <a:xfrm>
            <a:off x="1633680" y="3328920"/>
            <a:ext cx="6503760" cy="2932200"/>
          </a:xfrm>
          <a:custGeom>
            <a:avLst/>
            <a:gdLst/>
            <a:ahLst/>
            <a:rect l="l" t="t" r="r" b="b"/>
            <a:pathLst>
              <a:path w="8194" h="3692">
                <a:moveTo>
                  <a:pt x="7814" y="0"/>
                </a:moveTo>
                <a:lnTo>
                  <a:pt x="8194" y="0"/>
                </a:lnTo>
                <a:lnTo>
                  <a:pt x="8194" y="3692"/>
                </a:lnTo>
                <a:lnTo>
                  <a:pt x="0" y="3692"/>
                </a:lnTo>
                <a:lnTo>
                  <a:pt x="0" y="339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1616040" y="5977080"/>
            <a:ext cx="33480" cy="47520"/>
          </a:xfrm>
          <a:custGeom>
            <a:avLst/>
            <a:gdLst/>
            <a:ahLst/>
            <a:rect l="l" t="t" r="r" b="b"/>
            <a:pathLst>
              <a:path w="42" h="60">
                <a:moveTo>
                  <a:pt x="0" y="60"/>
                </a:moveTo>
                <a:lnTo>
                  <a:pt x="22"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7" name=""/>
          <p:cNvSpPr/>
          <p:nvPr/>
        </p:nvSpPr>
        <p:spPr>
          <a:xfrm>
            <a:off x="4243320" y="3328920"/>
            <a:ext cx="3894120" cy="2932200"/>
          </a:xfrm>
          <a:custGeom>
            <a:avLst/>
            <a:gdLst/>
            <a:ahLst/>
            <a:rect l="l" t="t" r="r" b="b"/>
            <a:pathLst>
              <a:path w="4905" h="3692">
                <a:moveTo>
                  <a:pt x="4525" y="0"/>
                </a:moveTo>
                <a:lnTo>
                  <a:pt x="4905" y="0"/>
                </a:lnTo>
                <a:lnTo>
                  <a:pt x="4905" y="3692"/>
                </a:lnTo>
                <a:lnTo>
                  <a:pt x="0" y="3692"/>
                </a:lnTo>
                <a:lnTo>
                  <a:pt x="0" y="339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233960" y="5977080"/>
            <a:ext cx="33120" cy="4752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9" name=""/>
          <p:cNvSpPr/>
          <p:nvPr/>
        </p:nvSpPr>
        <p:spPr>
          <a:xfrm>
            <a:off x="2944800" y="3328920"/>
            <a:ext cx="5192640" cy="2932200"/>
          </a:xfrm>
          <a:custGeom>
            <a:avLst/>
            <a:gdLst/>
            <a:ahLst/>
            <a:rect l="l" t="t" r="r" b="b"/>
            <a:pathLst>
              <a:path w="6542" h="3692">
                <a:moveTo>
                  <a:pt x="6162" y="0"/>
                </a:moveTo>
                <a:lnTo>
                  <a:pt x="6542" y="0"/>
                </a:lnTo>
                <a:lnTo>
                  <a:pt x="6542" y="3692"/>
                </a:lnTo>
                <a:lnTo>
                  <a:pt x="0" y="3692"/>
                </a:lnTo>
                <a:lnTo>
                  <a:pt x="0" y="339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2928960" y="5977080"/>
            <a:ext cx="33480" cy="47520"/>
          </a:xfrm>
          <a:custGeom>
            <a:avLst/>
            <a:gdLst/>
            <a:ahLst/>
            <a:rect l="l" t="t" r="r" b="b"/>
            <a:pathLst>
              <a:path w="41" h="60">
                <a:moveTo>
                  <a:pt x="0" y="60"/>
                </a:moveTo>
                <a:lnTo>
                  <a:pt x="20" y="0"/>
                </a:lnTo>
                <a:lnTo>
                  <a:pt x="41"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31" name=""/>
          <p:cNvSpPr/>
          <p:nvPr/>
        </p:nvSpPr>
        <p:spPr>
          <a:xfrm>
            <a:off x="2428920" y="3246480"/>
            <a:ext cx="644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 name=""/>
          <p:cNvSpPr/>
          <p:nvPr/>
        </p:nvSpPr>
        <p:spPr>
          <a:xfrm>
            <a:off x="3070080" y="3230640"/>
            <a:ext cx="49320" cy="31680"/>
          </a:xfrm>
          <a:custGeom>
            <a:avLst/>
            <a:gdLst/>
            <a:ahLst/>
            <a:rect l="l" t="t" r="r" b="b"/>
            <a:pathLst>
              <a:path w="64" h="41">
                <a:moveTo>
                  <a:pt x="0" y="0"/>
                </a:moveTo>
                <a:lnTo>
                  <a:pt x="64" y="21"/>
                </a:lnTo>
                <a:lnTo>
                  <a:pt x="0" y="41"/>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33" name=""/>
          <p:cNvSpPr/>
          <p:nvPr/>
        </p:nvSpPr>
        <p:spPr>
          <a:xfrm>
            <a:off x="4178160" y="3246480"/>
            <a:ext cx="8082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4" name=""/>
          <p:cNvSpPr/>
          <p:nvPr/>
        </p:nvSpPr>
        <p:spPr>
          <a:xfrm>
            <a:off x="4952880" y="3230640"/>
            <a:ext cx="49320" cy="31680"/>
          </a:xfrm>
          <a:custGeom>
            <a:avLst/>
            <a:gdLst/>
            <a:ahLst/>
            <a:rect l="l" t="t" r="r" b="b"/>
            <a:pathLst>
              <a:path w="62" h="41">
                <a:moveTo>
                  <a:pt x="0" y="0"/>
                </a:moveTo>
                <a:lnTo>
                  <a:pt x="62" y="21"/>
                </a:lnTo>
                <a:lnTo>
                  <a:pt x="0" y="41"/>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35" name=""/>
          <p:cNvSpPr/>
          <p:nvPr/>
        </p:nvSpPr>
        <p:spPr>
          <a:xfrm>
            <a:off x="5769000" y="3246480"/>
            <a:ext cx="60336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 name=""/>
          <p:cNvSpPr/>
          <p:nvPr/>
        </p:nvSpPr>
        <p:spPr>
          <a:xfrm>
            <a:off x="6369120" y="3230640"/>
            <a:ext cx="49320" cy="31680"/>
          </a:xfrm>
          <a:custGeom>
            <a:avLst/>
            <a:gdLst/>
            <a:ahLst/>
            <a:rect l="l" t="t" r="r" b="b"/>
            <a:pathLst>
              <a:path w="64" h="41">
                <a:moveTo>
                  <a:pt x="0" y="0"/>
                </a:moveTo>
                <a:lnTo>
                  <a:pt x="64" y="21"/>
                </a:lnTo>
                <a:lnTo>
                  <a:pt x="0" y="41"/>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37" name=""/>
          <p:cNvSpPr/>
          <p:nvPr/>
        </p:nvSpPr>
        <p:spPr>
          <a:xfrm>
            <a:off x="3602160" y="3328920"/>
            <a:ext cx="4535280" cy="2932200"/>
          </a:xfrm>
          <a:custGeom>
            <a:avLst/>
            <a:gdLst/>
            <a:ahLst/>
            <a:rect l="l" t="t" r="r" b="b"/>
            <a:pathLst>
              <a:path w="5714" h="3692">
                <a:moveTo>
                  <a:pt x="5334" y="0"/>
                </a:moveTo>
                <a:lnTo>
                  <a:pt x="5714" y="0"/>
                </a:lnTo>
                <a:lnTo>
                  <a:pt x="5714" y="3692"/>
                </a:lnTo>
                <a:lnTo>
                  <a:pt x="0" y="3692"/>
                </a:lnTo>
                <a:lnTo>
                  <a:pt x="0" y="489"/>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3586320" y="3673440"/>
            <a:ext cx="33120" cy="4752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39" name=""/>
          <p:cNvSpPr/>
          <p:nvPr/>
        </p:nvSpPr>
        <p:spPr>
          <a:xfrm flipV="1">
            <a:off x="3882960" y="3718080"/>
            <a:ext cx="1800" cy="14047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3865680" y="3673440"/>
            <a:ext cx="33120" cy="4752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41" name=""/>
          <p:cNvSpPr/>
          <p:nvPr/>
        </p:nvSpPr>
        <p:spPr>
          <a:xfrm>
            <a:off x="3882960" y="4732200"/>
            <a:ext cx="61596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2" name=""/>
          <p:cNvSpPr/>
          <p:nvPr/>
        </p:nvSpPr>
        <p:spPr>
          <a:xfrm>
            <a:off x="4495680" y="4716360"/>
            <a:ext cx="49320" cy="31680"/>
          </a:xfrm>
          <a:custGeom>
            <a:avLst/>
            <a:gdLst/>
            <a:ahLst/>
            <a:rect l="l" t="t" r="r" b="b"/>
            <a:pathLst>
              <a:path w="62" h="40">
                <a:moveTo>
                  <a:pt x="0" y="0"/>
                </a:moveTo>
                <a:lnTo>
                  <a:pt x="62" y="19"/>
                </a:lnTo>
                <a:lnTo>
                  <a:pt x="0" y="4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43" name=""/>
          <p:cNvSpPr/>
          <p:nvPr/>
        </p:nvSpPr>
        <p:spPr>
          <a:xfrm>
            <a:off x="2428920" y="2674800"/>
            <a:ext cx="312840" cy="571680"/>
          </a:xfrm>
          <a:custGeom>
            <a:avLst/>
            <a:gdLst/>
            <a:ahLst/>
            <a:rect l="l" t="t" r="r" b="b"/>
            <a:pathLst>
              <a:path w="395" h="721">
                <a:moveTo>
                  <a:pt x="0" y="721"/>
                </a:moveTo>
                <a:lnTo>
                  <a:pt x="395" y="721"/>
                </a:lnTo>
                <a:lnTo>
                  <a:pt x="395" y="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6110280" y="2693880"/>
            <a:ext cx="6480" cy="552600"/>
          </a:xfrm>
          <a:custGeom>
            <a:avLst/>
            <a:gdLst/>
            <a:ahLst/>
            <a:rect l="l" t="t" r="r" b="b"/>
            <a:pathLst>
              <a:path w="8" h="696">
                <a:moveTo>
                  <a:pt x="0" y="696"/>
                </a:moveTo>
                <a:lnTo>
                  <a:pt x="0" y="0"/>
                </a:lnTo>
                <a:lnTo>
                  <a:pt x="8" y="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flipV="1">
            <a:off x="4606920" y="2752560"/>
            <a:ext cx="1440" cy="4939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429000" y="5533920"/>
            <a:ext cx="50760" cy="31680"/>
          </a:xfrm>
          <a:custGeom>
            <a:avLst/>
            <a:gdLst/>
            <a:ahLst/>
            <a:rect l="l" t="t" r="r" b="b"/>
            <a:pathLst>
              <a:path w="63" h="40">
                <a:moveTo>
                  <a:pt x="63" y="40"/>
                </a:moveTo>
                <a:lnTo>
                  <a:pt x="0" y="20"/>
                </a:lnTo>
                <a:lnTo>
                  <a:pt x="63" y="0"/>
                </a:lnTo>
                <a:lnTo>
                  <a:pt x="63" y="4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3294000" y="3718080"/>
            <a:ext cx="1800" cy="14047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3276720" y="3673440"/>
            <a:ext cx="33120" cy="4752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49" name=""/>
          <p:cNvSpPr/>
          <p:nvPr/>
        </p:nvSpPr>
        <p:spPr>
          <a:xfrm flipV="1">
            <a:off x="1874880" y="3718080"/>
            <a:ext cx="1440" cy="14047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1857240" y="3673440"/>
            <a:ext cx="33480" cy="4752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51" name=""/>
          <p:cNvSpPr/>
          <p:nvPr/>
        </p:nvSpPr>
        <p:spPr>
          <a:xfrm>
            <a:off x="2992320" y="4552920"/>
            <a:ext cx="301680" cy="569880"/>
          </a:xfrm>
          <a:custGeom>
            <a:avLst/>
            <a:gdLst/>
            <a:ahLst/>
            <a:rect l="l" t="t" r="r" b="b"/>
            <a:pathLst>
              <a:path w="379" h="718">
                <a:moveTo>
                  <a:pt x="379" y="718"/>
                </a:moveTo>
                <a:lnTo>
                  <a:pt x="379" y="0"/>
                </a:lnTo>
                <a:lnTo>
                  <a:pt x="0" y="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2946240" y="4535640"/>
            <a:ext cx="51120" cy="33120"/>
          </a:xfrm>
          <a:custGeom>
            <a:avLst/>
            <a:gdLst/>
            <a:ahLst/>
            <a:rect l="l" t="t" r="r" b="b"/>
            <a:pathLst>
              <a:path w="64" h="40">
                <a:moveTo>
                  <a:pt x="64" y="40"/>
                </a:moveTo>
                <a:lnTo>
                  <a:pt x="0" y="21"/>
                </a:lnTo>
                <a:lnTo>
                  <a:pt x="64" y="0"/>
                </a:lnTo>
                <a:lnTo>
                  <a:pt x="64" y="40"/>
                </a:lnTo>
                <a:close/>
              </a:path>
            </a:pathLst>
          </a:custGeom>
          <a:solidFill>
            <a:srgbClr val="000000"/>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53" name=""/>
          <p:cNvSpPr/>
          <p:nvPr/>
        </p:nvSpPr>
        <p:spPr>
          <a:xfrm>
            <a:off x="1874880" y="3673440"/>
            <a:ext cx="223920" cy="320760"/>
          </a:xfrm>
          <a:custGeom>
            <a:avLst/>
            <a:gdLst/>
            <a:ahLst/>
            <a:rect l="l" t="t" r="r" b="b"/>
            <a:pathLst>
              <a:path w="283" h="403">
                <a:moveTo>
                  <a:pt x="283" y="403"/>
                </a:moveTo>
                <a:lnTo>
                  <a:pt x="0" y="403"/>
                </a:lnTo>
                <a:lnTo>
                  <a:pt x="0" y="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2225520" y="4368960"/>
            <a:ext cx="841680" cy="368280"/>
          </a:xfrm>
          <a:custGeom>
            <a:avLst/>
            <a:gdLst/>
            <a:ahLst/>
            <a:rect l="l" t="t" r="r" b="b"/>
            <a:pathLst>
              <a:path w="1061" h="464">
                <a:moveTo>
                  <a:pt x="1061" y="232"/>
                </a:moveTo>
                <a:lnTo>
                  <a:pt x="1058" y="208"/>
                </a:lnTo>
                <a:lnTo>
                  <a:pt x="1050" y="185"/>
                </a:lnTo>
                <a:lnTo>
                  <a:pt x="1037" y="163"/>
                </a:lnTo>
                <a:lnTo>
                  <a:pt x="1019" y="141"/>
                </a:lnTo>
                <a:lnTo>
                  <a:pt x="996" y="120"/>
                </a:lnTo>
                <a:lnTo>
                  <a:pt x="968" y="100"/>
                </a:lnTo>
                <a:lnTo>
                  <a:pt x="937" y="82"/>
                </a:lnTo>
                <a:lnTo>
                  <a:pt x="900" y="65"/>
                </a:lnTo>
                <a:lnTo>
                  <a:pt x="860" y="49"/>
                </a:lnTo>
                <a:lnTo>
                  <a:pt x="818" y="36"/>
                </a:lnTo>
                <a:lnTo>
                  <a:pt x="772" y="25"/>
                </a:lnTo>
                <a:lnTo>
                  <a:pt x="724" y="15"/>
                </a:lnTo>
                <a:lnTo>
                  <a:pt x="674" y="8"/>
                </a:lnTo>
                <a:lnTo>
                  <a:pt x="621" y="2"/>
                </a:lnTo>
                <a:lnTo>
                  <a:pt x="569" y="0"/>
                </a:lnTo>
                <a:lnTo>
                  <a:pt x="516" y="0"/>
                </a:lnTo>
                <a:lnTo>
                  <a:pt x="463" y="1"/>
                </a:lnTo>
                <a:lnTo>
                  <a:pt x="411" y="5"/>
                </a:lnTo>
                <a:lnTo>
                  <a:pt x="361" y="11"/>
                </a:lnTo>
                <a:lnTo>
                  <a:pt x="311" y="19"/>
                </a:lnTo>
                <a:lnTo>
                  <a:pt x="264" y="30"/>
                </a:lnTo>
                <a:lnTo>
                  <a:pt x="219" y="43"/>
                </a:lnTo>
                <a:lnTo>
                  <a:pt x="178" y="57"/>
                </a:lnTo>
                <a:lnTo>
                  <a:pt x="140" y="73"/>
                </a:lnTo>
                <a:lnTo>
                  <a:pt x="106" y="91"/>
                </a:lnTo>
                <a:lnTo>
                  <a:pt x="76" y="111"/>
                </a:lnTo>
                <a:lnTo>
                  <a:pt x="51" y="130"/>
                </a:lnTo>
                <a:lnTo>
                  <a:pt x="31" y="152"/>
                </a:lnTo>
                <a:lnTo>
                  <a:pt x="14" y="174"/>
                </a:lnTo>
                <a:lnTo>
                  <a:pt x="5" y="197"/>
                </a:lnTo>
                <a:lnTo>
                  <a:pt x="0" y="220"/>
                </a:lnTo>
                <a:lnTo>
                  <a:pt x="0" y="242"/>
                </a:lnTo>
                <a:lnTo>
                  <a:pt x="5" y="266"/>
                </a:lnTo>
                <a:lnTo>
                  <a:pt x="14" y="289"/>
                </a:lnTo>
                <a:lnTo>
                  <a:pt x="31" y="311"/>
                </a:lnTo>
                <a:lnTo>
                  <a:pt x="51" y="332"/>
                </a:lnTo>
                <a:lnTo>
                  <a:pt x="76" y="353"/>
                </a:lnTo>
                <a:lnTo>
                  <a:pt x="106" y="371"/>
                </a:lnTo>
                <a:lnTo>
                  <a:pt x="140" y="390"/>
                </a:lnTo>
                <a:lnTo>
                  <a:pt x="178" y="405"/>
                </a:lnTo>
                <a:lnTo>
                  <a:pt x="219" y="420"/>
                </a:lnTo>
                <a:lnTo>
                  <a:pt x="264" y="433"/>
                </a:lnTo>
                <a:lnTo>
                  <a:pt x="311" y="443"/>
                </a:lnTo>
                <a:lnTo>
                  <a:pt x="361" y="451"/>
                </a:lnTo>
                <a:lnTo>
                  <a:pt x="411" y="457"/>
                </a:lnTo>
                <a:lnTo>
                  <a:pt x="463" y="461"/>
                </a:lnTo>
                <a:lnTo>
                  <a:pt x="516" y="464"/>
                </a:lnTo>
                <a:lnTo>
                  <a:pt x="569" y="463"/>
                </a:lnTo>
                <a:lnTo>
                  <a:pt x="621" y="460"/>
                </a:lnTo>
                <a:lnTo>
                  <a:pt x="674" y="455"/>
                </a:lnTo>
                <a:lnTo>
                  <a:pt x="724" y="447"/>
                </a:lnTo>
                <a:lnTo>
                  <a:pt x="772" y="438"/>
                </a:lnTo>
                <a:lnTo>
                  <a:pt x="818" y="426"/>
                </a:lnTo>
                <a:lnTo>
                  <a:pt x="860" y="413"/>
                </a:lnTo>
                <a:lnTo>
                  <a:pt x="900" y="397"/>
                </a:lnTo>
                <a:lnTo>
                  <a:pt x="937" y="380"/>
                </a:lnTo>
                <a:lnTo>
                  <a:pt x="968" y="362"/>
                </a:lnTo>
                <a:lnTo>
                  <a:pt x="996" y="343"/>
                </a:lnTo>
                <a:lnTo>
                  <a:pt x="1019" y="322"/>
                </a:lnTo>
                <a:lnTo>
                  <a:pt x="1037" y="300"/>
                </a:lnTo>
                <a:lnTo>
                  <a:pt x="1050" y="277"/>
                </a:lnTo>
                <a:lnTo>
                  <a:pt x="1058" y="254"/>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2399400" y="4448160"/>
            <a:ext cx="5605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New/Updated</a:t>
            </a:r>
            <a:endParaRPr b="0" lang="en-US" sz="700" strike="noStrike" u="none">
              <a:solidFill>
                <a:srgbClr val="000000"/>
              </a:solidFill>
              <a:effectLst/>
              <a:uFillTx/>
              <a:latin typeface="Times New Roman"/>
            </a:endParaRPr>
          </a:p>
        </p:txBody>
      </p:sp>
      <p:sp>
        <p:nvSpPr>
          <p:cNvPr id="156" name=""/>
          <p:cNvSpPr/>
          <p:nvPr/>
        </p:nvSpPr>
        <p:spPr>
          <a:xfrm>
            <a:off x="2408400" y="4551480"/>
            <a:ext cx="5407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Components</a:t>
            </a:r>
            <a:endParaRPr b="0" lang="en-US" sz="700" strike="noStrike" u="none">
              <a:solidFill>
                <a:srgbClr val="000000"/>
              </a:solidFill>
              <a:effectLst/>
              <a:uFillTx/>
              <a:latin typeface="Times New Roman"/>
            </a:endParaRPr>
          </a:p>
        </p:txBody>
      </p:sp>
      <p:sp>
        <p:nvSpPr>
          <p:cNvPr id="157" name=""/>
          <p:cNvSpPr/>
          <p:nvPr/>
        </p:nvSpPr>
        <p:spPr>
          <a:xfrm>
            <a:off x="4224240" y="4548240"/>
            <a:ext cx="843120" cy="368280"/>
          </a:xfrm>
          <a:custGeom>
            <a:avLst/>
            <a:gdLst/>
            <a:ahLst/>
            <a:rect l="l" t="t" r="r" b="b"/>
            <a:pathLst>
              <a:path w="1062" h="465">
                <a:moveTo>
                  <a:pt x="1062" y="232"/>
                </a:moveTo>
                <a:lnTo>
                  <a:pt x="1059" y="209"/>
                </a:lnTo>
                <a:lnTo>
                  <a:pt x="1051" y="187"/>
                </a:lnTo>
                <a:lnTo>
                  <a:pt x="1037" y="165"/>
                </a:lnTo>
                <a:lnTo>
                  <a:pt x="1020" y="142"/>
                </a:lnTo>
                <a:lnTo>
                  <a:pt x="997" y="122"/>
                </a:lnTo>
                <a:lnTo>
                  <a:pt x="970" y="102"/>
                </a:lnTo>
                <a:lnTo>
                  <a:pt x="938" y="84"/>
                </a:lnTo>
                <a:lnTo>
                  <a:pt x="901" y="67"/>
                </a:lnTo>
                <a:lnTo>
                  <a:pt x="862" y="51"/>
                </a:lnTo>
                <a:lnTo>
                  <a:pt x="819" y="37"/>
                </a:lnTo>
                <a:lnTo>
                  <a:pt x="773" y="26"/>
                </a:lnTo>
                <a:lnTo>
                  <a:pt x="725" y="16"/>
                </a:lnTo>
                <a:lnTo>
                  <a:pt x="675" y="9"/>
                </a:lnTo>
                <a:lnTo>
                  <a:pt x="623" y="4"/>
                </a:lnTo>
                <a:lnTo>
                  <a:pt x="571" y="0"/>
                </a:lnTo>
                <a:lnTo>
                  <a:pt x="517" y="0"/>
                </a:lnTo>
                <a:lnTo>
                  <a:pt x="464" y="2"/>
                </a:lnTo>
                <a:lnTo>
                  <a:pt x="413" y="6"/>
                </a:lnTo>
                <a:lnTo>
                  <a:pt x="362" y="12"/>
                </a:lnTo>
                <a:lnTo>
                  <a:pt x="312" y="21"/>
                </a:lnTo>
                <a:lnTo>
                  <a:pt x="265" y="32"/>
                </a:lnTo>
                <a:lnTo>
                  <a:pt x="220" y="43"/>
                </a:lnTo>
                <a:lnTo>
                  <a:pt x="180" y="58"/>
                </a:lnTo>
                <a:lnTo>
                  <a:pt x="141" y="75"/>
                </a:lnTo>
                <a:lnTo>
                  <a:pt x="107" y="92"/>
                </a:lnTo>
                <a:lnTo>
                  <a:pt x="77" y="111"/>
                </a:lnTo>
                <a:lnTo>
                  <a:pt x="52" y="132"/>
                </a:lnTo>
                <a:lnTo>
                  <a:pt x="31" y="153"/>
                </a:lnTo>
                <a:lnTo>
                  <a:pt x="17" y="175"/>
                </a:lnTo>
                <a:lnTo>
                  <a:pt x="6" y="197"/>
                </a:lnTo>
                <a:lnTo>
                  <a:pt x="0" y="221"/>
                </a:lnTo>
                <a:lnTo>
                  <a:pt x="0" y="244"/>
                </a:lnTo>
                <a:lnTo>
                  <a:pt x="6" y="268"/>
                </a:lnTo>
                <a:lnTo>
                  <a:pt x="17" y="290"/>
                </a:lnTo>
                <a:lnTo>
                  <a:pt x="31" y="312"/>
                </a:lnTo>
                <a:lnTo>
                  <a:pt x="52" y="333"/>
                </a:lnTo>
                <a:lnTo>
                  <a:pt x="77" y="354"/>
                </a:lnTo>
                <a:lnTo>
                  <a:pt x="107" y="373"/>
                </a:lnTo>
                <a:lnTo>
                  <a:pt x="141" y="390"/>
                </a:lnTo>
                <a:lnTo>
                  <a:pt x="180" y="407"/>
                </a:lnTo>
                <a:lnTo>
                  <a:pt x="220" y="421"/>
                </a:lnTo>
                <a:lnTo>
                  <a:pt x="265" y="433"/>
                </a:lnTo>
                <a:lnTo>
                  <a:pt x="312" y="444"/>
                </a:lnTo>
                <a:lnTo>
                  <a:pt x="362" y="453"/>
                </a:lnTo>
                <a:lnTo>
                  <a:pt x="413" y="459"/>
                </a:lnTo>
                <a:lnTo>
                  <a:pt x="464" y="463"/>
                </a:lnTo>
                <a:lnTo>
                  <a:pt x="517" y="465"/>
                </a:lnTo>
                <a:lnTo>
                  <a:pt x="571" y="465"/>
                </a:lnTo>
                <a:lnTo>
                  <a:pt x="623" y="461"/>
                </a:lnTo>
                <a:lnTo>
                  <a:pt x="675" y="457"/>
                </a:lnTo>
                <a:lnTo>
                  <a:pt x="725" y="449"/>
                </a:lnTo>
                <a:lnTo>
                  <a:pt x="773" y="440"/>
                </a:lnTo>
                <a:lnTo>
                  <a:pt x="819" y="428"/>
                </a:lnTo>
                <a:lnTo>
                  <a:pt x="862" y="414"/>
                </a:lnTo>
                <a:lnTo>
                  <a:pt x="901" y="399"/>
                </a:lnTo>
                <a:lnTo>
                  <a:pt x="938" y="382"/>
                </a:lnTo>
                <a:lnTo>
                  <a:pt x="970" y="363"/>
                </a:lnTo>
                <a:lnTo>
                  <a:pt x="997" y="343"/>
                </a:lnTo>
                <a:lnTo>
                  <a:pt x="1020" y="322"/>
                </a:lnTo>
                <a:lnTo>
                  <a:pt x="1037" y="302"/>
                </a:lnTo>
                <a:lnTo>
                  <a:pt x="1051" y="278"/>
                </a:lnTo>
                <a:lnTo>
                  <a:pt x="1059" y="256"/>
                </a:lnTo>
                <a:lnTo>
                  <a:pt x="1062"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4398120" y="4626000"/>
            <a:ext cx="5605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New/Updated</a:t>
            </a:r>
            <a:endParaRPr b="0" lang="en-US" sz="700" strike="noStrike" u="none">
              <a:solidFill>
                <a:srgbClr val="000000"/>
              </a:solidFill>
              <a:effectLst/>
              <a:uFillTx/>
              <a:latin typeface="Times New Roman"/>
            </a:endParaRPr>
          </a:p>
        </p:txBody>
      </p:sp>
      <p:sp>
        <p:nvSpPr>
          <p:cNvPr id="159" name=""/>
          <p:cNvSpPr/>
          <p:nvPr/>
        </p:nvSpPr>
        <p:spPr>
          <a:xfrm>
            <a:off x="4522680" y="4730760"/>
            <a:ext cx="30060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Curves</a:t>
            </a:r>
            <a:endParaRPr b="0" lang="en-US" sz="700" strike="noStrike" u="none">
              <a:solidFill>
                <a:srgbClr val="000000"/>
              </a:solidFill>
              <a:effectLst/>
              <a:uFillTx/>
              <a:latin typeface="Times New Roman"/>
            </a:endParaRPr>
          </a:p>
        </p:txBody>
      </p:sp>
      <p:sp>
        <p:nvSpPr>
          <p:cNvPr id="160" name=""/>
          <p:cNvSpPr/>
          <p:nvPr/>
        </p:nvSpPr>
        <p:spPr>
          <a:xfrm>
            <a:off x="5810400" y="5419800"/>
            <a:ext cx="320400" cy="155520"/>
          </a:xfrm>
          <a:prstGeom prst="rect">
            <a:avLst/>
          </a:prstGeom>
          <a:blipFill rotWithShape="0">
            <a:blip r:embed="rId9"/>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5810400" y="5653080"/>
            <a:ext cx="320400" cy="155520"/>
          </a:xfrm>
          <a:prstGeom prst="rect">
            <a:avLst/>
          </a:prstGeom>
          <a:blipFill rotWithShape="0">
            <a:blip r:embed="rId10"/>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6795720" y="5273640"/>
            <a:ext cx="18792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Key</a:t>
            </a:r>
            <a:endParaRPr b="0" lang="en-US" sz="800" strike="noStrike" u="none">
              <a:solidFill>
                <a:srgbClr val="000000"/>
              </a:solidFill>
              <a:effectLst/>
              <a:uFillTx/>
              <a:latin typeface="Times New Roman"/>
            </a:endParaRPr>
          </a:p>
        </p:txBody>
      </p:sp>
      <p:sp>
        <p:nvSpPr>
          <p:cNvPr id="163" name=""/>
          <p:cNvSpPr/>
          <p:nvPr/>
        </p:nvSpPr>
        <p:spPr>
          <a:xfrm>
            <a:off x="6310440" y="5445000"/>
            <a:ext cx="111420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Gutenberg:  Pricing &amp; Booking</a:t>
            </a:r>
            <a:endParaRPr b="0" lang="en-US" sz="600" strike="noStrike" u="none">
              <a:solidFill>
                <a:srgbClr val="000000"/>
              </a:solidFill>
              <a:effectLst/>
              <a:uFillTx/>
              <a:latin typeface="Times New Roman"/>
            </a:endParaRPr>
          </a:p>
        </p:txBody>
      </p:sp>
      <p:sp>
        <p:nvSpPr>
          <p:cNvPr id="164" name=""/>
          <p:cNvSpPr/>
          <p:nvPr/>
        </p:nvSpPr>
        <p:spPr>
          <a:xfrm>
            <a:off x="5729400" y="5273640"/>
            <a:ext cx="2247840" cy="817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1835280" y="1549440"/>
            <a:ext cx="6100560" cy="311040"/>
          </a:xfrm>
          <a:prstGeom prst="rect">
            <a:avLst/>
          </a:prstGeom>
          <a:solidFill>
            <a:srgbClr val="f8ebf1"/>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1835280" y="1549440"/>
            <a:ext cx="6100560" cy="311040"/>
          </a:xfrm>
          <a:prstGeom prst="rect">
            <a:avLst/>
          </a:prstGeom>
          <a:solidFill>
            <a:srgbClr val="f8ebf1"/>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3687480" y="1622520"/>
            <a:ext cx="26427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 Relationship Management</a:t>
            </a:r>
            <a:endParaRPr b="0" lang="en-US" sz="1200" strike="noStrike" u="none">
              <a:solidFill>
                <a:srgbClr val="000000"/>
              </a:solidFill>
              <a:effectLst/>
              <a:uFillTx/>
              <a:latin typeface="Times New Roman"/>
            </a:endParaRPr>
          </a:p>
        </p:txBody>
      </p:sp>
      <p:sp>
        <p:nvSpPr>
          <p:cNvPr id="168" name=""/>
          <p:cNvSpPr/>
          <p:nvPr/>
        </p:nvSpPr>
        <p:spPr>
          <a:xfrm flipV="1">
            <a:off x="2039760" y="1860120"/>
            <a:ext cx="1800" cy="91620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2023920" y="2771640"/>
            <a:ext cx="33480" cy="47880"/>
          </a:xfrm>
          <a:custGeom>
            <a:avLst/>
            <a:gdLst/>
            <a:ahLst/>
            <a:rect l="l" t="t" r="r" b="b"/>
            <a:pathLst>
              <a:path w="42" h="60">
                <a:moveTo>
                  <a:pt x="42" y="0"/>
                </a:moveTo>
                <a:lnTo>
                  <a:pt x="20" y="60"/>
                </a:lnTo>
                <a:lnTo>
                  <a:pt x="0" y="0"/>
                </a:lnTo>
                <a:lnTo>
                  <a:pt x="42" y="0"/>
                </a:lnTo>
                <a:close/>
              </a:path>
            </a:pathLst>
          </a:custGeom>
          <a:solidFill>
            <a:srgbClr val="000000"/>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0" name=""/>
          <p:cNvSpPr/>
          <p:nvPr/>
        </p:nvSpPr>
        <p:spPr>
          <a:xfrm flipV="1">
            <a:off x="3641760" y="1893960"/>
            <a:ext cx="1440" cy="8827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3625920" y="2771640"/>
            <a:ext cx="33120" cy="47880"/>
          </a:xfrm>
          <a:custGeom>
            <a:avLst/>
            <a:gdLst/>
            <a:ahLst/>
            <a:rect l="l" t="t" r="r" b="b"/>
            <a:pathLst>
              <a:path w="42" h="60">
                <a:moveTo>
                  <a:pt x="42" y="0"/>
                </a:moveTo>
                <a:lnTo>
                  <a:pt x="22" y="60"/>
                </a:lnTo>
                <a:lnTo>
                  <a:pt x="0" y="0"/>
                </a:lnTo>
                <a:lnTo>
                  <a:pt x="42" y="0"/>
                </a:lnTo>
                <a:close/>
              </a:path>
            </a:pathLst>
          </a:custGeom>
          <a:solidFill>
            <a:srgbClr val="000000"/>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2" name=""/>
          <p:cNvSpPr/>
          <p:nvPr/>
        </p:nvSpPr>
        <p:spPr>
          <a:xfrm>
            <a:off x="3625920" y="1849320"/>
            <a:ext cx="33120" cy="49320"/>
          </a:xfrm>
          <a:custGeom>
            <a:avLst/>
            <a:gdLst/>
            <a:ahLst/>
            <a:rect l="l" t="t" r="r" b="b"/>
            <a:pathLst>
              <a:path w="42" h="61">
                <a:moveTo>
                  <a:pt x="0" y="61"/>
                </a:moveTo>
                <a:lnTo>
                  <a:pt x="22" y="0"/>
                </a:lnTo>
                <a:lnTo>
                  <a:pt x="42" y="61"/>
                </a:lnTo>
                <a:lnTo>
                  <a:pt x="0" y="61"/>
                </a:lnTo>
                <a:close/>
              </a:path>
            </a:pathLst>
          </a:custGeom>
          <a:solidFill>
            <a:srgbClr val="00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73" name=""/>
          <p:cNvSpPr/>
          <p:nvPr/>
        </p:nvSpPr>
        <p:spPr>
          <a:xfrm flipV="1">
            <a:off x="5400720" y="1899720"/>
            <a:ext cx="1440" cy="87660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5383080" y="2771640"/>
            <a:ext cx="33480" cy="47880"/>
          </a:xfrm>
          <a:custGeom>
            <a:avLst/>
            <a:gdLst/>
            <a:ahLst/>
            <a:rect l="l" t="t" r="r" b="b"/>
            <a:pathLst>
              <a:path w="42" h="60">
                <a:moveTo>
                  <a:pt x="42" y="0"/>
                </a:moveTo>
                <a:lnTo>
                  <a:pt x="21" y="60"/>
                </a:lnTo>
                <a:lnTo>
                  <a:pt x="0" y="0"/>
                </a:lnTo>
                <a:lnTo>
                  <a:pt x="42" y="0"/>
                </a:lnTo>
                <a:close/>
              </a:path>
            </a:pathLst>
          </a:custGeom>
          <a:solidFill>
            <a:srgbClr val="000000"/>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5" name=""/>
          <p:cNvSpPr/>
          <p:nvPr/>
        </p:nvSpPr>
        <p:spPr>
          <a:xfrm>
            <a:off x="5383080" y="1857240"/>
            <a:ext cx="33480" cy="47880"/>
          </a:xfrm>
          <a:custGeom>
            <a:avLst/>
            <a:gdLst/>
            <a:ahLst/>
            <a:rect l="l" t="t" r="r" b="b"/>
            <a:pathLst>
              <a:path w="42" h="60">
                <a:moveTo>
                  <a:pt x="0" y="60"/>
                </a:moveTo>
                <a:lnTo>
                  <a:pt x="21" y="0"/>
                </a:lnTo>
                <a:lnTo>
                  <a:pt x="42" y="60"/>
                </a:lnTo>
                <a:lnTo>
                  <a:pt x="0" y="60"/>
                </a:lnTo>
                <a:close/>
              </a:path>
            </a:pathLst>
          </a:custGeom>
          <a:solidFill>
            <a:srgbClr val="000000"/>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6" name=""/>
          <p:cNvSpPr/>
          <p:nvPr/>
        </p:nvSpPr>
        <p:spPr>
          <a:xfrm flipV="1">
            <a:off x="7085160" y="1902960"/>
            <a:ext cx="1440" cy="8701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7068960" y="2768760"/>
            <a:ext cx="32040" cy="48960"/>
          </a:xfrm>
          <a:custGeom>
            <a:avLst/>
            <a:gdLst/>
            <a:ahLst/>
            <a:rect l="l" t="t" r="r" b="b"/>
            <a:pathLst>
              <a:path w="42" h="61">
                <a:moveTo>
                  <a:pt x="42" y="0"/>
                </a:moveTo>
                <a:lnTo>
                  <a:pt x="22" y="61"/>
                </a:lnTo>
                <a:lnTo>
                  <a:pt x="0" y="0"/>
                </a:lnTo>
                <a:lnTo>
                  <a:pt x="42" y="0"/>
                </a:lnTo>
                <a:close/>
              </a:path>
            </a:pathLst>
          </a:custGeom>
          <a:solidFill>
            <a:srgbClr val="000000"/>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78" name=""/>
          <p:cNvSpPr/>
          <p:nvPr/>
        </p:nvSpPr>
        <p:spPr>
          <a:xfrm>
            <a:off x="7068960" y="1860480"/>
            <a:ext cx="32040" cy="47520"/>
          </a:xfrm>
          <a:custGeom>
            <a:avLst/>
            <a:gdLst/>
            <a:ahLst/>
            <a:rect l="l" t="t" r="r" b="b"/>
            <a:pathLst>
              <a:path w="42" h="60">
                <a:moveTo>
                  <a:pt x="0" y="60"/>
                </a:moveTo>
                <a:lnTo>
                  <a:pt x="22" y="0"/>
                </a:lnTo>
                <a:lnTo>
                  <a:pt x="42" y="60"/>
                </a:lnTo>
                <a:lnTo>
                  <a:pt x="0" y="6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9" name=""/>
          <p:cNvSpPr/>
          <p:nvPr/>
        </p:nvSpPr>
        <p:spPr>
          <a:xfrm>
            <a:off x="7878600" y="2333520"/>
            <a:ext cx="33480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Product</a:t>
            </a:r>
            <a:endParaRPr b="0" lang="en-US" sz="700" strike="noStrike" u="none">
              <a:solidFill>
                <a:srgbClr val="000000"/>
              </a:solidFill>
              <a:effectLst/>
              <a:uFillTx/>
              <a:latin typeface="Times New Roman"/>
            </a:endParaRPr>
          </a:p>
        </p:txBody>
      </p:sp>
      <p:sp>
        <p:nvSpPr>
          <p:cNvPr id="180" name=""/>
          <p:cNvSpPr/>
          <p:nvPr/>
        </p:nvSpPr>
        <p:spPr>
          <a:xfrm>
            <a:off x="7777800" y="2436840"/>
            <a:ext cx="54108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Performance</a:t>
            </a:r>
            <a:endParaRPr b="0" lang="en-US" sz="700" strike="noStrike" u="none">
              <a:solidFill>
                <a:srgbClr val="000000"/>
              </a:solidFill>
              <a:effectLst/>
              <a:uFillTx/>
              <a:latin typeface="Times New Roman"/>
            </a:endParaRPr>
          </a:p>
        </p:txBody>
      </p:sp>
      <p:sp>
        <p:nvSpPr>
          <p:cNvPr id="181" name=""/>
          <p:cNvSpPr/>
          <p:nvPr/>
        </p:nvSpPr>
        <p:spPr>
          <a:xfrm>
            <a:off x="7843680" y="2540160"/>
            <a:ext cx="40860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Feedback</a:t>
            </a:r>
            <a:endParaRPr b="0" lang="en-US" sz="700" strike="noStrike" u="none">
              <a:solidFill>
                <a:srgbClr val="000000"/>
              </a:solidFill>
              <a:effectLst/>
              <a:uFillTx/>
              <a:latin typeface="Times New Roman"/>
            </a:endParaRPr>
          </a:p>
        </p:txBody>
      </p:sp>
      <p:sp>
        <p:nvSpPr>
          <p:cNvPr id="182" name=""/>
          <p:cNvSpPr/>
          <p:nvPr/>
        </p:nvSpPr>
        <p:spPr>
          <a:xfrm>
            <a:off x="3602160" y="617400"/>
            <a:ext cx="320400" cy="77760"/>
          </a:xfrm>
          <a:prstGeom prst="rect">
            <a:avLst/>
          </a:prstGeom>
          <a:solidFill>
            <a:srgbClr val="f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3" name=""/>
          <p:cNvSpPr/>
          <p:nvPr/>
        </p:nvSpPr>
        <p:spPr>
          <a:xfrm>
            <a:off x="2016000" y="3800520"/>
            <a:ext cx="843120" cy="368280"/>
          </a:xfrm>
          <a:custGeom>
            <a:avLst/>
            <a:gdLst/>
            <a:ahLst/>
            <a:rect l="l" t="t" r="r" b="b"/>
            <a:pathLst>
              <a:path w="1061" h="464">
                <a:moveTo>
                  <a:pt x="1061" y="232"/>
                </a:moveTo>
                <a:lnTo>
                  <a:pt x="1058" y="209"/>
                </a:lnTo>
                <a:lnTo>
                  <a:pt x="1050" y="186"/>
                </a:lnTo>
                <a:lnTo>
                  <a:pt x="1038" y="164"/>
                </a:lnTo>
                <a:lnTo>
                  <a:pt x="1019" y="142"/>
                </a:lnTo>
                <a:lnTo>
                  <a:pt x="996" y="121"/>
                </a:lnTo>
                <a:lnTo>
                  <a:pt x="969" y="102"/>
                </a:lnTo>
                <a:lnTo>
                  <a:pt x="937" y="83"/>
                </a:lnTo>
                <a:lnTo>
                  <a:pt x="900" y="66"/>
                </a:lnTo>
                <a:lnTo>
                  <a:pt x="861" y="51"/>
                </a:lnTo>
                <a:lnTo>
                  <a:pt x="818" y="36"/>
                </a:lnTo>
                <a:lnTo>
                  <a:pt x="772" y="26"/>
                </a:lnTo>
                <a:lnTo>
                  <a:pt x="724" y="16"/>
                </a:lnTo>
                <a:lnTo>
                  <a:pt x="674" y="9"/>
                </a:lnTo>
                <a:lnTo>
                  <a:pt x="623" y="4"/>
                </a:lnTo>
                <a:lnTo>
                  <a:pt x="570" y="0"/>
                </a:lnTo>
                <a:lnTo>
                  <a:pt x="517" y="0"/>
                </a:lnTo>
                <a:lnTo>
                  <a:pt x="464" y="1"/>
                </a:lnTo>
                <a:lnTo>
                  <a:pt x="412" y="5"/>
                </a:lnTo>
                <a:lnTo>
                  <a:pt x="361" y="12"/>
                </a:lnTo>
                <a:lnTo>
                  <a:pt x="311" y="21"/>
                </a:lnTo>
                <a:lnTo>
                  <a:pt x="265" y="31"/>
                </a:lnTo>
                <a:lnTo>
                  <a:pt x="221" y="43"/>
                </a:lnTo>
                <a:lnTo>
                  <a:pt x="179" y="59"/>
                </a:lnTo>
                <a:lnTo>
                  <a:pt x="141" y="74"/>
                </a:lnTo>
                <a:lnTo>
                  <a:pt x="106" y="92"/>
                </a:lnTo>
                <a:lnTo>
                  <a:pt x="77" y="111"/>
                </a:lnTo>
                <a:lnTo>
                  <a:pt x="52" y="132"/>
                </a:lnTo>
                <a:lnTo>
                  <a:pt x="31" y="152"/>
                </a:lnTo>
                <a:lnTo>
                  <a:pt x="16" y="175"/>
                </a:lnTo>
                <a:lnTo>
                  <a:pt x="5" y="198"/>
                </a:lnTo>
                <a:lnTo>
                  <a:pt x="0" y="220"/>
                </a:lnTo>
                <a:lnTo>
                  <a:pt x="0" y="244"/>
                </a:lnTo>
                <a:lnTo>
                  <a:pt x="5" y="267"/>
                </a:lnTo>
                <a:lnTo>
                  <a:pt x="16" y="289"/>
                </a:lnTo>
                <a:lnTo>
                  <a:pt x="31" y="312"/>
                </a:lnTo>
                <a:lnTo>
                  <a:pt x="52" y="332"/>
                </a:lnTo>
                <a:lnTo>
                  <a:pt x="77" y="353"/>
                </a:lnTo>
                <a:lnTo>
                  <a:pt x="106" y="373"/>
                </a:lnTo>
                <a:lnTo>
                  <a:pt x="141" y="390"/>
                </a:lnTo>
                <a:lnTo>
                  <a:pt x="179" y="407"/>
                </a:lnTo>
                <a:lnTo>
                  <a:pt x="221" y="421"/>
                </a:lnTo>
                <a:lnTo>
                  <a:pt x="265" y="433"/>
                </a:lnTo>
                <a:lnTo>
                  <a:pt x="311" y="443"/>
                </a:lnTo>
                <a:lnTo>
                  <a:pt x="361" y="452"/>
                </a:lnTo>
                <a:lnTo>
                  <a:pt x="412" y="459"/>
                </a:lnTo>
                <a:lnTo>
                  <a:pt x="464" y="463"/>
                </a:lnTo>
                <a:lnTo>
                  <a:pt x="517" y="464"/>
                </a:lnTo>
                <a:lnTo>
                  <a:pt x="570" y="464"/>
                </a:lnTo>
                <a:lnTo>
                  <a:pt x="623" y="461"/>
                </a:lnTo>
                <a:lnTo>
                  <a:pt x="674" y="456"/>
                </a:lnTo>
                <a:lnTo>
                  <a:pt x="724" y="448"/>
                </a:lnTo>
                <a:lnTo>
                  <a:pt x="772" y="439"/>
                </a:lnTo>
                <a:lnTo>
                  <a:pt x="818" y="428"/>
                </a:lnTo>
                <a:lnTo>
                  <a:pt x="861" y="413"/>
                </a:lnTo>
                <a:lnTo>
                  <a:pt x="900" y="399"/>
                </a:lnTo>
                <a:lnTo>
                  <a:pt x="937" y="382"/>
                </a:lnTo>
                <a:lnTo>
                  <a:pt x="969" y="362"/>
                </a:lnTo>
                <a:lnTo>
                  <a:pt x="996" y="343"/>
                </a:lnTo>
                <a:lnTo>
                  <a:pt x="1019" y="322"/>
                </a:lnTo>
                <a:lnTo>
                  <a:pt x="1038" y="301"/>
                </a:lnTo>
                <a:lnTo>
                  <a:pt x="1050" y="278"/>
                </a:lnTo>
                <a:lnTo>
                  <a:pt x="1058" y="255"/>
                </a:lnTo>
                <a:lnTo>
                  <a:pt x="1061"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2193120" y="3879720"/>
            <a:ext cx="55584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Standardized</a:t>
            </a:r>
            <a:endParaRPr b="0" lang="en-US" sz="700" strike="noStrike" u="none">
              <a:solidFill>
                <a:srgbClr val="000000"/>
              </a:solidFill>
              <a:effectLst/>
              <a:uFillTx/>
              <a:latin typeface="Times New Roman"/>
            </a:endParaRPr>
          </a:p>
        </p:txBody>
      </p:sp>
      <p:sp>
        <p:nvSpPr>
          <p:cNvPr id="185" name=""/>
          <p:cNvSpPr/>
          <p:nvPr/>
        </p:nvSpPr>
        <p:spPr>
          <a:xfrm>
            <a:off x="2276640" y="3983040"/>
            <a:ext cx="38376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Products</a:t>
            </a:r>
            <a:endParaRPr b="0" lang="en-US" sz="700" strike="noStrike" u="none">
              <a:solidFill>
                <a:srgbClr val="000000"/>
              </a:solidFill>
              <a:effectLst/>
              <a:uFillTx/>
              <a:latin typeface="Times New Roman"/>
            </a:endParaRPr>
          </a:p>
        </p:txBody>
      </p:sp>
      <p:sp>
        <p:nvSpPr>
          <p:cNvPr id="186" name=""/>
          <p:cNvSpPr/>
          <p:nvPr/>
        </p:nvSpPr>
        <p:spPr>
          <a:xfrm flipV="1">
            <a:off x="1650960" y="3673440"/>
            <a:ext cx="1800" cy="140328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1643040" y="5073480"/>
            <a:ext cx="33480" cy="47880"/>
          </a:xfrm>
          <a:custGeom>
            <a:avLst/>
            <a:gdLst/>
            <a:ahLst/>
            <a:rect l="l" t="t" r="r" b="b"/>
            <a:pathLst>
              <a:path w="41" h="60">
                <a:moveTo>
                  <a:pt x="41" y="0"/>
                </a:moveTo>
                <a:lnTo>
                  <a:pt x="20" y="60"/>
                </a:lnTo>
                <a:lnTo>
                  <a:pt x="0" y="0"/>
                </a:lnTo>
                <a:lnTo>
                  <a:pt x="41" y="0"/>
                </a:lnTo>
                <a:close/>
              </a:path>
            </a:pathLst>
          </a:custGeom>
          <a:solidFill>
            <a:srgbClr val="000000"/>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88" name=""/>
          <p:cNvSpPr/>
          <p:nvPr/>
        </p:nvSpPr>
        <p:spPr>
          <a:xfrm>
            <a:off x="1473120" y="3673440"/>
            <a:ext cx="177840" cy="747720"/>
          </a:xfrm>
          <a:custGeom>
            <a:avLst/>
            <a:gdLst/>
            <a:ahLst/>
            <a:rect l="l" t="t" r="r" b="b"/>
            <a:pathLst>
              <a:path w="224" h="941">
                <a:moveTo>
                  <a:pt x="0" y="941"/>
                </a:moveTo>
                <a:lnTo>
                  <a:pt x="224" y="941"/>
                </a:lnTo>
                <a:lnTo>
                  <a:pt x="224" y="0"/>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692280" y="4237200"/>
            <a:ext cx="842760" cy="368280"/>
          </a:xfrm>
          <a:custGeom>
            <a:avLst/>
            <a:gdLst/>
            <a:ahLst/>
            <a:rect l="l" t="t" r="r" b="b"/>
            <a:pathLst>
              <a:path w="1063" h="464">
                <a:moveTo>
                  <a:pt x="1063" y="232"/>
                </a:moveTo>
                <a:lnTo>
                  <a:pt x="1060" y="209"/>
                </a:lnTo>
                <a:lnTo>
                  <a:pt x="1052" y="187"/>
                </a:lnTo>
                <a:lnTo>
                  <a:pt x="1039" y="163"/>
                </a:lnTo>
                <a:lnTo>
                  <a:pt x="1021" y="142"/>
                </a:lnTo>
                <a:lnTo>
                  <a:pt x="998" y="121"/>
                </a:lnTo>
                <a:lnTo>
                  <a:pt x="970" y="102"/>
                </a:lnTo>
                <a:lnTo>
                  <a:pt x="937" y="82"/>
                </a:lnTo>
                <a:lnTo>
                  <a:pt x="902" y="65"/>
                </a:lnTo>
                <a:lnTo>
                  <a:pt x="862" y="51"/>
                </a:lnTo>
                <a:lnTo>
                  <a:pt x="819" y="37"/>
                </a:lnTo>
                <a:lnTo>
                  <a:pt x="773" y="25"/>
                </a:lnTo>
                <a:lnTo>
                  <a:pt x="726" y="16"/>
                </a:lnTo>
                <a:lnTo>
                  <a:pt x="675" y="9"/>
                </a:lnTo>
                <a:lnTo>
                  <a:pt x="623" y="4"/>
                </a:lnTo>
                <a:lnTo>
                  <a:pt x="571" y="0"/>
                </a:lnTo>
                <a:lnTo>
                  <a:pt x="518" y="0"/>
                </a:lnTo>
                <a:lnTo>
                  <a:pt x="466" y="1"/>
                </a:lnTo>
                <a:lnTo>
                  <a:pt x="413" y="5"/>
                </a:lnTo>
                <a:lnTo>
                  <a:pt x="362" y="12"/>
                </a:lnTo>
                <a:lnTo>
                  <a:pt x="313" y="21"/>
                </a:lnTo>
                <a:lnTo>
                  <a:pt x="266" y="31"/>
                </a:lnTo>
                <a:lnTo>
                  <a:pt x="221" y="43"/>
                </a:lnTo>
                <a:lnTo>
                  <a:pt x="180" y="58"/>
                </a:lnTo>
                <a:lnTo>
                  <a:pt x="142" y="74"/>
                </a:lnTo>
                <a:lnTo>
                  <a:pt x="108" y="91"/>
                </a:lnTo>
                <a:lnTo>
                  <a:pt x="79" y="111"/>
                </a:lnTo>
                <a:lnTo>
                  <a:pt x="53" y="132"/>
                </a:lnTo>
                <a:lnTo>
                  <a:pt x="33" y="153"/>
                </a:lnTo>
                <a:lnTo>
                  <a:pt x="16" y="175"/>
                </a:lnTo>
                <a:lnTo>
                  <a:pt x="6" y="197"/>
                </a:lnTo>
                <a:lnTo>
                  <a:pt x="0" y="221"/>
                </a:lnTo>
                <a:lnTo>
                  <a:pt x="0" y="244"/>
                </a:lnTo>
                <a:lnTo>
                  <a:pt x="6" y="267"/>
                </a:lnTo>
                <a:lnTo>
                  <a:pt x="16" y="290"/>
                </a:lnTo>
                <a:lnTo>
                  <a:pt x="33" y="312"/>
                </a:lnTo>
                <a:lnTo>
                  <a:pt x="53" y="333"/>
                </a:lnTo>
                <a:lnTo>
                  <a:pt x="79" y="354"/>
                </a:lnTo>
                <a:lnTo>
                  <a:pt x="108" y="373"/>
                </a:lnTo>
                <a:lnTo>
                  <a:pt x="142" y="390"/>
                </a:lnTo>
                <a:lnTo>
                  <a:pt x="180" y="407"/>
                </a:lnTo>
                <a:lnTo>
                  <a:pt x="221" y="421"/>
                </a:lnTo>
                <a:lnTo>
                  <a:pt x="266" y="433"/>
                </a:lnTo>
                <a:lnTo>
                  <a:pt x="313" y="443"/>
                </a:lnTo>
                <a:lnTo>
                  <a:pt x="362" y="453"/>
                </a:lnTo>
                <a:lnTo>
                  <a:pt x="413" y="459"/>
                </a:lnTo>
                <a:lnTo>
                  <a:pt x="466" y="463"/>
                </a:lnTo>
                <a:lnTo>
                  <a:pt x="518" y="464"/>
                </a:lnTo>
                <a:lnTo>
                  <a:pt x="571" y="464"/>
                </a:lnTo>
                <a:lnTo>
                  <a:pt x="623" y="460"/>
                </a:lnTo>
                <a:lnTo>
                  <a:pt x="675" y="455"/>
                </a:lnTo>
                <a:lnTo>
                  <a:pt x="726" y="449"/>
                </a:lnTo>
                <a:lnTo>
                  <a:pt x="773" y="440"/>
                </a:lnTo>
                <a:lnTo>
                  <a:pt x="819" y="428"/>
                </a:lnTo>
                <a:lnTo>
                  <a:pt x="862" y="413"/>
                </a:lnTo>
                <a:lnTo>
                  <a:pt x="902" y="399"/>
                </a:lnTo>
                <a:lnTo>
                  <a:pt x="937" y="382"/>
                </a:lnTo>
                <a:lnTo>
                  <a:pt x="970" y="363"/>
                </a:lnTo>
                <a:lnTo>
                  <a:pt x="998" y="343"/>
                </a:lnTo>
                <a:lnTo>
                  <a:pt x="1021" y="322"/>
                </a:lnTo>
                <a:lnTo>
                  <a:pt x="1039" y="301"/>
                </a:lnTo>
                <a:lnTo>
                  <a:pt x="1052" y="278"/>
                </a:lnTo>
                <a:lnTo>
                  <a:pt x="1060" y="256"/>
                </a:lnTo>
                <a:lnTo>
                  <a:pt x="1063"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952560" y="4264200"/>
            <a:ext cx="37872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Qualified</a:t>
            </a:r>
            <a:endParaRPr b="0" lang="en-US" sz="700" strike="noStrike" u="none">
              <a:solidFill>
                <a:srgbClr val="000000"/>
              </a:solidFill>
              <a:effectLst/>
              <a:uFillTx/>
              <a:latin typeface="Times New Roman"/>
            </a:endParaRPr>
          </a:p>
        </p:txBody>
      </p:sp>
      <p:sp>
        <p:nvSpPr>
          <p:cNvPr id="191" name=""/>
          <p:cNvSpPr/>
          <p:nvPr/>
        </p:nvSpPr>
        <p:spPr>
          <a:xfrm>
            <a:off x="994320" y="4367160"/>
            <a:ext cx="28584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Market</a:t>
            </a:r>
            <a:endParaRPr b="0" lang="en-US" sz="700" strike="noStrike" u="none">
              <a:solidFill>
                <a:srgbClr val="000000"/>
              </a:solidFill>
              <a:effectLst/>
              <a:uFillTx/>
              <a:latin typeface="Times New Roman"/>
            </a:endParaRPr>
          </a:p>
        </p:txBody>
      </p:sp>
      <p:sp>
        <p:nvSpPr>
          <p:cNvPr id="192" name=""/>
          <p:cNvSpPr/>
          <p:nvPr/>
        </p:nvSpPr>
        <p:spPr>
          <a:xfrm>
            <a:off x="930600" y="4471920"/>
            <a:ext cx="42300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Segments</a:t>
            </a:r>
            <a:endParaRPr b="0" lang="en-US" sz="700" strike="noStrike" u="none">
              <a:solidFill>
                <a:srgbClr val="000000"/>
              </a:solidFill>
              <a:effectLst/>
              <a:uFillTx/>
              <a:latin typeface="Times New Roman"/>
            </a:endParaRPr>
          </a:p>
        </p:txBody>
      </p:sp>
      <p:sp>
        <p:nvSpPr>
          <p:cNvPr id="193" name=""/>
          <p:cNvSpPr/>
          <p:nvPr/>
        </p:nvSpPr>
        <p:spPr>
          <a:xfrm>
            <a:off x="692280" y="2335320"/>
            <a:ext cx="842760" cy="368280"/>
          </a:xfrm>
          <a:custGeom>
            <a:avLst/>
            <a:gdLst/>
            <a:ahLst/>
            <a:rect l="l" t="t" r="r" b="b"/>
            <a:pathLst>
              <a:path w="1063" h="464">
                <a:moveTo>
                  <a:pt x="1063" y="232"/>
                </a:moveTo>
                <a:lnTo>
                  <a:pt x="1060" y="210"/>
                </a:lnTo>
                <a:lnTo>
                  <a:pt x="1052" y="186"/>
                </a:lnTo>
                <a:lnTo>
                  <a:pt x="1039" y="164"/>
                </a:lnTo>
                <a:lnTo>
                  <a:pt x="1021" y="142"/>
                </a:lnTo>
                <a:lnTo>
                  <a:pt x="998" y="121"/>
                </a:lnTo>
                <a:lnTo>
                  <a:pt x="970" y="101"/>
                </a:lnTo>
                <a:lnTo>
                  <a:pt x="937" y="83"/>
                </a:lnTo>
                <a:lnTo>
                  <a:pt x="902" y="66"/>
                </a:lnTo>
                <a:lnTo>
                  <a:pt x="862" y="50"/>
                </a:lnTo>
                <a:lnTo>
                  <a:pt x="819" y="37"/>
                </a:lnTo>
                <a:lnTo>
                  <a:pt x="773" y="26"/>
                </a:lnTo>
                <a:lnTo>
                  <a:pt x="726" y="15"/>
                </a:lnTo>
                <a:lnTo>
                  <a:pt x="675" y="9"/>
                </a:lnTo>
                <a:lnTo>
                  <a:pt x="623" y="4"/>
                </a:lnTo>
                <a:lnTo>
                  <a:pt x="571" y="1"/>
                </a:lnTo>
                <a:lnTo>
                  <a:pt x="518" y="0"/>
                </a:lnTo>
                <a:lnTo>
                  <a:pt x="466" y="2"/>
                </a:lnTo>
                <a:lnTo>
                  <a:pt x="413" y="6"/>
                </a:lnTo>
                <a:lnTo>
                  <a:pt x="362" y="11"/>
                </a:lnTo>
                <a:lnTo>
                  <a:pt x="313" y="20"/>
                </a:lnTo>
                <a:lnTo>
                  <a:pt x="266" y="31"/>
                </a:lnTo>
                <a:lnTo>
                  <a:pt x="221" y="44"/>
                </a:lnTo>
                <a:lnTo>
                  <a:pt x="180" y="58"/>
                </a:lnTo>
                <a:lnTo>
                  <a:pt x="142" y="74"/>
                </a:lnTo>
                <a:lnTo>
                  <a:pt x="108" y="92"/>
                </a:lnTo>
                <a:lnTo>
                  <a:pt x="79" y="110"/>
                </a:lnTo>
                <a:lnTo>
                  <a:pt x="53" y="131"/>
                </a:lnTo>
                <a:lnTo>
                  <a:pt x="33" y="152"/>
                </a:lnTo>
                <a:lnTo>
                  <a:pt x="16" y="174"/>
                </a:lnTo>
                <a:lnTo>
                  <a:pt x="6" y="198"/>
                </a:lnTo>
                <a:lnTo>
                  <a:pt x="0" y="220"/>
                </a:lnTo>
                <a:lnTo>
                  <a:pt x="0" y="243"/>
                </a:lnTo>
                <a:lnTo>
                  <a:pt x="6" y="267"/>
                </a:lnTo>
                <a:lnTo>
                  <a:pt x="16" y="289"/>
                </a:lnTo>
                <a:lnTo>
                  <a:pt x="33" y="311"/>
                </a:lnTo>
                <a:lnTo>
                  <a:pt x="53" y="333"/>
                </a:lnTo>
                <a:lnTo>
                  <a:pt x="79" y="353"/>
                </a:lnTo>
                <a:lnTo>
                  <a:pt x="108" y="373"/>
                </a:lnTo>
                <a:lnTo>
                  <a:pt x="142" y="389"/>
                </a:lnTo>
                <a:lnTo>
                  <a:pt x="180" y="406"/>
                </a:lnTo>
                <a:lnTo>
                  <a:pt x="221" y="421"/>
                </a:lnTo>
                <a:lnTo>
                  <a:pt x="266" y="434"/>
                </a:lnTo>
                <a:lnTo>
                  <a:pt x="313" y="444"/>
                </a:lnTo>
                <a:lnTo>
                  <a:pt x="362" y="452"/>
                </a:lnTo>
                <a:lnTo>
                  <a:pt x="413" y="459"/>
                </a:lnTo>
                <a:lnTo>
                  <a:pt x="466" y="462"/>
                </a:lnTo>
                <a:lnTo>
                  <a:pt x="518" y="464"/>
                </a:lnTo>
                <a:lnTo>
                  <a:pt x="571" y="464"/>
                </a:lnTo>
                <a:lnTo>
                  <a:pt x="623" y="461"/>
                </a:lnTo>
                <a:lnTo>
                  <a:pt x="675" y="456"/>
                </a:lnTo>
                <a:lnTo>
                  <a:pt x="726" y="448"/>
                </a:lnTo>
                <a:lnTo>
                  <a:pt x="773" y="439"/>
                </a:lnTo>
                <a:lnTo>
                  <a:pt x="819" y="427"/>
                </a:lnTo>
                <a:lnTo>
                  <a:pt x="862" y="414"/>
                </a:lnTo>
                <a:lnTo>
                  <a:pt x="902" y="399"/>
                </a:lnTo>
                <a:lnTo>
                  <a:pt x="937" y="382"/>
                </a:lnTo>
                <a:lnTo>
                  <a:pt x="970" y="363"/>
                </a:lnTo>
                <a:lnTo>
                  <a:pt x="998" y="343"/>
                </a:lnTo>
                <a:lnTo>
                  <a:pt x="1021" y="322"/>
                </a:lnTo>
                <a:lnTo>
                  <a:pt x="1039" y="301"/>
                </a:lnTo>
                <a:lnTo>
                  <a:pt x="1052" y="279"/>
                </a:lnTo>
                <a:lnTo>
                  <a:pt x="1060" y="255"/>
                </a:lnTo>
                <a:lnTo>
                  <a:pt x="1063" y="232"/>
                </a:lnTo>
                <a:close/>
              </a:path>
            </a:pathLst>
          </a:custGeom>
          <a:solidFill>
            <a:srgbClr val="ffaf60"/>
          </a:solid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951840" y="2414520"/>
            <a:ext cx="37908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Strategic</a:t>
            </a:r>
            <a:endParaRPr b="0" lang="en-US" sz="700" strike="noStrike" u="none">
              <a:solidFill>
                <a:srgbClr val="000000"/>
              </a:solidFill>
              <a:effectLst/>
              <a:uFillTx/>
              <a:latin typeface="Times New Roman"/>
            </a:endParaRPr>
          </a:p>
        </p:txBody>
      </p:sp>
      <p:sp>
        <p:nvSpPr>
          <p:cNvPr id="195" name=""/>
          <p:cNvSpPr/>
          <p:nvPr/>
        </p:nvSpPr>
        <p:spPr>
          <a:xfrm>
            <a:off x="950400" y="2517840"/>
            <a:ext cx="383760" cy="1069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Direction</a:t>
            </a:r>
            <a:endParaRPr b="0" lang="en-US" sz="700" strike="noStrike" u="none">
              <a:solidFill>
                <a:srgbClr val="000000"/>
              </a:solidFill>
              <a:effectLst/>
              <a:uFillTx/>
              <a:latin typeface="Times New Roman"/>
            </a:endParaRPr>
          </a:p>
        </p:txBody>
      </p:sp>
      <p:sp>
        <p:nvSpPr>
          <p:cNvPr id="196" name=""/>
          <p:cNvSpPr/>
          <p:nvPr/>
        </p:nvSpPr>
        <p:spPr>
          <a:xfrm>
            <a:off x="695160" y="3246480"/>
            <a:ext cx="65088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 name=""/>
          <p:cNvSpPr/>
          <p:nvPr/>
        </p:nvSpPr>
        <p:spPr>
          <a:xfrm>
            <a:off x="1295280" y="3230640"/>
            <a:ext cx="49320" cy="31680"/>
          </a:xfrm>
          <a:custGeom>
            <a:avLst/>
            <a:gdLst/>
            <a:ahLst/>
            <a:rect l="l" t="t" r="r" b="b"/>
            <a:pathLst>
              <a:path w="64" h="41">
                <a:moveTo>
                  <a:pt x="0" y="0"/>
                </a:moveTo>
                <a:lnTo>
                  <a:pt x="64" y="21"/>
                </a:lnTo>
                <a:lnTo>
                  <a:pt x="0" y="41"/>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8" name=""/>
          <p:cNvSpPr/>
          <p:nvPr/>
        </p:nvSpPr>
        <p:spPr>
          <a:xfrm flipV="1">
            <a:off x="1104840" y="2703600"/>
            <a:ext cx="1800" cy="54288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6351480" y="5676840"/>
            <a:ext cx="146556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Gutenberg:  Deal Optimization &amp; Control</a:t>
            </a:r>
            <a:endParaRPr b="0" lang="en-US" sz="600" strike="noStrike" u="none">
              <a:solidFill>
                <a:srgbClr val="000000"/>
              </a:solidFill>
              <a:effectLst/>
              <a:uFillTx/>
              <a:latin typeface="Times New Roman"/>
            </a:endParaRPr>
          </a:p>
        </p:txBody>
      </p:sp>
      <p:sp>
        <p:nvSpPr>
          <p:cNvPr id="200" name=""/>
          <p:cNvSpPr/>
          <p:nvPr/>
        </p:nvSpPr>
        <p:spPr>
          <a:xfrm>
            <a:off x="6358680" y="5899320"/>
            <a:ext cx="158436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Gutenberg:  Product &amp; Market Development</a:t>
            </a:r>
            <a:endParaRPr b="0" lang="en-US" sz="600" strike="noStrike" u="none">
              <a:solidFill>
                <a:srgbClr val="000000"/>
              </a:solidFill>
              <a:effectLst/>
              <a:uFillTx/>
              <a:latin typeface="Times New Roman"/>
            </a:endParaRPr>
          </a:p>
        </p:txBody>
      </p:sp>
      <p:sp>
        <p:nvSpPr>
          <p:cNvPr id="201" name=""/>
          <p:cNvSpPr/>
          <p:nvPr/>
        </p:nvSpPr>
        <p:spPr>
          <a:xfrm>
            <a:off x="5810400" y="5857920"/>
            <a:ext cx="320400" cy="155520"/>
          </a:xfrm>
          <a:prstGeom prst="rect">
            <a:avLst/>
          </a:prstGeom>
          <a:solidFill>
            <a:srgbClr val="fbfdae"/>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6474240" y="2862360"/>
            <a:ext cx="12632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Services Delivery</a:t>
            </a:r>
            <a:endParaRPr b="0" lang="en-US" sz="1200" strike="noStrike" u="none">
              <a:solidFill>
                <a:srgbClr val="000000"/>
              </a:solidFill>
              <a:effectLst/>
              <a:uFillTx/>
              <a:latin typeface="Times New Roman"/>
            </a:endParaRPr>
          </a:p>
        </p:txBody>
      </p:sp>
      <p:sp>
        <p:nvSpPr>
          <p:cNvPr id="203" name=""/>
          <p:cNvSpPr/>
          <p:nvPr/>
        </p:nvSpPr>
        <p:spPr>
          <a:xfrm>
            <a:off x="6532560" y="3111480"/>
            <a:ext cx="1203480" cy="155520"/>
          </a:xfrm>
          <a:prstGeom prst="rect">
            <a:avLst/>
          </a:prstGeom>
          <a:solidFill>
            <a:srgbClr val="ff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6532560" y="3111480"/>
            <a:ext cx="1203480" cy="155520"/>
          </a:xfrm>
          <a:prstGeom prst="rect">
            <a:avLst/>
          </a:prstGeom>
          <a:solidFill>
            <a:srgbClr val="ff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6980040" y="3139920"/>
            <a:ext cx="41976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Commodity</a:t>
            </a:r>
            <a:endParaRPr b="0" lang="en-US" sz="600" strike="noStrike" u="none">
              <a:solidFill>
                <a:srgbClr val="000000"/>
              </a:solidFill>
              <a:effectLst/>
              <a:uFillTx/>
              <a:latin typeface="Times New Roman"/>
            </a:endParaRPr>
          </a:p>
        </p:txBody>
      </p:sp>
      <p:sp>
        <p:nvSpPr>
          <p:cNvPr id="206" name=""/>
          <p:cNvSpPr/>
          <p:nvPr/>
        </p:nvSpPr>
        <p:spPr>
          <a:xfrm>
            <a:off x="6532560" y="3343320"/>
            <a:ext cx="1203480" cy="155520"/>
          </a:xfrm>
          <a:prstGeom prst="rect">
            <a:avLst/>
          </a:prstGeom>
          <a:solidFill>
            <a:srgbClr val="ff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6532560" y="3343320"/>
            <a:ext cx="1203480" cy="155520"/>
          </a:xfrm>
          <a:prstGeom prst="rect">
            <a:avLst/>
          </a:prstGeom>
          <a:solidFill>
            <a:srgbClr val="ff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6917040" y="3371760"/>
            <a:ext cx="55980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Assets &amp; Labor</a:t>
            </a:r>
            <a:endParaRPr b="0" lang="en-US" sz="600" strike="noStrike" u="none">
              <a:solidFill>
                <a:srgbClr val="000000"/>
              </a:solidFill>
              <a:effectLst/>
              <a:uFillTx/>
              <a:latin typeface="Times New Roman"/>
            </a:endParaRPr>
          </a:p>
        </p:txBody>
      </p:sp>
      <p:sp>
        <p:nvSpPr>
          <p:cNvPr id="209" name=""/>
          <p:cNvSpPr/>
          <p:nvPr/>
        </p:nvSpPr>
        <p:spPr>
          <a:xfrm>
            <a:off x="6532560" y="3597120"/>
            <a:ext cx="1203480" cy="174960"/>
          </a:xfrm>
          <a:prstGeom prst="rect">
            <a:avLst/>
          </a:prstGeom>
          <a:blipFill rotWithShape="0">
            <a:blip r:embed="rId11"/>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6532560" y="3597120"/>
            <a:ext cx="1203480" cy="174960"/>
          </a:xfrm>
          <a:prstGeom prst="rect">
            <a:avLst/>
          </a:prstGeom>
          <a:blipFill rotWithShape="0">
            <a:blip r:embed="rId12"/>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6779880" y="3633840"/>
            <a:ext cx="88992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Settlements &amp; Reporting</a:t>
            </a:r>
            <a:endParaRPr b="0" lang="en-US" sz="600" strike="noStrike" u="none">
              <a:solidFill>
                <a:srgbClr val="000000"/>
              </a:solidFill>
              <a:effectLst/>
              <a:uFillTx/>
              <a:latin typeface="Times New Roman"/>
            </a:endParaRPr>
          </a:p>
        </p:txBody>
      </p:sp>
      <p:sp>
        <p:nvSpPr>
          <p:cNvPr id="212" name=""/>
          <p:cNvSpPr/>
          <p:nvPr/>
        </p:nvSpPr>
        <p:spPr>
          <a:xfrm>
            <a:off x="5067360" y="4071960"/>
            <a:ext cx="2647800" cy="330120"/>
          </a:xfrm>
          <a:prstGeom prst="rect">
            <a:avLst/>
          </a:prstGeom>
          <a:blipFill rotWithShape="0">
            <a:blip r:embed="rId13"/>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5067360" y="4071960"/>
            <a:ext cx="2647800" cy="330120"/>
          </a:xfrm>
          <a:prstGeom prst="rect">
            <a:avLst/>
          </a:prstGeom>
          <a:blipFill rotWithShape="0">
            <a:blip r:embed="rId14"/>
            <a:srcRect/>
            <a:tile tx="0" ty="0" sx="100000" sy="100000" algn="ctr"/>
          </a:blip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5581080" y="4143240"/>
            <a:ext cx="17622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Risk Book Management</a:t>
            </a:r>
            <a:endParaRPr b="0" lang="en-US" sz="1200" strike="noStrike" u="none">
              <a:solidFill>
                <a:srgbClr val="000000"/>
              </a:solidFill>
              <a:effectLst/>
              <a:uFillTx/>
              <a:latin typeface="Times New Roman"/>
            </a:endParaRPr>
          </a:p>
        </p:txBody>
      </p:sp>
      <p:sp>
        <p:nvSpPr>
          <p:cNvPr id="215" name=""/>
          <p:cNvSpPr/>
          <p:nvPr/>
        </p:nvSpPr>
        <p:spPr>
          <a:xfrm>
            <a:off x="4178160" y="3246480"/>
            <a:ext cx="843120" cy="906480"/>
          </a:xfrm>
          <a:custGeom>
            <a:avLst/>
            <a:gdLst/>
            <a:ahLst/>
            <a:rect l="l" t="t" r="r" b="b"/>
            <a:pathLst>
              <a:path w="1063" h="1143">
                <a:moveTo>
                  <a:pt x="0" y="0"/>
                </a:moveTo>
                <a:lnTo>
                  <a:pt x="690" y="0"/>
                </a:lnTo>
                <a:lnTo>
                  <a:pt x="690" y="1143"/>
                </a:lnTo>
                <a:lnTo>
                  <a:pt x="1063" y="1143"/>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5016600" y="4137120"/>
            <a:ext cx="50760" cy="33120"/>
          </a:xfrm>
          <a:custGeom>
            <a:avLst/>
            <a:gdLst/>
            <a:ahLst/>
            <a:rect l="l" t="t" r="r" b="b"/>
            <a:pathLst>
              <a:path w="64" h="40">
                <a:moveTo>
                  <a:pt x="0" y="0"/>
                </a:moveTo>
                <a:lnTo>
                  <a:pt x="64" y="20"/>
                </a:lnTo>
                <a:lnTo>
                  <a:pt x="0" y="40"/>
                </a:lnTo>
                <a:lnTo>
                  <a:pt x="0" y="0"/>
                </a:lnTo>
                <a:close/>
              </a:path>
            </a:pathLst>
          </a:custGeom>
          <a:solidFill>
            <a:srgbClr val="000000"/>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7" name=""/>
          <p:cNvSpPr/>
          <p:nvPr/>
        </p:nvSpPr>
        <p:spPr>
          <a:xfrm>
            <a:off x="5397480" y="3713040"/>
            <a:ext cx="1440" cy="31428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5381640" y="3668760"/>
            <a:ext cx="33480" cy="49320"/>
          </a:xfrm>
          <a:custGeom>
            <a:avLst/>
            <a:gdLst/>
            <a:ahLst/>
            <a:rect l="l" t="t" r="r" b="b"/>
            <a:pathLst>
              <a:path w="42" h="62">
                <a:moveTo>
                  <a:pt x="0" y="62"/>
                </a:moveTo>
                <a:lnTo>
                  <a:pt x="20" y="0"/>
                </a:lnTo>
                <a:lnTo>
                  <a:pt x="42" y="62"/>
                </a:lnTo>
                <a:lnTo>
                  <a:pt x="0" y="62"/>
                </a:lnTo>
                <a:close/>
              </a:path>
            </a:pathLst>
          </a:custGeom>
          <a:solidFill>
            <a:srgbClr val="00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19" name=""/>
          <p:cNvSpPr/>
          <p:nvPr/>
        </p:nvSpPr>
        <p:spPr>
          <a:xfrm>
            <a:off x="5381640" y="4024440"/>
            <a:ext cx="33480" cy="47520"/>
          </a:xfrm>
          <a:custGeom>
            <a:avLst/>
            <a:gdLst/>
            <a:ahLst/>
            <a:rect l="l" t="t" r="r" b="b"/>
            <a:pathLst>
              <a:path w="42" h="60">
                <a:moveTo>
                  <a:pt x="42" y="0"/>
                </a:moveTo>
                <a:lnTo>
                  <a:pt x="20" y="60"/>
                </a:lnTo>
                <a:lnTo>
                  <a:pt x="0" y="0"/>
                </a:lnTo>
                <a:lnTo>
                  <a:pt x="42" y="0"/>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0" name=""/>
          <p:cNvSpPr/>
          <p:nvPr/>
        </p:nvSpPr>
        <p:spPr>
          <a:xfrm>
            <a:off x="7124760" y="3882960"/>
            <a:ext cx="1440" cy="142920"/>
          </a:xfrm>
          <a:prstGeom prst="line">
            <a:avLst/>
          </a:prstGeom>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7107120" y="3838680"/>
            <a:ext cx="33480" cy="48960"/>
          </a:xfrm>
          <a:custGeom>
            <a:avLst/>
            <a:gdLst/>
            <a:ahLst/>
            <a:rect l="l" t="t" r="r" b="b"/>
            <a:pathLst>
              <a:path w="42" h="61">
                <a:moveTo>
                  <a:pt x="0" y="61"/>
                </a:moveTo>
                <a:lnTo>
                  <a:pt x="21" y="0"/>
                </a:lnTo>
                <a:lnTo>
                  <a:pt x="42" y="61"/>
                </a:lnTo>
                <a:lnTo>
                  <a:pt x="0" y="61"/>
                </a:lnTo>
                <a:close/>
              </a:path>
            </a:pathLst>
          </a:custGeom>
          <a:solidFill>
            <a:srgbClr val="000000"/>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22" name=""/>
          <p:cNvSpPr/>
          <p:nvPr/>
        </p:nvSpPr>
        <p:spPr>
          <a:xfrm>
            <a:off x="7107120" y="4021200"/>
            <a:ext cx="33480" cy="49320"/>
          </a:xfrm>
          <a:custGeom>
            <a:avLst/>
            <a:gdLst/>
            <a:ahLst/>
            <a:rect l="l" t="t" r="r" b="b"/>
            <a:pathLst>
              <a:path w="42" h="61">
                <a:moveTo>
                  <a:pt x="42" y="0"/>
                </a:moveTo>
                <a:lnTo>
                  <a:pt x="21" y="61"/>
                </a:lnTo>
                <a:lnTo>
                  <a:pt x="0" y="0"/>
                </a:lnTo>
                <a:lnTo>
                  <a:pt x="42" y="0"/>
                </a:lnTo>
                <a:close/>
              </a:path>
            </a:pathLst>
          </a:custGeom>
          <a:solidFill>
            <a:srgbClr val="00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23" name=""/>
          <p:cNvSpPr/>
          <p:nvPr/>
        </p:nvSpPr>
        <p:spPr>
          <a:xfrm>
            <a:off x="3882960" y="3673440"/>
            <a:ext cx="1138320" cy="646200"/>
          </a:xfrm>
          <a:custGeom>
            <a:avLst/>
            <a:gdLst/>
            <a:ahLst/>
            <a:rect l="l" t="t" r="r" b="b"/>
            <a:pathLst>
              <a:path w="1434" h="813">
                <a:moveTo>
                  <a:pt x="38" y="0"/>
                </a:moveTo>
                <a:lnTo>
                  <a:pt x="0" y="0"/>
                </a:lnTo>
                <a:lnTo>
                  <a:pt x="0" y="813"/>
                </a:lnTo>
                <a:lnTo>
                  <a:pt x="1434" y="813"/>
                </a:lnTo>
              </a:path>
            </a:pathLst>
          </a:custGeom>
          <a:noFill/>
          <a:ln w="46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5016600" y="4303800"/>
            <a:ext cx="50760" cy="31680"/>
          </a:xfrm>
          <a:custGeom>
            <a:avLst/>
            <a:gdLst/>
            <a:ahLst/>
            <a:rect l="l" t="t" r="r" b="b"/>
            <a:pathLst>
              <a:path w="64" h="40">
                <a:moveTo>
                  <a:pt x="0" y="0"/>
                </a:moveTo>
                <a:lnTo>
                  <a:pt x="64" y="20"/>
                </a:lnTo>
                <a:lnTo>
                  <a:pt x="0" y="4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5" name=""/>
          <p:cNvSpPr/>
          <p:nvPr/>
        </p:nvSpPr>
        <p:spPr>
          <a:xfrm>
            <a:off x="465120" y="627120"/>
            <a:ext cx="162000" cy="233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2133720" y="5562720"/>
            <a:ext cx="30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8001000" y="2666880"/>
            <a:ext cx="0" cy="6098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609480" y="1295280"/>
            <a:ext cx="8305920" cy="46659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Improve/exceed external and internal customer satisfaction targets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Ensure compliance with all GAAP accounting and disclosure requirements as well as Enron corporate trading policies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 ability to package, price, and sell EES operations capabilities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Validate the unit cost of installation and delivery (deal execution)</a:t>
            </a:r>
            <a:endParaRPr b="0" lang="en-US" sz="2400" strike="noStrike" u="none">
              <a:solidFill>
                <a:srgbClr val="000000"/>
              </a:solidFill>
              <a:effectLst/>
              <a:uFillTx/>
              <a:latin typeface="Times New Roman"/>
            </a:endParaRPr>
          </a:p>
          <a:p>
            <a:pPr marL="457200" indent="-457200">
              <a:lnSpc>
                <a:spcPct val="100000"/>
              </a:lnSpc>
              <a:spcAft>
                <a:spcPts val="18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0" name=""/>
          <p:cNvSpPr/>
          <p:nvPr/>
        </p:nvSpPr>
        <p:spPr>
          <a:xfrm>
            <a:off x="0" y="635040"/>
            <a:ext cx="9144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Project Goals</a:t>
            </a:r>
            <a:endParaRPr b="0" lang="en-US" sz="2800" strike="noStrike" u="none">
              <a:solidFill>
                <a:srgbClr val="000000"/>
              </a:solidFill>
              <a:effectLst/>
              <a:uFillTx/>
              <a:latin typeface="Times New Roman"/>
            </a:endParaRPr>
          </a:p>
        </p:txBody>
      </p:sp>
      <p:sp>
        <p:nvSpPr>
          <p:cNvPr id="231"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
          <p:cNvSpPr/>
          <p:nvPr/>
        </p:nvSpPr>
        <p:spPr>
          <a:xfrm>
            <a:off x="685800" y="1324080"/>
            <a:ext cx="7772400" cy="46659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Establish capability to report on performance at a transaction and activity level</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Establish full understanding of contracts and related risk and obligations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Build contract compliance capability and assign accountability through the life of the deal</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Synchronize operations information systems (risk, billing, etc.) through the use of common ID’s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 a process for reconciling risk and billing systems that would highlight discrepancies</a:t>
            </a:r>
            <a:endParaRPr b="0" lang="en-US" sz="2400" strike="noStrike" u="none">
              <a:solidFill>
                <a:srgbClr val="000000"/>
              </a:solidFill>
              <a:effectLst/>
              <a:uFillTx/>
              <a:latin typeface="Times New Roman"/>
            </a:endParaRPr>
          </a:p>
        </p:txBody>
      </p:sp>
      <p:sp>
        <p:nvSpPr>
          <p:cNvPr id="233"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
        <p:nvSpPr>
          <p:cNvPr id="234" name=""/>
          <p:cNvSpPr/>
          <p:nvPr/>
        </p:nvSpPr>
        <p:spPr>
          <a:xfrm>
            <a:off x="0" y="635040"/>
            <a:ext cx="9144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Project Goals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35" name=""/>
          <p:cNvGrpSpPr/>
          <p:nvPr/>
        </p:nvGrpSpPr>
        <p:grpSpPr>
          <a:xfrm>
            <a:off x="987840" y="990720"/>
            <a:ext cx="6632280" cy="5349600"/>
            <a:chOff x="987840" y="990720"/>
            <a:chExt cx="6632280" cy="5349600"/>
          </a:xfrm>
        </p:grpSpPr>
        <p:sp>
          <p:nvSpPr>
            <p:cNvPr id="236" name=""/>
            <p:cNvSpPr/>
            <p:nvPr/>
          </p:nvSpPr>
          <p:spPr>
            <a:xfrm>
              <a:off x="2162520" y="990720"/>
              <a:ext cx="666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Why?</a:t>
              </a:r>
              <a:endParaRPr b="0" lang="en-US" sz="1400" strike="noStrike" u="none">
                <a:solidFill>
                  <a:srgbClr val="000000"/>
                </a:solidFill>
                <a:effectLst/>
                <a:uFillTx/>
                <a:latin typeface="Times New Roman"/>
              </a:endParaRPr>
            </a:p>
          </p:txBody>
        </p:sp>
        <p:graphicFrame>
          <p:nvGraphicFramePr>
            <p:cNvPr id="237" name=""/>
            <p:cNvGraphicFramePr/>
            <p:nvPr/>
          </p:nvGraphicFramePr>
          <p:xfrm>
            <a:off x="1295280" y="1027080"/>
            <a:ext cx="6324840" cy="5256720"/>
          </p:xfrm>
          <a:graphic>
            <a:graphicData uri="http://schemas.openxmlformats.org/presentationml/2006/ole">
              <p:oleObj r:id="rId1" spid="">
                <p:embed/>
                <p:pic>
                  <p:nvPicPr>
                    <p:cNvPr id="238" name="" descr=""/>
                    <p:cNvPicPr/>
                    <p:nvPr/>
                  </p:nvPicPr>
                  <p:blipFill>
                    <a:blip r:embed="rId2"/>
                    <a:stretch/>
                  </p:blipFill>
                  <p:spPr>
                    <a:xfrm>
                      <a:off x="1295280" y="1027080"/>
                      <a:ext cx="6324840" cy="5256720"/>
                    </a:xfrm>
                    <a:prstGeom prst="rect">
                      <a:avLst/>
                    </a:prstGeom>
                    <a:noFill/>
                    <a:ln w="0">
                      <a:noFill/>
                    </a:ln>
                  </p:spPr>
                </p:pic>
              </p:oleObj>
            </a:graphicData>
          </a:graphic>
        </p:graphicFrame>
        <p:sp>
          <p:nvSpPr>
            <p:cNvPr id="239" name=""/>
            <p:cNvSpPr/>
            <p:nvPr/>
          </p:nvSpPr>
          <p:spPr>
            <a:xfrm>
              <a:off x="1806840" y="5330520"/>
              <a:ext cx="1042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Changes?</a:t>
              </a:r>
              <a:endParaRPr b="0" lang="en-US" sz="1400" strike="noStrike" u="none">
                <a:solidFill>
                  <a:srgbClr val="000000"/>
                </a:solidFill>
                <a:effectLst/>
                <a:uFillTx/>
                <a:latin typeface="Times New Roman"/>
              </a:endParaRPr>
            </a:p>
          </p:txBody>
        </p:sp>
        <p:sp>
          <p:nvSpPr>
            <p:cNvPr id="240" name=""/>
            <p:cNvSpPr/>
            <p:nvPr/>
          </p:nvSpPr>
          <p:spPr>
            <a:xfrm>
              <a:off x="1612440" y="1661400"/>
              <a:ext cx="1211040" cy="52092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What’s</a:t>
              </a:r>
              <a:endParaRPr b="0" lang="en-US" sz="14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Happening?</a:t>
              </a:r>
              <a:endParaRPr b="0" lang="en-US" sz="1400" strike="noStrike" u="none">
                <a:solidFill>
                  <a:srgbClr val="000000"/>
                </a:solidFill>
                <a:effectLst/>
                <a:uFillTx/>
                <a:latin typeface="Times New Roman"/>
              </a:endParaRPr>
            </a:p>
          </p:txBody>
        </p:sp>
        <p:sp>
          <p:nvSpPr>
            <p:cNvPr id="241" name=""/>
            <p:cNvSpPr/>
            <p:nvPr/>
          </p:nvSpPr>
          <p:spPr>
            <a:xfrm>
              <a:off x="2044800" y="2601360"/>
              <a:ext cx="775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What?</a:t>
              </a:r>
              <a:endParaRPr b="0" lang="en-US" sz="1400" strike="noStrike" u="none">
                <a:solidFill>
                  <a:srgbClr val="000000"/>
                </a:solidFill>
                <a:effectLst/>
                <a:uFillTx/>
                <a:latin typeface="Times New Roman"/>
              </a:endParaRPr>
            </a:p>
          </p:txBody>
        </p:sp>
        <p:sp>
          <p:nvSpPr>
            <p:cNvPr id="242" name=""/>
            <p:cNvSpPr/>
            <p:nvPr/>
          </p:nvSpPr>
          <p:spPr>
            <a:xfrm>
              <a:off x="987840" y="6032880"/>
              <a:ext cx="1864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Who, When &amp; How?</a:t>
              </a:r>
              <a:endParaRPr b="0" lang="en-US" sz="1400" strike="noStrike" u="none">
                <a:solidFill>
                  <a:srgbClr val="000000"/>
                </a:solidFill>
                <a:effectLst/>
                <a:uFillTx/>
                <a:latin typeface="Times New Roman"/>
              </a:endParaRPr>
            </a:p>
          </p:txBody>
        </p:sp>
        <p:sp>
          <p:nvSpPr>
            <p:cNvPr id="243" name=""/>
            <p:cNvSpPr/>
            <p:nvPr/>
          </p:nvSpPr>
          <p:spPr>
            <a:xfrm>
              <a:off x="1455840" y="3861000"/>
              <a:ext cx="1388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What &amp; Who?</a:t>
              </a:r>
              <a:endParaRPr b="0" lang="en-US" sz="1400" strike="noStrike" u="none">
                <a:solidFill>
                  <a:srgbClr val="000000"/>
                </a:solidFill>
                <a:effectLst/>
                <a:uFillTx/>
                <a:latin typeface="Times New Roman"/>
              </a:endParaRPr>
            </a:p>
          </p:txBody>
        </p:sp>
      </p:grpSp>
      <p:sp>
        <p:nvSpPr>
          <p:cNvPr id="244" name=""/>
          <p:cNvSpPr/>
          <p:nvPr/>
        </p:nvSpPr>
        <p:spPr>
          <a:xfrm>
            <a:off x="685800" y="0"/>
            <a:ext cx="7772400" cy="6094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endParaRPr b="0" lang="en-US" sz="2400" strike="noStrike" u="none">
              <a:solidFill>
                <a:srgbClr val="000000"/>
              </a:solidFill>
              <a:effectLst/>
              <a:uFillTx/>
              <a:latin typeface="Times New Roman"/>
            </a:endParaRPr>
          </a:p>
        </p:txBody>
      </p:sp>
      <p:sp>
        <p:nvSpPr>
          <p:cNvPr id="245" name=""/>
          <p:cNvSpPr/>
          <p:nvPr/>
        </p:nvSpPr>
        <p:spPr>
          <a:xfrm>
            <a:off x="6629400" y="5638680"/>
            <a:ext cx="1676520" cy="533520"/>
          </a:xfrm>
          <a:prstGeom prst="leftArrow">
            <a:avLst>
              <a:gd name="adj1" fmla="val 50000"/>
              <a:gd name="adj2" fmla="val 78559"/>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4/4</a:t>
            </a:r>
            <a:endParaRPr b="0" lang="en-US" sz="2400" strike="noStrike" u="none">
              <a:solidFill>
                <a:srgbClr val="000000"/>
              </a:solidFill>
              <a:effectLst/>
              <a:uFillTx/>
              <a:latin typeface="Times New Roman"/>
            </a:endParaRPr>
          </a:p>
        </p:txBody>
      </p:sp>
      <p:sp>
        <p:nvSpPr>
          <p:cNvPr id="246" name=""/>
          <p:cNvSpPr/>
          <p:nvPr/>
        </p:nvSpPr>
        <p:spPr>
          <a:xfrm>
            <a:off x="3357720" y="558720"/>
            <a:ext cx="25682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Project</a:t>
            </a:r>
            <a:r>
              <a:rPr b="1" lang="en-US" sz="2800" strike="noStrike" u="none">
                <a:solidFill>
                  <a:srgbClr val="ffffff"/>
                </a:solidFill>
                <a:effectLst/>
                <a:uFillTx/>
                <a:latin typeface="Arial"/>
              </a:rPr>
              <a:t> </a:t>
            </a:r>
            <a:r>
              <a:rPr b="1" lang="en-US" sz="2800" strike="noStrike" u="none">
                <a:solidFill>
                  <a:srgbClr val="3333cc"/>
                </a:solidFill>
                <a:effectLst/>
                <a:uFillTx/>
                <a:latin typeface="Arial"/>
              </a:rPr>
              <a:t>Status</a:t>
            </a:r>
            <a:endParaRPr b="0" lang="en-US" sz="2800" strike="noStrike" u="none">
              <a:solidFill>
                <a:srgbClr val="000000"/>
              </a:solidFill>
              <a:effectLst/>
              <a:uFillTx/>
              <a:latin typeface="Times New Roman"/>
            </a:endParaRPr>
          </a:p>
        </p:txBody>
      </p:sp>
      <p:sp>
        <p:nvSpPr>
          <p:cNvPr id="247"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9" name=""/>
          <p:cNvSpPr/>
          <p:nvPr/>
        </p:nvSpPr>
        <p:spPr>
          <a:xfrm>
            <a:off x="1143000" y="68580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Current State – Key Findings</a:t>
            </a:r>
            <a:endParaRPr b="0" lang="en-US" sz="2800" strike="noStrike" u="none">
              <a:solidFill>
                <a:srgbClr val="000000"/>
              </a:solidFill>
              <a:effectLst/>
              <a:uFillTx/>
              <a:latin typeface="Times New Roman"/>
            </a:endParaRPr>
          </a:p>
        </p:txBody>
      </p:sp>
      <p:sp>
        <p:nvSpPr>
          <p:cNvPr id="250" name=""/>
          <p:cNvSpPr/>
          <p:nvPr/>
        </p:nvSpPr>
        <p:spPr>
          <a:xfrm>
            <a:off x="352440" y="1447920"/>
            <a:ext cx="8334360" cy="430020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Not understanding the value drivers and the interrelationship of the numbers, economics, business knowledge to analyze the deal P/L.</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Lack of meeting / monitoring contractual obligations for Enron and Customer.</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contract administration process or change control process.</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Lack of integration and synchronization of information.</a:t>
            </a:r>
            <a:endParaRPr b="0" lang="en-US" sz="2400" strike="noStrike" u="none">
              <a:solidFill>
                <a:srgbClr val="000000"/>
              </a:solidFill>
              <a:effectLst/>
              <a:uFillTx/>
              <a:latin typeface="Times New Roman"/>
            </a:endParaRPr>
          </a:p>
          <a:p>
            <a:pPr marL="457200" indent="-457200">
              <a:lnSpc>
                <a:spcPct val="100000"/>
              </a:lnSpc>
              <a:spcAft>
                <a:spcPts val="18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Cannot reconcile risk book information to the G/L</a:t>
            </a:r>
            <a:endParaRPr b="0" lang="en-US" sz="2400" strike="noStrike" u="none">
              <a:solidFill>
                <a:srgbClr val="000000"/>
              </a:solidFill>
              <a:effectLst/>
              <a:uFillTx/>
              <a:latin typeface="Times New Roman"/>
            </a:endParaRPr>
          </a:p>
        </p:txBody>
      </p:sp>
      <p:sp>
        <p:nvSpPr>
          <p:cNvPr id="251"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2"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3" name=""/>
          <p:cNvSpPr/>
          <p:nvPr/>
        </p:nvSpPr>
        <p:spPr>
          <a:xfrm>
            <a:off x="1143000" y="53352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Current State – Information Systems</a:t>
            </a:r>
            <a:endParaRPr b="0" lang="en-US" sz="2800" strike="noStrike" u="none">
              <a:solidFill>
                <a:srgbClr val="000000"/>
              </a:solidFill>
              <a:effectLst/>
              <a:uFillTx/>
              <a:latin typeface="Times New Roman"/>
            </a:endParaRPr>
          </a:p>
        </p:txBody>
      </p:sp>
      <p:graphicFrame>
        <p:nvGraphicFramePr>
          <p:cNvPr id="254" name=""/>
          <p:cNvGraphicFramePr/>
          <p:nvPr/>
        </p:nvGraphicFramePr>
        <p:xfrm>
          <a:off x="304920" y="1114560"/>
          <a:ext cx="8686800" cy="4752720"/>
        </p:xfrm>
        <a:graphic>
          <a:graphicData uri="http://schemas.openxmlformats.org/presentationml/2006/ole">
            <p:oleObj r:id="rId1" spid="">
              <p:embed/>
              <p:pic>
                <p:nvPicPr>
                  <p:cNvPr id="255" name="" descr=""/>
                  <p:cNvPicPr/>
                  <p:nvPr/>
                </p:nvPicPr>
                <p:blipFill>
                  <a:blip r:embed="rId2"/>
                  <a:stretch/>
                </p:blipFill>
                <p:spPr>
                  <a:xfrm>
                    <a:off x="304920" y="1114560"/>
                    <a:ext cx="8686800" cy="4752720"/>
                  </a:xfrm>
                  <a:prstGeom prst="rect">
                    <a:avLst/>
                  </a:prstGeom>
                  <a:noFill/>
                  <a:ln w="0">
                    <a:noFill/>
                  </a:ln>
                </p:spPr>
              </p:pic>
            </p:oleObj>
          </a:graphicData>
        </a:graphic>
      </p:graphicFrame>
      <p:sp>
        <p:nvSpPr>
          <p:cNvPr id="256" name=""/>
          <p:cNvSpPr/>
          <p:nvPr/>
        </p:nvSpPr>
        <p:spPr>
          <a:xfrm>
            <a:off x="4191120" y="3886200"/>
            <a:ext cx="4343400" cy="31114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interfaced applications</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common data ID’s</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Multiple contract &amp; deal data entry points</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contract management system</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Limited functionality in risk books (tariffs or options)</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scheduling system for power</a:t>
            </a:r>
            <a:endParaRPr b="0" lang="en-US" sz="1800" strike="noStrike" u="none">
              <a:solidFill>
                <a:srgbClr val="000000"/>
              </a:solidFill>
              <a:effectLst/>
              <a:uFillTx/>
              <a:latin typeface="Times New Roman"/>
            </a:endParaRPr>
          </a:p>
          <a:p>
            <a:pPr marL="457200" indent="-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historical information fed back to risk books</a:t>
            </a:r>
            <a:endParaRPr b="0" lang="en-US" sz="1800" strike="noStrike" u="none">
              <a:solidFill>
                <a:srgbClr val="000000"/>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57"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8"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9"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a:t>
            </a:r>
            <a:endParaRPr b="0" lang="en-US" sz="2800" strike="noStrike" u="none">
              <a:solidFill>
                <a:srgbClr val="000000"/>
              </a:solidFill>
              <a:effectLst/>
              <a:uFillTx/>
              <a:latin typeface="Times New Roman"/>
            </a:endParaRPr>
          </a:p>
        </p:txBody>
      </p:sp>
      <p:sp>
        <p:nvSpPr>
          <p:cNvPr id="260" name=""/>
          <p:cNvSpPr/>
          <p:nvPr/>
        </p:nvSpPr>
        <p:spPr>
          <a:xfrm>
            <a:off x="533520" y="1447920"/>
            <a:ext cx="83055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a “Service Desk” to participate in delivery services related component and curve development in addition to providing input during deal development on EES bill payment, invoicing, and deal reporting capabilities and benefits.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1028880" indent="-45720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61" name=""/>
          <p:cNvSpPr/>
          <p:nvPr/>
        </p:nvSpPr>
        <p:spPr>
          <a:xfrm>
            <a:off x="2666880" y="4248000"/>
            <a:ext cx="11131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BILL MANAGEMENT</a:t>
            </a:r>
            <a:endParaRPr b="0" lang="en-US" sz="1000" strike="noStrike" u="none">
              <a:solidFill>
                <a:srgbClr val="000000"/>
              </a:solidFill>
              <a:effectLst/>
              <a:uFillTx/>
              <a:latin typeface="Times New Roman"/>
            </a:endParaRPr>
          </a:p>
        </p:txBody>
      </p:sp>
      <p:sp>
        <p:nvSpPr>
          <p:cNvPr id="262" name=""/>
          <p:cNvSpPr/>
          <p:nvPr/>
        </p:nvSpPr>
        <p:spPr>
          <a:xfrm>
            <a:off x="6008760" y="3992400"/>
            <a:ext cx="1458720" cy="1068480"/>
          </a:xfrm>
          <a:prstGeom prst="rightArrow">
            <a:avLst>
              <a:gd name="adj1" fmla="val 50000"/>
              <a:gd name="adj2" fmla="val 32443"/>
            </a:avLst>
          </a:prstGeom>
          <a:gradFill rotWithShape="0">
            <a:gsLst>
              <a:gs pos="0">
                <a:srgbClr val="009900"/>
              </a:gs>
              <a:gs pos="50000">
                <a:srgbClr val="dbf0db"/>
              </a:gs>
              <a:gs pos="100000">
                <a:srgbClr val="009900"/>
              </a:gs>
            </a:gsLst>
            <a:lin ang="5400000"/>
          </a:gradFill>
          <a:ln w="0">
            <a:noFill/>
          </a:ln>
        </p:spPr>
        <p:style>
          <a:lnRef idx="0"/>
          <a:fillRef idx="0"/>
          <a:effectRef idx="0"/>
          <a:fontRef idx="minor"/>
        </p:style>
        <p:txBody>
          <a:bodyPr wrap="none" lIns="45720" rIns="4572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Black"/>
              </a:rPr>
              <a:t>Value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Black"/>
              </a:rPr>
              <a:t>Proposition</a:t>
            </a:r>
            <a:endParaRPr b="0" lang="en-US" sz="1600" strike="noStrike" u="none">
              <a:solidFill>
                <a:srgbClr val="000000"/>
              </a:solidFill>
              <a:effectLst/>
              <a:uFillTx/>
              <a:latin typeface="Times New Roman"/>
            </a:endParaRPr>
          </a:p>
        </p:txBody>
      </p:sp>
      <p:sp>
        <p:nvSpPr>
          <p:cNvPr id="263" name=""/>
          <p:cNvSpPr/>
          <p:nvPr/>
        </p:nvSpPr>
        <p:spPr>
          <a:xfrm>
            <a:off x="4708440" y="3868560"/>
            <a:ext cx="1243080" cy="1209960"/>
          </a:xfrm>
          <a:prstGeom prst="roundRect">
            <a:avLst>
              <a:gd name="adj" fmla="val 16667"/>
            </a:avLst>
          </a:prstGeom>
          <a:noFill/>
          <a:ln w="76320">
            <a:solidFill>
              <a:srgbClr val="333399"/>
            </a:solidFill>
            <a:miter/>
          </a:ln>
        </p:spPr>
        <p:style>
          <a:lnRef idx="0"/>
          <a:fillRef idx="0"/>
          <a:effectRef idx="0"/>
          <a:fontRef idx="minor"/>
        </p:style>
        <p:txBody>
          <a:bodyPr wrap="none" lIns="45720" rIns="4572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rot="5400000">
            <a:off x="4087800" y="3935520"/>
            <a:ext cx="590400" cy="1085760"/>
          </a:xfrm>
          <a:custGeom>
            <a:avLst/>
            <a:gdLst/>
            <a:ahLst/>
            <a:rect l="l" t="t" r="r" b="b"/>
            <a:pathLst>
              <a:path w="597" h="1042">
                <a:moveTo>
                  <a:pt x="597" y="182"/>
                </a:moveTo>
                <a:lnTo>
                  <a:pt x="597" y="906"/>
                </a:lnTo>
                <a:lnTo>
                  <a:pt x="596" y="924"/>
                </a:lnTo>
                <a:lnTo>
                  <a:pt x="593" y="942"/>
                </a:lnTo>
                <a:lnTo>
                  <a:pt x="588" y="958"/>
                </a:lnTo>
                <a:lnTo>
                  <a:pt x="581" y="974"/>
                </a:lnTo>
                <a:lnTo>
                  <a:pt x="573" y="989"/>
                </a:lnTo>
                <a:lnTo>
                  <a:pt x="564" y="1002"/>
                </a:lnTo>
                <a:lnTo>
                  <a:pt x="553" y="1014"/>
                </a:lnTo>
                <a:lnTo>
                  <a:pt x="541" y="1024"/>
                </a:lnTo>
                <a:lnTo>
                  <a:pt x="528" y="1032"/>
                </a:lnTo>
                <a:lnTo>
                  <a:pt x="514" y="1037"/>
                </a:lnTo>
                <a:lnTo>
                  <a:pt x="499" y="1041"/>
                </a:lnTo>
                <a:lnTo>
                  <a:pt x="485" y="1042"/>
                </a:lnTo>
                <a:lnTo>
                  <a:pt x="112" y="1042"/>
                </a:lnTo>
                <a:lnTo>
                  <a:pt x="98" y="1041"/>
                </a:lnTo>
                <a:lnTo>
                  <a:pt x="83" y="1037"/>
                </a:lnTo>
                <a:lnTo>
                  <a:pt x="69" y="1032"/>
                </a:lnTo>
                <a:lnTo>
                  <a:pt x="56" y="1024"/>
                </a:lnTo>
                <a:lnTo>
                  <a:pt x="44" y="1014"/>
                </a:lnTo>
                <a:lnTo>
                  <a:pt x="33" y="1002"/>
                </a:lnTo>
                <a:lnTo>
                  <a:pt x="23" y="989"/>
                </a:lnTo>
                <a:lnTo>
                  <a:pt x="16" y="974"/>
                </a:lnTo>
                <a:lnTo>
                  <a:pt x="9" y="958"/>
                </a:lnTo>
                <a:lnTo>
                  <a:pt x="4" y="942"/>
                </a:lnTo>
                <a:lnTo>
                  <a:pt x="1" y="924"/>
                </a:lnTo>
                <a:lnTo>
                  <a:pt x="0" y="906"/>
                </a:lnTo>
                <a:lnTo>
                  <a:pt x="0" y="182"/>
                </a:lnTo>
                <a:lnTo>
                  <a:pt x="18" y="189"/>
                </a:lnTo>
                <a:lnTo>
                  <a:pt x="38" y="195"/>
                </a:lnTo>
                <a:lnTo>
                  <a:pt x="59" y="199"/>
                </a:lnTo>
                <a:lnTo>
                  <a:pt x="80" y="203"/>
                </a:lnTo>
                <a:lnTo>
                  <a:pt x="101" y="204"/>
                </a:lnTo>
                <a:lnTo>
                  <a:pt x="123" y="204"/>
                </a:lnTo>
                <a:lnTo>
                  <a:pt x="145" y="203"/>
                </a:lnTo>
                <a:lnTo>
                  <a:pt x="166" y="199"/>
                </a:lnTo>
                <a:lnTo>
                  <a:pt x="186" y="195"/>
                </a:lnTo>
                <a:lnTo>
                  <a:pt x="206" y="189"/>
                </a:lnTo>
                <a:lnTo>
                  <a:pt x="224" y="182"/>
                </a:lnTo>
                <a:lnTo>
                  <a:pt x="213" y="170"/>
                </a:lnTo>
                <a:lnTo>
                  <a:pt x="204" y="156"/>
                </a:lnTo>
                <a:lnTo>
                  <a:pt x="197" y="141"/>
                </a:lnTo>
                <a:lnTo>
                  <a:pt x="192" y="126"/>
                </a:lnTo>
                <a:lnTo>
                  <a:pt x="190" y="110"/>
                </a:lnTo>
                <a:lnTo>
                  <a:pt x="191" y="94"/>
                </a:lnTo>
                <a:lnTo>
                  <a:pt x="194" y="78"/>
                </a:lnTo>
                <a:lnTo>
                  <a:pt x="200" y="62"/>
                </a:lnTo>
                <a:lnTo>
                  <a:pt x="208" y="49"/>
                </a:lnTo>
                <a:lnTo>
                  <a:pt x="218" y="35"/>
                </a:lnTo>
                <a:lnTo>
                  <a:pt x="230" y="24"/>
                </a:lnTo>
                <a:lnTo>
                  <a:pt x="243" y="15"/>
                </a:lnTo>
                <a:lnTo>
                  <a:pt x="258" y="8"/>
                </a:lnTo>
                <a:lnTo>
                  <a:pt x="274" y="3"/>
                </a:lnTo>
                <a:lnTo>
                  <a:pt x="290" y="0"/>
                </a:lnTo>
                <a:lnTo>
                  <a:pt x="307" y="0"/>
                </a:lnTo>
                <a:lnTo>
                  <a:pt x="323" y="3"/>
                </a:lnTo>
                <a:lnTo>
                  <a:pt x="339" y="8"/>
                </a:lnTo>
                <a:lnTo>
                  <a:pt x="354" y="15"/>
                </a:lnTo>
                <a:lnTo>
                  <a:pt x="367" y="24"/>
                </a:lnTo>
                <a:lnTo>
                  <a:pt x="379" y="35"/>
                </a:lnTo>
                <a:lnTo>
                  <a:pt x="389" y="49"/>
                </a:lnTo>
                <a:lnTo>
                  <a:pt x="397" y="62"/>
                </a:lnTo>
                <a:lnTo>
                  <a:pt x="403" y="78"/>
                </a:lnTo>
                <a:lnTo>
                  <a:pt x="406" y="94"/>
                </a:lnTo>
                <a:lnTo>
                  <a:pt x="407" y="110"/>
                </a:lnTo>
                <a:lnTo>
                  <a:pt x="405" y="126"/>
                </a:lnTo>
                <a:lnTo>
                  <a:pt x="400" y="141"/>
                </a:lnTo>
                <a:lnTo>
                  <a:pt x="393" y="156"/>
                </a:lnTo>
                <a:lnTo>
                  <a:pt x="384" y="170"/>
                </a:lnTo>
                <a:lnTo>
                  <a:pt x="373" y="182"/>
                </a:lnTo>
                <a:lnTo>
                  <a:pt x="391" y="189"/>
                </a:lnTo>
                <a:lnTo>
                  <a:pt x="410" y="195"/>
                </a:lnTo>
                <a:lnTo>
                  <a:pt x="431" y="199"/>
                </a:lnTo>
                <a:lnTo>
                  <a:pt x="452" y="203"/>
                </a:lnTo>
                <a:lnTo>
                  <a:pt x="474" y="204"/>
                </a:lnTo>
                <a:lnTo>
                  <a:pt x="496" y="204"/>
                </a:lnTo>
                <a:lnTo>
                  <a:pt x="517" y="203"/>
                </a:lnTo>
                <a:lnTo>
                  <a:pt x="538" y="199"/>
                </a:lnTo>
                <a:lnTo>
                  <a:pt x="559" y="195"/>
                </a:lnTo>
                <a:lnTo>
                  <a:pt x="579" y="189"/>
                </a:lnTo>
                <a:lnTo>
                  <a:pt x="597" y="182"/>
                </a:lnTo>
                <a:close/>
              </a:path>
            </a:pathLst>
          </a:custGeom>
          <a:solidFill>
            <a:srgbClr val="ffffff"/>
          </a:solidFill>
          <a:ln w="38160">
            <a:solidFill>
              <a:srgbClr val="00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rot="10800000">
            <a:off x="5071680" y="3124080"/>
            <a:ext cx="514440" cy="1028880"/>
          </a:xfrm>
          <a:custGeom>
            <a:avLst/>
            <a:gdLst/>
            <a:ahLst/>
            <a:rect l="l" t="t" r="r" b="b"/>
            <a:pathLst>
              <a:path w="597" h="1042">
                <a:moveTo>
                  <a:pt x="597" y="182"/>
                </a:moveTo>
                <a:lnTo>
                  <a:pt x="597" y="906"/>
                </a:lnTo>
                <a:lnTo>
                  <a:pt x="596" y="924"/>
                </a:lnTo>
                <a:lnTo>
                  <a:pt x="593" y="942"/>
                </a:lnTo>
                <a:lnTo>
                  <a:pt x="588" y="958"/>
                </a:lnTo>
                <a:lnTo>
                  <a:pt x="581" y="974"/>
                </a:lnTo>
                <a:lnTo>
                  <a:pt x="573" y="989"/>
                </a:lnTo>
                <a:lnTo>
                  <a:pt x="564" y="1002"/>
                </a:lnTo>
                <a:lnTo>
                  <a:pt x="553" y="1014"/>
                </a:lnTo>
                <a:lnTo>
                  <a:pt x="541" y="1024"/>
                </a:lnTo>
                <a:lnTo>
                  <a:pt x="528" y="1032"/>
                </a:lnTo>
                <a:lnTo>
                  <a:pt x="514" y="1037"/>
                </a:lnTo>
                <a:lnTo>
                  <a:pt x="499" y="1041"/>
                </a:lnTo>
                <a:lnTo>
                  <a:pt x="485" y="1042"/>
                </a:lnTo>
                <a:lnTo>
                  <a:pt x="112" y="1042"/>
                </a:lnTo>
                <a:lnTo>
                  <a:pt x="98" y="1041"/>
                </a:lnTo>
                <a:lnTo>
                  <a:pt x="83" y="1037"/>
                </a:lnTo>
                <a:lnTo>
                  <a:pt x="69" y="1032"/>
                </a:lnTo>
                <a:lnTo>
                  <a:pt x="56" y="1024"/>
                </a:lnTo>
                <a:lnTo>
                  <a:pt x="44" y="1014"/>
                </a:lnTo>
                <a:lnTo>
                  <a:pt x="33" y="1002"/>
                </a:lnTo>
                <a:lnTo>
                  <a:pt x="23" y="989"/>
                </a:lnTo>
                <a:lnTo>
                  <a:pt x="16" y="974"/>
                </a:lnTo>
                <a:lnTo>
                  <a:pt x="9" y="958"/>
                </a:lnTo>
                <a:lnTo>
                  <a:pt x="4" y="942"/>
                </a:lnTo>
                <a:lnTo>
                  <a:pt x="1" y="924"/>
                </a:lnTo>
                <a:lnTo>
                  <a:pt x="0" y="906"/>
                </a:lnTo>
                <a:lnTo>
                  <a:pt x="0" y="182"/>
                </a:lnTo>
                <a:lnTo>
                  <a:pt x="18" y="189"/>
                </a:lnTo>
                <a:lnTo>
                  <a:pt x="38" y="195"/>
                </a:lnTo>
                <a:lnTo>
                  <a:pt x="59" y="199"/>
                </a:lnTo>
                <a:lnTo>
                  <a:pt x="80" y="203"/>
                </a:lnTo>
                <a:lnTo>
                  <a:pt x="101" y="204"/>
                </a:lnTo>
                <a:lnTo>
                  <a:pt x="123" y="204"/>
                </a:lnTo>
                <a:lnTo>
                  <a:pt x="145" y="203"/>
                </a:lnTo>
                <a:lnTo>
                  <a:pt x="166" y="199"/>
                </a:lnTo>
                <a:lnTo>
                  <a:pt x="186" y="195"/>
                </a:lnTo>
                <a:lnTo>
                  <a:pt x="206" y="189"/>
                </a:lnTo>
                <a:lnTo>
                  <a:pt x="224" y="182"/>
                </a:lnTo>
                <a:lnTo>
                  <a:pt x="213" y="170"/>
                </a:lnTo>
                <a:lnTo>
                  <a:pt x="204" y="156"/>
                </a:lnTo>
                <a:lnTo>
                  <a:pt x="197" y="141"/>
                </a:lnTo>
                <a:lnTo>
                  <a:pt x="192" y="126"/>
                </a:lnTo>
                <a:lnTo>
                  <a:pt x="190" y="110"/>
                </a:lnTo>
                <a:lnTo>
                  <a:pt x="191" y="94"/>
                </a:lnTo>
                <a:lnTo>
                  <a:pt x="194" y="78"/>
                </a:lnTo>
                <a:lnTo>
                  <a:pt x="200" y="62"/>
                </a:lnTo>
                <a:lnTo>
                  <a:pt x="208" y="49"/>
                </a:lnTo>
                <a:lnTo>
                  <a:pt x="218" y="35"/>
                </a:lnTo>
                <a:lnTo>
                  <a:pt x="230" y="24"/>
                </a:lnTo>
                <a:lnTo>
                  <a:pt x="243" y="15"/>
                </a:lnTo>
                <a:lnTo>
                  <a:pt x="258" y="8"/>
                </a:lnTo>
                <a:lnTo>
                  <a:pt x="274" y="3"/>
                </a:lnTo>
                <a:lnTo>
                  <a:pt x="290" y="0"/>
                </a:lnTo>
                <a:lnTo>
                  <a:pt x="307" y="0"/>
                </a:lnTo>
                <a:lnTo>
                  <a:pt x="323" y="3"/>
                </a:lnTo>
                <a:lnTo>
                  <a:pt x="339" y="8"/>
                </a:lnTo>
                <a:lnTo>
                  <a:pt x="354" y="15"/>
                </a:lnTo>
                <a:lnTo>
                  <a:pt x="367" y="24"/>
                </a:lnTo>
                <a:lnTo>
                  <a:pt x="379" y="35"/>
                </a:lnTo>
                <a:lnTo>
                  <a:pt x="389" y="49"/>
                </a:lnTo>
                <a:lnTo>
                  <a:pt x="397" y="62"/>
                </a:lnTo>
                <a:lnTo>
                  <a:pt x="403" y="78"/>
                </a:lnTo>
                <a:lnTo>
                  <a:pt x="406" y="94"/>
                </a:lnTo>
                <a:lnTo>
                  <a:pt x="407" y="110"/>
                </a:lnTo>
                <a:lnTo>
                  <a:pt x="405" y="126"/>
                </a:lnTo>
                <a:lnTo>
                  <a:pt x="400" y="141"/>
                </a:lnTo>
                <a:lnTo>
                  <a:pt x="393" y="156"/>
                </a:lnTo>
                <a:lnTo>
                  <a:pt x="384" y="170"/>
                </a:lnTo>
                <a:lnTo>
                  <a:pt x="373" y="182"/>
                </a:lnTo>
                <a:lnTo>
                  <a:pt x="391" y="189"/>
                </a:lnTo>
                <a:lnTo>
                  <a:pt x="410" y="195"/>
                </a:lnTo>
                <a:lnTo>
                  <a:pt x="431" y="199"/>
                </a:lnTo>
                <a:lnTo>
                  <a:pt x="452" y="203"/>
                </a:lnTo>
                <a:lnTo>
                  <a:pt x="474" y="204"/>
                </a:lnTo>
                <a:lnTo>
                  <a:pt x="496" y="204"/>
                </a:lnTo>
                <a:lnTo>
                  <a:pt x="517" y="203"/>
                </a:lnTo>
                <a:lnTo>
                  <a:pt x="538" y="199"/>
                </a:lnTo>
                <a:lnTo>
                  <a:pt x="559" y="195"/>
                </a:lnTo>
                <a:lnTo>
                  <a:pt x="579" y="189"/>
                </a:lnTo>
                <a:lnTo>
                  <a:pt x="597" y="182"/>
                </a:lnTo>
                <a:close/>
              </a:path>
            </a:pathLst>
          </a:custGeom>
          <a:solidFill>
            <a:srgbClr val="ffffff"/>
          </a:solidFill>
          <a:ln w="38160">
            <a:solidFill>
              <a:srgbClr val="00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rot="5400000">
            <a:off x="3790440" y="4332240"/>
            <a:ext cx="496800" cy="290520"/>
          </a:xfrm>
          <a:prstGeom prst="can">
            <a:avLst>
              <a:gd name="adj" fmla="val 25000"/>
            </a:avLst>
          </a:prstGeom>
          <a:noFill/>
          <a:ln w="12600">
            <a:solidFill>
              <a:srgbClr val="000000"/>
            </a:solidFill>
            <a:miter/>
          </a:ln>
        </p:spPr>
        <p:style>
          <a:lnRef idx="0"/>
          <a:fillRef idx="0"/>
          <a:effectRef idx="0"/>
          <a:fontRef idx="minor"/>
        </p:style>
        <p:txBody>
          <a:bodyPr lIns="45720" rIns="45720" tIns="46800" bIns="46800" anchor="ctr">
            <a:spAutoFit/>
          </a:bodyPr>
          <a:p>
            <a:endParaRPr b="0" lang="en-US" sz="2400" strike="noStrike" u="none">
              <a:solidFill>
                <a:srgbClr val="000000"/>
              </a:solidFill>
              <a:effectLst/>
              <a:uFillTx/>
              <a:latin typeface="Times New Roman"/>
            </a:endParaRPr>
          </a:p>
        </p:txBody>
      </p:sp>
      <p:sp>
        <p:nvSpPr>
          <p:cNvPr id="267" name=""/>
          <p:cNvSpPr/>
          <p:nvPr/>
        </p:nvSpPr>
        <p:spPr>
          <a:xfrm>
            <a:off x="3927600" y="5537160"/>
            <a:ext cx="1110960" cy="5518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ENERGY INFORMATION REPORTING</a:t>
            </a:r>
            <a:endParaRPr b="0" lang="en-US" sz="1000" strike="noStrike" u="none">
              <a:solidFill>
                <a:srgbClr val="000000"/>
              </a:solidFill>
              <a:effectLst/>
              <a:uFillTx/>
              <a:latin typeface="Times New Roman"/>
            </a:endParaRPr>
          </a:p>
        </p:txBody>
      </p:sp>
      <p:sp>
        <p:nvSpPr>
          <p:cNvPr id="268" name=""/>
          <p:cNvSpPr/>
          <p:nvPr/>
        </p:nvSpPr>
        <p:spPr>
          <a:xfrm>
            <a:off x="4770360" y="4133880"/>
            <a:ext cx="111456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COMPONENTS</a:t>
            </a:r>
            <a:endParaRPr b="0" lang="en-US" sz="1000" strike="noStrike" u="none">
              <a:solidFill>
                <a:srgbClr val="000000"/>
              </a:solidFill>
              <a:effectLst/>
              <a:uFillTx/>
              <a:latin typeface="Times New Roman"/>
            </a:endParaRPr>
          </a:p>
        </p:txBody>
      </p:sp>
      <p:sp>
        <p:nvSpPr>
          <p:cNvPr id="269" name=""/>
          <p:cNvSpPr/>
          <p:nvPr/>
        </p:nvSpPr>
        <p:spPr>
          <a:xfrm>
            <a:off x="5618160" y="3375000"/>
            <a:ext cx="126216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INVOICE CONSOLIDATION</a:t>
            </a:r>
            <a:endParaRPr b="0" lang="en-US" sz="1000" strike="noStrike" u="none">
              <a:solidFill>
                <a:srgbClr val="000000"/>
              </a:solidFill>
              <a:effectLst/>
              <a:uFillTx/>
              <a:latin typeface="Times New Roman"/>
            </a:endParaRPr>
          </a:p>
        </p:txBody>
      </p:sp>
      <p:sp>
        <p:nvSpPr>
          <p:cNvPr id="270" name=""/>
          <p:cNvSpPr/>
          <p:nvPr/>
        </p:nvSpPr>
        <p:spPr>
          <a:xfrm>
            <a:off x="5113440" y="3173400"/>
            <a:ext cx="433440" cy="331920"/>
          </a:xfrm>
          <a:prstGeom prst="can">
            <a:avLst>
              <a:gd name="adj" fmla="val 25000"/>
            </a:avLst>
          </a:prstGeom>
          <a:noFill/>
          <a:ln w="12600">
            <a:solidFill>
              <a:srgbClr val="000000"/>
            </a:solidFill>
            <a:miter/>
          </a:ln>
        </p:spPr>
        <p:style>
          <a:lnRef idx="0"/>
          <a:fillRef idx="0"/>
          <a:effectRef idx="0"/>
          <a:fontRef idx="minor"/>
        </p:style>
        <p:txBody>
          <a:bodyPr lIns="45720" rIns="45720" tIns="46800" bIns="46800" anchor="ctr">
            <a:spAutoFit/>
          </a:bodyPr>
          <a:p>
            <a:endParaRPr b="0" lang="en-US" sz="2400" strike="noStrike" u="none">
              <a:solidFill>
                <a:srgbClr val="000000"/>
              </a:solidFill>
              <a:effectLst/>
              <a:uFillTx/>
              <a:latin typeface="Times New Roman"/>
            </a:endParaRPr>
          </a:p>
        </p:txBody>
      </p:sp>
      <p:sp>
        <p:nvSpPr>
          <p:cNvPr id="271" name=""/>
          <p:cNvSpPr/>
          <p:nvPr/>
        </p:nvSpPr>
        <p:spPr>
          <a:xfrm>
            <a:off x="5194440" y="4322880"/>
            <a:ext cx="272880" cy="312480"/>
          </a:xfrm>
          <a:custGeom>
            <a:avLst/>
            <a:gdLst/>
            <a:ahLst/>
            <a:rect l="l" t="t" r="r" b="b"/>
            <a:pathLst>
              <a:path w="411" h="410">
                <a:moveTo>
                  <a:pt x="386" y="60"/>
                </a:moveTo>
                <a:lnTo>
                  <a:pt x="371" y="71"/>
                </a:lnTo>
                <a:lnTo>
                  <a:pt x="354" y="79"/>
                </a:lnTo>
                <a:lnTo>
                  <a:pt x="337" y="84"/>
                </a:lnTo>
                <a:lnTo>
                  <a:pt x="317" y="86"/>
                </a:lnTo>
                <a:lnTo>
                  <a:pt x="299" y="84"/>
                </a:lnTo>
                <a:lnTo>
                  <a:pt x="281" y="81"/>
                </a:lnTo>
                <a:lnTo>
                  <a:pt x="263" y="73"/>
                </a:lnTo>
                <a:lnTo>
                  <a:pt x="248" y="62"/>
                </a:lnTo>
                <a:lnTo>
                  <a:pt x="252" y="50"/>
                </a:lnTo>
                <a:lnTo>
                  <a:pt x="252" y="37"/>
                </a:lnTo>
                <a:lnTo>
                  <a:pt x="248" y="26"/>
                </a:lnTo>
                <a:lnTo>
                  <a:pt x="241" y="15"/>
                </a:lnTo>
                <a:lnTo>
                  <a:pt x="232" y="7"/>
                </a:lnTo>
                <a:lnTo>
                  <a:pt x="220" y="2"/>
                </a:lnTo>
                <a:lnTo>
                  <a:pt x="208" y="0"/>
                </a:lnTo>
                <a:lnTo>
                  <a:pt x="195" y="2"/>
                </a:lnTo>
                <a:lnTo>
                  <a:pt x="184" y="7"/>
                </a:lnTo>
                <a:lnTo>
                  <a:pt x="174" y="15"/>
                </a:lnTo>
                <a:lnTo>
                  <a:pt x="167" y="26"/>
                </a:lnTo>
                <a:lnTo>
                  <a:pt x="164" y="37"/>
                </a:lnTo>
                <a:lnTo>
                  <a:pt x="163" y="50"/>
                </a:lnTo>
                <a:lnTo>
                  <a:pt x="167" y="62"/>
                </a:lnTo>
                <a:lnTo>
                  <a:pt x="147" y="68"/>
                </a:lnTo>
                <a:lnTo>
                  <a:pt x="125" y="71"/>
                </a:lnTo>
                <a:lnTo>
                  <a:pt x="104" y="71"/>
                </a:lnTo>
                <a:lnTo>
                  <a:pt x="83" y="68"/>
                </a:lnTo>
                <a:lnTo>
                  <a:pt x="61" y="62"/>
                </a:lnTo>
                <a:lnTo>
                  <a:pt x="72" y="78"/>
                </a:lnTo>
                <a:lnTo>
                  <a:pt x="80" y="94"/>
                </a:lnTo>
                <a:lnTo>
                  <a:pt x="85" y="111"/>
                </a:lnTo>
                <a:lnTo>
                  <a:pt x="86" y="129"/>
                </a:lnTo>
                <a:lnTo>
                  <a:pt x="85" y="148"/>
                </a:lnTo>
                <a:lnTo>
                  <a:pt x="80" y="166"/>
                </a:lnTo>
                <a:lnTo>
                  <a:pt x="73" y="182"/>
                </a:lnTo>
                <a:lnTo>
                  <a:pt x="62" y="198"/>
                </a:lnTo>
                <a:lnTo>
                  <a:pt x="50" y="194"/>
                </a:lnTo>
                <a:lnTo>
                  <a:pt x="37" y="194"/>
                </a:lnTo>
                <a:lnTo>
                  <a:pt x="26" y="198"/>
                </a:lnTo>
                <a:lnTo>
                  <a:pt x="15" y="204"/>
                </a:lnTo>
                <a:lnTo>
                  <a:pt x="7" y="214"/>
                </a:lnTo>
                <a:lnTo>
                  <a:pt x="2" y="225"/>
                </a:lnTo>
                <a:lnTo>
                  <a:pt x="0" y="238"/>
                </a:lnTo>
                <a:lnTo>
                  <a:pt x="2" y="250"/>
                </a:lnTo>
                <a:lnTo>
                  <a:pt x="7" y="262"/>
                </a:lnTo>
                <a:lnTo>
                  <a:pt x="15" y="272"/>
                </a:lnTo>
                <a:lnTo>
                  <a:pt x="26" y="278"/>
                </a:lnTo>
                <a:lnTo>
                  <a:pt x="37" y="282"/>
                </a:lnTo>
                <a:lnTo>
                  <a:pt x="50" y="282"/>
                </a:lnTo>
                <a:lnTo>
                  <a:pt x="62" y="278"/>
                </a:lnTo>
                <a:lnTo>
                  <a:pt x="68" y="299"/>
                </a:lnTo>
                <a:lnTo>
                  <a:pt x="71" y="320"/>
                </a:lnTo>
                <a:lnTo>
                  <a:pt x="71" y="343"/>
                </a:lnTo>
                <a:lnTo>
                  <a:pt x="68" y="364"/>
                </a:lnTo>
                <a:lnTo>
                  <a:pt x="62" y="385"/>
                </a:lnTo>
                <a:lnTo>
                  <a:pt x="60" y="384"/>
                </a:lnTo>
                <a:lnTo>
                  <a:pt x="81" y="391"/>
                </a:lnTo>
                <a:lnTo>
                  <a:pt x="103" y="394"/>
                </a:lnTo>
                <a:lnTo>
                  <a:pt x="124" y="395"/>
                </a:lnTo>
                <a:lnTo>
                  <a:pt x="146" y="392"/>
                </a:lnTo>
                <a:lnTo>
                  <a:pt x="167" y="387"/>
                </a:lnTo>
                <a:lnTo>
                  <a:pt x="163" y="374"/>
                </a:lnTo>
                <a:lnTo>
                  <a:pt x="164" y="362"/>
                </a:lnTo>
                <a:lnTo>
                  <a:pt x="167" y="349"/>
                </a:lnTo>
                <a:lnTo>
                  <a:pt x="174" y="339"/>
                </a:lnTo>
                <a:lnTo>
                  <a:pt x="184" y="331"/>
                </a:lnTo>
                <a:lnTo>
                  <a:pt x="195" y="325"/>
                </a:lnTo>
                <a:lnTo>
                  <a:pt x="208" y="324"/>
                </a:lnTo>
                <a:lnTo>
                  <a:pt x="220" y="325"/>
                </a:lnTo>
                <a:lnTo>
                  <a:pt x="232" y="331"/>
                </a:lnTo>
                <a:lnTo>
                  <a:pt x="241" y="339"/>
                </a:lnTo>
                <a:lnTo>
                  <a:pt x="248" y="349"/>
                </a:lnTo>
                <a:lnTo>
                  <a:pt x="252" y="362"/>
                </a:lnTo>
                <a:lnTo>
                  <a:pt x="252" y="374"/>
                </a:lnTo>
                <a:lnTo>
                  <a:pt x="248" y="387"/>
                </a:lnTo>
                <a:lnTo>
                  <a:pt x="264" y="396"/>
                </a:lnTo>
                <a:lnTo>
                  <a:pt x="281" y="404"/>
                </a:lnTo>
                <a:lnTo>
                  <a:pt x="299" y="409"/>
                </a:lnTo>
                <a:lnTo>
                  <a:pt x="317" y="410"/>
                </a:lnTo>
                <a:lnTo>
                  <a:pt x="336" y="409"/>
                </a:lnTo>
                <a:lnTo>
                  <a:pt x="354" y="404"/>
                </a:lnTo>
                <a:lnTo>
                  <a:pt x="371" y="396"/>
                </a:lnTo>
                <a:lnTo>
                  <a:pt x="387" y="387"/>
                </a:lnTo>
                <a:lnTo>
                  <a:pt x="392" y="366"/>
                </a:lnTo>
                <a:lnTo>
                  <a:pt x="395" y="344"/>
                </a:lnTo>
                <a:lnTo>
                  <a:pt x="396" y="321"/>
                </a:lnTo>
                <a:lnTo>
                  <a:pt x="393" y="299"/>
                </a:lnTo>
                <a:lnTo>
                  <a:pt x="388" y="278"/>
                </a:lnTo>
                <a:lnTo>
                  <a:pt x="375" y="281"/>
                </a:lnTo>
                <a:lnTo>
                  <a:pt x="363" y="281"/>
                </a:lnTo>
                <a:lnTo>
                  <a:pt x="350" y="278"/>
                </a:lnTo>
                <a:lnTo>
                  <a:pt x="339" y="272"/>
                </a:lnTo>
                <a:lnTo>
                  <a:pt x="332" y="262"/>
                </a:lnTo>
                <a:lnTo>
                  <a:pt x="326" y="250"/>
                </a:lnTo>
                <a:lnTo>
                  <a:pt x="325" y="238"/>
                </a:lnTo>
                <a:lnTo>
                  <a:pt x="326" y="225"/>
                </a:lnTo>
                <a:lnTo>
                  <a:pt x="332" y="214"/>
                </a:lnTo>
                <a:lnTo>
                  <a:pt x="339" y="204"/>
                </a:lnTo>
                <a:lnTo>
                  <a:pt x="350" y="198"/>
                </a:lnTo>
                <a:lnTo>
                  <a:pt x="363" y="194"/>
                </a:lnTo>
                <a:lnTo>
                  <a:pt x="375" y="194"/>
                </a:lnTo>
                <a:lnTo>
                  <a:pt x="388" y="198"/>
                </a:lnTo>
                <a:lnTo>
                  <a:pt x="397" y="182"/>
                </a:lnTo>
                <a:lnTo>
                  <a:pt x="405" y="166"/>
                </a:lnTo>
                <a:lnTo>
                  <a:pt x="410" y="148"/>
                </a:lnTo>
                <a:lnTo>
                  <a:pt x="411" y="129"/>
                </a:lnTo>
                <a:lnTo>
                  <a:pt x="410" y="111"/>
                </a:lnTo>
                <a:lnTo>
                  <a:pt x="405" y="94"/>
                </a:lnTo>
                <a:lnTo>
                  <a:pt x="397" y="78"/>
                </a:lnTo>
                <a:lnTo>
                  <a:pt x="387" y="62"/>
                </a:lnTo>
                <a:lnTo>
                  <a:pt x="386" y="62"/>
                </a:lnTo>
                <a:lnTo>
                  <a:pt x="386" y="60"/>
                </a:lnTo>
                <a:lnTo>
                  <a:pt x="386" y="60"/>
                </a:lnTo>
                <a:close/>
              </a:path>
            </a:pathLst>
          </a:custGeom>
          <a:solidFill>
            <a:srgbClr val="008000"/>
          </a:solidFill>
          <a:ln w="12600">
            <a:solidFill>
              <a:srgbClr val="8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5452920" y="4486320"/>
            <a:ext cx="314640" cy="331920"/>
          </a:xfrm>
          <a:custGeom>
            <a:avLst/>
            <a:gdLst/>
            <a:ahLst/>
            <a:rect l="l" t="t" r="r" b="b"/>
            <a:pathLst>
              <a:path w="396" h="363">
                <a:moveTo>
                  <a:pt x="55" y="55"/>
                </a:moveTo>
                <a:lnTo>
                  <a:pt x="65" y="71"/>
                </a:lnTo>
                <a:lnTo>
                  <a:pt x="72" y="88"/>
                </a:lnTo>
                <a:lnTo>
                  <a:pt x="76" y="106"/>
                </a:lnTo>
                <a:lnTo>
                  <a:pt x="76" y="125"/>
                </a:lnTo>
                <a:lnTo>
                  <a:pt x="73" y="143"/>
                </a:lnTo>
                <a:lnTo>
                  <a:pt x="65" y="160"/>
                </a:lnTo>
                <a:lnTo>
                  <a:pt x="56" y="175"/>
                </a:lnTo>
                <a:lnTo>
                  <a:pt x="44" y="172"/>
                </a:lnTo>
                <a:lnTo>
                  <a:pt x="32" y="172"/>
                </a:lnTo>
                <a:lnTo>
                  <a:pt x="20" y="176"/>
                </a:lnTo>
                <a:lnTo>
                  <a:pt x="10" y="184"/>
                </a:lnTo>
                <a:lnTo>
                  <a:pt x="4" y="194"/>
                </a:lnTo>
                <a:lnTo>
                  <a:pt x="0" y="205"/>
                </a:lnTo>
                <a:lnTo>
                  <a:pt x="0" y="218"/>
                </a:lnTo>
                <a:lnTo>
                  <a:pt x="4" y="229"/>
                </a:lnTo>
                <a:lnTo>
                  <a:pt x="10" y="239"/>
                </a:lnTo>
                <a:lnTo>
                  <a:pt x="20" y="245"/>
                </a:lnTo>
                <a:lnTo>
                  <a:pt x="32" y="250"/>
                </a:lnTo>
                <a:lnTo>
                  <a:pt x="44" y="250"/>
                </a:lnTo>
                <a:lnTo>
                  <a:pt x="56" y="247"/>
                </a:lnTo>
                <a:lnTo>
                  <a:pt x="60" y="265"/>
                </a:lnTo>
                <a:lnTo>
                  <a:pt x="63" y="285"/>
                </a:lnTo>
                <a:lnTo>
                  <a:pt x="63" y="304"/>
                </a:lnTo>
                <a:lnTo>
                  <a:pt x="60" y="323"/>
                </a:lnTo>
                <a:lnTo>
                  <a:pt x="56" y="341"/>
                </a:lnTo>
                <a:lnTo>
                  <a:pt x="73" y="347"/>
                </a:lnTo>
                <a:lnTo>
                  <a:pt x="92" y="351"/>
                </a:lnTo>
                <a:lnTo>
                  <a:pt x="111" y="351"/>
                </a:lnTo>
                <a:lnTo>
                  <a:pt x="131" y="348"/>
                </a:lnTo>
                <a:lnTo>
                  <a:pt x="149" y="343"/>
                </a:lnTo>
                <a:lnTo>
                  <a:pt x="145" y="332"/>
                </a:lnTo>
                <a:lnTo>
                  <a:pt x="146" y="319"/>
                </a:lnTo>
                <a:lnTo>
                  <a:pt x="150" y="308"/>
                </a:lnTo>
                <a:lnTo>
                  <a:pt x="158" y="298"/>
                </a:lnTo>
                <a:lnTo>
                  <a:pt x="167" y="291"/>
                </a:lnTo>
                <a:lnTo>
                  <a:pt x="179" y="288"/>
                </a:lnTo>
                <a:lnTo>
                  <a:pt x="190" y="288"/>
                </a:lnTo>
                <a:lnTo>
                  <a:pt x="202" y="291"/>
                </a:lnTo>
                <a:lnTo>
                  <a:pt x="213" y="298"/>
                </a:lnTo>
                <a:lnTo>
                  <a:pt x="219" y="308"/>
                </a:lnTo>
                <a:lnTo>
                  <a:pt x="223" y="319"/>
                </a:lnTo>
                <a:lnTo>
                  <a:pt x="224" y="332"/>
                </a:lnTo>
                <a:lnTo>
                  <a:pt x="221" y="343"/>
                </a:lnTo>
                <a:lnTo>
                  <a:pt x="237" y="353"/>
                </a:lnTo>
                <a:lnTo>
                  <a:pt x="254" y="360"/>
                </a:lnTo>
                <a:lnTo>
                  <a:pt x="272" y="363"/>
                </a:lnTo>
                <a:lnTo>
                  <a:pt x="291" y="363"/>
                </a:lnTo>
                <a:lnTo>
                  <a:pt x="310" y="359"/>
                </a:lnTo>
                <a:lnTo>
                  <a:pt x="327" y="352"/>
                </a:lnTo>
                <a:lnTo>
                  <a:pt x="342" y="341"/>
                </a:lnTo>
                <a:lnTo>
                  <a:pt x="333" y="326"/>
                </a:lnTo>
                <a:lnTo>
                  <a:pt x="325" y="309"/>
                </a:lnTo>
                <a:lnTo>
                  <a:pt x="321" y="290"/>
                </a:lnTo>
                <a:lnTo>
                  <a:pt x="321" y="272"/>
                </a:lnTo>
                <a:lnTo>
                  <a:pt x="324" y="253"/>
                </a:lnTo>
                <a:lnTo>
                  <a:pt x="331" y="236"/>
                </a:lnTo>
                <a:lnTo>
                  <a:pt x="341" y="220"/>
                </a:lnTo>
                <a:lnTo>
                  <a:pt x="353" y="223"/>
                </a:lnTo>
                <a:lnTo>
                  <a:pt x="365" y="222"/>
                </a:lnTo>
                <a:lnTo>
                  <a:pt x="376" y="218"/>
                </a:lnTo>
                <a:lnTo>
                  <a:pt x="386" y="212"/>
                </a:lnTo>
                <a:lnTo>
                  <a:pt x="392" y="201"/>
                </a:lnTo>
                <a:lnTo>
                  <a:pt x="396" y="190"/>
                </a:lnTo>
                <a:lnTo>
                  <a:pt x="396" y="178"/>
                </a:lnTo>
                <a:lnTo>
                  <a:pt x="392" y="167"/>
                </a:lnTo>
                <a:lnTo>
                  <a:pt x="386" y="157"/>
                </a:lnTo>
                <a:lnTo>
                  <a:pt x="376" y="149"/>
                </a:lnTo>
                <a:lnTo>
                  <a:pt x="365" y="146"/>
                </a:lnTo>
                <a:lnTo>
                  <a:pt x="353" y="145"/>
                </a:lnTo>
                <a:lnTo>
                  <a:pt x="341" y="148"/>
                </a:lnTo>
                <a:lnTo>
                  <a:pt x="336" y="130"/>
                </a:lnTo>
                <a:lnTo>
                  <a:pt x="334" y="111"/>
                </a:lnTo>
                <a:lnTo>
                  <a:pt x="334" y="92"/>
                </a:lnTo>
                <a:lnTo>
                  <a:pt x="336" y="73"/>
                </a:lnTo>
                <a:lnTo>
                  <a:pt x="341" y="55"/>
                </a:lnTo>
                <a:lnTo>
                  <a:pt x="326" y="65"/>
                </a:lnTo>
                <a:lnTo>
                  <a:pt x="309" y="72"/>
                </a:lnTo>
                <a:lnTo>
                  <a:pt x="290" y="76"/>
                </a:lnTo>
                <a:lnTo>
                  <a:pt x="272" y="76"/>
                </a:lnTo>
                <a:lnTo>
                  <a:pt x="254" y="73"/>
                </a:lnTo>
                <a:lnTo>
                  <a:pt x="237" y="65"/>
                </a:lnTo>
                <a:lnTo>
                  <a:pt x="221" y="55"/>
                </a:lnTo>
                <a:lnTo>
                  <a:pt x="224" y="44"/>
                </a:lnTo>
                <a:lnTo>
                  <a:pt x="223" y="32"/>
                </a:lnTo>
                <a:lnTo>
                  <a:pt x="219" y="20"/>
                </a:lnTo>
                <a:lnTo>
                  <a:pt x="213" y="10"/>
                </a:lnTo>
                <a:lnTo>
                  <a:pt x="202" y="4"/>
                </a:lnTo>
                <a:lnTo>
                  <a:pt x="190" y="0"/>
                </a:lnTo>
                <a:lnTo>
                  <a:pt x="179" y="0"/>
                </a:lnTo>
                <a:lnTo>
                  <a:pt x="167" y="4"/>
                </a:lnTo>
                <a:lnTo>
                  <a:pt x="158" y="10"/>
                </a:lnTo>
                <a:lnTo>
                  <a:pt x="150" y="20"/>
                </a:lnTo>
                <a:lnTo>
                  <a:pt x="146" y="32"/>
                </a:lnTo>
                <a:lnTo>
                  <a:pt x="145" y="44"/>
                </a:lnTo>
                <a:lnTo>
                  <a:pt x="149" y="55"/>
                </a:lnTo>
                <a:lnTo>
                  <a:pt x="131" y="60"/>
                </a:lnTo>
                <a:lnTo>
                  <a:pt x="111" y="63"/>
                </a:lnTo>
                <a:lnTo>
                  <a:pt x="92" y="63"/>
                </a:lnTo>
                <a:lnTo>
                  <a:pt x="73" y="60"/>
                </a:lnTo>
                <a:lnTo>
                  <a:pt x="55" y="55"/>
                </a:lnTo>
                <a:close/>
              </a:path>
            </a:pathLst>
          </a:custGeom>
          <a:solidFill>
            <a:srgbClr val="ff3300"/>
          </a:solidFill>
          <a:ln w="3240">
            <a:solidFill>
              <a:srgbClr val="8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4886280" y="4548240"/>
            <a:ext cx="295200" cy="287280"/>
          </a:xfrm>
          <a:custGeom>
            <a:avLst/>
            <a:gdLst/>
            <a:ahLst/>
            <a:rect l="l" t="t" r="r" b="b"/>
            <a:pathLst>
              <a:path w="730" h="621">
                <a:moveTo>
                  <a:pt x="99" y="578"/>
                </a:moveTo>
                <a:lnTo>
                  <a:pt x="130" y="587"/>
                </a:lnTo>
                <a:lnTo>
                  <a:pt x="161" y="593"/>
                </a:lnTo>
                <a:lnTo>
                  <a:pt x="194" y="595"/>
                </a:lnTo>
                <a:lnTo>
                  <a:pt x="226" y="593"/>
                </a:lnTo>
                <a:lnTo>
                  <a:pt x="258" y="587"/>
                </a:lnTo>
                <a:lnTo>
                  <a:pt x="288" y="578"/>
                </a:lnTo>
                <a:lnTo>
                  <a:pt x="283" y="563"/>
                </a:lnTo>
                <a:lnTo>
                  <a:pt x="282" y="547"/>
                </a:lnTo>
                <a:lnTo>
                  <a:pt x="283" y="530"/>
                </a:lnTo>
                <a:lnTo>
                  <a:pt x="288" y="514"/>
                </a:lnTo>
                <a:lnTo>
                  <a:pt x="297" y="500"/>
                </a:lnTo>
                <a:lnTo>
                  <a:pt x="307" y="488"/>
                </a:lnTo>
                <a:lnTo>
                  <a:pt x="321" y="479"/>
                </a:lnTo>
                <a:lnTo>
                  <a:pt x="336" y="472"/>
                </a:lnTo>
                <a:lnTo>
                  <a:pt x="352" y="468"/>
                </a:lnTo>
                <a:lnTo>
                  <a:pt x="369" y="468"/>
                </a:lnTo>
                <a:lnTo>
                  <a:pt x="384" y="472"/>
                </a:lnTo>
                <a:lnTo>
                  <a:pt x="400" y="479"/>
                </a:lnTo>
                <a:lnTo>
                  <a:pt x="413" y="488"/>
                </a:lnTo>
                <a:lnTo>
                  <a:pt x="424" y="500"/>
                </a:lnTo>
                <a:lnTo>
                  <a:pt x="432" y="514"/>
                </a:lnTo>
                <a:lnTo>
                  <a:pt x="437" y="530"/>
                </a:lnTo>
                <a:lnTo>
                  <a:pt x="439" y="547"/>
                </a:lnTo>
                <a:lnTo>
                  <a:pt x="437" y="563"/>
                </a:lnTo>
                <a:lnTo>
                  <a:pt x="432" y="578"/>
                </a:lnTo>
                <a:lnTo>
                  <a:pt x="455" y="594"/>
                </a:lnTo>
                <a:lnTo>
                  <a:pt x="478" y="605"/>
                </a:lnTo>
                <a:lnTo>
                  <a:pt x="503" y="614"/>
                </a:lnTo>
                <a:lnTo>
                  <a:pt x="529" y="620"/>
                </a:lnTo>
                <a:lnTo>
                  <a:pt x="556" y="621"/>
                </a:lnTo>
                <a:lnTo>
                  <a:pt x="581" y="619"/>
                </a:lnTo>
                <a:lnTo>
                  <a:pt x="607" y="612"/>
                </a:lnTo>
                <a:lnTo>
                  <a:pt x="632" y="603"/>
                </a:lnTo>
                <a:lnTo>
                  <a:pt x="655" y="590"/>
                </a:lnTo>
                <a:lnTo>
                  <a:pt x="677" y="574"/>
                </a:lnTo>
                <a:lnTo>
                  <a:pt x="688" y="545"/>
                </a:lnTo>
                <a:lnTo>
                  <a:pt x="697" y="515"/>
                </a:lnTo>
                <a:lnTo>
                  <a:pt x="703" y="483"/>
                </a:lnTo>
                <a:lnTo>
                  <a:pt x="704" y="453"/>
                </a:lnTo>
                <a:lnTo>
                  <a:pt x="702" y="421"/>
                </a:lnTo>
                <a:lnTo>
                  <a:pt x="697" y="389"/>
                </a:lnTo>
                <a:lnTo>
                  <a:pt x="688" y="360"/>
                </a:lnTo>
                <a:lnTo>
                  <a:pt x="672" y="364"/>
                </a:lnTo>
                <a:lnTo>
                  <a:pt x="655" y="366"/>
                </a:lnTo>
                <a:lnTo>
                  <a:pt x="639" y="364"/>
                </a:lnTo>
                <a:lnTo>
                  <a:pt x="624" y="360"/>
                </a:lnTo>
                <a:lnTo>
                  <a:pt x="609" y="351"/>
                </a:lnTo>
                <a:lnTo>
                  <a:pt x="597" y="340"/>
                </a:lnTo>
                <a:lnTo>
                  <a:pt x="587" y="327"/>
                </a:lnTo>
                <a:lnTo>
                  <a:pt x="581" y="312"/>
                </a:lnTo>
                <a:lnTo>
                  <a:pt x="578" y="296"/>
                </a:lnTo>
                <a:lnTo>
                  <a:pt x="578" y="279"/>
                </a:lnTo>
                <a:lnTo>
                  <a:pt x="581" y="264"/>
                </a:lnTo>
                <a:lnTo>
                  <a:pt x="587" y="248"/>
                </a:lnTo>
                <a:lnTo>
                  <a:pt x="597" y="235"/>
                </a:lnTo>
                <a:lnTo>
                  <a:pt x="609" y="224"/>
                </a:lnTo>
                <a:lnTo>
                  <a:pt x="624" y="216"/>
                </a:lnTo>
                <a:lnTo>
                  <a:pt x="639" y="211"/>
                </a:lnTo>
                <a:lnTo>
                  <a:pt x="655" y="209"/>
                </a:lnTo>
                <a:lnTo>
                  <a:pt x="672" y="211"/>
                </a:lnTo>
                <a:lnTo>
                  <a:pt x="688" y="216"/>
                </a:lnTo>
                <a:lnTo>
                  <a:pt x="703" y="195"/>
                </a:lnTo>
                <a:lnTo>
                  <a:pt x="714" y="173"/>
                </a:lnTo>
                <a:lnTo>
                  <a:pt x="723" y="148"/>
                </a:lnTo>
                <a:lnTo>
                  <a:pt x="729" y="123"/>
                </a:lnTo>
                <a:lnTo>
                  <a:pt x="730" y="98"/>
                </a:lnTo>
                <a:lnTo>
                  <a:pt x="729" y="72"/>
                </a:lnTo>
                <a:lnTo>
                  <a:pt x="724" y="47"/>
                </a:lnTo>
                <a:lnTo>
                  <a:pt x="715" y="23"/>
                </a:lnTo>
                <a:lnTo>
                  <a:pt x="704" y="0"/>
                </a:lnTo>
                <a:lnTo>
                  <a:pt x="127" y="0"/>
                </a:lnTo>
                <a:lnTo>
                  <a:pt x="138" y="23"/>
                </a:lnTo>
                <a:lnTo>
                  <a:pt x="147" y="47"/>
                </a:lnTo>
                <a:lnTo>
                  <a:pt x="152" y="72"/>
                </a:lnTo>
                <a:lnTo>
                  <a:pt x="154" y="98"/>
                </a:lnTo>
                <a:lnTo>
                  <a:pt x="152" y="123"/>
                </a:lnTo>
                <a:lnTo>
                  <a:pt x="146" y="148"/>
                </a:lnTo>
                <a:lnTo>
                  <a:pt x="137" y="173"/>
                </a:lnTo>
                <a:lnTo>
                  <a:pt x="126" y="195"/>
                </a:lnTo>
                <a:lnTo>
                  <a:pt x="111" y="216"/>
                </a:lnTo>
                <a:lnTo>
                  <a:pt x="95" y="211"/>
                </a:lnTo>
                <a:lnTo>
                  <a:pt x="79" y="209"/>
                </a:lnTo>
                <a:lnTo>
                  <a:pt x="62" y="211"/>
                </a:lnTo>
                <a:lnTo>
                  <a:pt x="47" y="216"/>
                </a:lnTo>
                <a:lnTo>
                  <a:pt x="33" y="224"/>
                </a:lnTo>
                <a:lnTo>
                  <a:pt x="20" y="235"/>
                </a:lnTo>
                <a:lnTo>
                  <a:pt x="10" y="248"/>
                </a:lnTo>
                <a:lnTo>
                  <a:pt x="4" y="264"/>
                </a:lnTo>
                <a:lnTo>
                  <a:pt x="0" y="279"/>
                </a:lnTo>
                <a:lnTo>
                  <a:pt x="0" y="296"/>
                </a:lnTo>
                <a:lnTo>
                  <a:pt x="4" y="312"/>
                </a:lnTo>
                <a:lnTo>
                  <a:pt x="10" y="327"/>
                </a:lnTo>
                <a:lnTo>
                  <a:pt x="20" y="340"/>
                </a:lnTo>
                <a:lnTo>
                  <a:pt x="33" y="351"/>
                </a:lnTo>
                <a:lnTo>
                  <a:pt x="47" y="360"/>
                </a:lnTo>
                <a:lnTo>
                  <a:pt x="62" y="364"/>
                </a:lnTo>
                <a:lnTo>
                  <a:pt x="79" y="366"/>
                </a:lnTo>
                <a:lnTo>
                  <a:pt x="95" y="364"/>
                </a:lnTo>
                <a:lnTo>
                  <a:pt x="111" y="360"/>
                </a:lnTo>
                <a:lnTo>
                  <a:pt x="120" y="390"/>
                </a:lnTo>
                <a:lnTo>
                  <a:pt x="125" y="421"/>
                </a:lnTo>
                <a:lnTo>
                  <a:pt x="127" y="453"/>
                </a:lnTo>
                <a:lnTo>
                  <a:pt x="125" y="484"/>
                </a:lnTo>
                <a:lnTo>
                  <a:pt x="120" y="516"/>
                </a:lnTo>
                <a:lnTo>
                  <a:pt x="111" y="546"/>
                </a:lnTo>
                <a:lnTo>
                  <a:pt x="99" y="576"/>
                </a:lnTo>
                <a:lnTo>
                  <a:pt x="99" y="578"/>
                </a:lnTo>
                <a:close/>
              </a:path>
            </a:pathLst>
          </a:custGeom>
          <a:solidFill>
            <a:srgbClr val="3333cc"/>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4853160" y="4121280"/>
            <a:ext cx="954000" cy="730080"/>
          </a:xfrm>
          <a:prstGeom prst="roundRect">
            <a:avLst>
              <a:gd name="adj" fmla="val 16667"/>
            </a:avLst>
          </a:prstGeom>
          <a:noFill/>
          <a:ln cap="rnd" w="9360">
            <a:solidFill>
              <a:srgbClr val="333399"/>
            </a:solidFill>
            <a:custDash>
              <a:ds d="100000" sp="1000"/>
            </a:custDash>
            <a:miter/>
          </a:ln>
        </p:spPr>
        <p:style>
          <a:lnRef idx="0"/>
          <a:fillRef idx="0"/>
          <a:effectRef idx="0"/>
          <a:fontRef idx="minor"/>
        </p:style>
        <p:txBody>
          <a:bodyPr wrap="none" lIns="45720" rIns="4572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7419960" y="4443480"/>
            <a:ext cx="1052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a:t>
            </a:r>
            <a:endParaRPr b="0" lang="en-US" sz="1200" strike="noStrike" u="none">
              <a:solidFill>
                <a:srgbClr val="000000"/>
              </a:solidFill>
              <a:effectLst/>
              <a:uFillTx/>
              <a:latin typeface="Times New Roman"/>
            </a:endParaRPr>
          </a:p>
        </p:txBody>
      </p:sp>
      <p:sp>
        <p:nvSpPr>
          <p:cNvPr id="276" name=""/>
          <p:cNvSpPr/>
          <p:nvPr/>
        </p:nvSpPr>
        <p:spPr>
          <a:xfrm>
            <a:off x="5040360" y="4846680"/>
            <a:ext cx="598320" cy="1020600"/>
          </a:xfrm>
          <a:custGeom>
            <a:avLst/>
            <a:gdLst/>
            <a:ahLst/>
            <a:rect l="l" t="t" r="r" b="b"/>
            <a:pathLst>
              <a:path w="597" h="1042">
                <a:moveTo>
                  <a:pt x="597" y="182"/>
                </a:moveTo>
                <a:lnTo>
                  <a:pt x="597" y="906"/>
                </a:lnTo>
                <a:lnTo>
                  <a:pt x="596" y="924"/>
                </a:lnTo>
                <a:lnTo>
                  <a:pt x="593" y="942"/>
                </a:lnTo>
                <a:lnTo>
                  <a:pt x="588" y="958"/>
                </a:lnTo>
                <a:lnTo>
                  <a:pt x="581" y="974"/>
                </a:lnTo>
                <a:lnTo>
                  <a:pt x="573" y="989"/>
                </a:lnTo>
                <a:lnTo>
                  <a:pt x="564" y="1002"/>
                </a:lnTo>
                <a:lnTo>
                  <a:pt x="553" y="1014"/>
                </a:lnTo>
                <a:lnTo>
                  <a:pt x="541" y="1024"/>
                </a:lnTo>
                <a:lnTo>
                  <a:pt x="528" y="1032"/>
                </a:lnTo>
                <a:lnTo>
                  <a:pt x="514" y="1037"/>
                </a:lnTo>
                <a:lnTo>
                  <a:pt x="499" y="1041"/>
                </a:lnTo>
                <a:lnTo>
                  <a:pt x="485" y="1042"/>
                </a:lnTo>
                <a:lnTo>
                  <a:pt x="112" y="1042"/>
                </a:lnTo>
                <a:lnTo>
                  <a:pt x="98" y="1041"/>
                </a:lnTo>
                <a:lnTo>
                  <a:pt x="83" y="1037"/>
                </a:lnTo>
                <a:lnTo>
                  <a:pt x="69" y="1032"/>
                </a:lnTo>
                <a:lnTo>
                  <a:pt x="56" y="1024"/>
                </a:lnTo>
                <a:lnTo>
                  <a:pt x="44" y="1014"/>
                </a:lnTo>
                <a:lnTo>
                  <a:pt x="33" y="1002"/>
                </a:lnTo>
                <a:lnTo>
                  <a:pt x="23" y="989"/>
                </a:lnTo>
                <a:lnTo>
                  <a:pt x="16" y="974"/>
                </a:lnTo>
                <a:lnTo>
                  <a:pt x="9" y="958"/>
                </a:lnTo>
                <a:lnTo>
                  <a:pt x="4" y="942"/>
                </a:lnTo>
                <a:lnTo>
                  <a:pt x="1" y="924"/>
                </a:lnTo>
                <a:lnTo>
                  <a:pt x="0" y="906"/>
                </a:lnTo>
                <a:lnTo>
                  <a:pt x="0" y="182"/>
                </a:lnTo>
                <a:lnTo>
                  <a:pt x="18" y="189"/>
                </a:lnTo>
                <a:lnTo>
                  <a:pt x="38" y="195"/>
                </a:lnTo>
                <a:lnTo>
                  <a:pt x="59" y="199"/>
                </a:lnTo>
                <a:lnTo>
                  <a:pt x="80" y="203"/>
                </a:lnTo>
                <a:lnTo>
                  <a:pt x="101" y="204"/>
                </a:lnTo>
                <a:lnTo>
                  <a:pt x="123" y="204"/>
                </a:lnTo>
                <a:lnTo>
                  <a:pt x="145" y="203"/>
                </a:lnTo>
                <a:lnTo>
                  <a:pt x="166" y="199"/>
                </a:lnTo>
                <a:lnTo>
                  <a:pt x="186" y="195"/>
                </a:lnTo>
                <a:lnTo>
                  <a:pt x="206" y="189"/>
                </a:lnTo>
                <a:lnTo>
                  <a:pt x="224" y="182"/>
                </a:lnTo>
                <a:lnTo>
                  <a:pt x="213" y="170"/>
                </a:lnTo>
                <a:lnTo>
                  <a:pt x="204" y="156"/>
                </a:lnTo>
                <a:lnTo>
                  <a:pt x="197" y="141"/>
                </a:lnTo>
                <a:lnTo>
                  <a:pt x="192" y="126"/>
                </a:lnTo>
                <a:lnTo>
                  <a:pt x="190" y="110"/>
                </a:lnTo>
                <a:lnTo>
                  <a:pt x="191" y="94"/>
                </a:lnTo>
                <a:lnTo>
                  <a:pt x="194" y="78"/>
                </a:lnTo>
                <a:lnTo>
                  <a:pt x="200" y="62"/>
                </a:lnTo>
                <a:lnTo>
                  <a:pt x="208" y="49"/>
                </a:lnTo>
                <a:lnTo>
                  <a:pt x="218" y="35"/>
                </a:lnTo>
                <a:lnTo>
                  <a:pt x="230" y="24"/>
                </a:lnTo>
                <a:lnTo>
                  <a:pt x="243" y="15"/>
                </a:lnTo>
                <a:lnTo>
                  <a:pt x="258" y="8"/>
                </a:lnTo>
                <a:lnTo>
                  <a:pt x="274" y="3"/>
                </a:lnTo>
                <a:lnTo>
                  <a:pt x="290" y="0"/>
                </a:lnTo>
                <a:lnTo>
                  <a:pt x="307" y="0"/>
                </a:lnTo>
                <a:lnTo>
                  <a:pt x="323" y="3"/>
                </a:lnTo>
                <a:lnTo>
                  <a:pt x="339" y="8"/>
                </a:lnTo>
                <a:lnTo>
                  <a:pt x="354" y="15"/>
                </a:lnTo>
                <a:lnTo>
                  <a:pt x="367" y="24"/>
                </a:lnTo>
                <a:lnTo>
                  <a:pt x="379" y="35"/>
                </a:lnTo>
                <a:lnTo>
                  <a:pt x="389" y="49"/>
                </a:lnTo>
                <a:lnTo>
                  <a:pt x="397" y="62"/>
                </a:lnTo>
                <a:lnTo>
                  <a:pt x="403" y="78"/>
                </a:lnTo>
                <a:lnTo>
                  <a:pt x="406" y="94"/>
                </a:lnTo>
                <a:lnTo>
                  <a:pt x="407" y="110"/>
                </a:lnTo>
                <a:lnTo>
                  <a:pt x="405" y="126"/>
                </a:lnTo>
                <a:lnTo>
                  <a:pt x="400" y="141"/>
                </a:lnTo>
                <a:lnTo>
                  <a:pt x="393" y="156"/>
                </a:lnTo>
                <a:lnTo>
                  <a:pt x="384" y="170"/>
                </a:lnTo>
                <a:lnTo>
                  <a:pt x="373" y="182"/>
                </a:lnTo>
                <a:lnTo>
                  <a:pt x="391" y="189"/>
                </a:lnTo>
                <a:lnTo>
                  <a:pt x="410" y="195"/>
                </a:lnTo>
                <a:lnTo>
                  <a:pt x="431" y="199"/>
                </a:lnTo>
                <a:lnTo>
                  <a:pt x="452" y="203"/>
                </a:lnTo>
                <a:lnTo>
                  <a:pt x="474" y="204"/>
                </a:lnTo>
                <a:lnTo>
                  <a:pt x="496" y="204"/>
                </a:lnTo>
                <a:lnTo>
                  <a:pt x="517" y="203"/>
                </a:lnTo>
                <a:lnTo>
                  <a:pt x="538" y="199"/>
                </a:lnTo>
                <a:lnTo>
                  <a:pt x="559" y="195"/>
                </a:lnTo>
                <a:lnTo>
                  <a:pt x="579" y="189"/>
                </a:lnTo>
                <a:lnTo>
                  <a:pt x="597" y="182"/>
                </a:lnTo>
                <a:close/>
              </a:path>
            </a:pathLst>
          </a:custGeom>
          <a:solidFill>
            <a:srgbClr val="ffffff"/>
          </a:solidFill>
          <a:ln w="38160">
            <a:solidFill>
              <a:srgbClr val="00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77" name="" descr=""/>
          <p:cNvPicPr/>
          <p:nvPr/>
        </p:nvPicPr>
        <p:blipFill>
          <a:blip r:embed="rId1"/>
          <a:stretch/>
        </p:blipFill>
        <p:spPr>
          <a:xfrm>
            <a:off x="2209680" y="3798720"/>
            <a:ext cx="347760" cy="544680"/>
          </a:xfrm>
          <a:prstGeom prst="rect">
            <a:avLst/>
          </a:prstGeom>
          <a:noFill/>
          <a:ln w="0">
            <a:noFill/>
          </a:ln>
        </p:spPr>
      </p:pic>
      <p:pic>
        <p:nvPicPr>
          <p:cNvPr id="278" name="" descr=""/>
          <p:cNvPicPr/>
          <p:nvPr/>
        </p:nvPicPr>
        <p:blipFill>
          <a:blip r:embed="rId2"/>
          <a:stretch/>
        </p:blipFill>
        <p:spPr>
          <a:xfrm>
            <a:off x="1405080" y="3798720"/>
            <a:ext cx="347400" cy="544680"/>
          </a:xfrm>
          <a:prstGeom prst="rect">
            <a:avLst/>
          </a:prstGeom>
          <a:noFill/>
          <a:ln w="0">
            <a:noFill/>
          </a:ln>
        </p:spPr>
      </p:pic>
      <p:grpSp>
        <p:nvGrpSpPr>
          <p:cNvPr id="279" name=""/>
          <p:cNvGrpSpPr/>
          <p:nvPr/>
        </p:nvGrpSpPr>
        <p:grpSpPr>
          <a:xfrm>
            <a:off x="1836720" y="4267080"/>
            <a:ext cx="330120" cy="533160"/>
            <a:chOff x="1836720" y="4267080"/>
            <a:chExt cx="330120" cy="533160"/>
          </a:xfrm>
        </p:grpSpPr>
        <p:sp>
          <p:nvSpPr>
            <p:cNvPr id="280" name=""/>
            <p:cNvSpPr/>
            <p:nvPr/>
          </p:nvSpPr>
          <p:spPr>
            <a:xfrm>
              <a:off x="1942920" y="4267080"/>
              <a:ext cx="111240" cy="92520"/>
            </a:xfrm>
            <a:custGeom>
              <a:avLst/>
              <a:gdLst/>
              <a:ahLst/>
              <a:rect l="l" t="t" r="r" b="b"/>
              <a:pathLst>
                <a:path w="271" h="348">
                  <a:moveTo>
                    <a:pt x="135" y="0"/>
                  </a:moveTo>
                  <a:lnTo>
                    <a:pt x="162" y="4"/>
                  </a:lnTo>
                  <a:lnTo>
                    <a:pt x="187" y="13"/>
                  </a:lnTo>
                  <a:lnTo>
                    <a:pt x="211" y="30"/>
                  </a:lnTo>
                  <a:lnTo>
                    <a:pt x="231" y="51"/>
                  </a:lnTo>
                  <a:lnTo>
                    <a:pt x="247" y="77"/>
                  </a:lnTo>
                  <a:lnTo>
                    <a:pt x="260" y="106"/>
                  </a:lnTo>
                  <a:lnTo>
                    <a:pt x="268" y="139"/>
                  </a:lnTo>
                  <a:lnTo>
                    <a:pt x="271" y="174"/>
                  </a:lnTo>
                  <a:lnTo>
                    <a:pt x="268" y="209"/>
                  </a:lnTo>
                  <a:lnTo>
                    <a:pt x="260" y="242"/>
                  </a:lnTo>
                  <a:lnTo>
                    <a:pt x="247" y="271"/>
                  </a:lnTo>
                  <a:lnTo>
                    <a:pt x="231" y="297"/>
                  </a:lnTo>
                  <a:lnTo>
                    <a:pt x="211" y="318"/>
                  </a:lnTo>
                  <a:lnTo>
                    <a:pt x="187" y="335"/>
                  </a:lnTo>
                  <a:lnTo>
                    <a:pt x="162" y="344"/>
                  </a:lnTo>
                  <a:lnTo>
                    <a:pt x="135" y="348"/>
                  </a:lnTo>
                  <a:lnTo>
                    <a:pt x="108" y="344"/>
                  </a:lnTo>
                  <a:lnTo>
                    <a:pt x="82" y="335"/>
                  </a:lnTo>
                  <a:lnTo>
                    <a:pt x="60" y="318"/>
                  </a:lnTo>
                  <a:lnTo>
                    <a:pt x="40" y="297"/>
                  </a:lnTo>
                  <a:lnTo>
                    <a:pt x="23" y="271"/>
                  </a:lnTo>
                  <a:lnTo>
                    <a:pt x="11" y="242"/>
                  </a:lnTo>
                  <a:lnTo>
                    <a:pt x="2" y="209"/>
                  </a:lnTo>
                  <a:lnTo>
                    <a:pt x="0" y="174"/>
                  </a:lnTo>
                  <a:lnTo>
                    <a:pt x="2" y="139"/>
                  </a:lnTo>
                  <a:lnTo>
                    <a:pt x="11" y="106"/>
                  </a:lnTo>
                  <a:lnTo>
                    <a:pt x="23" y="77"/>
                  </a:lnTo>
                  <a:lnTo>
                    <a:pt x="40" y="51"/>
                  </a:lnTo>
                  <a:lnTo>
                    <a:pt x="60" y="30"/>
                  </a:lnTo>
                  <a:lnTo>
                    <a:pt x="82" y="13"/>
                  </a:lnTo>
                  <a:lnTo>
                    <a:pt x="108" y="4"/>
                  </a:lnTo>
                  <a:lnTo>
                    <a:pt x="135" y="0"/>
                  </a:lnTo>
                  <a:close/>
                </a:path>
              </a:pathLst>
            </a:custGeom>
            <a:solidFill>
              <a:srgbClr val="000000"/>
            </a:solidFill>
            <a:ln w="0">
              <a:noFill/>
            </a:ln>
          </p:spPr>
          <p:style>
            <a:lnRef idx="0"/>
            <a:fillRef idx="0"/>
            <a:effectRef idx="0"/>
            <a:fontRef idx="minor"/>
          </p:style>
          <p:txBody>
            <a:bodyPr lIns="90000" rIns="90000" anchor="t">
              <a:noAutofit/>
            </a:bodyPr>
            <a:p>
              <a:endParaRPr b="0" lang="en-US" sz="2400" strike="noStrike" u="none">
                <a:solidFill>
                  <a:srgbClr val="000000"/>
                </a:solidFill>
                <a:effectLst/>
                <a:uFillTx/>
                <a:latin typeface="Times New Roman"/>
              </a:endParaRPr>
            </a:p>
          </p:txBody>
        </p:sp>
        <p:sp>
          <p:nvSpPr>
            <p:cNvPr id="281" name=""/>
            <p:cNvSpPr/>
            <p:nvPr/>
          </p:nvSpPr>
          <p:spPr>
            <a:xfrm>
              <a:off x="1942920" y="4267080"/>
              <a:ext cx="111240" cy="92520"/>
            </a:xfrm>
            <a:custGeom>
              <a:avLst/>
              <a:gdLst/>
              <a:ahLst/>
              <a:rect l="l" t="t" r="r" b="b"/>
              <a:pathLst>
                <a:path w="271" h="348">
                  <a:moveTo>
                    <a:pt x="135" y="0"/>
                  </a:moveTo>
                  <a:lnTo>
                    <a:pt x="135" y="0"/>
                  </a:lnTo>
                  <a:lnTo>
                    <a:pt x="162" y="4"/>
                  </a:lnTo>
                  <a:lnTo>
                    <a:pt x="187" y="13"/>
                  </a:lnTo>
                  <a:lnTo>
                    <a:pt x="211" y="30"/>
                  </a:lnTo>
                  <a:lnTo>
                    <a:pt x="231" y="51"/>
                  </a:lnTo>
                  <a:lnTo>
                    <a:pt x="247" y="77"/>
                  </a:lnTo>
                  <a:lnTo>
                    <a:pt x="260" y="106"/>
                  </a:lnTo>
                  <a:lnTo>
                    <a:pt x="268" y="139"/>
                  </a:lnTo>
                  <a:lnTo>
                    <a:pt x="271" y="174"/>
                  </a:lnTo>
                  <a:lnTo>
                    <a:pt x="271" y="174"/>
                  </a:lnTo>
                  <a:lnTo>
                    <a:pt x="268" y="209"/>
                  </a:lnTo>
                  <a:lnTo>
                    <a:pt x="260" y="242"/>
                  </a:lnTo>
                  <a:lnTo>
                    <a:pt x="247" y="271"/>
                  </a:lnTo>
                  <a:lnTo>
                    <a:pt x="231" y="297"/>
                  </a:lnTo>
                  <a:lnTo>
                    <a:pt x="211" y="318"/>
                  </a:lnTo>
                  <a:lnTo>
                    <a:pt x="187" y="335"/>
                  </a:lnTo>
                  <a:lnTo>
                    <a:pt x="162" y="344"/>
                  </a:lnTo>
                  <a:lnTo>
                    <a:pt x="135" y="348"/>
                  </a:lnTo>
                  <a:lnTo>
                    <a:pt x="135" y="348"/>
                  </a:lnTo>
                  <a:lnTo>
                    <a:pt x="108" y="344"/>
                  </a:lnTo>
                  <a:lnTo>
                    <a:pt x="82" y="335"/>
                  </a:lnTo>
                  <a:lnTo>
                    <a:pt x="60" y="318"/>
                  </a:lnTo>
                  <a:lnTo>
                    <a:pt x="40" y="297"/>
                  </a:lnTo>
                  <a:lnTo>
                    <a:pt x="23" y="271"/>
                  </a:lnTo>
                  <a:lnTo>
                    <a:pt x="11" y="242"/>
                  </a:lnTo>
                  <a:lnTo>
                    <a:pt x="2" y="209"/>
                  </a:lnTo>
                  <a:lnTo>
                    <a:pt x="0" y="174"/>
                  </a:lnTo>
                  <a:lnTo>
                    <a:pt x="0" y="174"/>
                  </a:lnTo>
                  <a:lnTo>
                    <a:pt x="2" y="139"/>
                  </a:lnTo>
                  <a:lnTo>
                    <a:pt x="11" y="106"/>
                  </a:lnTo>
                  <a:lnTo>
                    <a:pt x="23" y="77"/>
                  </a:lnTo>
                  <a:lnTo>
                    <a:pt x="40" y="51"/>
                  </a:lnTo>
                  <a:lnTo>
                    <a:pt x="60" y="30"/>
                  </a:lnTo>
                  <a:lnTo>
                    <a:pt x="82" y="13"/>
                  </a:lnTo>
                  <a:lnTo>
                    <a:pt x="108" y="4"/>
                  </a:lnTo>
                  <a:lnTo>
                    <a:pt x="135" y="0"/>
                  </a:lnTo>
                </a:path>
              </a:pathLst>
            </a:custGeom>
            <a:noFill/>
            <a:ln w="0">
              <a:solidFill>
                <a:srgbClr val="000000"/>
              </a:solidFill>
            </a:ln>
          </p:spPr>
          <p:style>
            <a:lnRef idx="0"/>
            <a:fillRef idx="0"/>
            <a:effectRef idx="0"/>
            <a:fontRef idx="minor"/>
          </p:style>
          <p:txBody>
            <a:bodyPr lIns="90000" rIns="90000" anchor="t">
              <a:noAutofit/>
            </a:bodyPr>
            <a:p>
              <a:endParaRPr b="0" lang="en-US" sz="2400" strike="noStrike" u="none">
                <a:solidFill>
                  <a:srgbClr val="000000"/>
                </a:solidFill>
                <a:effectLst/>
                <a:uFillTx/>
                <a:latin typeface="Times New Roman"/>
              </a:endParaRPr>
            </a:p>
          </p:txBody>
        </p:sp>
        <p:sp>
          <p:nvSpPr>
            <p:cNvPr id="282" name=""/>
            <p:cNvSpPr/>
            <p:nvPr/>
          </p:nvSpPr>
          <p:spPr>
            <a:xfrm>
              <a:off x="1836720" y="4378680"/>
              <a:ext cx="330120" cy="421560"/>
            </a:xfrm>
            <a:custGeom>
              <a:avLst/>
              <a:gdLst/>
              <a:ahLst/>
              <a:rect l="l" t="t" r="r" b="b"/>
              <a:pathLst>
                <a:path w="800" h="1583">
                  <a:moveTo>
                    <a:pt x="698" y="0"/>
                  </a:moveTo>
                  <a:lnTo>
                    <a:pt x="305" y="35"/>
                  </a:lnTo>
                  <a:lnTo>
                    <a:pt x="56" y="0"/>
                  </a:lnTo>
                  <a:lnTo>
                    <a:pt x="0" y="657"/>
                  </a:lnTo>
                  <a:lnTo>
                    <a:pt x="158" y="223"/>
                  </a:lnTo>
                  <a:lnTo>
                    <a:pt x="203" y="657"/>
                  </a:lnTo>
                  <a:lnTo>
                    <a:pt x="90" y="1583"/>
                  </a:lnTo>
                  <a:lnTo>
                    <a:pt x="372" y="867"/>
                  </a:lnTo>
                  <a:lnTo>
                    <a:pt x="677" y="1583"/>
                  </a:lnTo>
                  <a:lnTo>
                    <a:pt x="597" y="657"/>
                  </a:lnTo>
                  <a:lnTo>
                    <a:pt x="643" y="210"/>
                  </a:lnTo>
                  <a:lnTo>
                    <a:pt x="800" y="657"/>
                  </a:lnTo>
                  <a:lnTo>
                    <a:pt x="698"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1836720" y="4378680"/>
              <a:ext cx="330120" cy="421560"/>
            </a:xfrm>
            <a:custGeom>
              <a:avLst/>
              <a:gdLst/>
              <a:ahLst/>
              <a:rect l="l" t="t" r="r" b="b"/>
              <a:pathLst>
                <a:path w="800" h="1583">
                  <a:moveTo>
                    <a:pt x="698" y="0"/>
                  </a:moveTo>
                  <a:lnTo>
                    <a:pt x="305" y="35"/>
                  </a:lnTo>
                  <a:lnTo>
                    <a:pt x="56" y="0"/>
                  </a:lnTo>
                  <a:lnTo>
                    <a:pt x="0" y="657"/>
                  </a:lnTo>
                  <a:lnTo>
                    <a:pt x="158" y="223"/>
                  </a:lnTo>
                  <a:lnTo>
                    <a:pt x="203" y="657"/>
                  </a:lnTo>
                  <a:lnTo>
                    <a:pt x="90" y="1583"/>
                  </a:lnTo>
                  <a:lnTo>
                    <a:pt x="372" y="867"/>
                  </a:lnTo>
                  <a:lnTo>
                    <a:pt x="677" y="1583"/>
                  </a:lnTo>
                  <a:lnTo>
                    <a:pt x="597" y="657"/>
                  </a:lnTo>
                  <a:lnTo>
                    <a:pt x="643" y="210"/>
                  </a:lnTo>
                  <a:lnTo>
                    <a:pt x="800" y="657"/>
                  </a:lnTo>
                  <a:lnTo>
                    <a:pt x="698"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4" name=""/>
          <p:cNvSpPr/>
          <p:nvPr/>
        </p:nvSpPr>
        <p:spPr>
          <a:xfrm>
            <a:off x="1143000" y="4876920"/>
            <a:ext cx="16765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 Desk</a:t>
            </a:r>
            <a:endParaRPr b="0" lang="en-US" sz="1400" strike="noStrike" u="none">
              <a:solidFill>
                <a:srgbClr val="000000"/>
              </a:solidFill>
              <a:effectLst/>
              <a:uFillTx/>
              <a:latin typeface="Times New Roman"/>
            </a:endParaRPr>
          </a:p>
        </p:txBody>
      </p:sp>
      <p:sp>
        <p:nvSpPr>
          <p:cNvPr id="285" name=""/>
          <p:cNvSpPr/>
          <p:nvPr/>
        </p:nvSpPr>
        <p:spPr>
          <a:xfrm>
            <a:off x="5105520" y="5486400"/>
            <a:ext cx="433440" cy="334800"/>
          </a:xfrm>
          <a:prstGeom prst="can">
            <a:avLst>
              <a:gd name="adj" fmla="val 25120"/>
            </a:avLst>
          </a:prstGeom>
          <a:noFill/>
          <a:ln w="12600">
            <a:solidFill>
              <a:srgbClr val="000000"/>
            </a:solidFill>
            <a:miter/>
          </a:ln>
        </p:spPr>
        <p:style>
          <a:lnRef idx="0"/>
          <a:fillRef idx="0"/>
          <a:effectRef idx="0"/>
          <a:fontRef idx="minor"/>
        </p:style>
        <p:txBody>
          <a:bodyPr lIns="45720" rIns="45720" tIns="46800" bIns="46800" anchor="ctr">
            <a:spAutoFit/>
          </a:bodyPr>
          <a:p>
            <a:endParaRPr b="0" lang="en-US" sz="2400" strike="noStrike" u="none">
              <a:solidFill>
                <a:srgbClr val="000000"/>
              </a:solidFill>
              <a:effectLst/>
              <a:uFillTx/>
              <a:latin typeface="Times New Roman"/>
            </a:endParaRPr>
          </a:p>
        </p:txBody>
      </p:sp>
      <p:sp>
        <p:nvSpPr>
          <p:cNvPr id="286"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7"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8"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a:t>
            </a:r>
            <a:endParaRPr b="0" lang="en-US" sz="2800" strike="noStrike" u="none">
              <a:solidFill>
                <a:srgbClr val="000000"/>
              </a:solidFill>
              <a:effectLst/>
              <a:uFillTx/>
              <a:latin typeface="Times New Roman"/>
            </a:endParaRPr>
          </a:p>
        </p:txBody>
      </p:sp>
      <p:sp>
        <p:nvSpPr>
          <p:cNvPr id="289" name=""/>
          <p:cNvSpPr/>
          <p:nvPr/>
        </p:nvSpPr>
        <p:spPr>
          <a:xfrm>
            <a:off x="533520" y="1447920"/>
            <a:ext cx="8305560" cy="18082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67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 a Service Management Function:</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Insures a successful set-up.</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Monitors contract compliance over the life of the contract.</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transaction scorecard to compare to DASH.</a:t>
            </a:r>
            <a:endParaRPr b="0" lang="en-US" sz="1800" strike="noStrike" u="none">
              <a:solidFill>
                <a:srgbClr val="000000"/>
              </a:solidFill>
              <a:effectLst/>
              <a:uFillTx/>
              <a:latin typeface="Times New Roman"/>
            </a:endParaRPr>
          </a:p>
          <a:p>
            <a:pPr lvl="1" marL="1028880" indent="-457200">
              <a:lnSpc>
                <a:spcPct val="100000"/>
              </a:lnSpc>
              <a:spcAft>
                <a:spcPts val="675"/>
              </a:spcAft>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pic>
        <p:nvPicPr>
          <p:cNvPr id="290" name="" descr=""/>
          <p:cNvPicPr/>
          <p:nvPr/>
        </p:nvPicPr>
        <p:blipFill>
          <a:blip r:embed="rId1"/>
          <a:stretch/>
        </p:blipFill>
        <p:spPr>
          <a:xfrm>
            <a:off x="3238560" y="3968640"/>
            <a:ext cx="495360" cy="679680"/>
          </a:xfrm>
          <a:prstGeom prst="rect">
            <a:avLst/>
          </a:prstGeom>
          <a:noFill/>
          <a:ln w="0">
            <a:noFill/>
          </a:ln>
        </p:spPr>
      </p:pic>
      <p:sp>
        <p:nvSpPr>
          <p:cNvPr id="291" name=""/>
          <p:cNvSpPr/>
          <p:nvPr/>
        </p:nvSpPr>
        <p:spPr>
          <a:xfrm>
            <a:off x="2284920" y="4716360"/>
            <a:ext cx="20959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Service Management</a:t>
            </a:r>
            <a:endParaRPr b="0" lang="en-US" sz="1600" strike="noStrike" u="none">
              <a:solidFill>
                <a:srgbClr val="000000"/>
              </a:solidFill>
              <a:effectLst/>
              <a:uFillTx/>
              <a:latin typeface="Times New Roman"/>
            </a:endParaRPr>
          </a:p>
        </p:txBody>
      </p:sp>
      <p:sp>
        <p:nvSpPr>
          <p:cNvPr id="292" name=""/>
          <p:cNvSpPr/>
          <p:nvPr/>
        </p:nvSpPr>
        <p:spPr>
          <a:xfrm>
            <a:off x="1519560" y="5289480"/>
            <a:ext cx="1785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Obligation to close</a:t>
            </a:r>
            <a:endParaRPr b="0" lang="en-US" sz="1400" strike="noStrike" u="none">
              <a:solidFill>
                <a:srgbClr val="000000"/>
              </a:solidFill>
              <a:effectLst/>
              <a:uFillTx/>
              <a:latin typeface="Times New Roman"/>
            </a:endParaRPr>
          </a:p>
        </p:txBody>
      </p:sp>
      <p:sp>
        <p:nvSpPr>
          <p:cNvPr id="293" name=""/>
          <p:cNvSpPr/>
          <p:nvPr/>
        </p:nvSpPr>
        <p:spPr>
          <a:xfrm>
            <a:off x="5763240" y="5289480"/>
            <a:ext cx="1161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End of Deal</a:t>
            </a:r>
            <a:endParaRPr b="0" lang="en-US" sz="1400" strike="noStrike" u="none">
              <a:solidFill>
                <a:srgbClr val="000000"/>
              </a:solidFill>
              <a:effectLst/>
              <a:uFillTx/>
              <a:latin typeface="Times New Roman"/>
            </a:endParaRPr>
          </a:p>
        </p:txBody>
      </p:sp>
      <p:sp>
        <p:nvSpPr>
          <p:cNvPr id="294" name=""/>
          <p:cNvSpPr/>
          <p:nvPr/>
        </p:nvSpPr>
        <p:spPr>
          <a:xfrm>
            <a:off x="3882960" y="4103640"/>
            <a:ext cx="1130400" cy="430200"/>
          </a:xfrm>
          <a:prstGeom prst="leftRightArrow">
            <a:avLst>
              <a:gd name="adj1" fmla="val 50000"/>
              <a:gd name="adj2" fmla="val 52309"/>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6135480" y="4102200"/>
            <a:ext cx="1667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Delivery Owners</a:t>
            </a:r>
            <a:endParaRPr b="0" lang="en-US" sz="1600" strike="noStrike" u="none">
              <a:solidFill>
                <a:srgbClr val="000000"/>
              </a:solidFill>
              <a:effectLst/>
              <a:uFillTx/>
              <a:latin typeface="Times New Roman"/>
            </a:endParaRPr>
          </a:p>
        </p:txBody>
      </p:sp>
      <p:pic>
        <p:nvPicPr>
          <p:cNvPr id="296" name="" descr=""/>
          <p:cNvPicPr/>
          <p:nvPr/>
        </p:nvPicPr>
        <p:blipFill>
          <a:blip r:embed="rId2"/>
          <a:stretch/>
        </p:blipFill>
        <p:spPr>
          <a:xfrm>
            <a:off x="5165640" y="3809880"/>
            <a:ext cx="409680" cy="525600"/>
          </a:xfrm>
          <a:prstGeom prst="rect">
            <a:avLst/>
          </a:prstGeom>
          <a:noFill/>
          <a:ln w="0">
            <a:noFill/>
          </a:ln>
        </p:spPr>
      </p:pic>
      <p:pic>
        <p:nvPicPr>
          <p:cNvPr id="297" name="" descr=""/>
          <p:cNvPicPr/>
          <p:nvPr/>
        </p:nvPicPr>
        <p:blipFill>
          <a:blip r:embed="rId3"/>
          <a:stretch/>
        </p:blipFill>
        <p:spPr>
          <a:xfrm>
            <a:off x="5678640" y="3809880"/>
            <a:ext cx="409320" cy="525600"/>
          </a:xfrm>
          <a:prstGeom prst="rect">
            <a:avLst/>
          </a:prstGeom>
          <a:noFill/>
          <a:ln w="0">
            <a:noFill/>
          </a:ln>
        </p:spPr>
      </p:pic>
      <p:pic>
        <p:nvPicPr>
          <p:cNvPr id="298" name="" descr=""/>
          <p:cNvPicPr/>
          <p:nvPr/>
        </p:nvPicPr>
        <p:blipFill>
          <a:blip r:embed="rId4"/>
          <a:stretch/>
        </p:blipFill>
        <p:spPr>
          <a:xfrm>
            <a:off x="5113440" y="4487760"/>
            <a:ext cx="411120" cy="522360"/>
          </a:xfrm>
          <a:prstGeom prst="rect">
            <a:avLst/>
          </a:prstGeom>
          <a:noFill/>
          <a:ln w="0">
            <a:noFill/>
          </a:ln>
        </p:spPr>
      </p:pic>
      <p:pic>
        <p:nvPicPr>
          <p:cNvPr id="299" name="" descr=""/>
          <p:cNvPicPr/>
          <p:nvPr/>
        </p:nvPicPr>
        <p:blipFill>
          <a:blip r:embed="rId5"/>
          <a:stretch/>
        </p:blipFill>
        <p:spPr>
          <a:xfrm>
            <a:off x="5730840" y="4438800"/>
            <a:ext cx="409680" cy="527040"/>
          </a:xfrm>
          <a:prstGeom prst="rect">
            <a:avLst/>
          </a:prstGeom>
          <a:noFill/>
          <a:ln w="0">
            <a:noFill/>
          </a:ln>
        </p:spPr>
      </p:pic>
      <p:sp>
        <p:nvSpPr>
          <p:cNvPr id="300" name=""/>
          <p:cNvSpPr/>
          <p:nvPr/>
        </p:nvSpPr>
        <p:spPr>
          <a:xfrm>
            <a:off x="1976400" y="5003640"/>
            <a:ext cx="0" cy="285840"/>
          </a:xfrm>
          <a:prstGeom prst="line">
            <a:avLst/>
          </a:prstGeom>
          <a:ln w="76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2000160" y="5173560"/>
            <a:ext cx="4843440" cy="0"/>
          </a:xfrm>
          <a:prstGeom prst="line">
            <a:avLst/>
          </a:prstGeom>
          <a:ln w="7632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3"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4"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a:t>
            </a:r>
            <a:endParaRPr b="0" lang="en-US" sz="2800" strike="noStrike" u="none">
              <a:solidFill>
                <a:srgbClr val="000000"/>
              </a:solidFill>
              <a:effectLst/>
              <a:uFillTx/>
              <a:latin typeface="Times New Roman"/>
            </a:endParaRPr>
          </a:p>
        </p:txBody>
      </p:sp>
      <p:sp>
        <p:nvSpPr>
          <p:cNvPr id="305" name=""/>
          <p:cNvSpPr/>
          <p:nvPr/>
        </p:nvSpPr>
        <p:spPr>
          <a:xfrm>
            <a:off x="533520" y="1447920"/>
            <a:ext cx="8305560" cy="14482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67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 a formalized Change Notification Process:</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Contract amendments are documented and warehoused.</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Changes are priced and risk books are re-forecasted.</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Commitments are cash settled correctly.</a:t>
            </a:r>
            <a:endParaRPr b="0" lang="en-US" sz="1800" strike="noStrike" u="none">
              <a:solidFill>
                <a:srgbClr val="000000"/>
              </a:solidFill>
              <a:effectLst/>
              <a:uFillTx/>
              <a:latin typeface="Times New Roman"/>
            </a:endParaRPr>
          </a:p>
        </p:txBody>
      </p:sp>
      <p:grpSp>
        <p:nvGrpSpPr>
          <p:cNvPr id="306" name=""/>
          <p:cNvGrpSpPr/>
          <p:nvPr/>
        </p:nvGrpSpPr>
        <p:grpSpPr>
          <a:xfrm>
            <a:off x="1828800" y="3336840"/>
            <a:ext cx="5943240" cy="3070080"/>
            <a:chOff x="1828800" y="3336840"/>
            <a:chExt cx="5943240" cy="3070080"/>
          </a:xfrm>
        </p:grpSpPr>
        <p:sp>
          <p:nvSpPr>
            <p:cNvPr id="307" name=""/>
            <p:cNvSpPr/>
            <p:nvPr/>
          </p:nvSpPr>
          <p:spPr>
            <a:xfrm>
              <a:off x="5487480" y="4019040"/>
              <a:ext cx="1845360" cy="515880"/>
            </a:xfrm>
            <a:prstGeom prst="rect">
              <a:avLst/>
            </a:prstGeom>
            <a:noFill/>
            <a:ln w="0">
              <a:noFill/>
            </a:ln>
          </p:spPr>
          <p:style>
            <a:lnRef idx="0"/>
            <a:fillRef idx="0"/>
            <a:effectRef idx="0"/>
            <a:fontRef idx="minor"/>
          </p:style>
          <p:txBody>
            <a:bodyPr lIns="87480" rIns="87480" tIns="44280" bIns="44280" anchor="t">
              <a:spAutoFit/>
            </a:bodyPr>
            <a:p>
              <a:pPr>
                <a:lnSpc>
                  <a:spcPct val="100000"/>
                </a:lnSpc>
                <a:spcBef>
                  <a:spcPts val="876"/>
                </a:spcBef>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400" strike="noStrike" u="none">
                  <a:solidFill>
                    <a:srgbClr val="000000"/>
                  </a:solidFill>
                  <a:effectLst/>
                  <a:uFillTx/>
                  <a:latin typeface="Arial"/>
                </a:rPr>
                <a:t>Service Management</a:t>
              </a:r>
              <a:endParaRPr b="0" lang="en-US" sz="1400" strike="noStrike" u="none">
                <a:solidFill>
                  <a:srgbClr val="000000"/>
                </a:solidFill>
                <a:effectLst/>
                <a:uFillTx/>
                <a:latin typeface="Times New Roman"/>
              </a:endParaRPr>
            </a:p>
          </p:txBody>
        </p:sp>
        <p:sp>
          <p:nvSpPr>
            <p:cNvPr id="308" name=""/>
            <p:cNvSpPr/>
            <p:nvPr/>
          </p:nvSpPr>
          <p:spPr>
            <a:xfrm>
              <a:off x="2097360" y="5049000"/>
              <a:ext cx="2268000" cy="473040"/>
            </a:xfrm>
            <a:custGeom>
              <a:avLst/>
              <a:gdLst/>
              <a:ahLst/>
              <a:rect l="l" t="t" r="r" b="b"/>
              <a:pathLst>
                <a:path w="1819" h="401">
                  <a:moveTo>
                    <a:pt x="0" y="243"/>
                  </a:moveTo>
                  <a:lnTo>
                    <a:pt x="0" y="60"/>
                  </a:lnTo>
                  <a:lnTo>
                    <a:pt x="0" y="52"/>
                  </a:lnTo>
                  <a:lnTo>
                    <a:pt x="20" y="21"/>
                  </a:lnTo>
                  <a:lnTo>
                    <a:pt x="52" y="7"/>
                  </a:lnTo>
                  <a:lnTo>
                    <a:pt x="82" y="0"/>
                  </a:lnTo>
                  <a:lnTo>
                    <a:pt x="112" y="0"/>
                  </a:lnTo>
                  <a:lnTo>
                    <a:pt x="143" y="0"/>
                  </a:lnTo>
                  <a:lnTo>
                    <a:pt x="173" y="0"/>
                  </a:lnTo>
                  <a:lnTo>
                    <a:pt x="1319" y="0"/>
                  </a:lnTo>
                  <a:lnTo>
                    <a:pt x="1449" y="0"/>
                  </a:lnTo>
                  <a:lnTo>
                    <a:pt x="1557" y="0"/>
                  </a:lnTo>
                  <a:lnTo>
                    <a:pt x="1629" y="0"/>
                  </a:lnTo>
                  <a:lnTo>
                    <a:pt x="1685" y="0"/>
                  </a:lnTo>
                  <a:lnTo>
                    <a:pt x="1730" y="0"/>
                  </a:lnTo>
                  <a:lnTo>
                    <a:pt x="1794" y="0"/>
                  </a:lnTo>
                  <a:lnTo>
                    <a:pt x="1798" y="15"/>
                  </a:lnTo>
                  <a:lnTo>
                    <a:pt x="1804" y="30"/>
                  </a:lnTo>
                  <a:lnTo>
                    <a:pt x="1809" y="49"/>
                  </a:lnTo>
                  <a:lnTo>
                    <a:pt x="1812" y="68"/>
                  </a:lnTo>
                  <a:lnTo>
                    <a:pt x="1815" y="93"/>
                  </a:lnTo>
                  <a:lnTo>
                    <a:pt x="1818" y="118"/>
                  </a:lnTo>
                  <a:lnTo>
                    <a:pt x="1815" y="143"/>
                  </a:lnTo>
                  <a:lnTo>
                    <a:pt x="1813" y="163"/>
                  </a:lnTo>
                  <a:lnTo>
                    <a:pt x="1810" y="189"/>
                  </a:lnTo>
                  <a:lnTo>
                    <a:pt x="1804" y="212"/>
                  </a:lnTo>
                  <a:lnTo>
                    <a:pt x="1794" y="242"/>
                  </a:lnTo>
                  <a:lnTo>
                    <a:pt x="1748" y="243"/>
                  </a:lnTo>
                  <a:lnTo>
                    <a:pt x="1575" y="243"/>
                  </a:lnTo>
                  <a:lnTo>
                    <a:pt x="1509" y="243"/>
                  </a:lnTo>
                  <a:lnTo>
                    <a:pt x="1396" y="243"/>
                  </a:lnTo>
                  <a:lnTo>
                    <a:pt x="1328" y="243"/>
                  </a:lnTo>
                  <a:lnTo>
                    <a:pt x="224" y="243"/>
                  </a:lnTo>
                  <a:lnTo>
                    <a:pt x="224" y="368"/>
                  </a:lnTo>
                  <a:lnTo>
                    <a:pt x="196" y="381"/>
                  </a:lnTo>
                  <a:lnTo>
                    <a:pt x="168" y="388"/>
                  </a:lnTo>
                  <a:lnTo>
                    <a:pt x="138" y="396"/>
                  </a:lnTo>
                  <a:lnTo>
                    <a:pt x="98" y="400"/>
                  </a:lnTo>
                  <a:lnTo>
                    <a:pt x="75" y="392"/>
                  </a:lnTo>
                  <a:lnTo>
                    <a:pt x="51" y="389"/>
                  </a:lnTo>
                  <a:lnTo>
                    <a:pt x="16" y="373"/>
                  </a:lnTo>
                  <a:lnTo>
                    <a:pt x="0" y="343"/>
                  </a:lnTo>
                  <a:lnTo>
                    <a:pt x="0" y="243"/>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rot="300000">
              <a:off x="2187360" y="5067360"/>
              <a:ext cx="410040" cy="281880"/>
            </a:xfrm>
            <a:custGeom>
              <a:avLst/>
              <a:gdLst/>
              <a:ahLst/>
              <a:rect l="l" t="t" r="r" b="b"/>
              <a:pathLst>
                <a:path stroke="0" w="21600" h="21600">
                  <a:moveTo>
                    <a:pt x="10800" y="21600"/>
                  </a:moveTo>
                  <a:arcTo wR="10800" hR="10800" stAng="5400000" swAng="5400000"/>
                  <a:lnTo>
                    <a:pt x="10800" y="10800"/>
                  </a:lnTo>
                  <a:close/>
                </a:path>
                <a:path fill="none" w="21600" h="21600">
                  <a:moveTo>
                    <a:pt x="10800" y="21600"/>
                  </a:moveTo>
                  <a:arcTo wR="10800" hR="10800" stAng="5400000" swAng="5400000"/>
                </a:path>
              </a:pathLst>
            </a:custGeom>
            <a:solidFill>
              <a:srgbClr val="ffffff"/>
            </a:solidFill>
            <a:ln cap="rnd"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10" name=""/>
            <p:cNvGrpSpPr/>
            <p:nvPr/>
          </p:nvGrpSpPr>
          <p:grpSpPr>
            <a:xfrm>
              <a:off x="4394160" y="5047560"/>
              <a:ext cx="2332800" cy="471600"/>
              <a:chOff x="4394160" y="5047560"/>
              <a:chExt cx="2332800" cy="471600"/>
            </a:xfrm>
          </p:grpSpPr>
          <p:sp>
            <p:nvSpPr>
              <p:cNvPr id="311" name=""/>
              <p:cNvSpPr/>
              <p:nvPr/>
            </p:nvSpPr>
            <p:spPr>
              <a:xfrm>
                <a:off x="4394160" y="5047560"/>
                <a:ext cx="2332800" cy="471600"/>
              </a:xfrm>
              <a:custGeom>
                <a:avLst/>
                <a:gdLst/>
                <a:ahLst/>
                <a:rect l="l" t="t" r="r" b="b"/>
                <a:pathLst>
                  <a:path w="1872" h="358">
                    <a:moveTo>
                      <a:pt x="1871" y="217"/>
                    </a:moveTo>
                    <a:lnTo>
                      <a:pt x="1869" y="53"/>
                    </a:lnTo>
                    <a:lnTo>
                      <a:pt x="1869" y="47"/>
                    </a:lnTo>
                    <a:lnTo>
                      <a:pt x="1849" y="19"/>
                    </a:lnTo>
                    <a:lnTo>
                      <a:pt x="1817" y="7"/>
                    </a:lnTo>
                    <a:lnTo>
                      <a:pt x="1786" y="0"/>
                    </a:lnTo>
                    <a:lnTo>
                      <a:pt x="1754" y="0"/>
                    </a:lnTo>
                    <a:lnTo>
                      <a:pt x="1723" y="0"/>
                    </a:lnTo>
                    <a:lnTo>
                      <a:pt x="1691" y="0"/>
                    </a:lnTo>
                    <a:lnTo>
                      <a:pt x="513" y="0"/>
                    </a:lnTo>
                    <a:lnTo>
                      <a:pt x="378" y="0"/>
                    </a:lnTo>
                    <a:lnTo>
                      <a:pt x="268" y="0"/>
                    </a:lnTo>
                    <a:lnTo>
                      <a:pt x="194" y="0"/>
                    </a:lnTo>
                    <a:lnTo>
                      <a:pt x="136" y="0"/>
                    </a:lnTo>
                    <a:lnTo>
                      <a:pt x="90" y="0"/>
                    </a:lnTo>
                    <a:lnTo>
                      <a:pt x="23" y="0"/>
                    </a:lnTo>
                    <a:lnTo>
                      <a:pt x="20" y="13"/>
                    </a:lnTo>
                    <a:lnTo>
                      <a:pt x="14" y="26"/>
                    </a:lnTo>
                    <a:lnTo>
                      <a:pt x="8" y="43"/>
                    </a:lnTo>
                    <a:lnTo>
                      <a:pt x="6" y="61"/>
                    </a:lnTo>
                    <a:lnTo>
                      <a:pt x="3" y="83"/>
                    </a:lnTo>
                    <a:lnTo>
                      <a:pt x="0" y="105"/>
                    </a:lnTo>
                    <a:lnTo>
                      <a:pt x="3" y="128"/>
                    </a:lnTo>
                    <a:lnTo>
                      <a:pt x="5" y="145"/>
                    </a:lnTo>
                    <a:lnTo>
                      <a:pt x="7" y="169"/>
                    </a:lnTo>
                    <a:lnTo>
                      <a:pt x="14" y="189"/>
                    </a:lnTo>
                    <a:lnTo>
                      <a:pt x="23" y="216"/>
                    </a:lnTo>
                    <a:lnTo>
                      <a:pt x="71" y="217"/>
                    </a:lnTo>
                    <a:lnTo>
                      <a:pt x="249" y="217"/>
                    </a:lnTo>
                    <a:lnTo>
                      <a:pt x="317" y="217"/>
                    </a:lnTo>
                    <a:lnTo>
                      <a:pt x="433" y="217"/>
                    </a:lnTo>
                    <a:lnTo>
                      <a:pt x="503" y="217"/>
                    </a:lnTo>
                    <a:lnTo>
                      <a:pt x="1639" y="217"/>
                    </a:lnTo>
                    <a:lnTo>
                      <a:pt x="1639" y="328"/>
                    </a:lnTo>
                    <a:lnTo>
                      <a:pt x="1669" y="341"/>
                    </a:lnTo>
                    <a:lnTo>
                      <a:pt x="1697" y="346"/>
                    </a:lnTo>
                    <a:lnTo>
                      <a:pt x="1728" y="354"/>
                    </a:lnTo>
                    <a:lnTo>
                      <a:pt x="1770" y="357"/>
                    </a:lnTo>
                    <a:lnTo>
                      <a:pt x="1792" y="350"/>
                    </a:lnTo>
                    <a:lnTo>
                      <a:pt x="1818" y="347"/>
                    </a:lnTo>
                    <a:lnTo>
                      <a:pt x="1853" y="333"/>
                    </a:lnTo>
                    <a:lnTo>
                      <a:pt x="1871" y="306"/>
                    </a:lnTo>
                    <a:lnTo>
                      <a:pt x="1871" y="217"/>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rot="21300000">
                <a:off x="6214320" y="5065560"/>
                <a:ext cx="417600" cy="283680"/>
              </a:xfrm>
              <a:custGeom>
                <a:avLst/>
                <a:gdLst/>
                <a:ahLst/>
                <a:rect l="l" t="t" r="r" b="b"/>
                <a:pathLst>
                  <a:path stroke="0" w="21600" h="21600">
                    <a:moveTo>
                      <a:pt x="21600" y="10800"/>
                    </a:moveTo>
                    <a:arcTo wR="10800" hR="10800" stAng="0" swAng="5461956"/>
                    <a:lnTo>
                      <a:pt x="10800" y="10800"/>
                    </a:lnTo>
                    <a:close/>
                  </a:path>
                  <a:path fill="none" w="21600" h="21600">
                    <a:moveTo>
                      <a:pt x="21600" y="10800"/>
                    </a:moveTo>
                    <a:arcTo wR="10800" hR="10800" stAng="0" swAng="5461956"/>
                  </a:path>
                </a:pathLst>
              </a:custGeom>
              <a:solidFill>
                <a:srgbClr val="ffffff"/>
              </a:solidFill>
              <a:ln cap="rnd"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13" name=""/>
            <p:cNvSpPr/>
            <p:nvPr/>
          </p:nvSpPr>
          <p:spPr>
            <a:xfrm>
              <a:off x="2810520" y="3645360"/>
              <a:ext cx="3205440" cy="371880"/>
            </a:xfrm>
            <a:prstGeom prst="ellipse">
              <a:avLst/>
            </a:prstGeom>
            <a:solidFill>
              <a:srgbClr val="3333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2811600" y="3837240"/>
              <a:ext cx="1372680" cy="911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flipH="1">
              <a:off x="4523760" y="3837240"/>
              <a:ext cx="1378440" cy="9172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3385800" y="4150080"/>
              <a:ext cx="1982520" cy="164520"/>
            </a:xfrm>
            <a:prstGeom prst="ellipse">
              <a:avLst/>
            </a:prstGeom>
            <a:blipFill rotWithShape="0">
              <a:blip r:embed="rId1"/>
              <a:srcRect/>
              <a:tile tx="0" ty="0" sx="100000" sy="100000" algn="ctr"/>
            </a:blip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7" name=""/>
            <p:cNvSpPr/>
            <p:nvPr/>
          </p:nvSpPr>
          <p:spPr>
            <a:xfrm>
              <a:off x="4220640" y="4469040"/>
              <a:ext cx="185760" cy="18000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4021200" y="4398480"/>
              <a:ext cx="183960" cy="184320"/>
            </a:xfrm>
            <a:prstGeom prst="downArrow">
              <a:avLst>
                <a:gd name="adj1" fmla="val 50000"/>
                <a:gd name="adj2" fmla="val 50121"/>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3805560" y="4332240"/>
              <a:ext cx="185400" cy="18144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4421520" y="4398480"/>
              <a:ext cx="183960" cy="18288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4635720" y="4329360"/>
              <a:ext cx="183960" cy="18288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3512520" y="3398760"/>
              <a:ext cx="327600" cy="28368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4158720" y="3336840"/>
              <a:ext cx="322560" cy="28260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4795920" y="3398760"/>
              <a:ext cx="324720" cy="28368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3349440" y="3682800"/>
              <a:ext cx="1946160" cy="241560"/>
            </a:xfrm>
            <a:prstGeom prst="rect">
              <a:avLst/>
            </a:prstGeom>
            <a:noFill/>
            <a:ln w="0">
              <a:noFill/>
            </a:ln>
            <a:effectLst>
              <a:outerShdw dist="17819" dir="2700000" blurRad="0" rotWithShape="0">
                <a:srgbClr val="000000"/>
              </a:outerShdw>
            </a:effectLst>
          </p:spPr>
          <p:style>
            <a:lnRef idx="0"/>
            <a:fillRef idx="0"/>
            <a:effectRef idx="0"/>
            <a:fontRef idx="minor"/>
          </p:style>
          <p:txBody>
            <a:bodyPr lIns="87480" rIns="87480" tIns="44280" bIns="44280" anchor="t">
              <a:spAutoFit/>
            </a:bodyPr>
            <a:p>
              <a:pPr algn="ctr">
                <a:lnSpc>
                  <a:spcPct val="100000"/>
                </a:lnSpc>
                <a:spcBef>
                  <a:spcPts val="624"/>
                </a:spcBef>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000" strike="noStrike" u="none">
                  <a:solidFill>
                    <a:srgbClr val="ffffff"/>
                  </a:solidFill>
                  <a:effectLst/>
                  <a:uFillTx/>
                  <a:latin typeface="Arial"/>
                </a:rPr>
                <a:t>Contract Changes</a:t>
              </a:r>
              <a:endParaRPr b="0" lang="en-US" sz="1000" strike="noStrike" u="none">
                <a:solidFill>
                  <a:srgbClr val="000000"/>
                </a:solidFill>
                <a:effectLst/>
                <a:uFillTx/>
                <a:latin typeface="Times New Roman"/>
              </a:endParaRPr>
            </a:p>
          </p:txBody>
        </p:sp>
        <p:sp>
          <p:nvSpPr>
            <p:cNvPr id="326" name=""/>
            <p:cNvSpPr/>
            <p:nvPr/>
          </p:nvSpPr>
          <p:spPr>
            <a:xfrm>
              <a:off x="1828800" y="5623200"/>
              <a:ext cx="1449720" cy="783720"/>
            </a:xfrm>
            <a:prstGeom prst="rect">
              <a:avLst/>
            </a:prstGeom>
            <a:noFill/>
            <a:ln w="0">
              <a:noFill/>
            </a:ln>
          </p:spPr>
          <p:style>
            <a:lnRef idx="0"/>
            <a:fillRef idx="0"/>
            <a:effectRef idx="0"/>
            <a:fontRef idx="minor"/>
          </p:style>
          <p:txBody>
            <a:bodyPr lIns="90000" rIns="90000" tIns="46800" bIns="46800" anchor="t">
              <a:spAutoFit/>
            </a:bodyPr>
            <a:p>
              <a:pPr marL="50760" indent="-5076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Pricing</a:t>
              </a:r>
              <a:endParaRPr b="0" lang="en-US" sz="1000" strike="noStrike" u="none">
                <a:solidFill>
                  <a:srgbClr val="000000"/>
                </a:solidFill>
                <a:effectLst/>
                <a:uFillTx/>
                <a:latin typeface="Times New Roman"/>
              </a:endParaRPr>
            </a:p>
            <a:p>
              <a:pPr marL="50760" indent="-5076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Commitments are cash settled correctly</a:t>
              </a:r>
              <a:endParaRPr b="0" lang="en-US" sz="1000" strike="noStrike" u="none">
                <a:solidFill>
                  <a:srgbClr val="000000"/>
                </a:solidFill>
                <a:effectLst/>
                <a:uFillTx/>
                <a:latin typeface="Times New Roman"/>
              </a:endParaRPr>
            </a:p>
          </p:txBody>
        </p:sp>
        <p:sp>
          <p:nvSpPr>
            <p:cNvPr id="327" name=""/>
            <p:cNvSpPr/>
            <p:nvPr/>
          </p:nvSpPr>
          <p:spPr>
            <a:xfrm>
              <a:off x="5611320" y="5623200"/>
              <a:ext cx="2160720" cy="631080"/>
            </a:xfrm>
            <a:prstGeom prst="rect">
              <a:avLst/>
            </a:prstGeom>
            <a:noFill/>
            <a:ln w="0">
              <a:noFill/>
            </a:ln>
          </p:spPr>
          <p:style>
            <a:lnRef idx="0"/>
            <a:fillRef idx="0"/>
            <a:effectRef idx="0"/>
            <a:fontRef idx="minor"/>
          </p:style>
          <p:txBody>
            <a:bodyPr lIns="90000" rIns="90000" tIns="46800" bIns="46800" anchor="t">
              <a:spAutoFit/>
            </a:bodyPr>
            <a:p>
              <a:pPr marL="50760" indent="-5076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Risk Books reforecasted</a:t>
              </a:r>
              <a:endParaRPr b="0" lang="en-US" sz="1000" strike="noStrike" u="none">
                <a:solidFill>
                  <a:srgbClr val="000000"/>
                </a:solidFill>
                <a:effectLst/>
                <a:uFillTx/>
                <a:latin typeface="Times New Roman"/>
              </a:endParaRPr>
            </a:p>
            <a:p>
              <a:pPr marL="50760" indent="-5076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Contract amendments are documented &amp; warehoused</a:t>
              </a:r>
              <a:endParaRPr b="0" lang="en-US" sz="1000" strike="noStrike" u="none">
                <a:solidFill>
                  <a:srgbClr val="000000"/>
                </a:solidFill>
                <a:effectLst/>
                <a:uFillTx/>
                <a:latin typeface="Times New Roman"/>
              </a:endParaRPr>
            </a:p>
          </p:txBody>
        </p:sp>
        <p:sp>
          <p:nvSpPr>
            <p:cNvPr id="328" name=""/>
            <p:cNvSpPr/>
            <p:nvPr/>
          </p:nvSpPr>
          <p:spPr>
            <a:xfrm flipV="1" rot="16200000">
              <a:off x="3464640" y="5100840"/>
              <a:ext cx="178920" cy="189720"/>
            </a:xfrm>
            <a:prstGeom prst="downArrow">
              <a:avLst>
                <a:gd name="adj1" fmla="val 50000"/>
                <a:gd name="adj2" fmla="val 5304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rot="16200000">
              <a:off x="4874760" y="5100480"/>
              <a:ext cx="177120" cy="190080"/>
            </a:xfrm>
            <a:prstGeom prst="downArrow">
              <a:avLst>
                <a:gd name="adj1" fmla="val 50000"/>
                <a:gd name="adj2" fmla="val 5368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rot="16200000">
              <a:off x="5382000" y="5100480"/>
              <a:ext cx="177120" cy="189720"/>
            </a:xfrm>
            <a:prstGeom prst="downArrow">
              <a:avLst>
                <a:gd name="adj1" fmla="val 50000"/>
                <a:gd name="adj2" fmla="val 53581"/>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flipV="1" rot="16200000">
              <a:off x="2961720" y="5100480"/>
              <a:ext cx="177120" cy="190080"/>
            </a:xfrm>
            <a:prstGeom prst="downArrow">
              <a:avLst>
                <a:gd name="adj1" fmla="val 50000"/>
                <a:gd name="adj2" fmla="val 5368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4131360" y="4752000"/>
              <a:ext cx="451440" cy="1514520"/>
            </a:xfrm>
            <a:custGeom>
              <a:avLst/>
              <a:gdLst/>
              <a:ahLst/>
              <a:rect l="l" t="t" r="r" b="b"/>
              <a:pathLst>
                <a:path w="363" h="1282">
                  <a:moveTo>
                    <a:pt x="0" y="0"/>
                  </a:moveTo>
                  <a:lnTo>
                    <a:pt x="362" y="0"/>
                  </a:lnTo>
                  <a:lnTo>
                    <a:pt x="358" y="60"/>
                  </a:lnTo>
                  <a:lnTo>
                    <a:pt x="356" y="105"/>
                  </a:lnTo>
                  <a:lnTo>
                    <a:pt x="354" y="144"/>
                  </a:lnTo>
                  <a:lnTo>
                    <a:pt x="350" y="187"/>
                  </a:lnTo>
                  <a:lnTo>
                    <a:pt x="347" y="226"/>
                  </a:lnTo>
                  <a:lnTo>
                    <a:pt x="344" y="265"/>
                  </a:lnTo>
                  <a:lnTo>
                    <a:pt x="341" y="299"/>
                  </a:lnTo>
                  <a:lnTo>
                    <a:pt x="336" y="331"/>
                  </a:lnTo>
                  <a:lnTo>
                    <a:pt x="332" y="360"/>
                  </a:lnTo>
                  <a:lnTo>
                    <a:pt x="326" y="385"/>
                  </a:lnTo>
                  <a:lnTo>
                    <a:pt x="322" y="404"/>
                  </a:lnTo>
                  <a:lnTo>
                    <a:pt x="318" y="420"/>
                  </a:lnTo>
                  <a:lnTo>
                    <a:pt x="314" y="436"/>
                  </a:lnTo>
                  <a:lnTo>
                    <a:pt x="310" y="452"/>
                  </a:lnTo>
                  <a:lnTo>
                    <a:pt x="306" y="467"/>
                  </a:lnTo>
                  <a:lnTo>
                    <a:pt x="302" y="481"/>
                  </a:lnTo>
                  <a:lnTo>
                    <a:pt x="298" y="494"/>
                  </a:lnTo>
                  <a:lnTo>
                    <a:pt x="294" y="507"/>
                  </a:lnTo>
                  <a:lnTo>
                    <a:pt x="290" y="519"/>
                  </a:lnTo>
                  <a:lnTo>
                    <a:pt x="286" y="530"/>
                  </a:lnTo>
                  <a:lnTo>
                    <a:pt x="282" y="542"/>
                  </a:lnTo>
                  <a:lnTo>
                    <a:pt x="277" y="553"/>
                  </a:lnTo>
                  <a:lnTo>
                    <a:pt x="272" y="566"/>
                  </a:lnTo>
                  <a:lnTo>
                    <a:pt x="267" y="574"/>
                  </a:lnTo>
                  <a:lnTo>
                    <a:pt x="261" y="585"/>
                  </a:lnTo>
                  <a:lnTo>
                    <a:pt x="257" y="594"/>
                  </a:lnTo>
                  <a:lnTo>
                    <a:pt x="252" y="600"/>
                  </a:lnTo>
                  <a:lnTo>
                    <a:pt x="248" y="607"/>
                  </a:lnTo>
                  <a:lnTo>
                    <a:pt x="242" y="615"/>
                  </a:lnTo>
                  <a:lnTo>
                    <a:pt x="237" y="621"/>
                  </a:lnTo>
                  <a:lnTo>
                    <a:pt x="231" y="627"/>
                  </a:lnTo>
                  <a:lnTo>
                    <a:pt x="226" y="632"/>
                  </a:lnTo>
                  <a:lnTo>
                    <a:pt x="221" y="636"/>
                  </a:lnTo>
                  <a:lnTo>
                    <a:pt x="216" y="639"/>
                  </a:lnTo>
                  <a:lnTo>
                    <a:pt x="211" y="641"/>
                  </a:lnTo>
                  <a:lnTo>
                    <a:pt x="207" y="644"/>
                  </a:lnTo>
                  <a:lnTo>
                    <a:pt x="204" y="646"/>
                  </a:lnTo>
                  <a:lnTo>
                    <a:pt x="199" y="648"/>
                  </a:lnTo>
                  <a:lnTo>
                    <a:pt x="197" y="652"/>
                  </a:lnTo>
                  <a:lnTo>
                    <a:pt x="195" y="657"/>
                  </a:lnTo>
                  <a:lnTo>
                    <a:pt x="193" y="661"/>
                  </a:lnTo>
                  <a:lnTo>
                    <a:pt x="193" y="670"/>
                  </a:lnTo>
                  <a:lnTo>
                    <a:pt x="192" y="678"/>
                  </a:lnTo>
                  <a:lnTo>
                    <a:pt x="192" y="689"/>
                  </a:lnTo>
                  <a:lnTo>
                    <a:pt x="193" y="698"/>
                  </a:lnTo>
                  <a:lnTo>
                    <a:pt x="194" y="707"/>
                  </a:lnTo>
                  <a:lnTo>
                    <a:pt x="196" y="715"/>
                  </a:lnTo>
                  <a:lnTo>
                    <a:pt x="198" y="720"/>
                  </a:lnTo>
                  <a:lnTo>
                    <a:pt x="201" y="725"/>
                  </a:lnTo>
                  <a:lnTo>
                    <a:pt x="205" y="730"/>
                  </a:lnTo>
                  <a:lnTo>
                    <a:pt x="213" y="736"/>
                  </a:lnTo>
                  <a:lnTo>
                    <a:pt x="221" y="742"/>
                  </a:lnTo>
                  <a:lnTo>
                    <a:pt x="228" y="746"/>
                  </a:lnTo>
                  <a:lnTo>
                    <a:pt x="235" y="754"/>
                  </a:lnTo>
                  <a:lnTo>
                    <a:pt x="243" y="764"/>
                  </a:lnTo>
                  <a:lnTo>
                    <a:pt x="252" y="775"/>
                  </a:lnTo>
                  <a:lnTo>
                    <a:pt x="258" y="786"/>
                  </a:lnTo>
                  <a:lnTo>
                    <a:pt x="266" y="800"/>
                  </a:lnTo>
                  <a:lnTo>
                    <a:pt x="275" y="818"/>
                  </a:lnTo>
                  <a:lnTo>
                    <a:pt x="281" y="832"/>
                  </a:lnTo>
                  <a:lnTo>
                    <a:pt x="287" y="846"/>
                  </a:lnTo>
                  <a:lnTo>
                    <a:pt x="295" y="870"/>
                  </a:lnTo>
                  <a:lnTo>
                    <a:pt x="303" y="897"/>
                  </a:lnTo>
                  <a:lnTo>
                    <a:pt x="312" y="935"/>
                  </a:lnTo>
                  <a:lnTo>
                    <a:pt x="319" y="966"/>
                  </a:lnTo>
                  <a:lnTo>
                    <a:pt x="327" y="1001"/>
                  </a:lnTo>
                  <a:lnTo>
                    <a:pt x="332" y="1030"/>
                  </a:lnTo>
                  <a:lnTo>
                    <a:pt x="336" y="1054"/>
                  </a:lnTo>
                  <a:lnTo>
                    <a:pt x="340" y="1079"/>
                  </a:lnTo>
                  <a:lnTo>
                    <a:pt x="344" y="1113"/>
                  </a:lnTo>
                  <a:lnTo>
                    <a:pt x="345" y="1144"/>
                  </a:lnTo>
                  <a:lnTo>
                    <a:pt x="350" y="1181"/>
                  </a:lnTo>
                  <a:lnTo>
                    <a:pt x="354" y="1225"/>
                  </a:lnTo>
                  <a:lnTo>
                    <a:pt x="358" y="1281"/>
                  </a:lnTo>
                  <a:lnTo>
                    <a:pt x="2" y="1279"/>
                  </a:lnTo>
                  <a:lnTo>
                    <a:pt x="3" y="1234"/>
                  </a:lnTo>
                  <a:lnTo>
                    <a:pt x="6" y="1177"/>
                  </a:lnTo>
                  <a:lnTo>
                    <a:pt x="12" y="1121"/>
                  </a:lnTo>
                  <a:lnTo>
                    <a:pt x="19" y="1074"/>
                  </a:lnTo>
                  <a:lnTo>
                    <a:pt x="23" y="1045"/>
                  </a:lnTo>
                  <a:lnTo>
                    <a:pt x="29" y="1016"/>
                  </a:lnTo>
                  <a:lnTo>
                    <a:pt x="34" y="990"/>
                  </a:lnTo>
                  <a:lnTo>
                    <a:pt x="39" y="962"/>
                  </a:lnTo>
                  <a:lnTo>
                    <a:pt x="46" y="935"/>
                  </a:lnTo>
                  <a:lnTo>
                    <a:pt x="51" y="920"/>
                  </a:lnTo>
                  <a:lnTo>
                    <a:pt x="57" y="896"/>
                  </a:lnTo>
                  <a:lnTo>
                    <a:pt x="67" y="870"/>
                  </a:lnTo>
                  <a:lnTo>
                    <a:pt x="73" y="850"/>
                  </a:lnTo>
                  <a:lnTo>
                    <a:pt x="81" y="831"/>
                  </a:lnTo>
                  <a:lnTo>
                    <a:pt x="87" y="815"/>
                  </a:lnTo>
                  <a:lnTo>
                    <a:pt x="96" y="798"/>
                  </a:lnTo>
                  <a:lnTo>
                    <a:pt x="105" y="781"/>
                  </a:lnTo>
                  <a:lnTo>
                    <a:pt x="114" y="768"/>
                  </a:lnTo>
                  <a:lnTo>
                    <a:pt x="125" y="754"/>
                  </a:lnTo>
                  <a:lnTo>
                    <a:pt x="135" y="746"/>
                  </a:lnTo>
                  <a:lnTo>
                    <a:pt x="144" y="737"/>
                  </a:lnTo>
                  <a:lnTo>
                    <a:pt x="153" y="733"/>
                  </a:lnTo>
                  <a:lnTo>
                    <a:pt x="158" y="724"/>
                  </a:lnTo>
                  <a:lnTo>
                    <a:pt x="161" y="716"/>
                  </a:lnTo>
                  <a:lnTo>
                    <a:pt x="163" y="708"/>
                  </a:lnTo>
                  <a:lnTo>
                    <a:pt x="165" y="698"/>
                  </a:lnTo>
                  <a:lnTo>
                    <a:pt x="165" y="688"/>
                  </a:lnTo>
                  <a:lnTo>
                    <a:pt x="165" y="672"/>
                  </a:lnTo>
                  <a:lnTo>
                    <a:pt x="163" y="660"/>
                  </a:lnTo>
                  <a:lnTo>
                    <a:pt x="162" y="652"/>
                  </a:lnTo>
                  <a:lnTo>
                    <a:pt x="159" y="648"/>
                  </a:lnTo>
                  <a:lnTo>
                    <a:pt x="154" y="645"/>
                  </a:lnTo>
                  <a:lnTo>
                    <a:pt x="145" y="640"/>
                  </a:lnTo>
                  <a:lnTo>
                    <a:pt x="138" y="635"/>
                  </a:lnTo>
                  <a:lnTo>
                    <a:pt x="129" y="627"/>
                  </a:lnTo>
                  <a:lnTo>
                    <a:pt x="121" y="618"/>
                  </a:lnTo>
                  <a:lnTo>
                    <a:pt x="110" y="605"/>
                  </a:lnTo>
                  <a:lnTo>
                    <a:pt x="101" y="590"/>
                  </a:lnTo>
                  <a:lnTo>
                    <a:pt x="92" y="573"/>
                  </a:lnTo>
                  <a:lnTo>
                    <a:pt x="85" y="559"/>
                  </a:lnTo>
                  <a:lnTo>
                    <a:pt x="76" y="538"/>
                  </a:lnTo>
                  <a:lnTo>
                    <a:pt x="69" y="518"/>
                  </a:lnTo>
                  <a:lnTo>
                    <a:pt x="64" y="505"/>
                  </a:lnTo>
                  <a:lnTo>
                    <a:pt x="53" y="473"/>
                  </a:lnTo>
                  <a:lnTo>
                    <a:pt x="45" y="440"/>
                  </a:lnTo>
                  <a:lnTo>
                    <a:pt x="36" y="403"/>
                  </a:lnTo>
                  <a:lnTo>
                    <a:pt x="25" y="343"/>
                  </a:lnTo>
                  <a:lnTo>
                    <a:pt x="18" y="302"/>
                  </a:lnTo>
                  <a:lnTo>
                    <a:pt x="12" y="259"/>
                  </a:lnTo>
                  <a:lnTo>
                    <a:pt x="6" y="218"/>
                  </a:lnTo>
                  <a:lnTo>
                    <a:pt x="3" y="178"/>
                  </a:lnTo>
                  <a:lnTo>
                    <a:pt x="1" y="149"/>
                  </a:lnTo>
                  <a:lnTo>
                    <a:pt x="0" y="109"/>
                  </a:lnTo>
                  <a:lnTo>
                    <a:pt x="0" y="64"/>
                  </a:lnTo>
                  <a:lnTo>
                    <a:pt x="0" y="0"/>
                  </a:lnTo>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4061880" y="5344560"/>
              <a:ext cx="533160" cy="10213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4252320" y="4929120"/>
              <a:ext cx="185400" cy="180360"/>
            </a:xfrm>
            <a:prstGeom prst="downArrow">
              <a:avLst>
                <a:gd name="adj1" fmla="val 50000"/>
                <a:gd name="adj2" fmla="val 50023"/>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5" name=""/>
            <p:cNvSpPr/>
            <p:nvPr/>
          </p:nvSpPr>
          <p:spPr>
            <a:xfrm>
              <a:off x="3630240" y="5793480"/>
              <a:ext cx="1629000" cy="249480"/>
            </a:xfrm>
            <a:prstGeom prst="rightArrow">
              <a:avLst>
                <a:gd name="adj1" fmla="val 50000"/>
                <a:gd name="adj2" fmla="val 163240"/>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36"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p:nvPr>
        </p:nvSpPr>
        <p:spPr>
          <a:xfrm>
            <a:off x="914400" y="1523880"/>
            <a:ext cx="7772400" cy="2819520"/>
          </a:xfrm>
          <a:prstGeom prst="rect">
            <a:avLst/>
          </a:prstGeom>
          <a:noFill/>
          <a:ln w="0">
            <a:noFill/>
          </a:ln>
        </p:spPr>
        <p:txBody>
          <a:bodyPr lIns="90000" rIns="90000" tIns="46800" bIns="46800" anchor="t">
            <a:normAutofit/>
          </a:bodyPr>
          <a:p>
            <a:pPr marL="343080" indent="-343080">
              <a:lnSpc>
                <a:spcPct val="140000"/>
              </a:lnSpc>
              <a:spcBef>
                <a:spcPts val="1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Arial"/>
              </a:rPr>
              <a:t>Gutenberg Concepts</a:t>
            </a:r>
            <a:endParaRPr b="0" lang="en-US" sz="3200" strike="noStrike" u="none">
              <a:solidFill>
                <a:srgbClr val="000000"/>
              </a:solidFill>
              <a:effectLst/>
              <a:uFillTx/>
              <a:latin typeface="Times New Roman"/>
            </a:endParaRPr>
          </a:p>
          <a:p>
            <a:pPr marL="343080" indent="-343080">
              <a:lnSpc>
                <a:spcPct val="140000"/>
              </a:lnSpc>
              <a:spcBef>
                <a:spcPts val="1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Arial"/>
              </a:rPr>
              <a:t>EES “Strategy/Themes” Linkage</a:t>
            </a:r>
            <a:endParaRPr b="0" lang="en-US" sz="3200" strike="noStrike" u="none">
              <a:solidFill>
                <a:srgbClr val="000000"/>
              </a:solidFill>
              <a:effectLst/>
              <a:uFillTx/>
              <a:latin typeface="Times New Roman"/>
            </a:endParaRPr>
          </a:p>
          <a:p>
            <a:pPr marL="343080" indent="-343080">
              <a:lnSpc>
                <a:spcPct val="140000"/>
              </a:lnSpc>
              <a:spcBef>
                <a:spcPts val="1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Arial"/>
              </a:rPr>
              <a:t>Gutenberg: Deal Optimization &amp; Control </a:t>
            </a:r>
            <a:endParaRPr b="0" lang="en-US" sz="3200" strike="noStrike" u="none">
              <a:solidFill>
                <a:srgbClr val="000000"/>
              </a:solidFill>
              <a:effectLst/>
              <a:uFillTx/>
              <a:latin typeface="Times New Roman"/>
            </a:endParaRPr>
          </a:p>
          <a:p>
            <a:pPr marL="343080" indent="0">
              <a:lnSpc>
                <a:spcPct val="140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21"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Agenda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7"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 Systems </a:t>
            </a:r>
            <a:endParaRPr b="0" lang="en-US" sz="2800" strike="noStrike" u="none">
              <a:solidFill>
                <a:srgbClr val="000000"/>
              </a:solidFill>
              <a:effectLst/>
              <a:uFillTx/>
              <a:latin typeface="Times New Roman"/>
            </a:endParaRPr>
          </a:p>
        </p:txBody>
      </p:sp>
      <p:sp>
        <p:nvSpPr>
          <p:cNvPr id="338" name=""/>
          <p:cNvSpPr/>
          <p:nvPr/>
        </p:nvSpPr>
        <p:spPr>
          <a:xfrm>
            <a:off x="1036800" y="1676520"/>
            <a:ext cx="7269120" cy="333360"/>
          </a:xfrm>
          <a:prstGeom prst="rect">
            <a:avLst/>
          </a:pr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 name=""/>
          <p:cNvSpPr/>
          <p:nvPr/>
        </p:nvSpPr>
        <p:spPr>
          <a:xfrm>
            <a:off x="3654360" y="1770120"/>
            <a:ext cx="20242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Enron Common Data Codes</a:t>
            </a:r>
            <a:endParaRPr b="0" lang="en-US" sz="1200" strike="noStrike" u="none">
              <a:solidFill>
                <a:srgbClr val="000000"/>
              </a:solidFill>
              <a:effectLst/>
              <a:uFillTx/>
              <a:latin typeface="Times New Roman"/>
            </a:endParaRPr>
          </a:p>
        </p:txBody>
      </p:sp>
      <p:sp>
        <p:nvSpPr>
          <p:cNvPr id="340" name=""/>
          <p:cNvSpPr/>
          <p:nvPr/>
        </p:nvSpPr>
        <p:spPr>
          <a:xfrm>
            <a:off x="3177000" y="1351080"/>
            <a:ext cx="30121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GLOBAL COMMON APPLICATIONS</a:t>
            </a:r>
            <a:endParaRPr b="0" lang="en-US" sz="1400" strike="noStrike" u="none">
              <a:solidFill>
                <a:srgbClr val="000000"/>
              </a:solidFill>
              <a:effectLst/>
              <a:uFillTx/>
              <a:latin typeface="Times New Roman"/>
            </a:endParaRPr>
          </a:p>
        </p:txBody>
      </p:sp>
      <p:sp>
        <p:nvSpPr>
          <p:cNvPr id="341" name=""/>
          <p:cNvSpPr/>
          <p:nvPr/>
        </p:nvSpPr>
        <p:spPr>
          <a:xfrm>
            <a:off x="8288280" y="2008080"/>
            <a:ext cx="9720" cy="6764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1028880" y="1170000"/>
            <a:ext cx="7259400" cy="1801800"/>
          </a:xfrm>
          <a:prstGeom prst="rect">
            <a:avLst/>
          </a:prstGeom>
          <a:noFill/>
          <a:ln cap="rnd"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 name=""/>
          <p:cNvSpPr/>
          <p:nvPr/>
        </p:nvSpPr>
        <p:spPr>
          <a:xfrm>
            <a:off x="5616720" y="335124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4" name=""/>
          <p:cNvSpPr/>
          <p:nvPr/>
        </p:nvSpPr>
        <p:spPr>
          <a:xfrm>
            <a:off x="5786280" y="3686040"/>
            <a:ext cx="360" cy="1825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5" name=""/>
          <p:cNvSpPr/>
          <p:nvPr/>
        </p:nvSpPr>
        <p:spPr>
          <a:xfrm>
            <a:off x="5626080" y="462924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6" name=""/>
          <p:cNvSpPr/>
          <p:nvPr/>
        </p:nvSpPr>
        <p:spPr>
          <a:xfrm>
            <a:off x="5616720" y="496260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7" name=""/>
          <p:cNvSpPr/>
          <p:nvPr/>
        </p:nvSpPr>
        <p:spPr>
          <a:xfrm>
            <a:off x="7559640" y="4267080"/>
            <a:ext cx="360" cy="36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8" name=""/>
          <p:cNvSpPr/>
          <p:nvPr/>
        </p:nvSpPr>
        <p:spPr>
          <a:xfrm>
            <a:off x="7559640" y="4600440"/>
            <a:ext cx="360" cy="36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9" name=""/>
          <p:cNvSpPr/>
          <p:nvPr/>
        </p:nvSpPr>
        <p:spPr>
          <a:xfrm>
            <a:off x="3557520" y="377208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0" name=""/>
          <p:cNvSpPr/>
          <p:nvPr/>
        </p:nvSpPr>
        <p:spPr>
          <a:xfrm>
            <a:off x="3548160" y="410544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1" name=""/>
          <p:cNvSpPr/>
          <p:nvPr/>
        </p:nvSpPr>
        <p:spPr>
          <a:xfrm>
            <a:off x="3548160" y="496260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2" name=""/>
          <p:cNvSpPr/>
          <p:nvPr/>
        </p:nvSpPr>
        <p:spPr>
          <a:xfrm>
            <a:off x="1719360" y="4114800"/>
            <a:ext cx="360" cy="365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3" name=""/>
          <p:cNvSpPr/>
          <p:nvPr/>
        </p:nvSpPr>
        <p:spPr>
          <a:xfrm>
            <a:off x="1141920" y="4773600"/>
            <a:ext cx="13471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TRADE CAPTURE/</a:t>
            </a:r>
            <a:endParaRPr b="0" lang="en-US" sz="1200" strike="noStrike" u="none">
              <a:solidFill>
                <a:srgbClr val="000000"/>
              </a:solidFill>
              <a:effectLst/>
              <a:uFillTx/>
              <a:latin typeface="Times New Roman"/>
            </a:endParaRPr>
          </a:p>
        </p:txBody>
      </p:sp>
      <p:sp>
        <p:nvSpPr>
          <p:cNvPr id="354" name=""/>
          <p:cNvSpPr/>
          <p:nvPr/>
        </p:nvSpPr>
        <p:spPr>
          <a:xfrm>
            <a:off x="1225440" y="4944960"/>
            <a:ext cx="11858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CONFIRMATION</a:t>
            </a:r>
            <a:endParaRPr b="0" lang="en-US" sz="1200" strike="noStrike" u="none">
              <a:solidFill>
                <a:srgbClr val="000000"/>
              </a:solidFill>
              <a:effectLst/>
              <a:uFillTx/>
              <a:latin typeface="Times New Roman"/>
            </a:endParaRPr>
          </a:p>
        </p:txBody>
      </p:sp>
      <p:sp>
        <p:nvSpPr>
          <p:cNvPr id="355" name=""/>
          <p:cNvSpPr/>
          <p:nvPr/>
        </p:nvSpPr>
        <p:spPr>
          <a:xfrm>
            <a:off x="1709640" y="4619520"/>
            <a:ext cx="360" cy="36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6" name=""/>
          <p:cNvSpPr/>
          <p:nvPr/>
        </p:nvSpPr>
        <p:spPr>
          <a:xfrm>
            <a:off x="2665440" y="4849920"/>
            <a:ext cx="324000" cy="399960"/>
          </a:xfrm>
          <a:custGeom>
            <a:avLst/>
            <a:gdLst/>
            <a:ahLst/>
            <a:rect l="l" t="t" r="r" b="b"/>
            <a:pathLst>
              <a:path w="204" h="252">
                <a:moveTo>
                  <a:pt x="150" y="0"/>
                </a:moveTo>
                <a:lnTo>
                  <a:pt x="150" y="60"/>
                </a:lnTo>
                <a:lnTo>
                  <a:pt x="0" y="60"/>
                </a:lnTo>
                <a:lnTo>
                  <a:pt x="0" y="186"/>
                </a:lnTo>
                <a:lnTo>
                  <a:pt x="150" y="186"/>
                </a:lnTo>
                <a:lnTo>
                  <a:pt x="150" y="252"/>
                </a:lnTo>
                <a:lnTo>
                  <a:pt x="204" y="126"/>
                </a:lnTo>
                <a:lnTo>
                  <a:pt x="150" y="0"/>
                </a:lnTo>
                <a:close/>
              </a:path>
            </a:pathLst>
          </a:custGeom>
          <a:solidFill>
            <a:srgbClr val="3333cc"/>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 name=""/>
          <p:cNvSpPr/>
          <p:nvPr/>
        </p:nvSpPr>
        <p:spPr>
          <a:xfrm>
            <a:off x="6553080" y="4840200"/>
            <a:ext cx="419400" cy="399960"/>
          </a:xfrm>
          <a:custGeom>
            <a:avLst/>
            <a:gdLst/>
            <a:ahLst/>
            <a:rect l="l" t="t" r="r" b="b"/>
            <a:pathLst>
              <a:path w="204" h="252">
                <a:moveTo>
                  <a:pt x="150" y="0"/>
                </a:moveTo>
                <a:lnTo>
                  <a:pt x="150" y="60"/>
                </a:lnTo>
                <a:lnTo>
                  <a:pt x="0" y="60"/>
                </a:lnTo>
                <a:lnTo>
                  <a:pt x="0" y="186"/>
                </a:lnTo>
                <a:lnTo>
                  <a:pt x="150" y="186"/>
                </a:lnTo>
                <a:lnTo>
                  <a:pt x="150" y="252"/>
                </a:lnTo>
                <a:lnTo>
                  <a:pt x="204" y="126"/>
                </a:lnTo>
                <a:lnTo>
                  <a:pt x="150" y="0"/>
                </a:lnTo>
                <a:close/>
              </a:path>
            </a:pathLst>
          </a:custGeom>
          <a:solidFill>
            <a:srgbClr val="3333cc"/>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4114800" y="3124080"/>
            <a:ext cx="1219320" cy="685800"/>
          </a:xfrm>
          <a:prstGeom prst="downArrow">
            <a:avLst>
              <a:gd name="adj1" fmla="val 50000"/>
              <a:gd name="adj2" fmla="val 25000"/>
            </a:avLst>
          </a:prstGeom>
          <a:solidFill>
            <a:srgbClr val="cc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779148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60" name=""/>
          <p:cNvSpPr/>
          <p:nvPr/>
        </p:nvSpPr>
        <p:spPr>
          <a:xfrm>
            <a:off x="7794720" y="22813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61" name=""/>
          <p:cNvSpPr/>
          <p:nvPr/>
        </p:nvSpPr>
        <p:spPr>
          <a:xfrm>
            <a:off x="7797960" y="2282760"/>
            <a:ext cx="612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2" name=""/>
          <p:cNvSpPr/>
          <p:nvPr/>
        </p:nvSpPr>
        <p:spPr>
          <a:xfrm>
            <a:off x="72486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72486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ff0000"/>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7248600" y="21798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7248600" y="22417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7248600" y="23036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7435440" y="2470320"/>
            <a:ext cx="64224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Rates/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Settle Prices</a:t>
            </a:r>
            <a:endParaRPr b="0" lang="en-US" sz="900" strike="noStrike" u="none">
              <a:solidFill>
                <a:srgbClr val="000000"/>
              </a:solidFill>
              <a:effectLst/>
              <a:uFillTx/>
              <a:latin typeface="Times New Roman"/>
            </a:endParaRPr>
          </a:p>
        </p:txBody>
      </p:sp>
      <p:sp>
        <p:nvSpPr>
          <p:cNvPr id="368" name=""/>
          <p:cNvSpPr/>
          <p:nvPr/>
        </p:nvSpPr>
        <p:spPr>
          <a:xfrm>
            <a:off x="657216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69" name=""/>
          <p:cNvSpPr/>
          <p:nvPr/>
        </p:nvSpPr>
        <p:spPr>
          <a:xfrm>
            <a:off x="6575400" y="22813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70" name=""/>
          <p:cNvSpPr/>
          <p:nvPr/>
        </p:nvSpPr>
        <p:spPr>
          <a:xfrm>
            <a:off x="6578640" y="2282760"/>
            <a:ext cx="648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71" name=""/>
          <p:cNvSpPr/>
          <p:nvPr/>
        </p:nvSpPr>
        <p:spPr>
          <a:xfrm>
            <a:off x="602928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602928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00cc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6029280" y="21798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6029280" y="22417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6029280" y="23036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6" name=""/>
          <p:cNvSpPr/>
          <p:nvPr/>
        </p:nvSpPr>
        <p:spPr>
          <a:xfrm>
            <a:off x="6171840" y="2470320"/>
            <a:ext cx="69300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RAC (Market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Risk/Credit</a:t>
            </a:r>
            <a:endParaRPr b="0" lang="en-US" sz="900" strike="noStrike" u="none">
              <a:solidFill>
                <a:srgbClr val="000000"/>
              </a:solidFill>
              <a:effectLst/>
              <a:uFillTx/>
              <a:latin typeface="Times New Roman"/>
            </a:endParaRPr>
          </a:p>
        </p:txBody>
      </p:sp>
      <p:sp>
        <p:nvSpPr>
          <p:cNvPr id="377" name=""/>
          <p:cNvSpPr/>
          <p:nvPr/>
        </p:nvSpPr>
        <p:spPr>
          <a:xfrm>
            <a:off x="535320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78" name=""/>
          <p:cNvSpPr/>
          <p:nvPr/>
        </p:nvSpPr>
        <p:spPr>
          <a:xfrm>
            <a:off x="5356080" y="2281320"/>
            <a:ext cx="1296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79" name=""/>
          <p:cNvSpPr/>
          <p:nvPr/>
        </p:nvSpPr>
        <p:spPr>
          <a:xfrm>
            <a:off x="5359320" y="2282760"/>
            <a:ext cx="648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80" name=""/>
          <p:cNvSpPr/>
          <p:nvPr/>
        </p:nvSpPr>
        <p:spPr>
          <a:xfrm>
            <a:off x="4809960" y="2057400"/>
            <a:ext cx="98136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a:off x="4809960" y="2057400"/>
            <a:ext cx="98136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993366"/>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a:off x="4809960" y="2179800"/>
            <a:ext cx="98136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4809960" y="2241720"/>
            <a:ext cx="98136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4809960" y="2303640"/>
            <a:ext cx="98136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 name=""/>
          <p:cNvSpPr/>
          <p:nvPr/>
        </p:nvSpPr>
        <p:spPr>
          <a:xfrm>
            <a:off x="4984560" y="2470320"/>
            <a:ext cx="66780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Curve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Management</a:t>
            </a:r>
            <a:endParaRPr b="0" lang="en-US" sz="900" strike="noStrike" u="none">
              <a:solidFill>
                <a:srgbClr val="000000"/>
              </a:solidFill>
              <a:effectLst/>
              <a:uFillTx/>
              <a:latin typeface="Times New Roman"/>
            </a:endParaRPr>
          </a:p>
        </p:txBody>
      </p:sp>
      <p:sp>
        <p:nvSpPr>
          <p:cNvPr id="386" name=""/>
          <p:cNvSpPr/>
          <p:nvPr/>
        </p:nvSpPr>
        <p:spPr>
          <a:xfrm>
            <a:off x="413388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87" name=""/>
          <p:cNvSpPr/>
          <p:nvPr/>
        </p:nvSpPr>
        <p:spPr>
          <a:xfrm>
            <a:off x="4137120" y="22813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88" name=""/>
          <p:cNvSpPr/>
          <p:nvPr/>
        </p:nvSpPr>
        <p:spPr>
          <a:xfrm>
            <a:off x="4140360" y="2282760"/>
            <a:ext cx="612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89" name=""/>
          <p:cNvSpPr/>
          <p:nvPr/>
        </p:nvSpPr>
        <p:spPr>
          <a:xfrm>
            <a:off x="3591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0" name=""/>
          <p:cNvSpPr/>
          <p:nvPr/>
        </p:nvSpPr>
        <p:spPr>
          <a:xfrm>
            <a:off x="3591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ffff00"/>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3591000" y="21798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 name=""/>
          <p:cNvSpPr/>
          <p:nvPr/>
        </p:nvSpPr>
        <p:spPr>
          <a:xfrm>
            <a:off x="3591000" y="22417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
          <p:cNvSpPr/>
          <p:nvPr/>
        </p:nvSpPr>
        <p:spPr>
          <a:xfrm>
            <a:off x="3591000" y="23036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4" name=""/>
          <p:cNvSpPr/>
          <p:nvPr/>
        </p:nvSpPr>
        <p:spPr>
          <a:xfrm>
            <a:off x="3733560" y="2546280"/>
            <a:ext cx="76284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Sites/Facilities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Management</a:t>
            </a:r>
            <a:endParaRPr b="0" lang="en-US" sz="900" strike="noStrike" u="none">
              <a:solidFill>
                <a:srgbClr val="000000"/>
              </a:solidFill>
              <a:effectLst/>
              <a:uFillTx/>
              <a:latin typeface="Times New Roman"/>
            </a:endParaRPr>
          </a:p>
        </p:txBody>
      </p:sp>
      <p:sp>
        <p:nvSpPr>
          <p:cNvPr id="395" name=""/>
          <p:cNvSpPr/>
          <p:nvPr/>
        </p:nvSpPr>
        <p:spPr>
          <a:xfrm>
            <a:off x="299088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96" name=""/>
          <p:cNvSpPr/>
          <p:nvPr/>
        </p:nvSpPr>
        <p:spPr>
          <a:xfrm>
            <a:off x="2994120" y="22813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97" name=""/>
          <p:cNvSpPr/>
          <p:nvPr/>
        </p:nvSpPr>
        <p:spPr>
          <a:xfrm>
            <a:off x="2997360" y="2282760"/>
            <a:ext cx="612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98" name=""/>
          <p:cNvSpPr/>
          <p:nvPr/>
        </p:nvSpPr>
        <p:spPr>
          <a:xfrm>
            <a:off x="2448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2448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009900"/>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0" name=""/>
          <p:cNvSpPr/>
          <p:nvPr/>
        </p:nvSpPr>
        <p:spPr>
          <a:xfrm>
            <a:off x="2448000" y="21798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2448000" y="22417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2" name=""/>
          <p:cNvSpPr/>
          <p:nvPr/>
        </p:nvSpPr>
        <p:spPr>
          <a:xfrm>
            <a:off x="2448000" y="23036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2609640" y="2514600"/>
            <a:ext cx="66780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Contract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Management</a:t>
            </a:r>
            <a:endParaRPr b="0" lang="en-US" sz="900" strike="noStrike" u="none">
              <a:solidFill>
                <a:srgbClr val="000000"/>
              </a:solidFill>
              <a:effectLst/>
              <a:uFillTx/>
              <a:latin typeface="Times New Roman"/>
            </a:endParaRPr>
          </a:p>
        </p:txBody>
      </p:sp>
      <p:sp>
        <p:nvSpPr>
          <p:cNvPr id="404" name=""/>
          <p:cNvSpPr/>
          <p:nvPr/>
        </p:nvSpPr>
        <p:spPr>
          <a:xfrm>
            <a:off x="1685880" y="22766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05" name=""/>
          <p:cNvSpPr/>
          <p:nvPr/>
        </p:nvSpPr>
        <p:spPr>
          <a:xfrm>
            <a:off x="1689120" y="22813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06" name=""/>
          <p:cNvSpPr/>
          <p:nvPr/>
        </p:nvSpPr>
        <p:spPr>
          <a:xfrm>
            <a:off x="1692360" y="2282760"/>
            <a:ext cx="612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07" name=""/>
          <p:cNvSpPr/>
          <p:nvPr/>
        </p:nvSpPr>
        <p:spPr>
          <a:xfrm>
            <a:off x="1143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8" name=""/>
          <p:cNvSpPr/>
          <p:nvPr/>
        </p:nvSpPr>
        <p:spPr>
          <a:xfrm>
            <a:off x="1143000" y="20574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3333cc"/>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1143000" y="21798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0" name=""/>
          <p:cNvSpPr/>
          <p:nvPr/>
        </p:nvSpPr>
        <p:spPr>
          <a:xfrm>
            <a:off x="1143000" y="22417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1143000" y="23036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1294920" y="2514600"/>
            <a:ext cx="66132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Global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Counterparty</a:t>
            </a:r>
            <a:endParaRPr b="0" lang="en-US" sz="900" strike="noStrike" u="none">
              <a:solidFill>
                <a:srgbClr val="000000"/>
              </a:solidFill>
              <a:effectLst/>
              <a:uFillTx/>
              <a:latin typeface="Times New Roman"/>
            </a:endParaRPr>
          </a:p>
        </p:txBody>
      </p:sp>
      <p:sp>
        <p:nvSpPr>
          <p:cNvPr id="413" name=""/>
          <p:cNvSpPr/>
          <p:nvPr/>
        </p:nvSpPr>
        <p:spPr>
          <a:xfrm>
            <a:off x="3798720" y="4416480"/>
            <a:ext cx="24120" cy="5400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14" name=""/>
          <p:cNvSpPr/>
          <p:nvPr/>
        </p:nvSpPr>
        <p:spPr>
          <a:xfrm>
            <a:off x="3801960" y="4427640"/>
            <a:ext cx="15840" cy="3492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15" name=""/>
          <p:cNvSpPr/>
          <p:nvPr/>
        </p:nvSpPr>
        <p:spPr>
          <a:xfrm>
            <a:off x="3807000" y="4432320"/>
            <a:ext cx="7920" cy="1908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16" name=""/>
          <p:cNvSpPr/>
          <p:nvPr/>
        </p:nvSpPr>
        <p:spPr>
          <a:xfrm>
            <a:off x="3124080" y="3886200"/>
            <a:ext cx="1219320" cy="19051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7" name=""/>
          <p:cNvSpPr/>
          <p:nvPr/>
        </p:nvSpPr>
        <p:spPr>
          <a:xfrm>
            <a:off x="3048120" y="3886200"/>
            <a:ext cx="1447560" cy="228600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ffff99"/>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8" name=""/>
          <p:cNvSpPr/>
          <p:nvPr/>
        </p:nvSpPr>
        <p:spPr>
          <a:xfrm>
            <a:off x="3048120" y="4181400"/>
            <a:ext cx="1447560" cy="3002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9" name=""/>
          <p:cNvSpPr/>
          <p:nvPr/>
        </p:nvSpPr>
        <p:spPr>
          <a:xfrm>
            <a:off x="3048120" y="4332240"/>
            <a:ext cx="1447560" cy="29844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0" name=""/>
          <p:cNvSpPr/>
          <p:nvPr/>
        </p:nvSpPr>
        <p:spPr>
          <a:xfrm>
            <a:off x="3048120" y="4481640"/>
            <a:ext cx="1447560" cy="29520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1" name=""/>
          <p:cNvSpPr/>
          <p:nvPr/>
        </p:nvSpPr>
        <p:spPr>
          <a:xfrm>
            <a:off x="3200400" y="4084560"/>
            <a:ext cx="11354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RISK SYSTEMS</a:t>
            </a:r>
            <a:endParaRPr b="0" lang="en-US" sz="1200" strike="noStrike" u="none">
              <a:solidFill>
                <a:srgbClr val="000000"/>
              </a:solidFill>
              <a:effectLst/>
              <a:uFillTx/>
              <a:latin typeface="Times New Roman"/>
            </a:endParaRPr>
          </a:p>
        </p:txBody>
      </p:sp>
      <p:sp>
        <p:nvSpPr>
          <p:cNvPr id="422" name=""/>
          <p:cNvSpPr/>
          <p:nvPr/>
        </p:nvSpPr>
        <p:spPr>
          <a:xfrm>
            <a:off x="3449880" y="4915080"/>
            <a:ext cx="6865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Valuation</a:t>
            </a:r>
            <a:endParaRPr b="0" lang="en-US" sz="1200" strike="noStrike" u="none">
              <a:solidFill>
                <a:srgbClr val="000000"/>
              </a:solidFill>
              <a:effectLst/>
              <a:uFillTx/>
              <a:latin typeface="Times New Roman"/>
            </a:endParaRPr>
          </a:p>
        </p:txBody>
      </p:sp>
      <p:sp>
        <p:nvSpPr>
          <p:cNvPr id="423" name=""/>
          <p:cNvSpPr/>
          <p:nvPr/>
        </p:nvSpPr>
        <p:spPr>
          <a:xfrm>
            <a:off x="3087720" y="5086440"/>
            <a:ext cx="14061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 Position Reporting</a:t>
            </a:r>
            <a:endParaRPr b="0" lang="en-US" sz="1200" strike="noStrike" u="none">
              <a:solidFill>
                <a:srgbClr val="000000"/>
              </a:solidFill>
              <a:effectLst/>
              <a:uFillTx/>
              <a:latin typeface="Times New Roman"/>
            </a:endParaRPr>
          </a:p>
        </p:txBody>
      </p:sp>
      <p:sp>
        <p:nvSpPr>
          <p:cNvPr id="424" name=""/>
          <p:cNvSpPr/>
          <p:nvPr/>
        </p:nvSpPr>
        <p:spPr>
          <a:xfrm>
            <a:off x="3393360" y="5257800"/>
            <a:ext cx="8218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Scheduling</a:t>
            </a:r>
            <a:endParaRPr b="0" lang="en-US" sz="1200" strike="noStrike" u="none">
              <a:solidFill>
                <a:srgbClr val="000000"/>
              </a:solidFill>
              <a:effectLst/>
              <a:uFillTx/>
              <a:latin typeface="Times New Roman"/>
            </a:endParaRPr>
          </a:p>
        </p:txBody>
      </p:sp>
      <p:sp>
        <p:nvSpPr>
          <p:cNvPr id="425" name=""/>
          <p:cNvSpPr/>
          <p:nvPr/>
        </p:nvSpPr>
        <p:spPr>
          <a:xfrm>
            <a:off x="3262320" y="5429160"/>
            <a:ext cx="10843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DPR Reporting</a:t>
            </a:r>
            <a:endParaRPr b="0" lang="en-US" sz="1200" strike="noStrike" u="none">
              <a:solidFill>
                <a:srgbClr val="000000"/>
              </a:solidFill>
              <a:effectLst/>
              <a:uFillTx/>
              <a:latin typeface="Times New Roman"/>
            </a:endParaRPr>
          </a:p>
        </p:txBody>
      </p:sp>
      <p:sp>
        <p:nvSpPr>
          <p:cNvPr id="426" name=""/>
          <p:cNvSpPr/>
          <p:nvPr/>
        </p:nvSpPr>
        <p:spPr>
          <a:xfrm>
            <a:off x="4724280" y="4114800"/>
            <a:ext cx="324000" cy="399960"/>
          </a:xfrm>
          <a:custGeom>
            <a:avLst/>
            <a:gdLst/>
            <a:ahLst/>
            <a:rect l="l" t="t" r="r" b="b"/>
            <a:pathLst>
              <a:path w="204" h="252">
                <a:moveTo>
                  <a:pt x="150" y="0"/>
                </a:moveTo>
                <a:lnTo>
                  <a:pt x="150" y="60"/>
                </a:lnTo>
                <a:lnTo>
                  <a:pt x="0" y="60"/>
                </a:lnTo>
                <a:lnTo>
                  <a:pt x="0" y="186"/>
                </a:lnTo>
                <a:lnTo>
                  <a:pt x="150" y="186"/>
                </a:lnTo>
                <a:lnTo>
                  <a:pt x="150" y="252"/>
                </a:lnTo>
                <a:lnTo>
                  <a:pt x="204" y="126"/>
                </a:lnTo>
                <a:lnTo>
                  <a:pt x="150" y="0"/>
                </a:lnTo>
                <a:close/>
              </a:path>
            </a:pathLst>
          </a:custGeom>
          <a:solidFill>
            <a:srgbClr val="3333cc"/>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4724280" y="5257800"/>
            <a:ext cx="324000" cy="399960"/>
          </a:xfrm>
          <a:custGeom>
            <a:avLst/>
            <a:gdLst/>
            <a:ahLst/>
            <a:rect l="l" t="t" r="r" b="b"/>
            <a:pathLst>
              <a:path w="204" h="252">
                <a:moveTo>
                  <a:pt x="150" y="0"/>
                </a:moveTo>
                <a:lnTo>
                  <a:pt x="150" y="60"/>
                </a:lnTo>
                <a:lnTo>
                  <a:pt x="0" y="60"/>
                </a:lnTo>
                <a:lnTo>
                  <a:pt x="0" y="186"/>
                </a:lnTo>
                <a:lnTo>
                  <a:pt x="150" y="186"/>
                </a:lnTo>
                <a:lnTo>
                  <a:pt x="150" y="252"/>
                </a:lnTo>
                <a:lnTo>
                  <a:pt x="204" y="126"/>
                </a:lnTo>
                <a:lnTo>
                  <a:pt x="150" y="0"/>
                </a:lnTo>
                <a:close/>
              </a:path>
            </a:pathLst>
          </a:custGeom>
          <a:solidFill>
            <a:srgbClr val="3333cc"/>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8" name=""/>
          <p:cNvSpPr/>
          <p:nvPr/>
        </p:nvSpPr>
        <p:spPr>
          <a:xfrm>
            <a:off x="7761240" y="4492800"/>
            <a:ext cx="23760" cy="5364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429" name=""/>
          <p:cNvSpPr/>
          <p:nvPr/>
        </p:nvSpPr>
        <p:spPr>
          <a:xfrm>
            <a:off x="7764480" y="4503600"/>
            <a:ext cx="15840" cy="3492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0" name=""/>
          <p:cNvSpPr/>
          <p:nvPr/>
        </p:nvSpPr>
        <p:spPr>
          <a:xfrm>
            <a:off x="7769160" y="4508640"/>
            <a:ext cx="7920" cy="1908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31" name=""/>
          <p:cNvSpPr/>
          <p:nvPr/>
        </p:nvSpPr>
        <p:spPr>
          <a:xfrm>
            <a:off x="7086600" y="3962520"/>
            <a:ext cx="1219320" cy="190476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2" name=""/>
          <p:cNvSpPr/>
          <p:nvPr/>
        </p:nvSpPr>
        <p:spPr>
          <a:xfrm>
            <a:off x="7010280" y="3962520"/>
            <a:ext cx="1447920" cy="228600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c0c0c0"/>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7010280" y="4257720"/>
            <a:ext cx="1447920" cy="29988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 name=""/>
          <p:cNvSpPr/>
          <p:nvPr/>
        </p:nvSpPr>
        <p:spPr>
          <a:xfrm>
            <a:off x="7010280" y="4408560"/>
            <a:ext cx="1447920" cy="29844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7010280" y="4557600"/>
            <a:ext cx="1447920" cy="29556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7611480" y="4160880"/>
            <a:ext cx="3139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SAP</a:t>
            </a:r>
            <a:endParaRPr b="0" lang="en-US" sz="1200" strike="noStrike" u="none">
              <a:solidFill>
                <a:srgbClr val="000000"/>
              </a:solidFill>
              <a:effectLst/>
              <a:uFillTx/>
              <a:latin typeface="Times New Roman"/>
            </a:endParaRPr>
          </a:p>
        </p:txBody>
      </p:sp>
      <p:sp>
        <p:nvSpPr>
          <p:cNvPr id="437" name=""/>
          <p:cNvSpPr/>
          <p:nvPr/>
        </p:nvSpPr>
        <p:spPr>
          <a:xfrm>
            <a:off x="5810400" y="4079880"/>
            <a:ext cx="19080" cy="2232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38" name=""/>
          <p:cNvSpPr/>
          <p:nvPr/>
        </p:nvSpPr>
        <p:spPr>
          <a:xfrm>
            <a:off x="5813280" y="4084560"/>
            <a:ext cx="12960" cy="1440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39" name=""/>
          <p:cNvSpPr/>
          <p:nvPr/>
        </p:nvSpPr>
        <p:spPr>
          <a:xfrm>
            <a:off x="5816520" y="4086360"/>
            <a:ext cx="648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40" name=""/>
          <p:cNvSpPr/>
          <p:nvPr/>
        </p:nvSpPr>
        <p:spPr>
          <a:xfrm>
            <a:off x="5267160" y="3860640"/>
            <a:ext cx="981360" cy="78768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1" name=""/>
          <p:cNvSpPr/>
          <p:nvPr/>
        </p:nvSpPr>
        <p:spPr>
          <a:xfrm>
            <a:off x="5267160" y="3860640"/>
            <a:ext cx="981360" cy="78768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cc00cc"/>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5267160" y="3983040"/>
            <a:ext cx="98136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3" name=""/>
          <p:cNvSpPr/>
          <p:nvPr/>
        </p:nvSpPr>
        <p:spPr>
          <a:xfrm>
            <a:off x="5267160" y="4044960"/>
            <a:ext cx="981360" cy="12384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4" name=""/>
          <p:cNvSpPr/>
          <p:nvPr/>
        </p:nvSpPr>
        <p:spPr>
          <a:xfrm>
            <a:off x="5267160" y="4106880"/>
            <a:ext cx="981360" cy="12240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5" name=""/>
          <p:cNvSpPr/>
          <p:nvPr/>
        </p:nvSpPr>
        <p:spPr>
          <a:xfrm>
            <a:off x="5409720" y="3902040"/>
            <a:ext cx="6678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ffffff"/>
                </a:solidFill>
                <a:effectLst/>
                <a:uFillTx/>
                <a:latin typeface="Arial"/>
              </a:rPr>
              <a:t> Bill Payment</a:t>
            </a:r>
            <a:endParaRPr b="0" lang="en-US" sz="900" strike="noStrike" u="none">
              <a:solidFill>
                <a:srgbClr val="000000"/>
              </a:solidFill>
              <a:effectLst/>
              <a:uFillTx/>
              <a:latin typeface="Times New Roman"/>
            </a:endParaRPr>
          </a:p>
        </p:txBody>
      </p:sp>
      <p:sp>
        <p:nvSpPr>
          <p:cNvPr id="446" name=""/>
          <p:cNvSpPr/>
          <p:nvPr/>
        </p:nvSpPr>
        <p:spPr>
          <a:xfrm>
            <a:off x="5619240" y="4299120"/>
            <a:ext cx="3121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Avista</a:t>
            </a:r>
            <a:endParaRPr b="0" lang="en-US" sz="900" strike="noStrike" u="none">
              <a:solidFill>
                <a:srgbClr val="000000"/>
              </a:solidFill>
              <a:effectLst/>
              <a:uFillTx/>
              <a:latin typeface="Times New Roman"/>
            </a:endParaRPr>
          </a:p>
        </p:txBody>
      </p:sp>
      <p:sp>
        <p:nvSpPr>
          <p:cNvPr id="447" name=""/>
          <p:cNvSpPr/>
          <p:nvPr/>
        </p:nvSpPr>
        <p:spPr>
          <a:xfrm>
            <a:off x="5800680" y="5248440"/>
            <a:ext cx="19080" cy="21960"/>
          </a:xfrm>
          <a:custGeom>
            <a:avLst/>
            <a:gdLst/>
            <a:ahLst/>
            <a:rect l="l" t="t" r="r" b="b"/>
            <a:pathLst>
              <a:path w="12" h="14">
                <a:moveTo>
                  <a:pt x="0" y="0"/>
                </a:moveTo>
                <a:lnTo>
                  <a:pt x="12" y="0"/>
                </a:lnTo>
                <a:lnTo>
                  <a:pt x="12" y="14"/>
                </a:lnTo>
                <a:lnTo>
                  <a:pt x="0" y="14"/>
                </a:lnTo>
                <a:lnTo>
                  <a:pt x="0" y="0"/>
                </a:lnTo>
                <a:close/>
                <a:moveTo>
                  <a:pt x="2" y="3"/>
                </a:moveTo>
                <a:lnTo>
                  <a:pt x="10" y="3"/>
                </a:lnTo>
                <a:lnTo>
                  <a:pt x="10" y="12"/>
                </a:lnTo>
                <a:lnTo>
                  <a:pt x="2" y="12"/>
                </a:lnTo>
                <a:lnTo>
                  <a:pt x="2" y="3"/>
                </a:lnTo>
                <a:close/>
              </a:path>
            </a:pathLst>
          </a:custGeom>
          <a:solidFill>
            <a:srgbClr val="ffffff"/>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48" name=""/>
          <p:cNvSpPr/>
          <p:nvPr/>
        </p:nvSpPr>
        <p:spPr>
          <a:xfrm>
            <a:off x="5803920" y="5253120"/>
            <a:ext cx="12600" cy="14040"/>
          </a:xfrm>
          <a:custGeom>
            <a:avLst/>
            <a:gdLst/>
            <a:ahLst/>
            <a:rect l="l" t="t" r="r" b="b"/>
            <a:pathLst>
              <a:path w="8" h="9">
                <a:moveTo>
                  <a:pt x="0" y="0"/>
                </a:moveTo>
                <a:lnTo>
                  <a:pt x="8" y="0"/>
                </a:lnTo>
                <a:lnTo>
                  <a:pt x="8" y="9"/>
                </a:lnTo>
                <a:lnTo>
                  <a:pt x="0" y="9"/>
                </a:lnTo>
                <a:lnTo>
                  <a:pt x="0" y="0"/>
                </a:lnTo>
                <a:close/>
                <a:moveTo>
                  <a:pt x="2" y="1"/>
                </a:moveTo>
                <a:lnTo>
                  <a:pt x="6" y="1"/>
                </a:lnTo>
                <a:lnTo>
                  <a:pt x="6" y="6"/>
                </a:lnTo>
                <a:lnTo>
                  <a:pt x="2" y="6"/>
                </a:lnTo>
                <a:lnTo>
                  <a:pt x="2" y="1"/>
                </a:lnTo>
                <a:close/>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49" name=""/>
          <p:cNvSpPr/>
          <p:nvPr/>
        </p:nvSpPr>
        <p:spPr>
          <a:xfrm>
            <a:off x="5807160" y="5254560"/>
            <a:ext cx="6120" cy="7920"/>
          </a:xfrm>
          <a:custGeom>
            <a:avLst/>
            <a:gdLst/>
            <a:ahLst/>
            <a:rect l="l" t="t" r="r" b="b"/>
            <a:pathLst>
              <a:path w="4" h="5">
                <a:moveTo>
                  <a:pt x="0" y="0"/>
                </a:moveTo>
                <a:lnTo>
                  <a:pt x="4" y="0"/>
                </a:lnTo>
                <a:lnTo>
                  <a:pt x="4" y="5"/>
                </a:lnTo>
                <a:lnTo>
                  <a:pt x="0" y="5"/>
                </a:lnTo>
                <a:lnTo>
                  <a:pt x="0" y="0"/>
                </a:lnTo>
                <a:close/>
                <a:moveTo>
                  <a:pt x="2" y="3"/>
                </a:moveTo>
                <a:lnTo>
                  <a:pt x="2" y="3"/>
                </a:lnTo>
                <a:lnTo>
                  <a:pt x="2" y="3"/>
                </a:lnTo>
                <a:lnTo>
                  <a:pt x="2" y="3"/>
                </a:lnTo>
                <a:lnTo>
                  <a:pt x="2" y="3"/>
                </a:lnTo>
                <a:close/>
              </a:path>
            </a:pathLst>
          </a:custGeom>
          <a:solidFill>
            <a:srgbClr val="ffffff"/>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50" name=""/>
          <p:cNvSpPr/>
          <p:nvPr/>
        </p:nvSpPr>
        <p:spPr>
          <a:xfrm>
            <a:off x="5257800" y="50292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5257800" y="5029200"/>
            <a:ext cx="981000" cy="787320"/>
          </a:xfrm>
          <a:custGeom>
            <a:avLst/>
            <a:gdLst/>
            <a:ahLst/>
            <a:rect l="l" t="t" r="r" b="b"/>
            <a:pathLst>
              <a:path w="618" h="496">
                <a:moveTo>
                  <a:pt x="0" y="77"/>
                </a:moveTo>
                <a:lnTo>
                  <a:pt x="0" y="418"/>
                </a:lnTo>
                <a:lnTo>
                  <a:pt x="2" y="427"/>
                </a:lnTo>
                <a:lnTo>
                  <a:pt x="8" y="435"/>
                </a:lnTo>
                <a:lnTo>
                  <a:pt x="17" y="444"/>
                </a:lnTo>
                <a:lnTo>
                  <a:pt x="30" y="452"/>
                </a:lnTo>
                <a:lnTo>
                  <a:pt x="47" y="459"/>
                </a:lnTo>
                <a:lnTo>
                  <a:pt x="68" y="467"/>
                </a:lnTo>
                <a:lnTo>
                  <a:pt x="90" y="474"/>
                </a:lnTo>
                <a:lnTo>
                  <a:pt x="116" y="479"/>
                </a:lnTo>
                <a:lnTo>
                  <a:pt x="145" y="484"/>
                </a:lnTo>
                <a:lnTo>
                  <a:pt x="175" y="488"/>
                </a:lnTo>
                <a:lnTo>
                  <a:pt x="207" y="492"/>
                </a:lnTo>
                <a:lnTo>
                  <a:pt x="240" y="494"/>
                </a:lnTo>
                <a:lnTo>
                  <a:pt x="275" y="496"/>
                </a:lnTo>
                <a:lnTo>
                  <a:pt x="309" y="496"/>
                </a:lnTo>
                <a:lnTo>
                  <a:pt x="344" y="496"/>
                </a:lnTo>
                <a:lnTo>
                  <a:pt x="378" y="494"/>
                </a:lnTo>
                <a:lnTo>
                  <a:pt x="411" y="492"/>
                </a:lnTo>
                <a:lnTo>
                  <a:pt x="442" y="488"/>
                </a:lnTo>
                <a:lnTo>
                  <a:pt x="473" y="484"/>
                </a:lnTo>
                <a:lnTo>
                  <a:pt x="501" y="479"/>
                </a:lnTo>
                <a:lnTo>
                  <a:pt x="527" y="474"/>
                </a:lnTo>
                <a:lnTo>
                  <a:pt x="551" y="467"/>
                </a:lnTo>
                <a:lnTo>
                  <a:pt x="570" y="459"/>
                </a:lnTo>
                <a:lnTo>
                  <a:pt x="587" y="452"/>
                </a:lnTo>
                <a:lnTo>
                  <a:pt x="600" y="444"/>
                </a:lnTo>
                <a:lnTo>
                  <a:pt x="610" y="435"/>
                </a:lnTo>
                <a:lnTo>
                  <a:pt x="616" y="427"/>
                </a:lnTo>
                <a:lnTo>
                  <a:pt x="618" y="418"/>
                </a:lnTo>
                <a:lnTo>
                  <a:pt x="618" y="77"/>
                </a:lnTo>
                <a:lnTo>
                  <a:pt x="616" y="68"/>
                </a:lnTo>
                <a:lnTo>
                  <a:pt x="610" y="59"/>
                </a:lnTo>
                <a:lnTo>
                  <a:pt x="600" y="52"/>
                </a:lnTo>
                <a:lnTo>
                  <a:pt x="587" y="44"/>
                </a:lnTo>
                <a:lnTo>
                  <a:pt x="570" y="36"/>
                </a:lnTo>
                <a:lnTo>
                  <a:pt x="551" y="28"/>
                </a:lnTo>
                <a:lnTo>
                  <a:pt x="527" y="22"/>
                </a:lnTo>
                <a:lnTo>
                  <a:pt x="501" y="17"/>
                </a:lnTo>
                <a:lnTo>
                  <a:pt x="473" y="12"/>
                </a:lnTo>
                <a:lnTo>
                  <a:pt x="442" y="8"/>
                </a:lnTo>
                <a:lnTo>
                  <a:pt x="411" y="4"/>
                </a:lnTo>
                <a:lnTo>
                  <a:pt x="378" y="1"/>
                </a:lnTo>
                <a:lnTo>
                  <a:pt x="344" y="0"/>
                </a:lnTo>
                <a:lnTo>
                  <a:pt x="309" y="0"/>
                </a:lnTo>
                <a:lnTo>
                  <a:pt x="275" y="0"/>
                </a:lnTo>
                <a:lnTo>
                  <a:pt x="240" y="1"/>
                </a:lnTo>
                <a:lnTo>
                  <a:pt x="207" y="4"/>
                </a:lnTo>
                <a:lnTo>
                  <a:pt x="175" y="8"/>
                </a:lnTo>
                <a:lnTo>
                  <a:pt x="145" y="12"/>
                </a:lnTo>
                <a:lnTo>
                  <a:pt x="116" y="17"/>
                </a:lnTo>
                <a:lnTo>
                  <a:pt x="90" y="22"/>
                </a:lnTo>
                <a:lnTo>
                  <a:pt x="68" y="28"/>
                </a:lnTo>
                <a:lnTo>
                  <a:pt x="47" y="36"/>
                </a:lnTo>
                <a:lnTo>
                  <a:pt x="30" y="44"/>
                </a:lnTo>
                <a:lnTo>
                  <a:pt x="17" y="52"/>
                </a:lnTo>
                <a:lnTo>
                  <a:pt x="8" y="59"/>
                </a:lnTo>
                <a:lnTo>
                  <a:pt x="2" y="68"/>
                </a:lnTo>
                <a:lnTo>
                  <a:pt x="0" y="77"/>
                </a:lnTo>
              </a:path>
            </a:pathLst>
          </a:custGeom>
          <a:solidFill>
            <a:srgbClr val="00ff00"/>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5257800" y="5151600"/>
            <a:ext cx="981000" cy="123840"/>
          </a:xfrm>
          <a:custGeom>
            <a:avLst/>
            <a:gdLst/>
            <a:ahLst/>
            <a:rect l="l" t="t" r="r" b="b"/>
            <a:pathLst>
              <a:path w="618" h="78">
                <a:moveTo>
                  <a:pt x="0" y="0"/>
                </a:moveTo>
                <a:lnTo>
                  <a:pt x="2" y="8"/>
                </a:lnTo>
                <a:lnTo>
                  <a:pt x="8" y="17"/>
                </a:lnTo>
                <a:lnTo>
                  <a:pt x="17" y="26"/>
                </a:lnTo>
                <a:lnTo>
                  <a:pt x="30" y="34"/>
                </a:lnTo>
                <a:lnTo>
                  <a:pt x="47" y="42"/>
                </a:lnTo>
                <a:lnTo>
                  <a:pt x="68" y="48"/>
                </a:lnTo>
                <a:lnTo>
                  <a:pt x="90" y="55"/>
                </a:lnTo>
                <a:lnTo>
                  <a:pt x="116" y="61"/>
                </a:lnTo>
                <a:lnTo>
                  <a:pt x="145" y="66"/>
                </a:lnTo>
                <a:lnTo>
                  <a:pt x="175" y="70"/>
                </a:lnTo>
                <a:lnTo>
                  <a:pt x="207" y="73"/>
                </a:lnTo>
                <a:lnTo>
                  <a:pt x="240" y="75"/>
                </a:lnTo>
                <a:lnTo>
                  <a:pt x="275" y="77"/>
                </a:lnTo>
                <a:lnTo>
                  <a:pt x="309" y="78"/>
                </a:lnTo>
                <a:lnTo>
                  <a:pt x="344" y="77"/>
                </a:lnTo>
                <a:lnTo>
                  <a:pt x="378" y="75"/>
                </a:lnTo>
                <a:lnTo>
                  <a:pt x="411" y="73"/>
                </a:lnTo>
                <a:lnTo>
                  <a:pt x="442" y="70"/>
                </a:lnTo>
                <a:lnTo>
                  <a:pt x="473" y="66"/>
                </a:lnTo>
                <a:lnTo>
                  <a:pt x="501" y="61"/>
                </a:lnTo>
                <a:lnTo>
                  <a:pt x="527" y="55"/>
                </a:lnTo>
                <a:lnTo>
                  <a:pt x="551" y="48"/>
                </a:lnTo>
                <a:lnTo>
                  <a:pt x="570" y="42"/>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3" name=""/>
          <p:cNvSpPr/>
          <p:nvPr/>
        </p:nvSpPr>
        <p:spPr>
          <a:xfrm>
            <a:off x="5257800" y="5213520"/>
            <a:ext cx="981000" cy="123480"/>
          </a:xfrm>
          <a:custGeom>
            <a:avLst/>
            <a:gdLst/>
            <a:ahLst/>
            <a:rect l="l" t="t" r="r" b="b"/>
            <a:pathLst>
              <a:path w="618" h="78">
                <a:moveTo>
                  <a:pt x="0" y="0"/>
                </a:moveTo>
                <a:lnTo>
                  <a:pt x="2" y="8"/>
                </a:lnTo>
                <a:lnTo>
                  <a:pt x="8" y="17"/>
                </a:lnTo>
                <a:lnTo>
                  <a:pt x="17" y="26"/>
                </a:lnTo>
                <a:lnTo>
                  <a:pt x="30" y="34"/>
                </a:lnTo>
                <a:lnTo>
                  <a:pt x="47" y="41"/>
                </a:lnTo>
                <a:lnTo>
                  <a:pt x="68" y="48"/>
                </a:lnTo>
                <a:lnTo>
                  <a:pt x="90" y="54"/>
                </a:lnTo>
                <a:lnTo>
                  <a:pt x="116" y="61"/>
                </a:lnTo>
                <a:lnTo>
                  <a:pt x="145" y="66"/>
                </a:lnTo>
                <a:lnTo>
                  <a:pt x="175" y="70"/>
                </a:lnTo>
                <a:lnTo>
                  <a:pt x="207" y="72"/>
                </a:lnTo>
                <a:lnTo>
                  <a:pt x="240" y="75"/>
                </a:lnTo>
                <a:lnTo>
                  <a:pt x="275" y="76"/>
                </a:lnTo>
                <a:lnTo>
                  <a:pt x="309" y="78"/>
                </a:lnTo>
                <a:lnTo>
                  <a:pt x="344" y="76"/>
                </a:lnTo>
                <a:lnTo>
                  <a:pt x="378" y="75"/>
                </a:lnTo>
                <a:lnTo>
                  <a:pt x="411" y="72"/>
                </a:lnTo>
                <a:lnTo>
                  <a:pt x="442" y="70"/>
                </a:lnTo>
                <a:lnTo>
                  <a:pt x="473" y="66"/>
                </a:lnTo>
                <a:lnTo>
                  <a:pt x="501" y="61"/>
                </a:lnTo>
                <a:lnTo>
                  <a:pt x="527" y="54"/>
                </a:lnTo>
                <a:lnTo>
                  <a:pt x="551" y="48"/>
                </a:lnTo>
                <a:lnTo>
                  <a:pt x="570" y="41"/>
                </a:lnTo>
                <a:lnTo>
                  <a:pt x="587" y="34"/>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5257800" y="5275440"/>
            <a:ext cx="981000" cy="122040"/>
          </a:xfrm>
          <a:custGeom>
            <a:avLst/>
            <a:gdLst/>
            <a:ahLst/>
            <a:rect l="l" t="t" r="r" b="b"/>
            <a:pathLst>
              <a:path w="618" h="77">
                <a:moveTo>
                  <a:pt x="0" y="0"/>
                </a:moveTo>
                <a:lnTo>
                  <a:pt x="2" y="8"/>
                </a:lnTo>
                <a:lnTo>
                  <a:pt x="8" y="17"/>
                </a:lnTo>
                <a:lnTo>
                  <a:pt x="17" y="26"/>
                </a:lnTo>
                <a:lnTo>
                  <a:pt x="30" y="33"/>
                </a:lnTo>
                <a:lnTo>
                  <a:pt x="47" y="41"/>
                </a:lnTo>
                <a:lnTo>
                  <a:pt x="68" y="48"/>
                </a:lnTo>
                <a:lnTo>
                  <a:pt x="90" y="54"/>
                </a:lnTo>
                <a:lnTo>
                  <a:pt x="116" y="61"/>
                </a:lnTo>
                <a:lnTo>
                  <a:pt x="145" y="66"/>
                </a:lnTo>
                <a:lnTo>
                  <a:pt x="175" y="70"/>
                </a:lnTo>
                <a:lnTo>
                  <a:pt x="207" y="72"/>
                </a:lnTo>
                <a:lnTo>
                  <a:pt x="240" y="75"/>
                </a:lnTo>
                <a:lnTo>
                  <a:pt x="275" y="76"/>
                </a:lnTo>
                <a:lnTo>
                  <a:pt x="309" y="77"/>
                </a:lnTo>
                <a:lnTo>
                  <a:pt x="344" y="76"/>
                </a:lnTo>
                <a:lnTo>
                  <a:pt x="378" y="75"/>
                </a:lnTo>
                <a:lnTo>
                  <a:pt x="411" y="72"/>
                </a:lnTo>
                <a:lnTo>
                  <a:pt x="442" y="70"/>
                </a:lnTo>
                <a:lnTo>
                  <a:pt x="473" y="66"/>
                </a:lnTo>
                <a:lnTo>
                  <a:pt x="501" y="61"/>
                </a:lnTo>
                <a:lnTo>
                  <a:pt x="527" y="54"/>
                </a:lnTo>
                <a:lnTo>
                  <a:pt x="551" y="48"/>
                </a:lnTo>
                <a:lnTo>
                  <a:pt x="570" y="41"/>
                </a:lnTo>
                <a:lnTo>
                  <a:pt x="587" y="33"/>
                </a:lnTo>
                <a:lnTo>
                  <a:pt x="600" y="26"/>
                </a:lnTo>
                <a:lnTo>
                  <a:pt x="610" y="17"/>
                </a:lnTo>
                <a:lnTo>
                  <a:pt x="616" y="8"/>
                </a:lnTo>
                <a:lnTo>
                  <a:pt x="618"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5" name=""/>
          <p:cNvSpPr/>
          <p:nvPr/>
        </p:nvSpPr>
        <p:spPr>
          <a:xfrm>
            <a:off x="5508360" y="5070600"/>
            <a:ext cx="4518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Invoicing</a:t>
            </a:r>
            <a:endParaRPr b="0" lang="en-US" sz="900" strike="noStrike" u="none">
              <a:solidFill>
                <a:srgbClr val="000000"/>
              </a:solidFill>
              <a:effectLst/>
              <a:uFillTx/>
              <a:latin typeface="Times New Roman"/>
            </a:endParaRPr>
          </a:p>
        </p:txBody>
      </p:sp>
      <p:sp>
        <p:nvSpPr>
          <p:cNvPr id="456" name=""/>
          <p:cNvSpPr/>
          <p:nvPr/>
        </p:nvSpPr>
        <p:spPr>
          <a:xfrm>
            <a:off x="5409720" y="5467320"/>
            <a:ext cx="712440" cy="2754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GNO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Union Fenosa</a:t>
            </a:r>
            <a:endParaRPr b="0" lang="en-US" sz="900" strike="noStrike" u="none">
              <a:solidFill>
                <a:srgbClr val="000000"/>
              </a:solidFill>
              <a:effectLst/>
              <a:uFillTx/>
              <a:latin typeface="Times New Roman"/>
            </a:endParaRPr>
          </a:p>
        </p:txBody>
      </p:sp>
      <p:sp>
        <p:nvSpPr>
          <p:cNvPr id="457" name=""/>
          <p:cNvSpPr/>
          <p:nvPr/>
        </p:nvSpPr>
        <p:spPr>
          <a:xfrm>
            <a:off x="990720" y="4419720"/>
            <a:ext cx="1600200" cy="1066680"/>
          </a:xfrm>
          <a:prstGeom prst="rect">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8"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9"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0"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a:t>
            </a:r>
            <a:endParaRPr b="0" lang="en-US" sz="2800" strike="noStrike" u="none">
              <a:solidFill>
                <a:srgbClr val="000000"/>
              </a:solidFill>
              <a:effectLst/>
              <a:uFillTx/>
              <a:latin typeface="Times New Roman"/>
            </a:endParaRPr>
          </a:p>
        </p:txBody>
      </p:sp>
      <p:sp>
        <p:nvSpPr>
          <p:cNvPr id="461" name=""/>
          <p:cNvSpPr/>
          <p:nvPr/>
        </p:nvSpPr>
        <p:spPr>
          <a:xfrm>
            <a:off x="593640" y="1219320"/>
            <a:ext cx="7788240" cy="29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675"/>
              </a:spcAft>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800" strike="noStrike" u="none">
                <a:solidFill>
                  <a:srgbClr val="000000"/>
                </a:solidFill>
                <a:effectLst/>
                <a:uFillTx/>
                <a:latin typeface="Arial"/>
                <a:ea typeface="Arial"/>
              </a:rPr>
              <a:t>Integrate and implement systems based on shared data that carries consistent customer, deal, contract, and site identifiers which:</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ea typeface="Arial"/>
              </a:rPr>
              <a:t>Assign a unique contract number to all contracts and amendments.</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ea typeface="Arial"/>
              </a:rPr>
              <a:t>Link a GCP number to all contracts.</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ea typeface="Arial"/>
              </a:rPr>
              <a:t>Link all contracts to deals in the risk books.</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ea typeface="Arial"/>
              </a:rPr>
              <a:t>Assign a unique site number.</a:t>
            </a: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ea typeface="Arial"/>
              </a:rPr>
              <a:t>Require common ID’s for Customer, Contract, Site, Utility Account, Meter, Rates, and Project.</a:t>
            </a:r>
            <a:endParaRPr b="0" lang="en-US" sz="1800" strike="noStrike" u="none">
              <a:solidFill>
                <a:srgbClr val="000000"/>
              </a:solidFill>
              <a:effectLst/>
              <a:uFillTx/>
              <a:latin typeface="Times New Roman"/>
            </a:endParaRPr>
          </a:p>
        </p:txBody>
      </p:sp>
      <p:pic>
        <p:nvPicPr>
          <p:cNvPr id="462" name="" descr=""/>
          <p:cNvPicPr/>
          <p:nvPr/>
        </p:nvPicPr>
        <p:blipFill>
          <a:blip r:embed="rId1"/>
          <a:stretch/>
        </p:blipFill>
        <p:spPr>
          <a:xfrm>
            <a:off x="6413400" y="4622760"/>
            <a:ext cx="231840" cy="255600"/>
          </a:xfrm>
          <a:prstGeom prst="rect">
            <a:avLst/>
          </a:prstGeom>
          <a:noFill/>
          <a:ln w="0">
            <a:noFill/>
          </a:ln>
        </p:spPr>
      </p:pic>
      <p:pic>
        <p:nvPicPr>
          <p:cNvPr id="463" name="" descr=""/>
          <p:cNvPicPr/>
          <p:nvPr/>
        </p:nvPicPr>
        <p:blipFill>
          <a:blip r:embed="rId2"/>
          <a:stretch/>
        </p:blipFill>
        <p:spPr>
          <a:xfrm>
            <a:off x="6802560" y="5342040"/>
            <a:ext cx="230040" cy="255600"/>
          </a:xfrm>
          <a:prstGeom prst="rect">
            <a:avLst/>
          </a:prstGeom>
          <a:noFill/>
          <a:ln w="0">
            <a:noFill/>
          </a:ln>
        </p:spPr>
      </p:pic>
      <p:pic>
        <p:nvPicPr>
          <p:cNvPr id="464" name="" descr=""/>
          <p:cNvPicPr/>
          <p:nvPr/>
        </p:nvPicPr>
        <p:blipFill>
          <a:blip r:embed="rId3"/>
          <a:stretch/>
        </p:blipFill>
        <p:spPr>
          <a:xfrm>
            <a:off x="6802560" y="4876920"/>
            <a:ext cx="230040" cy="253800"/>
          </a:xfrm>
          <a:prstGeom prst="rect">
            <a:avLst/>
          </a:prstGeom>
          <a:noFill/>
          <a:ln w="0">
            <a:noFill/>
          </a:ln>
        </p:spPr>
      </p:pic>
      <p:pic>
        <p:nvPicPr>
          <p:cNvPr id="465" name="" descr=""/>
          <p:cNvPicPr/>
          <p:nvPr/>
        </p:nvPicPr>
        <p:blipFill>
          <a:blip r:embed="rId4"/>
          <a:stretch/>
        </p:blipFill>
        <p:spPr>
          <a:xfrm>
            <a:off x="6413400" y="5232240"/>
            <a:ext cx="231840" cy="255600"/>
          </a:xfrm>
          <a:prstGeom prst="rect">
            <a:avLst/>
          </a:prstGeom>
          <a:noFill/>
          <a:ln w="0">
            <a:noFill/>
          </a:ln>
        </p:spPr>
      </p:pic>
      <p:sp>
        <p:nvSpPr>
          <p:cNvPr id="466" name=""/>
          <p:cNvSpPr/>
          <p:nvPr/>
        </p:nvSpPr>
        <p:spPr>
          <a:xfrm>
            <a:off x="3483000" y="4549680"/>
            <a:ext cx="830160" cy="182520"/>
          </a:xfrm>
          <a:prstGeom prst="rightArrow">
            <a:avLst>
              <a:gd name="adj1" fmla="val 50000"/>
              <a:gd name="adj2" fmla="val 113708"/>
            </a:avLst>
          </a:prstGeom>
          <a:solidFill>
            <a:srgbClr val="ff0000"/>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467" name=""/>
          <p:cNvSpPr/>
          <p:nvPr/>
        </p:nvSpPr>
        <p:spPr>
          <a:xfrm>
            <a:off x="2597040" y="4476600"/>
            <a:ext cx="849600" cy="393840"/>
          </a:xfrm>
          <a:custGeom>
            <a:avLst/>
            <a:gdLst/>
            <a:ahLst/>
            <a:rect l="l" t="t" r="r" b="b"/>
            <a:pathLst>
              <a:path w="576" h="431">
                <a:moveTo>
                  <a:pt x="0" y="378"/>
                </a:moveTo>
                <a:lnTo>
                  <a:pt x="0" y="0"/>
                </a:lnTo>
                <a:lnTo>
                  <a:pt x="576" y="0"/>
                </a:lnTo>
                <a:lnTo>
                  <a:pt x="576" y="378"/>
                </a:lnTo>
                <a:lnTo>
                  <a:pt x="553" y="360"/>
                </a:lnTo>
                <a:lnTo>
                  <a:pt x="529" y="346"/>
                </a:lnTo>
                <a:lnTo>
                  <a:pt x="502" y="335"/>
                </a:lnTo>
                <a:lnTo>
                  <a:pt x="474" y="328"/>
                </a:lnTo>
                <a:lnTo>
                  <a:pt x="446" y="324"/>
                </a:lnTo>
                <a:lnTo>
                  <a:pt x="418" y="324"/>
                </a:lnTo>
                <a:lnTo>
                  <a:pt x="390" y="328"/>
                </a:lnTo>
                <a:lnTo>
                  <a:pt x="362" y="335"/>
                </a:lnTo>
                <a:lnTo>
                  <a:pt x="335" y="346"/>
                </a:lnTo>
                <a:lnTo>
                  <a:pt x="311" y="360"/>
                </a:lnTo>
                <a:lnTo>
                  <a:pt x="288" y="378"/>
                </a:lnTo>
                <a:lnTo>
                  <a:pt x="265" y="395"/>
                </a:lnTo>
                <a:lnTo>
                  <a:pt x="241" y="409"/>
                </a:lnTo>
                <a:lnTo>
                  <a:pt x="214" y="420"/>
                </a:lnTo>
                <a:lnTo>
                  <a:pt x="186" y="427"/>
                </a:lnTo>
                <a:lnTo>
                  <a:pt x="159" y="431"/>
                </a:lnTo>
                <a:lnTo>
                  <a:pt x="130" y="431"/>
                </a:lnTo>
                <a:lnTo>
                  <a:pt x="102" y="427"/>
                </a:lnTo>
                <a:lnTo>
                  <a:pt x="74" y="420"/>
                </a:lnTo>
                <a:lnTo>
                  <a:pt x="47" y="409"/>
                </a:lnTo>
                <a:lnTo>
                  <a:pt x="23" y="395"/>
                </a:lnTo>
                <a:lnTo>
                  <a:pt x="0" y="378"/>
                </a:lnTo>
                <a:close/>
              </a:path>
            </a:pathLst>
          </a:custGeom>
          <a:solidFill>
            <a:srgbClr val="ffffff"/>
          </a:solidFill>
          <a:ln w="2232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2209680" y="5106960"/>
            <a:ext cx="849600" cy="395280"/>
          </a:xfrm>
          <a:custGeom>
            <a:avLst/>
            <a:gdLst/>
            <a:ahLst/>
            <a:rect l="l" t="t" r="r" b="b"/>
            <a:pathLst>
              <a:path w="576" h="432">
                <a:moveTo>
                  <a:pt x="0" y="378"/>
                </a:moveTo>
                <a:lnTo>
                  <a:pt x="0" y="0"/>
                </a:lnTo>
                <a:lnTo>
                  <a:pt x="576" y="0"/>
                </a:lnTo>
                <a:lnTo>
                  <a:pt x="576" y="378"/>
                </a:lnTo>
                <a:lnTo>
                  <a:pt x="553" y="361"/>
                </a:lnTo>
                <a:lnTo>
                  <a:pt x="529" y="347"/>
                </a:lnTo>
                <a:lnTo>
                  <a:pt x="502" y="336"/>
                </a:lnTo>
                <a:lnTo>
                  <a:pt x="474" y="329"/>
                </a:lnTo>
                <a:lnTo>
                  <a:pt x="447" y="326"/>
                </a:lnTo>
                <a:lnTo>
                  <a:pt x="418" y="326"/>
                </a:lnTo>
                <a:lnTo>
                  <a:pt x="390" y="329"/>
                </a:lnTo>
                <a:lnTo>
                  <a:pt x="362" y="336"/>
                </a:lnTo>
                <a:lnTo>
                  <a:pt x="335" y="347"/>
                </a:lnTo>
                <a:lnTo>
                  <a:pt x="311" y="361"/>
                </a:lnTo>
                <a:lnTo>
                  <a:pt x="288" y="378"/>
                </a:lnTo>
                <a:lnTo>
                  <a:pt x="265" y="396"/>
                </a:lnTo>
                <a:lnTo>
                  <a:pt x="241" y="410"/>
                </a:lnTo>
                <a:lnTo>
                  <a:pt x="214" y="422"/>
                </a:lnTo>
                <a:lnTo>
                  <a:pt x="187" y="428"/>
                </a:lnTo>
                <a:lnTo>
                  <a:pt x="159" y="432"/>
                </a:lnTo>
                <a:lnTo>
                  <a:pt x="130" y="432"/>
                </a:lnTo>
                <a:lnTo>
                  <a:pt x="102" y="428"/>
                </a:lnTo>
                <a:lnTo>
                  <a:pt x="74" y="422"/>
                </a:lnTo>
                <a:lnTo>
                  <a:pt x="47" y="410"/>
                </a:lnTo>
                <a:lnTo>
                  <a:pt x="24" y="396"/>
                </a:lnTo>
                <a:lnTo>
                  <a:pt x="0" y="378"/>
                </a:lnTo>
                <a:close/>
              </a:path>
            </a:pathLst>
          </a:custGeom>
          <a:solidFill>
            <a:srgbClr val="ffffff"/>
          </a:solidFill>
          <a:ln w="2232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2543040" y="5703840"/>
            <a:ext cx="847800" cy="392040"/>
          </a:xfrm>
          <a:custGeom>
            <a:avLst/>
            <a:gdLst/>
            <a:ahLst/>
            <a:rect l="l" t="t" r="r" b="b"/>
            <a:pathLst>
              <a:path w="575" h="432">
                <a:moveTo>
                  <a:pt x="0" y="378"/>
                </a:moveTo>
                <a:lnTo>
                  <a:pt x="0" y="0"/>
                </a:lnTo>
                <a:lnTo>
                  <a:pt x="575" y="0"/>
                </a:lnTo>
                <a:lnTo>
                  <a:pt x="575" y="378"/>
                </a:lnTo>
                <a:lnTo>
                  <a:pt x="552" y="361"/>
                </a:lnTo>
                <a:lnTo>
                  <a:pt x="528" y="347"/>
                </a:lnTo>
                <a:lnTo>
                  <a:pt x="501" y="336"/>
                </a:lnTo>
                <a:lnTo>
                  <a:pt x="473" y="329"/>
                </a:lnTo>
                <a:lnTo>
                  <a:pt x="446" y="326"/>
                </a:lnTo>
                <a:lnTo>
                  <a:pt x="417" y="326"/>
                </a:lnTo>
                <a:lnTo>
                  <a:pt x="389" y="329"/>
                </a:lnTo>
                <a:lnTo>
                  <a:pt x="361" y="336"/>
                </a:lnTo>
                <a:lnTo>
                  <a:pt x="334" y="347"/>
                </a:lnTo>
                <a:lnTo>
                  <a:pt x="310" y="361"/>
                </a:lnTo>
                <a:lnTo>
                  <a:pt x="287" y="378"/>
                </a:lnTo>
                <a:lnTo>
                  <a:pt x="264" y="396"/>
                </a:lnTo>
                <a:lnTo>
                  <a:pt x="240" y="410"/>
                </a:lnTo>
                <a:lnTo>
                  <a:pt x="214" y="422"/>
                </a:lnTo>
                <a:lnTo>
                  <a:pt x="186" y="428"/>
                </a:lnTo>
                <a:lnTo>
                  <a:pt x="158" y="432"/>
                </a:lnTo>
                <a:lnTo>
                  <a:pt x="129" y="432"/>
                </a:lnTo>
                <a:lnTo>
                  <a:pt x="101" y="428"/>
                </a:lnTo>
                <a:lnTo>
                  <a:pt x="73" y="422"/>
                </a:lnTo>
                <a:lnTo>
                  <a:pt x="47" y="410"/>
                </a:lnTo>
                <a:lnTo>
                  <a:pt x="23" y="396"/>
                </a:lnTo>
                <a:lnTo>
                  <a:pt x="0" y="378"/>
                </a:lnTo>
                <a:close/>
              </a:path>
            </a:pathLst>
          </a:custGeom>
          <a:solidFill>
            <a:srgbClr val="ffffff"/>
          </a:solidFill>
          <a:ln w="2232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2655360" y="4495680"/>
            <a:ext cx="70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Contract</a:t>
            </a:r>
            <a:endParaRPr b="0" lang="en-US" sz="1000" strike="noStrike" u="none">
              <a:solidFill>
                <a:srgbClr val="000000"/>
              </a:solidFill>
              <a:effectLst/>
              <a:uFillTx/>
              <a:latin typeface="Times New Roman"/>
            </a:endParaRPr>
          </a:p>
        </p:txBody>
      </p:sp>
      <p:sp>
        <p:nvSpPr>
          <p:cNvPr id="471" name=""/>
          <p:cNvSpPr/>
          <p:nvPr/>
        </p:nvSpPr>
        <p:spPr>
          <a:xfrm>
            <a:off x="2211120" y="5181480"/>
            <a:ext cx="8625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Site Details</a:t>
            </a:r>
            <a:endParaRPr b="0" lang="en-US" sz="1000" strike="noStrike" u="none">
              <a:solidFill>
                <a:srgbClr val="000000"/>
              </a:solidFill>
              <a:effectLst/>
              <a:uFillTx/>
              <a:latin typeface="Times New Roman"/>
            </a:endParaRPr>
          </a:p>
        </p:txBody>
      </p:sp>
      <p:sp>
        <p:nvSpPr>
          <p:cNvPr id="472" name=""/>
          <p:cNvSpPr/>
          <p:nvPr/>
        </p:nvSpPr>
        <p:spPr>
          <a:xfrm>
            <a:off x="2602080" y="5638680"/>
            <a:ext cx="6728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Master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Site List</a:t>
            </a:r>
            <a:endParaRPr b="0" lang="en-US" sz="1000" strike="noStrike" u="none">
              <a:solidFill>
                <a:srgbClr val="000000"/>
              </a:solidFill>
              <a:effectLst/>
              <a:uFillTx/>
              <a:latin typeface="Times New Roman"/>
            </a:endParaRPr>
          </a:p>
        </p:txBody>
      </p:sp>
      <p:sp>
        <p:nvSpPr>
          <p:cNvPr id="473" name=""/>
          <p:cNvSpPr/>
          <p:nvPr/>
        </p:nvSpPr>
        <p:spPr>
          <a:xfrm>
            <a:off x="3094200" y="5189400"/>
            <a:ext cx="1209600" cy="181080"/>
          </a:xfrm>
          <a:prstGeom prst="rightArrow">
            <a:avLst>
              <a:gd name="adj1" fmla="val 50000"/>
              <a:gd name="adj2" fmla="val 166998"/>
            </a:avLst>
          </a:prstGeom>
          <a:solidFill>
            <a:srgbClr val="ff0000"/>
          </a:solidFill>
          <a:ln w="9360">
            <a:solidFill>
              <a:srgbClr val="000000"/>
            </a:solidFill>
            <a:miter/>
          </a:ln>
        </p:spPr>
        <p:style>
          <a:lnRef idx="0"/>
          <a:fillRef idx="0"/>
          <a:effectRef idx="0"/>
          <a:fontRef idx="minor"/>
        </p:style>
        <p:txBody>
          <a:bodyPr wrap="none" lIns="90000" rIns="90000" tIns="43920" bIns="43920" anchor="ctr">
            <a:noAutofit/>
          </a:bodyPr>
          <a:p>
            <a:endParaRPr b="0" lang="en-US" sz="2400" strike="noStrike" u="none">
              <a:solidFill>
                <a:srgbClr val="000000"/>
              </a:solidFill>
              <a:effectLst/>
              <a:uFillTx/>
              <a:latin typeface="Times New Roman"/>
            </a:endParaRPr>
          </a:p>
        </p:txBody>
      </p:sp>
      <p:grpSp>
        <p:nvGrpSpPr>
          <p:cNvPr id="474" name=""/>
          <p:cNvGrpSpPr/>
          <p:nvPr/>
        </p:nvGrpSpPr>
        <p:grpSpPr>
          <a:xfrm>
            <a:off x="4376880" y="5151600"/>
            <a:ext cx="788760" cy="344160"/>
            <a:chOff x="4376880" y="5151600"/>
            <a:chExt cx="788760" cy="344160"/>
          </a:xfrm>
        </p:grpSpPr>
        <p:sp>
          <p:nvSpPr>
            <p:cNvPr id="475" name=""/>
            <p:cNvSpPr/>
            <p:nvPr/>
          </p:nvSpPr>
          <p:spPr>
            <a:xfrm>
              <a:off x="4376880" y="5151600"/>
              <a:ext cx="788760" cy="3441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close/>
                </a:path>
              </a:pathLst>
            </a:custGeom>
            <a:solidFill>
              <a:srgbClr val="ffffff"/>
            </a:solid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4376880" y="5151600"/>
              <a:ext cx="788760" cy="3441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path>
              </a:pathLst>
            </a:custGeom>
            <a:no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4376880" y="5238720"/>
              <a:ext cx="788760" cy="53640"/>
            </a:xfrm>
            <a:custGeom>
              <a:avLst/>
              <a:gdLst/>
              <a:ahLst/>
              <a:rect l="l" t="t" r="r" b="b"/>
              <a:pathLst>
                <a:path w="1151" h="114">
                  <a:moveTo>
                    <a:pt x="0" y="0"/>
                  </a:moveTo>
                  <a:lnTo>
                    <a:pt x="2" y="9"/>
                  </a:lnTo>
                  <a:lnTo>
                    <a:pt x="8" y="19"/>
                  </a:lnTo>
                  <a:lnTo>
                    <a:pt x="17" y="27"/>
                  </a:lnTo>
                  <a:lnTo>
                    <a:pt x="30" y="37"/>
                  </a:lnTo>
                  <a:lnTo>
                    <a:pt x="46" y="45"/>
                  </a:lnTo>
                  <a:lnTo>
                    <a:pt x="66" y="53"/>
                  </a:lnTo>
                  <a:lnTo>
                    <a:pt x="89" y="62"/>
                  </a:lnTo>
                  <a:lnTo>
                    <a:pt x="115" y="69"/>
                  </a:lnTo>
                  <a:lnTo>
                    <a:pt x="145" y="76"/>
                  </a:lnTo>
                  <a:lnTo>
                    <a:pt x="177" y="83"/>
                  </a:lnTo>
                  <a:lnTo>
                    <a:pt x="211" y="89"/>
                  </a:lnTo>
                  <a:lnTo>
                    <a:pt x="249" y="94"/>
                  </a:lnTo>
                  <a:lnTo>
                    <a:pt x="288" y="100"/>
                  </a:lnTo>
                  <a:lnTo>
                    <a:pt x="329" y="104"/>
                  </a:lnTo>
                  <a:lnTo>
                    <a:pt x="371" y="108"/>
                  </a:lnTo>
                  <a:lnTo>
                    <a:pt x="415" y="111"/>
                  </a:lnTo>
                  <a:lnTo>
                    <a:pt x="461" y="113"/>
                  </a:lnTo>
                  <a:lnTo>
                    <a:pt x="507" y="114"/>
                  </a:lnTo>
                  <a:lnTo>
                    <a:pt x="553" y="114"/>
                  </a:lnTo>
                  <a:lnTo>
                    <a:pt x="599" y="114"/>
                  </a:lnTo>
                  <a:lnTo>
                    <a:pt x="645" y="114"/>
                  </a:lnTo>
                  <a:lnTo>
                    <a:pt x="691" y="113"/>
                  </a:lnTo>
                  <a:lnTo>
                    <a:pt x="736" y="111"/>
                  </a:lnTo>
                  <a:lnTo>
                    <a:pt x="780" y="108"/>
                  </a:lnTo>
                  <a:lnTo>
                    <a:pt x="822" y="104"/>
                  </a:lnTo>
                  <a:lnTo>
                    <a:pt x="863" y="100"/>
                  </a:lnTo>
                  <a:lnTo>
                    <a:pt x="903" y="94"/>
                  </a:lnTo>
                  <a:lnTo>
                    <a:pt x="940" y="89"/>
                  </a:lnTo>
                  <a:lnTo>
                    <a:pt x="974" y="83"/>
                  </a:lnTo>
                  <a:lnTo>
                    <a:pt x="1006" y="76"/>
                  </a:lnTo>
                  <a:lnTo>
                    <a:pt x="1036" y="69"/>
                  </a:lnTo>
                  <a:lnTo>
                    <a:pt x="1062" y="62"/>
                  </a:lnTo>
                  <a:lnTo>
                    <a:pt x="1085" y="53"/>
                  </a:lnTo>
                  <a:lnTo>
                    <a:pt x="1105" y="45"/>
                  </a:lnTo>
                  <a:lnTo>
                    <a:pt x="1121" y="37"/>
                  </a:lnTo>
                  <a:lnTo>
                    <a:pt x="1135" y="27"/>
                  </a:lnTo>
                  <a:lnTo>
                    <a:pt x="1143" y="19"/>
                  </a:lnTo>
                  <a:lnTo>
                    <a:pt x="1149" y="9"/>
                  </a:lnTo>
                  <a:lnTo>
                    <a:pt x="1151" y="0"/>
                  </a:lnTo>
                </a:path>
              </a:pathLst>
            </a:custGeom>
            <a:noFill/>
            <a:ln w="25560">
              <a:solidFill>
                <a:srgbClr val="008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478" name=""/>
            <p:cNvSpPr/>
            <p:nvPr/>
          </p:nvSpPr>
          <p:spPr>
            <a:xfrm>
              <a:off x="4376880" y="5282640"/>
              <a:ext cx="788760" cy="53640"/>
            </a:xfrm>
            <a:custGeom>
              <a:avLst/>
              <a:gdLst/>
              <a:ahLst/>
              <a:rect l="l" t="t" r="r" b="b"/>
              <a:pathLst>
                <a:path w="1151" h="115">
                  <a:moveTo>
                    <a:pt x="0" y="0"/>
                  </a:moveTo>
                  <a:lnTo>
                    <a:pt x="2" y="8"/>
                  </a:lnTo>
                  <a:lnTo>
                    <a:pt x="8" y="18"/>
                  </a:lnTo>
                  <a:lnTo>
                    <a:pt x="17" y="27"/>
                  </a:lnTo>
                  <a:lnTo>
                    <a:pt x="30" y="36"/>
                  </a:lnTo>
                  <a:lnTo>
                    <a:pt x="46" y="45"/>
                  </a:lnTo>
                  <a:lnTo>
                    <a:pt x="66" y="53"/>
                  </a:lnTo>
                  <a:lnTo>
                    <a:pt x="89" y="61"/>
                  </a:lnTo>
                  <a:lnTo>
                    <a:pt x="115" y="69"/>
                  </a:lnTo>
                  <a:lnTo>
                    <a:pt x="145" y="76"/>
                  </a:lnTo>
                  <a:lnTo>
                    <a:pt x="177" y="82"/>
                  </a:lnTo>
                  <a:lnTo>
                    <a:pt x="211" y="89"/>
                  </a:lnTo>
                  <a:lnTo>
                    <a:pt x="249" y="94"/>
                  </a:lnTo>
                  <a:lnTo>
                    <a:pt x="288" y="100"/>
                  </a:lnTo>
                  <a:lnTo>
                    <a:pt x="329" y="103"/>
                  </a:lnTo>
                  <a:lnTo>
                    <a:pt x="371" y="107"/>
                  </a:lnTo>
                  <a:lnTo>
                    <a:pt x="415" y="110"/>
                  </a:lnTo>
                  <a:lnTo>
                    <a:pt x="461" y="112"/>
                  </a:lnTo>
                  <a:lnTo>
                    <a:pt x="507" y="114"/>
                  </a:lnTo>
                  <a:lnTo>
                    <a:pt x="553" y="115"/>
                  </a:lnTo>
                  <a:lnTo>
                    <a:pt x="599" y="115"/>
                  </a:lnTo>
                  <a:lnTo>
                    <a:pt x="645" y="114"/>
                  </a:lnTo>
                  <a:lnTo>
                    <a:pt x="691" y="112"/>
                  </a:lnTo>
                  <a:lnTo>
                    <a:pt x="736" y="110"/>
                  </a:lnTo>
                  <a:lnTo>
                    <a:pt x="780" y="107"/>
                  </a:lnTo>
                  <a:lnTo>
                    <a:pt x="822" y="103"/>
                  </a:lnTo>
                  <a:lnTo>
                    <a:pt x="863" y="100"/>
                  </a:lnTo>
                  <a:lnTo>
                    <a:pt x="903" y="94"/>
                  </a:lnTo>
                  <a:lnTo>
                    <a:pt x="940" y="89"/>
                  </a:lnTo>
                  <a:lnTo>
                    <a:pt x="974" y="82"/>
                  </a:lnTo>
                  <a:lnTo>
                    <a:pt x="1006" y="76"/>
                  </a:lnTo>
                  <a:lnTo>
                    <a:pt x="1036" y="69"/>
                  </a:lnTo>
                  <a:lnTo>
                    <a:pt x="1062" y="61"/>
                  </a:lnTo>
                  <a:lnTo>
                    <a:pt x="1085" y="53"/>
                  </a:lnTo>
                  <a:lnTo>
                    <a:pt x="1105" y="45"/>
                  </a:lnTo>
                  <a:lnTo>
                    <a:pt x="1121" y="36"/>
                  </a:lnTo>
                  <a:lnTo>
                    <a:pt x="1135" y="27"/>
                  </a:lnTo>
                  <a:lnTo>
                    <a:pt x="1143" y="18"/>
                  </a:lnTo>
                  <a:lnTo>
                    <a:pt x="1149" y="8"/>
                  </a:lnTo>
                  <a:lnTo>
                    <a:pt x="1151" y="0"/>
                  </a:lnTo>
                </a:path>
              </a:pathLst>
            </a:custGeom>
            <a:noFill/>
            <a:ln w="25560">
              <a:solidFill>
                <a:srgbClr val="008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grpSp>
      <p:grpSp>
        <p:nvGrpSpPr>
          <p:cNvPr id="479" name=""/>
          <p:cNvGrpSpPr/>
          <p:nvPr/>
        </p:nvGrpSpPr>
        <p:grpSpPr>
          <a:xfrm>
            <a:off x="4367160" y="5738760"/>
            <a:ext cx="792360" cy="345960"/>
            <a:chOff x="4367160" y="5738760"/>
            <a:chExt cx="792360" cy="345960"/>
          </a:xfrm>
        </p:grpSpPr>
        <p:sp>
          <p:nvSpPr>
            <p:cNvPr id="480" name=""/>
            <p:cNvSpPr/>
            <p:nvPr/>
          </p:nvSpPr>
          <p:spPr>
            <a:xfrm>
              <a:off x="4367160" y="5738760"/>
              <a:ext cx="792360" cy="3459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close/>
                </a:path>
              </a:pathLst>
            </a:custGeom>
            <a:solidFill>
              <a:srgbClr val="ffffff"/>
            </a:solid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4367160" y="5738760"/>
              <a:ext cx="792360" cy="3459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path>
              </a:pathLst>
            </a:custGeom>
            <a:no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2" name=""/>
            <p:cNvSpPr/>
            <p:nvPr/>
          </p:nvSpPr>
          <p:spPr>
            <a:xfrm>
              <a:off x="4367160" y="5826240"/>
              <a:ext cx="792360" cy="54000"/>
            </a:xfrm>
            <a:custGeom>
              <a:avLst/>
              <a:gdLst/>
              <a:ahLst/>
              <a:rect l="l" t="t" r="r" b="b"/>
              <a:pathLst>
                <a:path w="1151" h="114">
                  <a:moveTo>
                    <a:pt x="0" y="0"/>
                  </a:moveTo>
                  <a:lnTo>
                    <a:pt x="2" y="9"/>
                  </a:lnTo>
                  <a:lnTo>
                    <a:pt x="8" y="19"/>
                  </a:lnTo>
                  <a:lnTo>
                    <a:pt x="17" y="27"/>
                  </a:lnTo>
                  <a:lnTo>
                    <a:pt x="30" y="37"/>
                  </a:lnTo>
                  <a:lnTo>
                    <a:pt x="46" y="45"/>
                  </a:lnTo>
                  <a:lnTo>
                    <a:pt x="66" y="53"/>
                  </a:lnTo>
                  <a:lnTo>
                    <a:pt x="89" y="62"/>
                  </a:lnTo>
                  <a:lnTo>
                    <a:pt x="115" y="69"/>
                  </a:lnTo>
                  <a:lnTo>
                    <a:pt x="145" y="76"/>
                  </a:lnTo>
                  <a:lnTo>
                    <a:pt x="177" y="83"/>
                  </a:lnTo>
                  <a:lnTo>
                    <a:pt x="211" y="89"/>
                  </a:lnTo>
                  <a:lnTo>
                    <a:pt x="249" y="94"/>
                  </a:lnTo>
                  <a:lnTo>
                    <a:pt x="288" y="100"/>
                  </a:lnTo>
                  <a:lnTo>
                    <a:pt x="329" y="104"/>
                  </a:lnTo>
                  <a:lnTo>
                    <a:pt x="371" y="108"/>
                  </a:lnTo>
                  <a:lnTo>
                    <a:pt x="415" y="111"/>
                  </a:lnTo>
                  <a:lnTo>
                    <a:pt x="461" y="113"/>
                  </a:lnTo>
                  <a:lnTo>
                    <a:pt x="507" y="114"/>
                  </a:lnTo>
                  <a:lnTo>
                    <a:pt x="553" y="114"/>
                  </a:lnTo>
                  <a:lnTo>
                    <a:pt x="599" y="114"/>
                  </a:lnTo>
                  <a:lnTo>
                    <a:pt x="645" y="114"/>
                  </a:lnTo>
                  <a:lnTo>
                    <a:pt x="691" y="113"/>
                  </a:lnTo>
                  <a:lnTo>
                    <a:pt x="736" y="111"/>
                  </a:lnTo>
                  <a:lnTo>
                    <a:pt x="780" y="108"/>
                  </a:lnTo>
                  <a:lnTo>
                    <a:pt x="822" y="104"/>
                  </a:lnTo>
                  <a:lnTo>
                    <a:pt x="863" y="100"/>
                  </a:lnTo>
                  <a:lnTo>
                    <a:pt x="903" y="94"/>
                  </a:lnTo>
                  <a:lnTo>
                    <a:pt x="940" y="89"/>
                  </a:lnTo>
                  <a:lnTo>
                    <a:pt x="974" y="83"/>
                  </a:lnTo>
                  <a:lnTo>
                    <a:pt x="1006" y="76"/>
                  </a:lnTo>
                  <a:lnTo>
                    <a:pt x="1036" y="69"/>
                  </a:lnTo>
                  <a:lnTo>
                    <a:pt x="1062" y="62"/>
                  </a:lnTo>
                  <a:lnTo>
                    <a:pt x="1085" y="53"/>
                  </a:lnTo>
                  <a:lnTo>
                    <a:pt x="1105" y="45"/>
                  </a:lnTo>
                  <a:lnTo>
                    <a:pt x="1121" y="37"/>
                  </a:lnTo>
                  <a:lnTo>
                    <a:pt x="1135" y="27"/>
                  </a:lnTo>
                  <a:lnTo>
                    <a:pt x="1143" y="19"/>
                  </a:lnTo>
                  <a:lnTo>
                    <a:pt x="1149" y="9"/>
                  </a:lnTo>
                  <a:lnTo>
                    <a:pt x="1151" y="0"/>
                  </a:lnTo>
                </a:path>
              </a:pathLst>
            </a:custGeom>
            <a:noFill/>
            <a:ln w="25560">
              <a:solidFill>
                <a:srgbClr val="008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3" name=""/>
            <p:cNvSpPr/>
            <p:nvPr/>
          </p:nvSpPr>
          <p:spPr>
            <a:xfrm>
              <a:off x="4367160" y="5870520"/>
              <a:ext cx="792360" cy="54000"/>
            </a:xfrm>
            <a:custGeom>
              <a:avLst/>
              <a:gdLst/>
              <a:ahLst/>
              <a:rect l="l" t="t" r="r" b="b"/>
              <a:pathLst>
                <a:path w="1151" h="115">
                  <a:moveTo>
                    <a:pt x="0" y="0"/>
                  </a:moveTo>
                  <a:lnTo>
                    <a:pt x="2" y="8"/>
                  </a:lnTo>
                  <a:lnTo>
                    <a:pt x="8" y="18"/>
                  </a:lnTo>
                  <a:lnTo>
                    <a:pt x="17" y="27"/>
                  </a:lnTo>
                  <a:lnTo>
                    <a:pt x="30" y="36"/>
                  </a:lnTo>
                  <a:lnTo>
                    <a:pt x="46" y="45"/>
                  </a:lnTo>
                  <a:lnTo>
                    <a:pt x="66" y="53"/>
                  </a:lnTo>
                  <a:lnTo>
                    <a:pt x="89" y="61"/>
                  </a:lnTo>
                  <a:lnTo>
                    <a:pt x="115" y="69"/>
                  </a:lnTo>
                  <a:lnTo>
                    <a:pt x="145" y="76"/>
                  </a:lnTo>
                  <a:lnTo>
                    <a:pt x="177" y="82"/>
                  </a:lnTo>
                  <a:lnTo>
                    <a:pt x="211" y="89"/>
                  </a:lnTo>
                  <a:lnTo>
                    <a:pt x="249" y="94"/>
                  </a:lnTo>
                  <a:lnTo>
                    <a:pt x="288" y="100"/>
                  </a:lnTo>
                  <a:lnTo>
                    <a:pt x="329" y="103"/>
                  </a:lnTo>
                  <a:lnTo>
                    <a:pt x="371" y="107"/>
                  </a:lnTo>
                  <a:lnTo>
                    <a:pt x="415" y="110"/>
                  </a:lnTo>
                  <a:lnTo>
                    <a:pt x="461" y="112"/>
                  </a:lnTo>
                  <a:lnTo>
                    <a:pt x="507" y="114"/>
                  </a:lnTo>
                  <a:lnTo>
                    <a:pt x="553" y="115"/>
                  </a:lnTo>
                  <a:lnTo>
                    <a:pt x="599" y="115"/>
                  </a:lnTo>
                  <a:lnTo>
                    <a:pt x="645" y="114"/>
                  </a:lnTo>
                  <a:lnTo>
                    <a:pt x="691" y="112"/>
                  </a:lnTo>
                  <a:lnTo>
                    <a:pt x="736" y="110"/>
                  </a:lnTo>
                  <a:lnTo>
                    <a:pt x="780" y="107"/>
                  </a:lnTo>
                  <a:lnTo>
                    <a:pt x="822" y="103"/>
                  </a:lnTo>
                  <a:lnTo>
                    <a:pt x="863" y="100"/>
                  </a:lnTo>
                  <a:lnTo>
                    <a:pt x="903" y="94"/>
                  </a:lnTo>
                  <a:lnTo>
                    <a:pt x="940" y="89"/>
                  </a:lnTo>
                  <a:lnTo>
                    <a:pt x="974" y="82"/>
                  </a:lnTo>
                  <a:lnTo>
                    <a:pt x="1006" y="76"/>
                  </a:lnTo>
                  <a:lnTo>
                    <a:pt x="1036" y="69"/>
                  </a:lnTo>
                  <a:lnTo>
                    <a:pt x="1062" y="61"/>
                  </a:lnTo>
                  <a:lnTo>
                    <a:pt x="1085" y="53"/>
                  </a:lnTo>
                  <a:lnTo>
                    <a:pt x="1105" y="45"/>
                  </a:lnTo>
                  <a:lnTo>
                    <a:pt x="1121" y="36"/>
                  </a:lnTo>
                  <a:lnTo>
                    <a:pt x="1135" y="27"/>
                  </a:lnTo>
                  <a:lnTo>
                    <a:pt x="1143" y="18"/>
                  </a:lnTo>
                  <a:lnTo>
                    <a:pt x="1149" y="8"/>
                  </a:lnTo>
                  <a:lnTo>
                    <a:pt x="1151" y="0"/>
                  </a:lnTo>
                </a:path>
              </a:pathLst>
            </a:custGeom>
            <a:noFill/>
            <a:ln w="25560">
              <a:solidFill>
                <a:srgbClr val="008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grpSp>
      <p:grpSp>
        <p:nvGrpSpPr>
          <p:cNvPr id="484" name=""/>
          <p:cNvGrpSpPr/>
          <p:nvPr/>
        </p:nvGrpSpPr>
        <p:grpSpPr>
          <a:xfrm>
            <a:off x="4367160" y="4532400"/>
            <a:ext cx="792360" cy="345960"/>
            <a:chOff x="4367160" y="4532400"/>
            <a:chExt cx="792360" cy="345960"/>
          </a:xfrm>
        </p:grpSpPr>
        <p:sp>
          <p:nvSpPr>
            <p:cNvPr id="485" name=""/>
            <p:cNvSpPr/>
            <p:nvPr/>
          </p:nvSpPr>
          <p:spPr>
            <a:xfrm>
              <a:off x="4367160" y="4532400"/>
              <a:ext cx="792360" cy="3459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close/>
                </a:path>
              </a:pathLst>
            </a:custGeom>
            <a:solidFill>
              <a:srgbClr val="ffffff"/>
            </a:solid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6" name=""/>
            <p:cNvSpPr/>
            <p:nvPr/>
          </p:nvSpPr>
          <p:spPr>
            <a:xfrm>
              <a:off x="4367160" y="4532400"/>
              <a:ext cx="792360" cy="345960"/>
            </a:xfrm>
            <a:custGeom>
              <a:avLst/>
              <a:gdLst/>
              <a:ahLst/>
              <a:rect l="l" t="t" r="r" b="b"/>
              <a:pathLst>
                <a:path w="1151" h="737">
                  <a:moveTo>
                    <a:pt x="0" y="115"/>
                  </a:moveTo>
                  <a:lnTo>
                    <a:pt x="0" y="622"/>
                  </a:lnTo>
                  <a:lnTo>
                    <a:pt x="2" y="631"/>
                  </a:lnTo>
                  <a:lnTo>
                    <a:pt x="8" y="641"/>
                  </a:lnTo>
                  <a:lnTo>
                    <a:pt x="17" y="650"/>
                  </a:lnTo>
                  <a:lnTo>
                    <a:pt x="30" y="658"/>
                  </a:lnTo>
                  <a:lnTo>
                    <a:pt x="46" y="667"/>
                  </a:lnTo>
                  <a:lnTo>
                    <a:pt x="66" y="675"/>
                  </a:lnTo>
                  <a:lnTo>
                    <a:pt x="89" y="684"/>
                  </a:lnTo>
                  <a:lnTo>
                    <a:pt x="115" y="692"/>
                  </a:lnTo>
                  <a:lnTo>
                    <a:pt x="145" y="698"/>
                  </a:lnTo>
                  <a:lnTo>
                    <a:pt x="177" y="705"/>
                  </a:lnTo>
                  <a:lnTo>
                    <a:pt x="211" y="711"/>
                  </a:lnTo>
                  <a:lnTo>
                    <a:pt x="249" y="717"/>
                  </a:lnTo>
                  <a:lnTo>
                    <a:pt x="288" y="721"/>
                  </a:lnTo>
                  <a:lnTo>
                    <a:pt x="329" y="726"/>
                  </a:lnTo>
                  <a:lnTo>
                    <a:pt x="371" y="730"/>
                  </a:lnTo>
                  <a:lnTo>
                    <a:pt x="415" y="733"/>
                  </a:lnTo>
                  <a:lnTo>
                    <a:pt x="461" y="735"/>
                  </a:lnTo>
                  <a:lnTo>
                    <a:pt x="507" y="737"/>
                  </a:lnTo>
                  <a:lnTo>
                    <a:pt x="553" y="737"/>
                  </a:lnTo>
                  <a:lnTo>
                    <a:pt x="599" y="737"/>
                  </a:lnTo>
                  <a:lnTo>
                    <a:pt x="645" y="737"/>
                  </a:lnTo>
                  <a:lnTo>
                    <a:pt x="691" y="735"/>
                  </a:lnTo>
                  <a:lnTo>
                    <a:pt x="736" y="733"/>
                  </a:lnTo>
                  <a:lnTo>
                    <a:pt x="780" y="730"/>
                  </a:lnTo>
                  <a:lnTo>
                    <a:pt x="822" y="726"/>
                  </a:lnTo>
                  <a:lnTo>
                    <a:pt x="863" y="721"/>
                  </a:lnTo>
                  <a:lnTo>
                    <a:pt x="903" y="717"/>
                  </a:lnTo>
                  <a:lnTo>
                    <a:pt x="940" y="711"/>
                  </a:lnTo>
                  <a:lnTo>
                    <a:pt x="974" y="705"/>
                  </a:lnTo>
                  <a:lnTo>
                    <a:pt x="1006" y="698"/>
                  </a:lnTo>
                  <a:lnTo>
                    <a:pt x="1036" y="692"/>
                  </a:lnTo>
                  <a:lnTo>
                    <a:pt x="1062" y="684"/>
                  </a:lnTo>
                  <a:lnTo>
                    <a:pt x="1085" y="675"/>
                  </a:lnTo>
                  <a:lnTo>
                    <a:pt x="1105" y="667"/>
                  </a:lnTo>
                  <a:lnTo>
                    <a:pt x="1121" y="658"/>
                  </a:lnTo>
                  <a:lnTo>
                    <a:pt x="1135" y="650"/>
                  </a:lnTo>
                  <a:lnTo>
                    <a:pt x="1143" y="641"/>
                  </a:lnTo>
                  <a:lnTo>
                    <a:pt x="1149" y="631"/>
                  </a:lnTo>
                  <a:lnTo>
                    <a:pt x="1151" y="622"/>
                  </a:lnTo>
                  <a:lnTo>
                    <a:pt x="1151" y="115"/>
                  </a:lnTo>
                  <a:lnTo>
                    <a:pt x="1149" y="106"/>
                  </a:lnTo>
                  <a:lnTo>
                    <a:pt x="1143" y="96"/>
                  </a:lnTo>
                  <a:lnTo>
                    <a:pt x="1135" y="87"/>
                  </a:lnTo>
                  <a:lnTo>
                    <a:pt x="1121" y="79"/>
                  </a:lnTo>
                  <a:lnTo>
                    <a:pt x="1105" y="70"/>
                  </a:lnTo>
                  <a:lnTo>
                    <a:pt x="1085" y="62"/>
                  </a:lnTo>
                  <a:lnTo>
                    <a:pt x="1062" y="53"/>
                  </a:lnTo>
                  <a:lnTo>
                    <a:pt x="1036" y="45"/>
                  </a:lnTo>
                  <a:lnTo>
                    <a:pt x="1006" y="39"/>
                  </a:lnTo>
                  <a:lnTo>
                    <a:pt x="974" y="32"/>
                  </a:lnTo>
                  <a:lnTo>
                    <a:pt x="940" y="26"/>
                  </a:lnTo>
                  <a:lnTo>
                    <a:pt x="903" y="20"/>
                  </a:lnTo>
                  <a:lnTo>
                    <a:pt x="863" y="16"/>
                  </a:lnTo>
                  <a:lnTo>
                    <a:pt x="822" y="11"/>
                  </a:lnTo>
                  <a:lnTo>
                    <a:pt x="780" y="7"/>
                  </a:lnTo>
                  <a:lnTo>
                    <a:pt x="736" y="4"/>
                  </a:lnTo>
                  <a:lnTo>
                    <a:pt x="691" y="2"/>
                  </a:lnTo>
                  <a:lnTo>
                    <a:pt x="645" y="0"/>
                  </a:lnTo>
                  <a:lnTo>
                    <a:pt x="599" y="0"/>
                  </a:lnTo>
                  <a:lnTo>
                    <a:pt x="553" y="0"/>
                  </a:lnTo>
                  <a:lnTo>
                    <a:pt x="507" y="0"/>
                  </a:lnTo>
                  <a:lnTo>
                    <a:pt x="461" y="2"/>
                  </a:lnTo>
                  <a:lnTo>
                    <a:pt x="415" y="4"/>
                  </a:lnTo>
                  <a:lnTo>
                    <a:pt x="371" y="7"/>
                  </a:lnTo>
                  <a:lnTo>
                    <a:pt x="329" y="11"/>
                  </a:lnTo>
                  <a:lnTo>
                    <a:pt x="288" y="16"/>
                  </a:lnTo>
                  <a:lnTo>
                    <a:pt x="249" y="20"/>
                  </a:lnTo>
                  <a:lnTo>
                    <a:pt x="211" y="26"/>
                  </a:lnTo>
                  <a:lnTo>
                    <a:pt x="177" y="32"/>
                  </a:lnTo>
                  <a:lnTo>
                    <a:pt x="145" y="39"/>
                  </a:lnTo>
                  <a:lnTo>
                    <a:pt x="115" y="45"/>
                  </a:lnTo>
                  <a:lnTo>
                    <a:pt x="89" y="53"/>
                  </a:lnTo>
                  <a:lnTo>
                    <a:pt x="66" y="62"/>
                  </a:lnTo>
                  <a:lnTo>
                    <a:pt x="46" y="70"/>
                  </a:lnTo>
                  <a:lnTo>
                    <a:pt x="30" y="79"/>
                  </a:lnTo>
                  <a:lnTo>
                    <a:pt x="17" y="87"/>
                  </a:lnTo>
                  <a:lnTo>
                    <a:pt x="8" y="96"/>
                  </a:lnTo>
                  <a:lnTo>
                    <a:pt x="2" y="106"/>
                  </a:lnTo>
                  <a:lnTo>
                    <a:pt x="0" y="115"/>
                  </a:lnTo>
                </a:path>
              </a:pathLst>
            </a:custGeom>
            <a:noFill/>
            <a:ln w="2556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7" name=""/>
            <p:cNvSpPr/>
            <p:nvPr/>
          </p:nvSpPr>
          <p:spPr>
            <a:xfrm>
              <a:off x="4367160" y="4619880"/>
              <a:ext cx="792360" cy="54000"/>
            </a:xfrm>
            <a:custGeom>
              <a:avLst/>
              <a:gdLst/>
              <a:ahLst/>
              <a:rect l="l" t="t" r="r" b="b"/>
              <a:pathLst>
                <a:path w="1151" h="114">
                  <a:moveTo>
                    <a:pt x="0" y="0"/>
                  </a:moveTo>
                  <a:lnTo>
                    <a:pt x="2" y="9"/>
                  </a:lnTo>
                  <a:lnTo>
                    <a:pt x="8" y="19"/>
                  </a:lnTo>
                  <a:lnTo>
                    <a:pt x="17" y="27"/>
                  </a:lnTo>
                  <a:lnTo>
                    <a:pt x="30" y="37"/>
                  </a:lnTo>
                  <a:lnTo>
                    <a:pt x="46" y="45"/>
                  </a:lnTo>
                  <a:lnTo>
                    <a:pt x="66" y="53"/>
                  </a:lnTo>
                  <a:lnTo>
                    <a:pt x="89" y="62"/>
                  </a:lnTo>
                  <a:lnTo>
                    <a:pt x="115" y="69"/>
                  </a:lnTo>
                  <a:lnTo>
                    <a:pt x="145" y="76"/>
                  </a:lnTo>
                  <a:lnTo>
                    <a:pt x="177" y="83"/>
                  </a:lnTo>
                  <a:lnTo>
                    <a:pt x="211" y="89"/>
                  </a:lnTo>
                  <a:lnTo>
                    <a:pt x="249" y="94"/>
                  </a:lnTo>
                  <a:lnTo>
                    <a:pt x="288" y="100"/>
                  </a:lnTo>
                  <a:lnTo>
                    <a:pt x="329" y="104"/>
                  </a:lnTo>
                  <a:lnTo>
                    <a:pt x="371" y="108"/>
                  </a:lnTo>
                  <a:lnTo>
                    <a:pt x="415" y="111"/>
                  </a:lnTo>
                  <a:lnTo>
                    <a:pt x="461" y="113"/>
                  </a:lnTo>
                  <a:lnTo>
                    <a:pt x="507" y="114"/>
                  </a:lnTo>
                  <a:lnTo>
                    <a:pt x="553" y="114"/>
                  </a:lnTo>
                  <a:lnTo>
                    <a:pt x="599" y="114"/>
                  </a:lnTo>
                  <a:lnTo>
                    <a:pt x="645" y="114"/>
                  </a:lnTo>
                  <a:lnTo>
                    <a:pt x="691" y="113"/>
                  </a:lnTo>
                  <a:lnTo>
                    <a:pt x="736" y="111"/>
                  </a:lnTo>
                  <a:lnTo>
                    <a:pt x="780" y="108"/>
                  </a:lnTo>
                  <a:lnTo>
                    <a:pt x="822" y="104"/>
                  </a:lnTo>
                  <a:lnTo>
                    <a:pt x="863" y="100"/>
                  </a:lnTo>
                  <a:lnTo>
                    <a:pt x="903" y="94"/>
                  </a:lnTo>
                  <a:lnTo>
                    <a:pt x="940" y="89"/>
                  </a:lnTo>
                  <a:lnTo>
                    <a:pt x="974" y="83"/>
                  </a:lnTo>
                  <a:lnTo>
                    <a:pt x="1006" y="76"/>
                  </a:lnTo>
                  <a:lnTo>
                    <a:pt x="1036" y="69"/>
                  </a:lnTo>
                  <a:lnTo>
                    <a:pt x="1062" y="62"/>
                  </a:lnTo>
                  <a:lnTo>
                    <a:pt x="1085" y="53"/>
                  </a:lnTo>
                  <a:lnTo>
                    <a:pt x="1105" y="45"/>
                  </a:lnTo>
                  <a:lnTo>
                    <a:pt x="1121" y="37"/>
                  </a:lnTo>
                  <a:lnTo>
                    <a:pt x="1135" y="27"/>
                  </a:lnTo>
                  <a:lnTo>
                    <a:pt x="1143" y="19"/>
                  </a:lnTo>
                  <a:lnTo>
                    <a:pt x="1149" y="9"/>
                  </a:lnTo>
                  <a:lnTo>
                    <a:pt x="1151" y="0"/>
                  </a:lnTo>
                </a:path>
              </a:pathLst>
            </a:custGeom>
            <a:noFill/>
            <a:ln w="25560">
              <a:solidFill>
                <a:srgbClr val="008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8" name=""/>
            <p:cNvSpPr/>
            <p:nvPr/>
          </p:nvSpPr>
          <p:spPr>
            <a:xfrm>
              <a:off x="4367160" y="4664160"/>
              <a:ext cx="792360" cy="54000"/>
            </a:xfrm>
            <a:custGeom>
              <a:avLst/>
              <a:gdLst/>
              <a:ahLst/>
              <a:rect l="l" t="t" r="r" b="b"/>
              <a:pathLst>
                <a:path w="1151" h="115">
                  <a:moveTo>
                    <a:pt x="0" y="0"/>
                  </a:moveTo>
                  <a:lnTo>
                    <a:pt x="2" y="8"/>
                  </a:lnTo>
                  <a:lnTo>
                    <a:pt x="8" y="18"/>
                  </a:lnTo>
                  <a:lnTo>
                    <a:pt x="17" y="27"/>
                  </a:lnTo>
                  <a:lnTo>
                    <a:pt x="30" y="36"/>
                  </a:lnTo>
                  <a:lnTo>
                    <a:pt x="46" y="45"/>
                  </a:lnTo>
                  <a:lnTo>
                    <a:pt x="66" y="53"/>
                  </a:lnTo>
                  <a:lnTo>
                    <a:pt x="89" y="61"/>
                  </a:lnTo>
                  <a:lnTo>
                    <a:pt x="115" y="69"/>
                  </a:lnTo>
                  <a:lnTo>
                    <a:pt x="145" y="76"/>
                  </a:lnTo>
                  <a:lnTo>
                    <a:pt x="177" y="82"/>
                  </a:lnTo>
                  <a:lnTo>
                    <a:pt x="211" y="89"/>
                  </a:lnTo>
                  <a:lnTo>
                    <a:pt x="249" y="94"/>
                  </a:lnTo>
                  <a:lnTo>
                    <a:pt x="288" y="100"/>
                  </a:lnTo>
                  <a:lnTo>
                    <a:pt x="329" y="103"/>
                  </a:lnTo>
                  <a:lnTo>
                    <a:pt x="371" y="107"/>
                  </a:lnTo>
                  <a:lnTo>
                    <a:pt x="415" y="110"/>
                  </a:lnTo>
                  <a:lnTo>
                    <a:pt x="461" y="112"/>
                  </a:lnTo>
                  <a:lnTo>
                    <a:pt x="507" y="114"/>
                  </a:lnTo>
                  <a:lnTo>
                    <a:pt x="553" y="115"/>
                  </a:lnTo>
                  <a:lnTo>
                    <a:pt x="599" y="115"/>
                  </a:lnTo>
                  <a:lnTo>
                    <a:pt x="645" y="114"/>
                  </a:lnTo>
                  <a:lnTo>
                    <a:pt x="691" y="112"/>
                  </a:lnTo>
                  <a:lnTo>
                    <a:pt x="736" y="110"/>
                  </a:lnTo>
                  <a:lnTo>
                    <a:pt x="780" y="107"/>
                  </a:lnTo>
                  <a:lnTo>
                    <a:pt x="822" y="103"/>
                  </a:lnTo>
                  <a:lnTo>
                    <a:pt x="863" y="100"/>
                  </a:lnTo>
                  <a:lnTo>
                    <a:pt x="903" y="94"/>
                  </a:lnTo>
                  <a:lnTo>
                    <a:pt x="940" y="89"/>
                  </a:lnTo>
                  <a:lnTo>
                    <a:pt x="974" y="82"/>
                  </a:lnTo>
                  <a:lnTo>
                    <a:pt x="1006" y="76"/>
                  </a:lnTo>
                  <a:lnTo>
                    <a:pt x="1036" y="69"/>
                  </a:lnTo>
                  <a:lnTo>
                    <a:pt x="1062" y="61"/>
                  </a:lnTo>
                  <a:lnTo>
                    <a:pt x="1085" y="53"/>
                  </a:lnTo>
                  <a:lnTo>
                    <a:pt x="1105" y="45"/>
                  </a:lnTo>
                  <a:lnTo>
                    <a:pt x="1121" y="36"/>
                  </a:lnTo>
                  <a:lnTo>
                    <a:pt x="1135" y="27"/>
                  </a:lnTo>
                  <a:lnTo>
                    <a:pt x="1143" y="18"/>
                  </a:lnTo>
                  <a:lnTo>
                    <a:pt x="1149" y="8"/>
                  </a:lnTo>
                  <a:lnTo>
                    <a:pt x="1151" y="0"/>
                  </a:lnTo>
                </a:path>
              </a:pathLst>
            </a:custGeom>
            <a:noFill/>
            <a:ln w="25560">
              <a:solidFill>
                <a:srgbClr val="008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grpSp>
      <p:sp>
        <p:nvSpPr>
          <p:cNvPr id="489" name=""/>
          <p:cNvSpPr/>
          <p:nvPr/>
        </p:nvSpPr>
        <p:spPr>
          <a:xfrm>
            <a:off x="3441600" y="5811840"/>
            <a:ext cx="871560" cy="182520"/>
          </a:xfrm>
          <a:prstGeom prst="rightArrow">
            <a:avLst>
              <a:gd name="adj1" fmla="val 50000"/>
              <a:gd name="adj2" fmla="val 119379"/>
            </a:avLst>
          </a:prstGeom>
          <a:solidFill>
            <a:srgbClr val="ff0000"/>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pic>
        <p:nvPicPr>
          <p:cNvPr id="490" name="" descr=""/>
          <p:cNvPicPr/>
          <p:nvPr/>
        </p:nvPicPr>
        <p:blipFill>
          <a:blip r:embed="rId5"/>
          <a:stretch/>
        </p:blipFill>
        <p:spPr>
          <a:xfrm>
            <a:off x="6627960" y="5688000"/>
            <a:ext cx="230040" cy="255600"/>
          </a:xfrm>
          <a:prstGeom prst="rect">
            <a:avLst/>
          </a:prstGeom>
          <a:noFill/>
          <a:ln w="0">
            <a:noFill/>
          </a:ln>
        </p:spPr>
      </p:pic>
      <p:sp>
        <p:nvSpPr>
          <p:cNvPr id="491" name=""/>
          <p:cNvSpPr/>
          <p:nvPr/>
        </p:nvSpPr>
        <p:spPr>
          <a:xfrm>
            <a:off x="5195880" y="5270400"/>
            <a:ext cx="709560" cy="181080"/>
          </a:xfrm>
          <a:prstGeom prst="rightArrow">
            <a:avLst>
              <a:gd name="adj1" fmla="val 50000"/>
              <a:gd name="adj2" fmla="val 97962"/>
            </a:avLst>
          </a:prstGeom>
          <a:solidFill>
            <a:srgbClr val="3333cc"/>
          </a:solidFill>
          <a:ln w="9360">
            <a:solidFill>
              <a:srgbClr val="000000"/>
            </a:solidFill>
            <a:miter/>
          </a:ln>
        </p:spPr>
        <p:style>
          <a:lnRef idx="0"/>
          <a:fillRef idx="0"/>
          <a:effectRef idx="0"/>
          <a:fontRef idx="minor"/>
        </p:style>
        <p:txBody>
          <a:bodyPr wrap="none" lIns="90000" rIns="90000" tIns="43920" bIns="43920" anchor="ctr">
            <a:noAutofit/>
          </a:bodyPr>
          <a:p>
            <a:endParaRPr b="0" lang="en-US" sz="2400" strike="noStrike" u="none">
              <a:solidFill>
                <a:srgbClr val="000000"/>
              </a:solidFill>
              <a:effectLst/>
              <a:uFillTx/>
              <a:latin typeface="Times New Roman"/>
            </a:endParaRPr>
          </a:p>
        </p:txBody>
      </p:sp>
      <p:sp>
        <p:nvSpPr>
          <p:cNvPr id="492" name=""/>
          <p:cNvSpPr/>
          <p:nvPr/>
        </p:nvSpPr>
        <p:spPr>
          <a:xfrm>
            <a:off x="5253120" y="4622760"/>
            <a:ext cx="708120" cy="182520"/>
          </a:xfrm>
          <a:prstGeom prst="rightArrow">
            <a:avLst>
              <a:gd name="adj1" fmla="val 50000"/>
              <a:gd name="adj2" fmla="val 96992"/>
            </a:avLst>
          </a:prstGeom>
          <a:solidFill>
            <a:srgbClr val="3333cc"/>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493" name=""/>
          <p:cNvSpPr/>
          <p:nvPr/>
        </p:nvSpPr>
        <p:spPr>
          <a:xfrm>
            <a:off x="5253120" y="5811840"/>
            <a:ext cx="708120" cy="182520"/>
          </a:xfrm>
          <a:prstGeom prst="rightArrow">
            <a:avLst>
              <a:gd name="adj1" fmla="val 50000"/>
              <a:gd name="adj2" fmla="val 96992"/>
            </a:avLst>
          </a:prstGeom>
          <a:solidFill>
            <a:srgbClr val="3333cc"/>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pic>
        <p:nvPicPr>
          <p:cNvPr id="494" name="" descr=""/>
          <p:cNvPicPr/>
          <p:nvPr/>
        </p:nvPicPr>
        <p:blipFill>
          <a:blip r:embed="rId6"/>
          <a:stretch/>
        </p:blipFill>
        <p:spPr>
          <a:xfrm>
            <a:off x="6137280" y="5703840"/>
            <a:ext cx="231840" cy="254160"/>
          </a:xfrm>
          <a:prstGeom prst="rect">
            <a:avLst/>
          </a:prstGeom>
          <a:noFill/>
          <a:ln w="0">
            <a:noFill/>
          </a:ln>
        </p:spPr>
      </p:pic>
      <p:sp>
        <p:nvSpPr>
          <p:cNvPr id="495" name=""/>
          <p:cNvSpPr/>
          <p:nvPr/>
        </p:nvSpPr>
        <p:spPr>
          <a:xfrm>
            <a:off x="4611600" y="4881600"/>
            <a:ext cx="308160" cy="270000"/>
          </a:xfrm>
          <a:prstGeom prst="upDownArrow">
            <a:avLst>
              <a:gd name="adj1" fmla="val 50000"/>
              <a:gd name="adj2" fmla="val 19907"/>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4611600" y="5511960"/>
            <a:ext cx="308160" cy="225360"/>
          </a:xfrm>
          <a:prstGeom prst="upDownArrow">
            <a:avLst>
              <a:gd name="adj1" fmla="val 50000"/>
              <a:gd name="adj2" fmla="val 19907"/>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97" name="" descr=""/>
          <p:cNvPicPr/>
          <p:nvPr/>
        </p:nvPicPr>
        <p:blipFill>
          <a:blip r:embed="rId7"/>
          <a:stretch/>
        </p:blipFill>
        <p:spPr>
          <a:xfrm>
            <a:off x="6095880" y="4876920"/>
            <a:ext cx="230400" cy="253800"/>
          </a:xfrm>
          <a:prstGeom prst="rect">
            <a:avLst/>
          </a:prstGeom>
          <a:noFill/>
          <a:ln w="0">
            <a:noFill/>
          </a:ln>
        </p:spPr>
      </p:pic>
      <p:sp>
        <p:nvSpPr>
          <p:cNvPr id="498"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9"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0"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a:t>
            </a:r>
            <a:endParaRPr b="0" lang="en-US" sz="2800" strike="noStrike" u="none">
              <a:solidFill>
                <a:srgbClr val="000000"/>
              </a:solidFill>
              <a:effectLst/>
              <a:uFillTx/>
              <a:latin typeface="Times New Roman"/>
            </a:endParaRPr>
          </a:p>
        </p:txBody>
      </p:sp>
      <p:sp>
        <p:nvSpPr>
          <p:cNvPr id="501" name=""/>
          <p:cNvSpPr/>
          <p:nvPr/>
        </p:nvSpPr>
        <p:spPr>
          <a:xfrm>
            <a:off x="456840" y="1295280"/>
            <a:ext cx="74365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Hold each Delivery organization accountable for component installation.</a:t>
            </a:r>
            <a:endParaRPr b="0" lang="en-US" sz="1800" strike="noStrike" u="none">
              <a:solidFill>
                <a:srgbClr val="000000"/>
              </a:solidFill>
              <a:effectLst/>
              <a:uFillTx/>
              <a:latin typeface="Times New Roman"/>
            </a:endParaRPr>
          </a:p>
        </p:txBody>
      </p:sp>
      <p:pic>
        <p:nvPicPr>
          <p:cNvPr id="502" name="" descr=""/>
          <p:cNvPicPr/>
          <p:nvPr/>
        </p:nvPicPr>
        <p:blipFill>
          <a:blip r:embed="rId1"/>
          <a:stretch/>
        </p:blipFill>
        <p:spPr>
          <a:xfrm>
            <a:off x="2533680" y="2360520"/>
            <a:ext cx="436680" cy="576360"/>
          </a:xfrm>
          <a:prstGeom prst="rect">
            <a:avLst/>
          </a:prstGeom>
          <a:noFill/>
          <a:ln w="0">
            <a:noFill/>
          </a:ln>
        </p:spPr>
      </p:pic>
      <p:sp>
        <p:nvSpPr>
          <p:cNvPr id="503" name=""/>
          <p:cNvSpPr/>
          <p:nvPr/>
        </p:nvSpPr>
        <p:spPr>
          <a:xfrm>
            <a:off x="3029040" y="2489040"/>
            <a:ext cx="533160" cy="255600"/>
          </a:xfrm>
          <a:prstGeom prst="rightArrow">
            <a:avLst>
              <a:gd name="adj1" fmla="val 50000"/>
              <a:gd name="adj2" fmla="val 52148"/>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04" name="" descr=""/>
          <p:cNvPicPr/>
          <p:nvPr/>
        </p:nvPicPr>
        <p:blipFill>
          <a:blip r:embed="rId2"/>
          <a:stretch/>
        </p:blipFill>
        <p:spPr>
          <a:xfrm>
            <a:off x="3830760" y="2360520"/>
            <a:ext cx="436320" cy="576360"/>
          </a:xfrm>
          <a:prstGeom prst="rect">
            <a:avLst/>
          </a:prstGeom>
          <a:noFill/>
          <a:ln w="0">
            <a:noFill/>
          </a:ln>
        </p:spPr>
      </p:pic>
      <p:sp>
        <p:nvSpPr>
          <p:cNvPr id="505" name=""/>
          <p:cNvSpPr/>
          <p:nvPr/>
        </p:nvSpPr>
        <p:spPr>
          <a:xfrm>
            <a:off x="4572000" y="2489040"/>
            <a:ext cx="533520" cy="255600"/>
          </a:xfrm>
          <a:prstGeom prst="rightArrow">
            <a:avLst>
              <a:gd name="adj1" fmla="val 50000"/>
              <a:gd name="adj2" fmla="val 52183"/>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06" name="" descr=""/>
          <p:cNvPicPr/>
          <p:nvPr/>
        </p:nvPicPr>
        <p:blipFill>
          <a:blip r:embed="rId3"/>
          <a:stretch/>
        </p:blipFill>
        <p:spPr>
          <a:xfrm>
            <a:off x="5222880" y="2209680"/>
            <a:ext cx="436680" cy="574920"/>
          </a:xfrm>
          <a:prstGeom prst="rect">
            <a:avLst/>
          </a:prstGeom>
          <a:noFill/>
          <a:ln w="0">
            <a:noFill/>
          </a:ln>
        </p:spPr>
      </p:pic>
      <p:pic>
        <p:nvPicPr>
          <p:cNvPr id="507" name="" descr=""/>
          <p:cNvPicPr/>
          <p:nvPr/>
        </p:nvPicPr>
        <p:blipFill>
          <a:blip r:embed="rId4"/>
          <a:stretch/>
        </p:blipFill>
        <p:spPr>
          <a:xfrm>
            <a:off x="5815080" y="2913120"/>
            <a:ext cx="436320" cy="574560"/>
          </a:xfrm>
          <a:prstGeom prst="rect">
            <a:avLst/>
          </a:prstGeom>
          <a:noFill/>
          <a:ln w="0">
            <a:noFill/>
          </a:ln>
        </p:spPr>
      </p:pic>
      <p:sp>
        <p:nvSpPr>
          <p:cNvPr id="508" name=""/>
          <p:cNvSpPr/>
          <p:nvPr/>
        </p:nvSpPr>
        <p:spPr>
          <a:xfrm>
            <a:off x="248400" y="1981080"/>
            <a:ext cx="211140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99"/>
                </a:solidFill>
                <a:effectLst/>
                <a:uFillTx/>
                <a:latin typeface="Arial"/>
              </a:rPr>
              <a:t>Current State</a:t>
            </a:r>
            <a:endParaRPr b="0" lang="en-US" sz="2400" strike="noStrike" u="none">
              <a:solidFill>
                <a:srgbClr val="000000"/>
              </a:solidFill>
              <a:effectLst/>
              <a:uFillTx/>
              <a:latin typeface="Times New Roman"/>
            </a:endParaRPr>
          </a:p>
        </p:txBody>
      </p:sp>
      <p:sp>
        <p:nvSpPr>
          <p:cNvPr id="509" name=""/>
          <p:cNvSpPr/>
          <p:nvPr/>
        </p:nvSpPr>
        <p:spPr>
          <a:xfrm>
            <a:off x="2214000" y="2924280"/>
            <a:ext cx="11152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Origination</a:t>
            </a:r>
            <a:endParaRPr b="0" lang="en-US" sz="1600" strike="noStrike" u="none">
              <a:solidFill>
                <a:srgbClr val="000000"/>
              </a:solidFill>
              <a:effectLst/>
              <a:uFillTx/>
              <a:latin typeface="Times New Roman"/>
            </a:endParaRPr>
          </a:p>
        </p:txBody>
      </p:sp>
      <p:sp>
        <p:nvSpPr>
          <p:cNvPr id="510" name=""/>
          <p:cNvSpPr/>
          <p:nvPr/>
        </p:nvSpPr>
        <p:spPr>
          <a:xfrm>
            <a:off x="3553920" y="2924280"/>
            <a:ext cx="101376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Transition</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Team</a:t>
            </a:r>
            <a:endParaRPr b="0" lang="en-US" sz="1600" strike="noStrike" u="none">
              <a:solidFill>
                <a:srgbClr val="000000"/>
              </a:solidFill>
              <a:effectLst/>
              <a:uFillTx/>
              <a:latin typeface="Times New Roman"/>
            </a:endParaRPr>
          </a:p>
        </p:txBody>
      </p:sp>
      <p:sp>
        <p:nvSpPr>
          <p:cNvPr id="511" name=""/>
          <p:cNvSpPr/>
          <p:nvPr/>
        </p:nvSpPr>
        <p:spPr>
          <a:xfrm>
            <a:off x="6345360" y="2438280"/>
            <a:ext cx="8899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Delivery</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Owners</a:t>
            </a:r>
            <a:endParaRPr b="0" lang="en-US" sz="1600" strike="noStrike" u="none">
              <a:solidFill>
                <a:srgbClr val="000000"/>
              </a:solidFill>
              <a:effectLst/>
              <a:uFillTx/>
              <a:latin typeface="Times New Roman"/>
            </a:endParaRPr>
          </a:p>
        </p:txBody>
      </p:sp>
      <p:pic>
        <p:nvPicPr>
          <p:cNvPr id="512" name="" descr=""/>
          <p:cNvPicPr/>
          <p:nvPr/>
        </p:nvPicPr>
        <p:blipFill>
          <a:blip r:embed="rId5"/>
          <a:stretch/>
        </p:blipFill>
        <p:spPr>
          <a:xfrm>
            <a:off x="2720880" y="4818240"/>
            <a:ext cx="436680" cy="576000"/>
          </a:xfrm>
          <a:prstGeom prst="rect">
            <a:avLst/>
          </a:prstGeom>
          <a:noFill/>
          <a:ln w="0">
            <a:noFill/>
          </a:ln>
        </p:spPr>
      </p:pic>
      <p:sp>
        <p:nvSpPr>
          <p:cNvPr id="513" name=""/>
          <p:cNvSpPr/>
          <p:nvPr/>
        </p:nvSpPr>
        <p:spPr>
          <a:xfrm>
            <a:off x="3581280" y="4946760"/>
            <a:ext cx="533520" cy="255600"/>
          </a:xfrm>
          <a:prstGeom prst="rightArrow">
            <a:avLst>
              <a:gd name="adj1" fmla="val 50000"/>
              <a:gd name="adj2" fmla="val 52183"/>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14" name="" descr=""/>
          <p:cNvPicPr/>
          <p:nvPr/>
        </p:nvPicPr>
        <p:blipFill>
          <a:blip r:embed="rId6"/>
          <a:stretch/>
        </p:blipFill>
        <p:spPr>
          <a:xfrm>
            <a:off x="5029200" y="4600440"/>
            <a:ext cx="436680" cy="574920"/>
          </a:xfrm>
          <a:prstGeom prst="rect">
            <a:avLst/>
          </a:prstGeom>
          <a:noFill/>
          <a:ln w="0">
            <a:noFill/>
          </a:ln>
        </p:spPr>
      </p:pic>
      <p:pic>
        <p:nvPicPr>
          <p:cNvPr id="515" name="" descr=""/>
          <p:cNvPicPr/>
          <p:nvPr/>
        </p:nvPicPr>
        <p:blipFill>
          <a:blip r:embed="rId7"/>
          <a:stretch/>
        </p:blipFill>
        <p:spPr>
          <a:xfrm>
            <a:off x="5299200" y="5369040"/>
            <a:ext cx="436320" cy="574560"/>
          </a:xfrm>
          <a:prstGeom prst="rect">
            <a:avLst/>
          </a:prstGeom>
          <a:noFill/>
          <a:ln w="0">
            <a:noFill/>
          </a:ln>
        </p:spPr>
      </p:pic>
      <p:sp>
        <p:nvSpPr>
          <p:cNvPr id="516" name=""/>
          <p:cNvSpPr/>
          <p:nvPr/>
        </p:nvSpPr>
        <p:spPr>
          <a:xfrm>
            <a:off x="255600" y="4191120"/>
            <a:ext cx="19587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99"/>
                </a:solidFill>
                <a:effectLst/>
                <a:uFillTx/>
                <a:latin typeface="Arial"/>
              </a:rPr>
              <a:t>Future State</a:t>
            </a:r>
            <a:endParaRPr b="0" lang="en-US" sz="2400" strike="noStrike" u="none">
              <a:solidFill>
                <a:srgbClr val="000000"/>
              </a:solidFill>
              <a:effectLst/>
              <a:uFillTx/>
              <a:latin typeface="Times New Roman"/>
            </a:endParaRPr>
          </a:p>
        </p:txBody>
      </p:sp>
      <p:sp>
        <p:nvSpPr>
          <p:cNvPr id="517" name=""/>
          <p:cNvSpPr/>
          <p:nvPr/>
        </p:nvSpPr>
        <p:spPr>
          <a:xfrm>
            <a:off x="5964480" y="5362560"/>
            <a:ext cx="8899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Delivery</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Owners</a:t>
            </a:r>
            <a:endParaRPr b="0" lang="en-US" sz="1600" strike="noStrike" u="none">
              <a:solidFill>
                <a:srgbClr val="000000"/>
              </a:solidFill>
              <a:effectLst/>
              <a:uFillTx/>
              <a:latin typeface="Times New Roman"/>
            </a:endParaRPr>
          </a:p>
        </p:txBody>
      </p:sp>
      <p:sp>
        <p:nvSpPr>
          <p:cNvPr id="518" name=""/>
          <p:cNvSpPr/>
          <p:nvPr/>
        </p:nvSpPr>
        <p:spPr>
          <a:xfrm>
            <a:off x="2857680" y="1828800"/>
            <a:ext cx="8917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Set-up</a:t>
            </a:r>
            <a:endParaRPr b="0" lang="en-US" sz="1800" strike="noStrike" u="none">
              <a:solidFill>
                <a:srgbClr val="000000"/>
              </a:solidFill>
              <a:effectLst/>
              <a:uFillTx/>
              <a:latin typeface="Times New Roman"/>
            </a:endParaRPr>
          </a:p>
        </p:txBody>
      </p:sp>
      <p:sp>
        <p:nvSpPr>
          <p:cNvPr id="519" name=""/>
          <p:cNvSpPr/>
          <p:nvPr/>
        </p:nvSpPr>
        <p:spPr>
          <a:xfrm>
            <a:off x="5209920" y="1843200"/>
            <a:ext cx="10702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Delivery</a:t>
            </a:r>
            <a:endParaRPr b="0" lang="en-US" sz="1800" strike="noStrike" u="none">
              <a:solidFill>
                <a:srgbClr val="000000"/>
              </a:solidFill>
              <a:effectLst/>
              <a:uFillTx/>
              <a:latin typeface="Times New Roman"/>
            </a:endParaRPr>
          </a:p>
        </p:txBody>
      </p:sp>
      <p:sp>
        <p:nvSpPr>
          <p:cNvPr id="520" name=""/>
          <p:cNvSpPr/>
          <p:nvPr/>
        </p:nvSpPr>
        <p:spPr>
          <a:xfrm>
            <a:off x="4478040" y="4114800"/>
            <a:ext cx="20736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Set-up &amp; Delivery</a:t>
            </a:r>
            <a:endParaRPr b="0" lang="en-US" sz="1800" strike="noStrike" u="none">
              <a:solidFill>
                <a:srgbClr val="000000"/>
              </a:solidFill>
              <a:effectLst/>
              <a:uFillTx/>
              <a:latin typeface="Times New Roman"/>
            </a:endParaRPr>
          </a:p>
        </p:txBody>
      </p:sp>
      <p:sp>
        <p:nvSpPr>
          <p:cNvPr id="521" name=""/>
          <p:cNvSpPr/>
          <p:nvPr/>
        </p:nvSpPr>
        <p:spPr>
          <a:xfrm>
            <a:off x="5741640" y="4600440"/>
            <a:ext cx="12895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Service</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Management.</a:t>
            </a:r>
            <a:endParaRPr b="0" lang="en-US" sz="1600" strike="noStrike" u="none">
              <a:solidFill>
                <a:srgbClr val="000000"/>
              </a:solidFill>
              <a:effectLst/>
              <a:uFillTx/>
              <a:latin typeface="Times New Roman"/>
            </a:endParaRPr>
          </a:p>
        </p:txBody>
      </p:sp>
      <p:sp>
        <p:nvSpPr>
          <p:cNvPr id="522" name=""/>
          <p:cNvSpPr/>
          <p:nvPr/>
        </p:nvSpPr>
        <p:spPr>
          <a:xfrm>
            <a:off x="2366640" y="5486400"/>
            <a:ext cx="11152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Origination</a:t>
            </a:r>
            <a:endParaRPr b="0" lang="en-US" sz="1600" strike="noStrike" u="none">
              <a:solidFill>
                <a:srgbClr val="000000"/>
              </a:solidFill>
              <a:effectLst/>
              <a:uFillTx/>
              <a:latin typeface="Times New Roman"/>
            </a:endParaRPr>
          </a:p>
        </p:txBody>
      </p:sp>
      <p:pic>
        <p:nvPicPr>
          <p:cNvPr id="523" name="" descr=""/>
          <p:cNvPicPr/>
          <p:nvPr/>
        </p:nvPicPr>
        <p:blipFill>
          <a:blip r:embed="rId8"/>
          <a:stretch/>
        </p:blipFill>
        <p:spPr>
          <a:xfrm>
            <a:off x="5867280" y="2209680"/>
            <a:ext cx="436680" cy="574920"/>
          </a:xfrm>
          <a:prstGeom prst="rect">
            <a:avLst/>
          </a:prstGeom>
          <a:noFill/>
          <a:ln w="0">
            <a:noFill/>
          </a:ln>
        </p:spPr>
      </p:pic>
      <p:pic>
        <p:nvPicPr>
          <p:cNvPr id="524" name="" descr=""/>
          <p:cNvPicPr/>
          <p:nvPr/>
        </p:nvPicPr>
        <p:blipFill>
          <a:blip r:embed="rId9"/>
          <a:stretch/>
        </p:blipFill>
        <p:spPr>
          <a:xfrm>
            <a:off x="5202360" y="2895480"/>
            <a:ext cx="436320" cy="574920"/>
          </a:xfrm>
          <a:prstGeom prst="rect">
            <a:avLst/>
          </a:prstGeom>
          <a:noFill/>
          <a:ln w="0">
            <a:noFill/>
          </a:ln>
        </p:spPr>
      </p:pic>
      <p:pic>
        <p:nvPicPr>
          <p:cNvPr id="525" name="" descr=""/>
          <p:cNvPicPr/>
          <p:nvPr/>
        </p:nvPicPr>
        <p:blipFill>
          <a:blip r:embed="rId10"/>
          <a:stretch/>
        </p:blipFill>
        <p:spPr>
          <a:xfrm>
            <a:off x="4745160" y="5369040"/>
            <a:ext cx="436320" cy="574560"/>
          </a:xfrm>
          <a:prstGeom prst="rect">
            <a:avLst/>
          </a:prstGeom>
          <a:noFill/>
          <a:ln w="0">
            <a:noFill/>
          </a:ln>
        </p:spPr>
      </p:pic>
      <p:sp>
        <p:nvSpPr>
          <p:cNvPr id="526"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7"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8"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a:t>
            </a:r>
            <a:endParaRPr b="0" lang="en-US" sz="2800" strike="noStrike" u="none">
              <a:solidFill>
                <a:srgbClr val="000000"/>
              </a:solidFill>
              <a:effectLst/>
              <a:uFillTx/>
              <a:latin typeface="Times New Roman"/>
            </a:endParaRPr>
          </a:p>
        </p:txBody>
      </p:sp>
      <p:sp>
        <p:nvSpPr>
          <p:cNvPr id="529" name=""/>
          <p:cNvSpPr/>
          <p:nvPr/>
        </p:nvSpPr>
        <p:spPr>
          <a:xfrm>
            <a:off x="2133720" y="4862520"/>
            <a:ext cx="1326960" cy="849240"/>
          </a:xfrm>
          <a:custGeom>
            <a:avLst/>
            <a:gdLst/>
            <a:ahLst/>
            <a:rect l="l" t="t" r="r" b="b"/>
            <a:pathLst>
              <a:path w="836" h="535">
                <a:moveTo>
                  <a:pt x="0" y="83"/>
                </a:moveTo>
                <a:lnTo>
                  <a:pt x="0" y="451"/>
                </a:lnTo>
                <a:lnTo>
                  <a:pt x="2" y="461"/>
                </a:lnTo>
                <a:lnTo>
                  <a:pt x="11" y="471"/>
                </a:lnTo>
                <a:lnTo>
                  <a:pt x="23" y="479"/>
                </a:lnTo>
                <a:lnTo>
                  <a:pt x="41" y="487"/>
                </a:lnTo>
                <a:lnTo>
                  <a:pt x="64" y="496"/>
                </a:lnTo>
                <a:lnTo>
                  <a:pt x="92" y="504"/>
                </a:lnTo>
                <a:lnTo>
                  <a:pt x="122" y="511"/>
                </a:lnTo>
                <a:lnTo>
                  <a:pt x="157" y="517"/>
                </a:lnTo>
                <a:lnTo>
                  <a:pt x="196" y="522"/>
                </a:lnTo>
                <a:lnTo>
                  <a:pt x="237" y="526"/>
                </a:lnTo>
                <a:lnTo>
                  <a:pt x="280" y="530"/>
                </a:lnTo>
                <a:lnTo>
                  <a:pt x="324" y="533"/>
                </a:lnTo>
                <a:lnTo>
                  <a:pt x="372" y="535"/>
                </a:lnTo>
                <a:lnTo>
                  <a:pt x="418" y="535"/>
                </a:lnTo>
                <a:lnTo>
                  <a:pt x="465" y="535"/>
                </a:lnTo>
                <a:lnTo>
                  <a:pt x="511" y="533"/>
                </a:lnTo>
                <a:lnTo>
                  <a:pt x="556" y="530"/>
                </a:lnTo>
                <a:lnTo>
                  <a:pt x="599" y="526"/>
                </a:lnTo>
                <a:lnTo>
                  <a:pt x="641" y="522"/>
                </a:lnTo>
                <a:lnTo>
                  <a:pt x="679" y="517"/>
                </a:lnTo>
                <a:lnTo>
                  <a:pt x="713" y="511"/>
                </a:lnTo>
                <a:lnTo>
                  <a:pt x="746" y="504"/>
                </a:lnTo>
                <a:lnTo>
                  <a:pt x="772" y="496"/>
                </a:lnTo>
                <a:lnTo>
                  <a:pt x="796" y="487"/>
                </a:lnTo>
                <a:lnTo>
                  <a:pt x="812" y="479"/>
                </a:lnTo>
                <a:lnTo>
                  <a:pt x="826" y="471"/>
                </a:lnTo>
                <a:lnTo>
                  <a:pt x="833" y="461"/>
                </a:lnTo>
                <a:lnTo>
                  <a:pt x="836" y="451"/>
                </a:lnTo>
                <a:lnTo>
                  <a:pt x="836" y="83"/>
                </a:lnTo>
                <a:lnTo>
                  <a:pt x="833" y="74"/>
                </a:lnTo>
                <a:lnTo>
                  <a:pt x="826" y="65"/>
                </a:lnTo>
                <a:lnTo>
                  <a:pt x="812" y="55"/>
                </a:lnTo>
                <a:lnTo>
                  <a:pt x="796" y="47"/>
                </a:lnTo>
                <a:lnTo>
                  <a:pt x="772" y="39"/>
                </a:lnTo>
                <a:lnTo>
                  <a:pt x="746" y="30"/>
                </a:lnTo>
                <a:lnTo>
                  <a:pt x="713" y="23"/>
                </a:lnTo>
                <a:lnTo>
                  <a:pt x="679" y="18"/>
                </a:lnTo>
                <a:lnTo>
                  <a:pt x="641" y="12"/>
                </a:lnTo>
                <a:lnTo>
                  <a:pt x="599" y="8"/>
                </a:lnTo>
                <a:lnTo>
                  <a:pt x="556" y="4"/>
                </a:lnTo>
                <a:lnTo>
                  <a:pt x="511" y="1"/>
                </a:lnTo>
                <a:lnTo>
                  <a:pt x="465" y="0"/>
                </a:lnTo>
                <a:lnTo>
                  <a:pt x="418" y="0"/>
                </a:lnTo>
                <a:lnTo>
                  <a:pt x="372" y="0"/>
                </a:lnTo>
                <a:lnTo>
                  <a:pt x="324" y="1"/>
                </a:lnTo>
                <a:lnTo>
                  <a:pt x="280" y="4"/>
                </a:lnTo>
                <a:lnTo>
                  <a:pt x="237" y="8"/>
                </a:lnTo>
                <a:lnTo>
                  <a:pt x="196" y="12"/>
                </a:lnTo>
                <a:lnTo>
                  <a:pt x="157" y="18"/>
                </a:lnTo>
                <a:lnTo>
                  <a:pt x="122" y="23"/>
                </a:lnTo>
                <a:lnTo>
                  <a:pt x="92" y="30"/>
                </a:lnTo>
                <a:lnTo>
                  <a:pt x="64" y="39"/>
                </a:lnTo>
                <a:lnTo>
                  <a:pt x="41" y="47"/>
                </a:lnTo>
                <a:lnTo>
                  <a:pt x="23" y="55"/>
                </a:lnTo>
                <a:lnTo>
                  <a:pt x="11" y="65"/>
                </a:lnTo>
                <a:lnTo>
                  <a:pt x="2" y="74"/>
                </a:lnTo>
                <a:lnTo>
                  <a:pt x="0" y="83"/>
                </a:lnTo>
                <a:close/>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2133720" y="4862520"/>
            <a:ext cx="1326960" cy="849240"/>
          </a:xfrm>
          <a:custGeom>
            <a:avLst/>
            <a:gdLst/>
            <a:ahLst/>
            <a:rect l="l" t="t" r="r" b="b"/>
            <a:pathLst>
              <a:path w="836" h="535">
                <a:moveTo>
                  <a:pt x="0" y="83"/>
                </a:moveTo>
                <a:lnTo>
                  <a:pt x="0" y="451"/>
                </a:lnTo>
                <a:lnTo>
                  <a:pt x="2" y="461"/>
                </a:lnTo>
                <a:lnTo>
                  <a:pt x="11" y="471"/>
                </a:lnTo>
                <a:lnTo>
                  <a:pt x="23" y="479"/>
                </a:lnTo>
                <a:lnTo>
                  <a:pt x="41" y="487"/>
                </a:lnTo>
                <a:lnTo>
                  <a:pt x="64" y="496"/>
                </a:lnTo>
                <a:lnTo>
                  <a:pt x="92" y="504"/>
                </a:lnTo>
                <a:lnTo>
                  <a:pt x="122" y="511"/>
                </a:lnTo>
                <a:lnTo>
                  <a:pt x="157" y="517"/>
                </a:lnTo>
                <a:lnTo>
                  <a:pt x="196" y="522"/>
                </a:lnTo>
                <a:lnTo>
                  <a:pt x="237" y="526"/>
                </a:lnTo>
                <a:lnTo>
                  <a:pt x="280" y="530"/>
                </a:lnTo>
                <a:lnTo>
                  <a:pt x="324" y="533"/>
                </a:lnTo>
                <a:lnTo>
                  <a:pt x="372" y="535"/>
                </a:lnTo>
                <a:lnTo>
                  <a:pt x="418" y="535"/>
                </a:lnTo>
                <a:lnTo>
                  <a:pt x="465" y="535"/>
                </a:lnTo>
                <a:lnTo>
                  <a:pt x="511" y="533"/>
                </a:lnTo>
                <a:lnTo>
                  <a:pt x="556" y="530"/>
                </a:lnTo>
                <a:lnTo>
                  <a:pt x="599" y="526"/>
                </a:lnTo>
                <a:lnTo>
                  <a:pt x="641" y="522"/>
                </a:lnTo>
                <a:lnTo>
                  <a:pt x="679" y="517"/>
                </a:lnTo>
                <a:lnTo>
                  <a:pt x="713" y="511"/>
                </a:lnTo>
                <a:lnTo>
                  <a:pt x="746" y="504"/>
                </a:lnTo>
                <a:lnTo>
                  <a:pt x="772" y="496"/>
                </a:lnTo>
                <a:lnTo>
                  <a:pt x="796" y="487"/>
                </a:lnTo>
                <a:lnTo>
                  <a:pt x="812" y="479"/>
                </a:lnTo>
                <a:lnTo>
                  <a:pt x="826" y="471"/>
                </a:lnTo>
                <a:lnTo>
                  <a:pt x="833" y="461"/>
                </a:lnTo>
                <a:lnTo>
                  <a:pt x="836" y="451"/>
                </a:lnTo>
                <a:lnTo>
                  <a:pt x="836" y="83"/>
                </a:lnTo>
                <a:lnTo>
                  <a:pt x="833" y="74"/>
                </a:lnTo>
                <a:lnTo>
                  <a:pt x="826" y="65"/>
                </a:lnTo>
                <a:lnTo>
                  <a:pt x="812" y="55"/>
                </a:lnTo>
                <a:lnTo>
                  <a:pt x="796" y="47"/>
                </a:lnTo>
                <a:lnTo>
                  <a:pt x="772" y="39"/>
                </a:lnTo>
                <a:lnTo>
                  <a:pt x="746" y="30"/>
                </a:lnTo>
                <a:lnTo>
                  <a:pt x="713" y="23"/>
                </a:lnTo>
                <a:lnTo>
                  <a:pt x="679" y="18"/>
                </a:lnTo>
                <a:lnTo>
                  <a:pt x="641" y="12"/>
                </a:lnTo>
                <a:lnTo>
                  <a:pt x="599" y="8"/>
                </a:lnTo>
                <a:lnTo>
                  <a:pt x="556" y="4"/>
                </a:lnTo>
                <a:lnTo>
                  <a:pt x="511" y="1"/>
                </a:lnTo>
                <a:lnTo>
                  <a:pt x="465" y="0"/>
                </a:lnTo>
                <a:lnTo>
                  <a:pt x="418" y="0"/>
                </a:lnTo>
                <a:lnTo>
                  <a:pt x="372" y="0"/>
                </a:lnTo>
                <a:lnTo>
                  <a:pt x="324" y="1"/>
                </a:lnTo>
                <a:lnTo>
                  <a:pt x="280" y="4"/>
                </a:lnTo>
                <a:lnTo>
                  <a:pt x="237" y="8"/>
                </a:lnTo>
                <a:lnTo>
                  <a:pt x="196" y="12"/>
                </a:lnTo>
                <a:lnTo>
                  <a:pt x="157" y="18"/>
                </a:lnTo>
                <a:lnTo>
                  <a:pt x="122" y="23"/>
                </a:lnTo>
                <a:lnTo>
                  <a:pt x="92" y="30"/>
                </a:lnTo>
                <a:lnTo>
                  <a:pt x="64" y="39"/>
                </a:lnTo>
                <a:lnTo>
                  <a:pt x="41" y="47"/>
                </a:lnTo>
                <a:lnTo>
                  <a:pt x="23" y="55"/>
                </a:lnTo>
                <a:lnTo>
                  <a:pt x="11" y="65"/>
                </a:lnTo>
                <a:lnTo>
                  <a:pt x="2" y="74"/>
                </a:lnTo>
                <a:lnTo>
                  <a:pt x="0" y="83"/>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1" name=""/>
          <p:cNvSpPr/>
          <p:nvPr/>
        </p:nvSpPr>
        <p:spPr>
          <a:xfrm>
            <a:off x="2133720" y="4994280"/>
            <a:ext cx="1326960" cy="133200"/>
          </a:xfrm>
          <a:custGeom>
            <a:avLst/>
            <a:gdLst/>
            <a:ahLst/>
            <a:rect l="l" t="t" r="r" b="b"/>
            <a:pathLst>
              <a:path w="836" h="84">
                <a:moveTo>
                  <a:pt x="0" y="0"/>
                </a:moveTo>
                <a:lnTo>
                  <a:pt x="2" y="10"/>
                </a:lnTo>
                <a:lnTo>
                  <a:pt x="11" y="18"/>
                </a:lnTo>
                <a:lnTo>
                  <a:pt x="23" y="28"/>
                </a:lnTo>
                <a:lnTo>
                  <a:pt x="41" y="37"/>
                </a:lnTo>
                <a:lnTo>
                  <a:pt x="64" y="45"/>
                </a:lnTo>
                <a:lnTo>
                  <a:pt x="92" y="52"/>
                </a:lnTo>
                <a:lnTo>
                  <a:pt x="122" y="59"/>
                </a:lnTo>
                <a:lnTo>
                  <a:pt x="157" y="66"/>
                </a:lnTo>
                <a:lnTo>
                  <a:pt x="196" y="71"/>
                </a:lnTo>
                <a:lnTo>
                  <a:pt x="237" y="76"/>
                </a:lnTo>
                <a:lnTo>
                  <a:pt x="280" y="80"/>
                </a:lnTo>
                <a:lnTo>
                  <a:pt x="324" y="81"/>
                </a:lnTo>
                <a:lnTo>
                  <a:pt x="372" y="84"/>
                </a:lnTo>
                <a:lnTo>
                  <a:pt x="418" y="84"/>
                </a:lnTo>
                <a:lnTo>
                  <a:pt x="465" y="84"/>
                </a:lnTo>
                <a:lnTo>
                  <a:pt x="511" y="81"/>
                </a:lnTo>
                <a:lnTo>
                  <a:pt x="556" y="80"/>
                </a:lnTo>
                <a:lnTo>
                  <a:pt x="599" y="76"/>
                </a:lnTo>
                <a:lnTo>
                  <a:pt x="641" y="71"/>
                </a:lnTo>
                <a:lnTo>
                  <a:pt x="679" y="66"/>
                </a:lnTo>
                <a:lnTo>
                  <a:pt x="713" y="59"/>
                </a:lnTo>
                <a:lnTo>
                  <a:pt x="746" y="52"/>
                </a:lnTo>
                <a:lnTo>
                  <a:pt x="772" y="45"/>
                </a:lnTo>
                <a:lnTo>
                  <a:pt x="796" y="37"/>
                </a:lnTo>
                <a:lnTo>
                  <a:pt x="812" y="28"/>
                </a:lnTo>
                <a:lnTo>
                  <a:pt x="826" y="18"/>
                </a:lnTo>
                <a:lnTo>
                  <a:pt x="833"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2" name=""/>
          <p:cNvSpPr/>
          <p:nvPr/>
        </p:nvSpPr>
        <p:spPr>
          <a:xfrm>
            <a:off x="2133720" y="5060880"/>
            <a:ext cx="1326960" cy="133560"/>
          </a:xfrm>
          <a:custGeom>
            <a:avLst/>
            <a:gdLst/>
            <a:ahLst/>
            <a:rect l="l" t="t" r="r" b="b"/>
            <a:pathLst>
              <a:path w="836" h="84">
                <a:moveTo>
                  <a:pt x="0" y="0"/>
                </a:moveTo>
                <a:lnTo>
                  <a:pt x="2" y="10"/>
                </a:lnTo>
                <a:lnTo>
                  <a:pt x="11" y="18"/>
                </a:lnTo>
                <a:lnTo>
                  <a:pt x="23" y="28"/>
                </a:lnTo>
                <a:lnTo>
                  <a:pt x="41" y="36"/>
                </a:lnTo>
                <a:lnTo>
                  <a:pt x="64" y="45"/>
                </a:lnTo>
                <a:lnTo>
                  <a:pt x="92" y="52"/>
                </a:lnTo>
                <a:lnTo>
                  <a:pt x="122" y="59"/>
                </a:lnTo>
                <a:lnTo>
                  <a:pt x="157" y="66"/>
                </a:lnTo>
                <a:lnTo>
                  <a:pt x="196" y="71"/>
                </a:lnTo>
                <a:lnTo>
                  <a:pt x="237" y="75"/>
                </a:lnTo>
                <a:lnTo>
                  <a:pt x="280" y="80"/>
                </a:lnTo>
                <a:lnTo>
                  <a:pt x="324" y="81"/>
                </a:lnTo>
                <a:lnTo>
                  <a:pt x="372" y="84"/>
                </a:lnTo>
                <a:lnTo>
                  <a:pt x="418" y="84"/>
                </a:lnTo>
                <a:lnTo>
                  <a:pt x="465" y="84"/>
                </a:lnTo>
                <a:lnTo>
                  <a:pt x="511" y="81"/>
                </a:lnTo>
                <a:lnTo>
                  <a:pt x="556" y="80"/>
                </a:lnTo>
                <a:lnTo>
                  <a:pt x="599" y="75"/>
                </a:lnTo>
                <a:lnTo>
                  <a:pt x="641" y="71"/>
                </a:lnTo>
                <a:lnTo>
                  <a:pt x="679" y="66"/>
                </a:lnTo>
                <a:lnTo>
                  <a:pt x="713" y="59"/>
                </a:lnTo>
                <a:lnTo>
                  <a:pt x="746" y="52"/>
                </a:lnTo>
                <a:lnTo>
                  <a:pt x="772" y="45"/>
                </a:lnTo>
                <a:lnTo>
                  <a:pt x="796" y="36"/>
                </a:lnTo>
                <a:lnTo>
                  <a:pt x="812" y="28"/>
                </a:lnTo>
                <a:lnTo>
                  <a:pt x="826" y="18"/>
                </a:lnTo>
                <a:lnTo>
                  <a:pt x="833"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3" name=""/>
          <p:cNvSpPr/>
          <p:nvPr/>
        </p:nvSpPr>
        <p:spPr>
          <a:xfrm>
            <a:off x="2133720" y="5127480"/>
            <a:ext cx="1326960" cy="131760"/>
          </a:xfrm>
          <a:custGeom>
            <a:avLst/>
            <a:gdLst/>
            <a:ahLst/>
            <a:rect l="l" t="t" r="r" b="b"/>
            <a:pathLst>
              <a:path w="836" h="83">
                <a:moveTo>
                  <a:pt x="0" y="0"/>
                </a:moveTo>
                <a:lnTo>
                  <a:pt x="2" y="10"/>
                </a:lnTo>
                <a:lnTo>
                  <a:pt x="11" y="18"/>
                </a:lnTo>
                <a:lnTo>
                  <a:pt x="23" y="28"/>
                </a:lnTo>
                <a:lnTo>
                  <a:pt x="41" y="36"/>
                </a:lnTo>
                <a:lnTo>
                  <a:pt x="64" y="44"/>
                </a:lnTo>
                <a:lnTo>
                  <a:pt x="92" y="51"/>
                </a:lnTo>
                <a:lnTo>
                  <a:pt x="122" y="58"/>
                </a:lnTo>
                <a:lnTo>
                  <a:pt x="157" y="65"/>
                </a:lnTo>
                <a:lnTo>
                  <a:pt x="196" y="71"/>
                </a:lnTo>
                <a:lnTo>
                  <a:pt x="237" y="75"/>
                </a:lnTo>
                <a:lnTo>
                  <a:pt x="280" y="79"/>
                </a:lnTo>
                <a:lnTo>
                  <a:pt x="324" y="81"/>
                </a:lnTo>
                <a:lnTo>
                  <a:pt x="372" y="83"/>
                </a:lnTo>
                <a:lnTo>
                  <a:pt x="418" y="83"/>
                </a:lnTo>
                <a:lnTo>
                  <a:pt x="465" y="83"/>
                </a:lnTo>
                <a:lnTo>
                  <a:pt x="511" y="81"/>
                </a:lnTo>
                <a:lnTo>
                  <a:pt x="556" y="79"/>
                </a:lnTo>
                <a:lnTo>
                  <a:pt x="599" y="75"/>
                </a:lnTo>
                <a:lnTo>
                  <a:pt x="641" y="71"/>
                </a:lnTo>
                <a:lnTo>
                  <a:pt x="679" y="65"/>
                </a:lnTo>
                <a:lnTo>
                  <a:pt x="713" y="58"/>
                </a:lnTo>
                <a:lnTo>
                  <a:pt x="746" y="51"/>
                </a:lnTo>
                <a:lnTo>
                  <a:pt x="772" y="44"/>
                </a:lnTo>
                <a:lnTo>
                  <a:pt x="796" y="36"/>
                </a:lnTo>
                <a:lnTo>
                  <a:pt x="812" y="28"/>
                </a:lnTo>
                <a:lnTo>
                  <a:pt x="826" y="18"/>
                </a:lnTo>
                <a:lnTo>
                  <a:pt x="833"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2549160" y="5248440"/>
            <a:ext cx="508680" cy="366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Billing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&amp;</a:t>
            </a:r>
            <a:endParaRPr b="0" lang="en-US" sz="1200" strike="noStrike" u="none">
              <a:solidFill>
                <a:srgbClr val="000000"/>
              </a:solidFill>
              <a:effectLst/>
              <a:uFillTx/>
              <a:latin typeface="Times New Roman"/>
            </a:endParaRPr>
          </a:p>
        </p:txBody>
      </p:sp>
      <p:sp>
        <p:nvSpPr>
          <p:cNvPr id="535" name=""/>
          <p:cNvSpPr/>
          <p:nvPr/>
        </p:nvSpPr>
        <p:spPr>
          <a:xfrm>
            <a:off x="2439360" y="5532480"/>
            <a:ext cx="669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Invoicing</a:t>
            </a:r>
            <a:endParaRPr b="0" lang="en-US" sz="1200" strike="noStrike" u="none">
              <a:solidFill>
                <a:srgbClr val="000000"/>
              </a:solidFill>
              <a:effectLst/>
              <a:uFillTx/>
              <a:latin typeface="Times New Roman"/>
            </a:endParaRPr>
          </a:p>
        </p:txBody>
      </p:sp>
      <p:sp>
        <p:nvSpPr>
          <p:cNvPr id="536" name=""/>
          <p:cNvSpPr/>
          <p:nvPr/>
        </p:nvSpPr>
        <p:spPr>
          <a:xfrm>
            <a:off x="3668760" y="4862520"/>
            <a:ext cx="1328760" cy="849240"/>
          </a:xfrm>
          <a:custGeom>
            <a:avLst/>
            <a:gdLst/>
            <a:ahLst/>
            <a:rect l="l" t="t" r="r" b="b"/>
            <a:pathLst>
              <a:path w="837" h="535">
                <a:moveTo>
                  <a:pt x="0" y="83"/>
                </a:moveTo>
                <a:lnTo>
                  <a:pt x="0" y="451"/>
                </a:lnTo>
                <a:lnTo>
                  <a:pt x="3" y="461"/>
                </a:lnTo>
                <a:lnTo>
                  <a:pt x="11" y="471"/>
                </a:lnTo>
                <a:lnTo>
                  <a:pt x="24" y="479"/>
                </a:lnTo>
                <a:lnTo>
                  <a:pt x="42" y="487"/>
                </a:lnTo>
                <a:lnTo>
                  <a:pt x="64" y="496"/>
                </a:lnTo>
                <a:lnTo>
                  <a:pt x="91" y="504"/>
                </a:lnTo>
                <a:lnTo>
                  <a:pt x="123" y="511"/>
                </a:lnTo>
                <a:lnTo>
                  <a:pt x="158" y="517"/>
                </a:lnTo>
                <a:lnTo>
                  <a:pt x="195" y="522"/>
                </a:lnTo>
                <a:lnTo>
                  <a:pt x="237" y="526"/>
                </a:lnTo>
                <a:lnTo>
                  <a:pt x="280" y="530"/>
                </a:lnTo>
                <a:lnTo>
                  <a:pt x="325" y="533"/>
                </a:lnTo>
                <a:lnTo>
                  <a:pt x="371" y="535"/>
                </a:lnTo>
                <a:lnTo>
                  <a:pt x="419" y="535"/>
                </a:lnTo>
                <a:lnTo>
                  <a:pt x="466" y="535"/>
                </a:lnTo>
                <a:lnTo>
                  <a:pt x="512" y="533"/>
                </a:lnTo>
                <a:lnTo>
                  <a:pt x="557" y="530"/>
                </a:lnTo>
                <a:lnTo>
                  <a:pt x="600" y="526"/>
                </a:lnTo>
                <a:lnTo>
                  <a:pt x="642" y="522"/>
                </a:lnTo>
                <a:lnTo>
                  <a:pt x="679" y="517"/>
                </a:lnTo>
                <a:lnTo>
                  <a:pt x="714" y="511"/>
                </a:lnTo>
                <a:lnTo>
                  <a:pt x="746" y="504"/>
                </a:lnTo>
                <a:lnTo>
                  <a:pt x="773" y="496"/>
                </a:lnTo>
                <a:lnTo>
                  <a:pt x="795" y="487"/>
                </a:lnTo>
                <a:lnTo>
                  <a:pt x="813" y="479"/>
                </a:lnTo>
                <a:lnTo>
                  <a:pt x="826" y="471"/>
                </a:lnTo>
                <a:lnTo>
                  <a:pt x="834" y="461"/>
                </a:lnTo>
                <a:lnTo>
                  <a:pt x="837" y="451"/>
                </a:lnTo>
                <a:lnTo>
                  <a:pt x="837" y="83"/>
                </a:lnTo>
                <a:lnTo>
                  <a:pt x="834" y="74"/>
                </a:lnTo>
                <a:lnTo>
                  <a:pt x="826" y="65"/>
                </a:lnTo>
                <a:lnTo>
                  <a:pt x="813" y="55"/>
                </a:lnTo>
                <a:lnTo>
                  <a:pt x="795" y="47"/>
                </a:lnTo>
                <a:lnTo>
                  <a:pt x="773" y="39"/>
                </a:lnTo>
                <a:lnTo>
                  <a:pt x="746" y="30"/>
                </a:lnTo>
                <a:lnTo>
                  <a:pt x="714" y="23"/>
                </a:lnTo>
                <a:lnTo>
                  <a:pt x="679" y="18"/>
                </a:lnTo>
                <a:lnTo>
                  <a:pt x="642" y="12"/>
                </a:lnTo>
                <a:lnTo>
                  <a:pt x="600" y="8"/>
                </a:lnTo>
                <a:lnTo>
                  <a:pt x="557" y="4"/>
                </a:lnTo>
                <a:lnTo>
                  <a:pt x="512" y="1"/>
                </a:lnTo>
                <a:lnTo>
                  <a:pt x="466" y="0"/>
                </a:lnTo>
                <a:lnTo>
                  <a:pt x="419" y="0"/>
                </a:lnTo>
                <a:lnTo>
                  <a:pt x="371" y="0"/>
                </a:lnTo>
                <a:lnTo>
                  <a:pt x="325" y="1"/>
                </a:lnTo>
                <a:lnTo>
                  <a:pt x="280" y="4"/>
                </a:lnTo>
                <a:lnTo>
                  <a:pt x="237" y="8"/>
                </a:lnTo>
                <a:lnTo>
                  <a:pt x="195" y="12"/>
                </a:lnTo>
                <a:lnTo>
                  <a:pt x="158" y="18"/>
                </a:lnTo>
                <a:lnTo>
                  <a:pt x="123" y="23"/>
                </a:lnTo>
                <a:lnTo>
                  <a:pt x="91" y="30"/>
                </a:lnTo>
                <a:lnTo>
                  <a:pt x="64" y="39"/>
                </a:lnTo>
                <a:lnTo>
                  <a:pt x="42" y="47"/>
                </a:lnTo>
                <a:lnTo>
                  <a:pt x="24" y="55"/>
                </a:lnTo>
                <a:lnTo>
                  <a:pt x="11" y="65"/>
                </a:lnTo>
                <a:lnTo>
                  <a:pt x="3" y="74"/>
                </a:lnTo>
                <a:lnTo>
                  <a:pt x="0" y="83"/>
                </a:lnTo>
                <a:close/>
              </a:path>
            </a:pathLst>
          </a:cu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7" name=""/>
          <p:cNvSpPr/>
          <p:nvPr/>
        </p:nvSpPr>
        <p:spPr>
          <a:xfrm>
            <a:off x="3668760" y="4862520"/>
            <a:ext cx="1328760" cy="849240"/>
          </a:xfrm>
          <a:custGeom>
            <a:avLst/>
            <a:gdLst/>
            <a:ahLst/>
            <a:rect l="l" t="t" r="r" b="b"/>
            <a:pathLst>
              <a:path w="837" h="535">
                <a:moveTo>
                  <a:pt x="0" y="83"/>
                </a:moveTo>
                <a:lnTo>
                  <a:pt x="0" y="451"/>
                </a:lnTo>
                <a:lnTo>
                  <a:pt x="3" y="461"/>
                </a:lnTo>
                <a:lnTo>
                  <a:pt x="11" y="471"/>
                </a:lnTo>
                <a:lnTo>
                  <a:pt x="24" y="479"/>
                </a:lnTo>
                <a:lnTo>
                  <a:pt x="42" y="487"/>
                </a:lnTo>
                <a:lnTo>
                  <a:pt x="64" y="496"/>
                </a:lnTo>
                <a:lnTo>
                  <a:pt x="91" y="504"/>
                </a:lnTo>
                <a:lnTo>
                  <a:pt x="123" y="511"/>
                </a:lnTo>
                <a:lnTo>
                  <a:pt x="158" y="517"/>
                </a:lnTo>
                <a:lnTo>
                  <a:pt x="195" y="522"/>
                </a:lnTo>
                <a:lnTo>
                  <a:pt x="237" y="526"/>
                </a:lnTo>
                <a:lnTo>
                  <a:pt x="280" y="530"/>
                </a:lnTo>
                <a:lnTo>
                  <a:pt x="325" y="533"/>
                </a:lnTo>
                <a:lnTo>
                  <a:pt x="371" y="535"/>
                </a:lnTo>
                <a:lnTo>
                  <a:pt x="419" y="535"/>
                </a:lnTo>
                <a:lnTo>
                  <a:pt x="466" y="535"/>
                </a:lnTo>
                <a:lnTo>
                  <a:pt x="512" y="533"/>
                </a:lnTo>
                <a:lnTo>
                  <a:pt x="557" y="530"/>
                </a:lnTo>
                <a:lnTo>
                  <a:pt x="600" y="526"/>
                </a:lnTo>
                <a:lnTo>
                  <a:pt x="642" y="522"/>
                </a:lnTo>
                <a:lnTo>
                  <a:pt x="679" y="517"/>
                </a:lnTo>
                <a:lnTo>
                  <a:pt x="714" y="511"/>
                </a:lnTo>
                <a:lnTo>
                  <a:pt x="746" y="504"/>
                </a:lnTo>
                <a:lnTo>
                  <a:pt x="773" y="496"/>
                </a:lnTo>
                <a:lnTo>
                  <a:pt x="795" y="487"/>
                </a:lnTo>
                <a:lnTo>
                  <a:pt x="813" y="479"/>
                </a:lnTo>
                <a:lnTo>
                  <a:pt x="826" y="471"/>
                </a:lnTo>
                <a:lnTo>
                  <a:pt x="834" y="461"/>
                </a:lnTo>
                <a:lnTo>
                  <a:pt x="837" y="451"/>
                </a:lnTo>
                <a:lnTo>
                  <a:pt x="837" y="83"/>
                </a:lnTo>
                <a:lnTo>
                  <a:pt x="834" y="74"/>
                </a:lnTo>
                <a:lnTo>
                  <a:pt x="826" y="65"/>
                </a:lnTo>
                <a:lnTo>
                  <a:pt x="813" y="55"/>
                </a:lnTo>
                <a:lnTo>
                  <a:pt x="795" y="47"/>
                </a:lnTo>
                <a:lnTo>
                  <a:pt x="773" y="39"/>
                </a:lnTo>
                <a:lnTo>
                  <a:pt x="746" y="30"/>
                </a:lnTo>
                <a:lnTo>
                  <a:pt x="714" y="23"/>
                </a:lnTo>
                <a:lnTo>
                  <a:pt x="679" y="18"/>
                </a:lnTo>
                <a:lnTo>
                  <a:pt x="642" y="12"/>
                </a:lnTo>
                <a:lnTo>
                  <a:pt x="600" y="8"/>
                </a:lnTo>
                <a:lnTo>
                  <a:pt x="557" y="4"/>
                </a:lnTo>
                <a:lnTo>
                  <a:pt x="512" y="1"/>
                </a:lnTo>
                <a:lnTo>
                  <a:pt x="466" y="0"/>
                </a:lnTo>
                <a:lnTo>
                  <a:pt x="419" y="0"/>
                </a:lnTo>
                <a:lnTo>
                  <a:pt x="371" y="0"/>
                </a:lnTo>
                <a:lnTo>
                  <a:pt x="325" y="1"/>
                </a:lnTo>
                <a:lnTo>
                  <a:pt x="280" y="4"/>
                </a:lnTo>
                <a:lnTo>
                  <a:pt x="237" y="8"/>
                </a:lnTo>
                <a:lnTo>
                  <a:pt x="195" y="12"/>
                </a:lnTo>
                <a:lnTo>
                  <a:pt x="158" y="18"/>
                </a:lnTo>
                <a:lnTo>
                  <a:pt x="123" y="23"/>
                </a:lnTo>
                <a:lnTo>
                  <a:pt x="91" y="30"/>
                </a:lnTo>
                <a:lnTo>
                  <a:pt x="64" y="39"/>
                </a:lnTo>
                <a:lnTo>
                  <a:pt x="42" y="47"/>
                </a:lnTo>
                <a:lnTo>
                  <a:pt x="24" y="55"/>
                </a:lnTo>
                <a:lnTo>
                  <a:pt x="11" y="65"/>
                </a:lnTo>
                <a:lnTo>
                  <a:pt x="3" y="74"/>
                </a:lnTo>
                <a:lnTo>
                  <a:pt x="0" y="83"/>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3668760" y="4994280"/>
            <a:ext cx="1328760" cy="133200"/>
          </a:xfrm>
          <a:custGeom>
            <a:avLst/>
            <a:gdLst/>
            <a:ahLst/>
            <a:rect l="l" t="t" r="r" b="b"/>
            <a:pathLst>
              <a:path w="837" h="84">
                <a:moveTo>
                  <a:pt x="0" y="0"/>
                </a:moveTo>
                <a:lnTo>
                  <a:pt x="3" y="10"/>
                </a:lnTo>
                <a:lnTo>
                  <a:pt x="11" y="18"/>
                </a:lnTo>
                <a:lnTo>
                  <a:pt x="24" y="28"/>
                </a:lnTo>
                <a:lnTo>
                  <a:pt x="42" y="37"/>
                </a:lnTo>
                <a:lnTo>
                  <a:pt x="64" y="45"/>
                </a:lnTo>
                <a:lnTo>
                  <a:pt x="91" y="52"/>
                </a:lnTo>
                <a:lnTo>
                  <a:pt x="123" y="59"/>
                </a:lnTo>
                <a:lnTo>
                  <a:pt x="158" y="66"/>
                </a:lnTo>
                <a:lnTo>
                  <a:pt x="195" y="71"/>
                </a:lnTo>
                <a:lnTo>
                  <a:pt x="237" y="76"/>
                </a:lnTo>
                <a:lnTo>
                  <a:pt x="280" y="80"/>
                </a:lnTo>
                <a:lnTo>
                  <a:pt x="325" y="81"/>
                </a:lnTo>
                <a:lnTo>
                  <a:pt x="371" y="84"/>
                </a:lnTo>
                <a:lnTo>
                  <a:pt x="419" y="84"/>
                </a:lnTo>
                <a:lnTo>
                  <a:pt x="466" y="84"/>
                </a:lnTo>
                <a:lnTo>
                  <a:pt x="512" y="81"/>
                </a:lnTo>
                <a:lnTo>
                  <a:pt x="557" y="80"/>
                </a:lnTo>
                <a:lnTo>
                  <a:pt x="600" y="76"/>
                </a:lnTo>
                <a:lnTo>
                  <a:pt x="642" y="71"/>
                </a:lnTo>
                <a:lnTo>
                  <a:pt x="679" y="66"/>
                </a:lnTo>
                <a:lnTo>
                  <a:pt x="714" y="59"/>
                </a:lnTo>
                <a:lnTo>
                  <a:pt x="746" y="52"/>
                </a:lnTo>
                <a:lnTo>
                  <a:pt x="773" y="45"/>
                </a:lnTo>
                <a:lnTo>
                  <a:pt x="795" y="37"/>
                </a:lnTo>
                <a:lnTo>
                  <a:pt x="813" y="28"/>
                </a:lnTo>
                <a:lnTo>
                  <a:pt x="826" y="18"/>
                </a:lnTo>
                <a:lnTo>
                  <a:pt x="834" y="10"/>
                </a:lnTo>
                <a:lnTo>
                  <a:pt x="837"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9" name=""/>
          <p:cNvSpPr/>
          <p:nvPr/>
        </p:nvSpPr>
        <p:spPr>
          <a:xfrm>
            <a:off x="3668760" y="5060880"/>
            <a:ext cx="1328760" cy="133560"/>
          </a:xfrm>
          <a:custGeom>
            <a:avLst/>
            <a:gdLst/>
            <a:ahLst/>
            <a:rect l="l" t="t" r="r" b="b"/>
            <a:pathLst>
              <a:path w="837" h="84">
                <a:moveTo>
                  <a:pt x="0" y="0"/>
                </a:moveTo>
                <a:lnTo>
                  <a:pt x="3" y="10"/>
                </a:lnTo>
                <a:lnTo>
                  <a:pt x="11" y="18"/>
                </a:lnTo>
                <a:lnTo>
                  <a:pt x="24" y="28"/>
                </a:lnTo>
                <a:lnTo>
                  <a:pt x="42" y="36"/>
                </a:lnTo>
                <a:lnTo>
                  <a:pt x="64" y="45"/>
                </a:lnTo>
                <a:lnTo>
                  <a:pt x="91" y="52"/>
                </a:lnTo>
                <a:lnTo>
                  <a:pt x="123" y="59"/>
                </a:lnTo>
                <a:lnTo>
                  <a:pt x="158" y="66"/>
                </a:lnTo>
                <a:lnTo>
                  <a:pt x="195" y="71"/>
                </a:lnTo>
                <a:lnTo>
                  <a:pt x="237" y="75"/>
                </a:lnTo>
                <a:lnTo>
                  <a:pt x="280" y="80"/>
                </a:lnTo>
                <a:lnTo>
                  <a:pt x="325" y="81"/>
                </a:lnTo>
                <a:lnTo>
                  <a:pt x="371" y="84"/>
                </a:lnTo>
                <a:lnTo>
                  <a:pt x="419" y="84"/>
                </a:lnTo>
                <a:lnTo>
                  <a:pt x="466" y="84"/>
                </a:lnTo>
                <a:lnTo>
                  <a:pt x="512" y="81"/>
                </a:lnTo>
                <a:lnTo>
                  <a:pt x="557" y="80"/>
                </a:lnTo>
                <a:lnTo>
                  <a:pt x="600" y="75"/>
                </a:lnTo>
                <a:lnTo>
                  <a:pt x="642" y="71"/>
                </a:lnTo>
                <a:lnTo>
                  <a:pt x="679" y="66"/>
                </a:lnTo>
                <a:lnTo>
                  <a:pt x="714" y="59"/>
                </a:lnTo>
                <a:lnTo>
                  <a:pt x="746" y="52"/>
                </a:lnTo>
                <a:lnTo>
                  <a:pt x="773" y="45"/>
                </a:lnTo>
                <a:lnTo>
                  <a:pt x="795" y="36"/>
                </a:lnTo>
                <a:lnTo>
                  <a:pt x="813" y="28"/>
                </a:lnTo>
                <a:lnTo>
                  <a:pt x="826" y="18"/>
                </a:lnTo>
                <a:lnTo>
                  <a:pt x="834" y="10"/>
                </a:lnTo>
                <a:lnTo>
                  <a:pt x="837"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0" name=""/>
          <p:cNvSpPr/>
          <p:nvPr/>
        </p:nvSpPr>
        <p:spPr>
          <a:xfrm>
            <a:off x="3668760" y="5127480"/>
            <a:ext cx="1328760" cy="131760"/>
          </a:xfrm>
          <a:custGeom>
            <a:avLst/>
            <a:gdLst/>
            <a:ahLst/>
            <a:rect l="l" t="t" r="r" b="b"/>
            <a:pathLst>
              <a:path w="837" h="83">
                <a:moveTo>
                  <a:pt x="0" y="0"/>
                </a:moveTo>
                <a:lnTo>
                  <a:pt x="3" y="10"/>
                </a:lnTo>
                <a:lnTo>
                  <a:pt x="11" y="18"/>
                </a:lnTo>
                <a:lnTo>
                  <a:pt x="24" y="28"/>
                </a:lnTo>
                <a:lnTo>
                  <a:pt x="42" y="36"/>
                </a:lnTo>
                <a:lnTo>
                  <a:pt x="64" y="44"/>
                </a:lnTo>
                <a:lnTo>
                  <a:pt x="91" y="51"/>
                </a:lnTo>
                <a:lnTo>
                  <a:pt x="123" y="58"/>
                </a:lnTo>
                <a:lnTo>
                  <a:pt x="158" y="65"/>
                </a:lnTo>
                <a:lnTo>
                  <a:pt x="195" y="71"/>
                </a:lnTo>
                <a:lnTo>
                  <a:pt x="237" y="75"/>
                </a:lnTo>
                <a:lnTo>
                  <a:pt x="280" y="79"/>
                </a:lnTo>
                <a:lnTo>
                  <a:pt x="325" y="81"/>
                </a:lnTo>
                <a:lnTo>
                  <a:pt x="371" y="83"/>
                </a:lnTo>
                <a:lnTo>
                  <a:pt x="419" y="83"/>
                </a:lnTo>
                <a:lnTo>
                  <a:pt x="466" y="83"/>
                </a:lnTo>
                <a:lnTo>
                  <a:pt x="512" y="81"/>
                </a:lnTo>
                <a:lnTo>
                  <a:pt x="557" y="79"/>
                </a:lnTo>
                <a:lnTo>
                  <a:pt x="600" y="75"/>
                </a:lnTo>
                <a:lnTo>
                  <a:pt x="642" y="71"/>
                </a:lnTo>
                <a:lnTo>
                  <a:pt x="679" y="65"/>
                </a:lnTo>
                <a:lnTo>
                  <a:pt x="714" y="58"/>
                </a:lnTo>
                <a:lnTo>
                  <a:pt x="746" y="51"/>
                </a:lnTo>
                <a:lnTo>
                  <a:pt x="773" y="44"/>
                </a:lnTo>
                <a:lnTo>
                  <a:pt x="795" y="36"/>
                </a:lnTo>
                <a:lnTo>
                  <a:pt x="813" y="28"/>
                </a:lnTo>
                <a:lnTo>
                  <a:pt x="826" y="18"/>
                </a:lnTo>
                <a:lnTo>
                  <a:pt x="834" y="10"/>
                </a:lnTo>
                <a:lnTo>
                  <a:pt x="837"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1" name=""/>
          <p:cNvSpPr/>
          <p:nvPr/>
        </p:nvSpPr>
        <p:spPr>
          <a:xfrm>
            <a:off x="3931200" y="5408640"/>
            <a:ext cx="8308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Risk Books</a:t>
            </a:r>
            <a:endParaRPr b="0" lang="en-US" sz="1200" strike="noStrike" u="none">
              <a:solidFill>
                <a:srgbClr val="000000"/>
              </a:solidFill>
              <a:effectLst/>
              <a:uFillTx/>
              <a:latin typeface="Times New Roman"/>
            </a:endParaRPr>
          </a:p>
        </p:txBody>
      </p:sp>
      <p:sp>
        <p:nvSpPr>
          <p:cNvPr id="542" name=""/>
          <p:cNvSpPr/>
          <p:nvPr/>
        </p:nvSpPr>
        <p:spPr>
          <a:xfrm>
            <a:off x="5205240" y="4862520"/>
            <a:ext cx="1327320" cy="849240"/>
          </a:xfrm>
          <a:custGeom>
            <a:avLst/>
            <a:gdLst/>
            <a:ahLst/>
            <a:rect l="l" t="t" r="r" b="b"/>
            <a:pathLst>
              <a:path w="836" h="535">
                <a:moveTo>
                  <a:pt x="0" y="83"/>
                </a:moveTo>
                <a:lnTo>
                  <a:pt x="0" y="451"/>
                </a:lnTo>
                <a:lnTo>
                  <a:pt x="3" y="461"/>
                </a:lnTo>
                <a:lnTo>
                  <a:pt x="10" y="471"/>
                </a:lnTo>
                <a:lnTo>
                  <a:pt x="24" y="479"/>
                </a:lnTo>
                <a:lnTo>
                  <a:pt x="40" y="487"/>
                </a:lnTo>
                <a:lnTo>
                  <a:pt x="64" y="496"/>
                </a:lnTo>
                <a:lnTo>
                  <a:pt x="90" y="504"/>
                </a:lnTo>
                <a:lnTo>
                  <a:pt x="123" y="511"/>
                </a:lnTo>
                <a:lnTo>
                  <a:pt x="157" y="517"/>
                </a:lnTo>
                <a:lnTo>
                  <a:pt x="195" y="522"/>
                </a:lnTo>
                <a:lnTo>
                  <a:pt x="237" y="526"/>
                </a:lnTo>
                <a:lnTo>
                  <a:pt x="280" y="530"/>
                </a:lnTo>
                <a:lnTo>
                  <a:pt x="325" y="533"/>
                </a:lnTo>
                <a:lnTo>
                  <a:pt x="371" y="535"/>
                </a:lnTo>
                <a:lnTo>
                  <a:pt x="418" y="535"/>
                </a:lnTo>
                <a:lnTo>
                  <a:pt x="464" y="535"/>
                </a:lnTo>
                <a:lnTo>
                  <a:pt x="512" y="533"/>
                </a:lnTo>
                <a:lnTo>
                  <a:pt x="556" y="530"/>
                </a:lnTo>
                <a:lnTo>
                  <a:pt x="599" y="526"/>
                </a:lnTo>
                <a:lnTo>
                  <a:pt x="640" y="522"/>
                </a:lnTo>
                <a:lnTo>
                  <a:pt x="679" y="517"/>
                </a:lnTo>
                <a:lnTo>
                  <a:pt x="714" y="511"/>
                </a:lnTo>
                <a:lnTo>
                  <a:pt x="744" y="504"/>
                </a:lnTo>
                <a:lnTo>
                  <a:pt x="772" y="496"/>
                </a:lnTo>
                <a:lnTo>
                  <a:pt x="795" y="487"/>
                </a:lnTo>
                <a:lnTo>
                  <a:pt x="813" y="479"/>
                </a:lnTo>
                <a:lnTo>
                  <a:pt x="825" y="471"/>
                </a:lnTo>
                <a:lnTo>
                  <a:pt x="834" y="461"/>
                </a:lnTo>
                <a:lnTo>
                  <a:pt x="836" y="451"/>
                </a:lnTo>
                <a:lnTo>
                  <a:pt x="836" y="83"/>
                </a:lnTo>
                <a:lnTo>
                  <a:pt x="834" y="74"/>
                </a:lnTo>
                <a:lnTo>
                  <a:pt x="825" y="65"/>
                </a:lnTo>
                <a:lnTo>
                  <a:pt x="813" y="55"/>
                </a:lnTo>
                <a:lnTo>
                  <a:pt x="795" y="47"/>
                </a:lnTo>
                <a:lnTo>
                  <a:pt x="772" y="39"/>
                </a:lnTo>
                <a:lnTo>
                  <a:pt x="744" y="30"/>
                </a:lnTo>
                <a:lnTo>
                  <a:pt x="714" y="23"/>
                </a:lnTo>
                <a:lnTo>
                  <a:pt x="679" y="18"/>
                </a:lnTo>
                <a:lnTo>
                  <a:pt x="640" y="12"/>
                </a:lnTo>
                <a:lnTo>
                  <a:pt x="599" y="8"/>
                </a:lnTo>
                <a:lnTo>
                  <a:pt x="556" y="4"/>
                </a:lnTo>
                <a:lnTo>
                  <a:pt x="512" y="1"/>
                </a:lnTo>
                <a:lnTo>
                  <a:pt x="464" y="0"/>
                </a:lnTo>
                <a:lnTo>
                  <a:pt x="418" y="0"/>
                </a:lnTo>
                <a:lnTo>
                  <a:pt x="371" y="0"/>
                </a:lnTo>
                <a:lnTo>
                  <a:pt x="325" y="1"/>
                </a:lnTo>
                <a:lnTo>
                  <a:pt x="280" y="4"/>
                </a:lnTo>
                <a:lnTo>
                  <a:pt x="237" y="8"/>
                </a:lnTo>
                <a:lnTo>
                  <a:pt x="195" y="12"/>
                </a:lnTo>
                <a:lnTo>
                  <a:pt x="157" y="18"/>
                </a:lnTo>
                <a:lnTo>
                  <a:pt x="123" y="23"/>
                </a:lnTo>
                <a:lnTo>
                  <a:pt x="90" y="30"/>
                </a:lnTo>
                <a:lnTo>
                  <a:pt x="64" y="39"/>
                </a:lnTo>
                <a:lnTo>
                  <a:pt x="40" y="47"/>
                </a:lnTo>
                <a:lnTo>
                  <a:pt x="24" y="55"/>
                </a:lnTo>
                <a:lnTo>
                  <a:pt x="10" y="65"/>
                </a:lnTo>
                <a:lnTo>
                  <a:pt x="3" y="74"/>
                </a:lnTo>
                <a:lnTo>
                  <a:pt x="0" y="83"/>
                </a:lnTo>
                <a:close/>
              </a:path>
            </a:pathLst>
          </a:cu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3" name=""/>
          <p:cNvSpPr/>
          <p:nvPr/>
        </p:nvSpPr>
        <p:spPr>
          <a:xfrm>
            <a:off x="5205240" y="4862520"/>
            <a:ext cx="1327320" cy="849240"/>
          </a:xfrm>
          <a:custGeom>
            <a:avLst/>
            <a:gdLst/>
            <a:ahLst/>
            <a:rect l="l" t="t" r="r" b="b"/>
            <a:pathLst>
              <a:path w="836" h="535">
                <a:moveTo>
                  <a:pt x="0" y="83"/>
                </a:moveTo>
                <a:lnTo>
                  <a:pt x="0" y="451"/>
                </a:lnTo>
                <a:lnTo>
                  <a:pt x="3" y="461"/>
                </a:lnTo>
                <a:lnTo>
                  <a:pt x="10" y="471"/>
                </a:lnTo>
                <a:lnTo>
                  <a:pt x="24" y="479"/>
                </a:lnTo>
                <a:lnTo>
                  <a:pt x="40" y="487"/>
                </a:lnTo>
                <a:lnTo>
                  <a:pt x="64" y="496"/>
                </a:lnTo>
                <a:lnTo>
                  <a:pt x="90" y="504"/>
                </a:lnTo>
                <a:lnTo>
                  <a:pt x="123" y="511"/>
                </a:lnTo>
                <a:lnTo>
                  <a:pt x="157" y="517"/>
                </a:lnTo>
                <a:lnTo>
                  <a:pt x="195" y="522"/>
                </a:lnTo>
                <a:lnTo>
                  <a:pt x="237" y="526"/>
                </a:lnTo>
                <a:lnTo>
                  <a:pt x="280" y="530"/>
                </a:lnTo>
                <a:lnTo>
                  <a:pt x="325" y="533"/>
                </a:lnTo>
                <a:lnTo>
                  <a:pt x="371" y="535"/>
                </a:lnTo>
                <a:lnTo>
                  <a:pt x="418" y="535"/>
                </a:lnTo>
                <a:lnTo>
                  <a:pt x="464" y="535"/>
                </a:lnTo>
                <a:lnTo>
                  <a:pt x="512" y="533"/>
                </a:lnTo>
                <a:lnTo>
                  <a:pt x="556" y="530"/>
                </a:lnTo>
                <a:lnTo>
                  <a:pt x="599" y="526"/>
                </a:lnTo>
                <a:lnTo>
                  <a:pt x="640" y="522"/>
                </a:lnTo>
                <a:lnTo>
                  <a:pt x="679" y="517"/>
                </a:lnTo>
                <a:lnTo>
                  <a:pt x="714" y="511"/>
                </a:lnTo>
                <a:lnTo>
                  <a:pt x="744" y="504"/>
                </a:lnTo>
                <a:lnTo>
                  <a:pt x="772" y="496"/>
                </a:lnTo>
                <a:lnTo>
                  <a:pt x="795" y="487"/>
                </a:lnTo>
                <a:lnTo>
                  <a:pt x="813" y="479"/>
                </a:lnTo>
                <a:lnTo>
                  <a:pt x="825" y="471"/>
                </a:lnTo>
                <a:lnTo>
                  <a:pt x="834" y="461"/>
                </a:lnTo>
                <a:lnTo>
                  <a:pt x="836" y="451"/>
                </a:lnTo>
                <a:lnTo>
                  <a:pt x="836" y="83"/>
                </a:lnTo>
                <a:lnTo>
                  <a:pt x="834" y="74"/>
                </a:lnTo>
                <a:lnTo>
                  <a:pt x="825" y="65"/>
                </a:lnTo>
                <a:lnTo>
                  <a:pt x="813" y="55"/>
                </a:lnTo>
                <a:lnTo>
                  <a:pt x="795" y="47"/>
                </a:lnTo>
                <a:lnTo>
                  <a:pt x="772" y="39"/>
                </a:lnTo>
                <a:lnTo>
                  <a:pt x="744" y="30"/>
                </a:lnTo>
                <a:lnTo>
                  <a:pt x="714" y="23"/>
                </a:lnTo>
                <a:lnTo>
                  <a:pt x="679" y="18"/>
                </a:lnTo>
                <a:lnTo>
                  <a:pt x="640" y="12"/>
                </a:lnTo>
                <a:lnTo>
                  <a:pt x="599" y="8"/>
                </a:lnTo>
                <a:lnTo>
                  <a:pt x="556" y="4"/>
                </a:lnTo>
                <a:lnTo>
                  <a:pt x="512" y="1"/>
                </a:lnTo>
                <a:lnTo>
                  <a:pt x="464" y="0"/>
                </a:lnTo>
                <a:lnTo>
                  <a:pt x="418" y="0"/>
                </a:lnTo>
                <a:lnTo>
                  <a:pt x="371" y="0"/>
                </a:lnTo>
                <a:lnTo>
                  <a:pt x="325" y="1"/>
                </a:lnTo>
                <a:lnTo>
                  <a:pt x="280" y="4"/>
                </a:lnTo>
                <a:lnTo>
                  <a:pt x="237" y="8"/>
                </a:lnTo>
                <a:lnTo>
                  <a:pt x="195" y="12"/>
                </a:lnTo>
                <a:lnTo>
                  <a:pt x="157" y="18"/>
                </a:lnTo>
                <a:lnTo>
                  <a:pt x="123" y="23"/>
                </a:lnTo>
                <a:lnTo>
                  <a:pt x="90" y="30"/>
                </a:lnTo>
                <a:lnTo>
                  <a:pt x="64" y="39"/>
                </a:lnTo>
                <a:lnTo>
                  <a:pt x="40" y="47"/>
                </a:lnTo>
                <a:lnTo>
                  <a:pt x="24" y="55"/>
                </a:lnTo>
                <a:lnTo>
                  <a:pt x="10" y="65"/>
                </a:lnTo>
                <a:lnTo>
                  <a:pt x="3" y="74"/>
                </a:lnTo>
                <a:lnTo>
                  <a:pt x="0" y="83"/>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4" name=""/>
          <p:cNvSpPr/>
          <p:nvPr/>
        </p:nvSpPr>
        <p:spPr>
          <a:xfrm>
            <a:off x="5205240" y="4994280"/>
            <a:ext cx="1327320" cy="133200"/>
          </a:xfrm>
          <a:custGeom>
            <a:avLst/>
            <a:gdLst/>
            <a:ahLst/>
            <a:rect l="l" t="t" r="r" b="b"/>
            <a:pathLst>
              <a:path w="836" h="84">
                <a:moveTo>
                  <a:pt x="0" y="0"/>
                </a:moveTo>
                <a:lnTo>
                  <a:pt x="3" y="10"/>
                </a:lnTo>
                <a:lnTo>
                  <a:pt x="10" y="18"/>
                </a:lnTo>
                <a:lnTo>
                  <a:pt x="24" y="28"/>
                </a:lnTo>
                <a:lnTo>
                  <a:pt x="40" y="37"/>
                </a:lnTo>
                <a:lnTo>
                  <a:pt x="64" y="45"/>
                </a:lnTo>
                <a:lnTo>
                  <a:pt x="90" y="52"/>
                </a:lnTo>
                <a:lnTo>
                  <a:pt x="123" y="59"/>
                </a:lnTo>
                <a:lnTo>
                  <a:pt x="157" y="66"/>
                </a:lnTo>
                <a:lnTo>
                  <a:pt x="195" y="71"/>
                </a:lnTo>
                <a:lnTo>
                  <a:pt x="237" y="76"/>
                </a:lnTo>
                <a:lnTo>
                  <a:pt x="280" y="80"/>
                </a:lnTo>
                <a:lnTo>
                  <a:pt x="325" y="81"/>
                </a:lnTo>
                <a:lnTo>
                  <a:pt x="371" y="84"/>
                </a:lnTo>
                <a:lnTo>
                  <a:pt x="418" y="84"/>
                </a:lnTo>
                <a:lnTo>
                  <a:pt x="464" y="84"/>
                </a:lnTo>
                <a:lnTo>
                  <a:pt x="512" y="81"/>
                </a:lnTo>
                <a:lnTo>
                  <a:pt x="556" y="80"/>
                </a:lnTo>
                <a:lnTo>
                  <a:pt x="599" y="76"/>
                </a:lnTo>
                <a:lnTo>
                  <a:pt x="640" y="71"/>
                </a:lnTo>
                <a:lnTo>
                  <a:pt x="679" y="66"/>
                </a:lnTo>
                <a:lnTo>
                  <a:pt x="714" y="59"/>
                </a:lnTo>
                <a:lnTo>
                  <a:pt x="744" y="52"/>
                </a:lnTo>
                <a:lnTo>
                  <a:pt x="772" y="45"/>
                </a:lnTo>
                <a:lnTo>
                  <a:pt x="795" y="37"/>
                </a:lnTo>
                <a:lnTo>
                  <a:pt x="813" y="28"/>
                </a:lnTo>
                <a:lnTo>
                  <a:pt x="825" y="18"/>
                </a:lnTo>
                <a:lnTo>
                  <a:pt x="834"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5" name=""/>
          <p:cNvSpPr/>
          <p:nvPr/>
        </p:nvSpPr>
        <p:spPr>
          <a:xfrm>
            <a:off x="5205240" y="5060880"/>
            <a:ext cx="1327320" cy="133560"/>
          </a:xfrm>
          <a:custGeom>
            <a:avLst/>
            <a:gdLst/>
            <a:ahLst/>
            <a:rect l="l" t="t" r="r" b="b"/>
            <a:pathLst>
              <a:path w="836" h="84">
                <a:moveTo>
                  <a:pt x="0" y="0"/>
                </a:moveTo>
                <a:lnTo>
                  <a:pt x="3" y="10"/>
                </a:lnTo>
                <a:lnTo>
                  <a:pt x="10" y="18"/>
                </a:lnTo>
                <a:lnTo>
                  <a:pt x="24" y="28"/>
                </a:lnTo>
                <a:lnTo>
                  <a:pt x="40" y="36"/>
                </a:lnTo>
                <a:lnTo>
                  <a:pt x="64" y="45"/>
                </a:lnTo>
                <a:lnTo>
                  <a:pt x="90" y="52"/>
                </a:lnTo>
                <a:lnTo>
                  <a:pt x="123" y="59"/>
                </a:lnTo>
                <a:lnTo>
                  <a:pt x="157" y="66"/>
                </a:lnTo>
                <a:lnTo>
                  <a:pt x="195" y="71"/>
                </a:lnTo>
                <a:lnTo>
                  <a:pt x="237" y="75"/>
                </a:lnTo>
                <a:lnTo>
                  <a:pt x="280" y="80"/>
                </a:lnTo>
                <a:lnTo>
                  <a:pt x="325" y="81"/>
                </a:lnTo>
                <a:lnTo>
                  <a:pt x="371" y="84"/>
                </a:lnTo>
                <a:lnTo>
                  <a:pt x="418" y="84"/>
                </a:lnTo>
                <a:lnTo>
                  <a:pt x="464" y="84"/>
                </a:lnTo>
                <a:lnTo>
                  <a:pt x="512" y="81"/>
                </a:lnTo>
                <a:lnTo>
                  <a:pt x="556" y="80"/>
                </a:lnTo>
                <a:lnTo>
                  <a:pt x="599" y="75"/>
                </a:lnTo>
                <a:lnTo>
                  <a:pt x="640" y="71"/>
                </a:lnTo>
                <a:lnTo>
                  <a:pt x="679" y="66"/>
                </a:lnTo>
                <a:lnTo>
                  <a:pt x="714" y="59"/>
                </a:lnTo>
                <a:lnTo>
                  <a:pt x="744" y="52"/>
                </a:lnTo>
                <a:lnTo>
                  <a:pt x="772" y="45"/>
                </a:lnTo>
                <a:lnTo>
                  <a:pt x="795" y="36"/>
                </a:lnTo>
                <a:lnTo>
                  <a:pt x="813" y="28"/>
                </a:lnTo>
                <a:lnTo>
                  <a:pt x="825" y="18"/>
                </a:lnTo>
                <a:lnTo>
                  <a:pt x="834"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5205240" y="5127480"/>
            <a:ext cx="1327320" cy="131760"/>
          </a:xfrm>
          <a:custGeom>
            <a:avLst/>
            <a:gdLst/>
            <a:ahLst/>
            <a:rect l="l" t="t" r="r" b="b"/>
            <a:pathLst>
              <a:path w="836" h="83">
                <a:moveTo>
                  <a:pt x="0" y="0"/>
                </a:moveTo>
                <a:lnTo>
                  <a:pt x="3" y="10"/>
                </a:lnTo>
                <a:lnTo>
                  <a:pt x="10" y="18"/>
                </a:lnTo>
                <a:lnTo>
                  <a:pt x="24" y="28"/>
                </a:lnTo>
                <a:lnTo>
                  <a:pt x="40" y="36"/>
                </a:lnTo>
                <a:lnTo>
                  <a:pt x="64" y="44"/>
                </a:lnTo>
                <a:lnTo>
                  <a:pt x="90" y="51"/>
                </a:lnTo>
                <a:lnTo>
                  <a:pt x="123" y="58"/>
                </a:lnTo>
                <a:lnTo>
                  <a:pt x="157" y="65"/>
                </a:lnTo>
                <a:lnTo>
                  <a:pt x="195" y="71"/>
                </a:lnTo>
                <a:lnTo>
                  <a:pt x="237" y="75"/>
                </a:lnTo>
                <a:lnTo>
                  <a:pt x="280" y="79"/>
                </a:lnTo>
                <a:lnTo>
                  <a:pt x="325" y="81"/>
                </a:lnTo>
                <a:lnTo>
                  <a:pt x="371" y="83"/>
                </a:lnTo>
                <a:lnTo>
                  <a:pt x="418" y="83"/>
                </a:lnTo>
                <a:lnTo>
                  <a:pt x="464" y="83"/>
                </a:lnTo>
                <a:lnTo>
                  <a:pt x="512" y="81"/>
                </a:lnTo>
                <a:lnTo>
                  <a:pt x="556" y="79"/>
                </a:lnTo>
                <a:lnTo>
                  <a:pt x="599" y="75"/>
                </a:lnTo>
                <a:lnTo>
                  <a:pt x="640" y="71"/>
                </a:lnTo>
                <a:lnTo>
                  <a:pt x="679" y="65"/>
                </a:lnTo>
                <a:lnTo>
                  <a:pt x="714" y="58"/>
                </a:lnTo>
                <a:lnTo>
                  <a:pt x="744" y="51"/>
                </a:lnTo>
                <a:lnTo>
                  <a:pt x="772" y="44"/>
                </a:lnTo>
                <a:lnTo>
                  <a:pt x="795" y="36"/>
                </a:lnTo>
                <a:lnTo>
                  <a:pt x="813" y="28"/>
                </a:lnTo>
                <a:lnTo>
                  <a:pt x="825" y="18"/>
                </a:lnTo>
                <a:lnTo>
                  <a:pt x="834" y="10"/>
                </a:lnTo>
                <a:lnTo>
                  <a:pt x="836"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7" name=""/>
          <p:cNvSpPr/>
          <p:nvPr/>
        </p:nvSpPr>
        <p:spPr>
          <a:xfrm>
            <a:off x="5610960" y="5330880"/>
            <a:ext cx="6271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a:t>
            </a:r>
            <a:endParaRPr b="0" lang="en-US" sz="1200" strike="noStrike" u="none">
              <a:solidFill>
                <a:srgbClr val="000000"/>
              </a:solidFill>
              <a:effectLst/>
              <a:uFillTx/>
              <a:latin typeface="Times New Roman"/>
            </a:endParaRPr>
          </a:p>
        </p:txBody>
      </p:sp>
      <p:sp>
        <p:nvSpPr>
          <p:cNvPr id="548" name=""/>
          <p:cNvSpPr/>
          <p:nvPr/>
        </p:nvSpPr>
        <p:spPr>
          <a:xfrm>
            <a:off x="5468040" y="5484960"/>
            <a:ext cx="9324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549" name=""/>
          <p:cNvSpPr/>
          <p:nvPr/>
        </p:nvSpPr>
        <p:spPr>
          <a:xfrm>
            <a:off x="3618000" y="3048120"/>
            <a:ext cx="1015920" cy="812520"/>
          </a:xfrm>
          <a:custGeom>
            <a:avLst/>
            <a:gdLst/>
            <a:ahLst/>
            <a:rect l="l" t="t" r="r" b="b"/>
            <a:pathLst>
              <a:path w="640" h="512">
                <a:moveTo>
                  <a:pt x="0" y="512"/>
                </a:moveTo>
                <a:lnTo>
                  <a:pt x="0" y="501"/>
                </a:lnTo>
                <a:lnTo>
                  <a:pt x="63" y="469"/>
                </a:lnTo>
                <a:lnTo>
                  <a:pt x="63" y="0"/>
                </a:lnTo>
                <a:lnTo>
                  <a:pt x="234" y="0"/>
                </a:lnTo>
                <a:lnTo>
                  <a:pt x="234" y="469"/>
                </a:lnTo>
                <a:lnTo>
                  <a:pt x="304" y="501"/>
                </a:lnTo>
                <a:lnTo>
                  <a:pt x="304" y="512"/>
                </a:lnTo>
                <a:lnTo>
                  <a:pt x="0" y="512"/>
                </a:lnTo>
                <a:close/>
                <a:moveTo>
                  <a:pt x="255" y="439"/>
                </a:moveTo>
                <a:lnTo>
                  <a:pt x="315" y="439"/>
                </a:lnTo>
                <a:lnTo>
                  <a:pt x="382" y="457"/>
                </a:lnTo>
                <a:lnTo>
                  <a:pt x="382" y="494"/>
                </a:lnTo>
                <a:lnTo>
                  <a:pt x="315" y="494"/>
                </a:lnTo>
                <a:lnTo>
                  <a:pt x="315" y="512"/>
                </a:lnTo>
                <a:lnTo>
                  <a:pt x="580" y="512"/>
                </a:lnTo>
                <a:lnTo>
                  <a:pt x="580" y="494"/>
                </a:lnTo>
                <a:lnTo>
                  <a:pt x="515" y="494"/>
                </a:lnTo>
                <a:lnTo>
                  <a:pt x="515" y="457"/>
                </a:lnTo>
                <a:lnTo>
                  <a:pt x="580" y="439"/>
                </a:lnTo>
                <a:lnTo>
                  <a:pt x="640" y="439"/>
                </a:lnTo>
                <a:lnTo>
                  <a:pt x="640" y="127"/>
                </a:lnTo>
                <a:lnTo>
                  <a:pt x="255" y="127"/>
                </a:lnTo>
                <a:lnTo>
                  <a:pt x="255" y="439"/>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0" name=""/>
          <p:cNvSpPr/>
          <p:nvPr/>
        </p:nvSpPr>
        <p:spPr>
          <a:xfrm>
            <a:off x="3718080" y="3792600"/>
            <a:ext cx="1440" cy="68040"/>
          </a:xfrm>
          <a:prstGeom prst="line">
            <a:avLst/>
          </a:prstGeom>
          <a:ln w="6480">
            <a:solidFill>
              <a:srgbClr val="00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51" name=""/>
          <p:cNvSpPr/>
          <p:nvPr/>
        </p:nvSpPr>
        <p:spPr>
          <a:xfrm>
            <a:off x="3989520" y="3792600"/>
            <a:ext cx="1440" cy="68040"/>
          </a:xfrm>
          <a:prstGeom prst="line">
            <a:avLst/>
          </a:prstGeom>
          <a:ln w="6480">
            <a:solidFill>
              <a:srgbClr val="00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52" name=""/>
          <p:cNvSpPr/>
          <p:nvPr/>
        </p:nvSpPr>
        <p:spPr>
          <a:xfrm>
            <a:off x="3803760" y="3300480"/>
            <a:ext cx="10152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3" name=""/>
          <p:cNvSpPr/>
          <p:nvPr/>
        </p:nvSpPr>
        <p:spPr>
          <a:xfrm>
            <a:off x="3786120" y="3216240"/>
            <a:ext cx="135000" cy="1800"/>
          </a:xfrm>
          <a:prstGeom prst="line">
            <a:avLst/>
          </a:prstGeom>
          <a:ln w="64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54" name=""/>
          <p:cNvSpPr/>
          <p:nvPr/>
        </p:nvSpPr>
        <p:spPr>
          <a:xfrm>
            <a:off x="3753000" y="3081240"/>
            <a:ext cx="203040" cy="473040"/>
          </a:xfrm>
          <a:prstGeom prst="rect">
            <a:avLst/>
          </a:prstGeom>
          <a:no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5" name=""/>
          <p:cNvSpPr/>
          <p:nvPr/>
        </p:nvSpPr>
        <p:spPr>
          <a:xfrm>
            <a:off x="3618000" y="3048120"/>
            <a:ext cx="482400" cy="812520"/>
          </a:xfrm>
          <a:custGeom>
            <a:avLst/>
            <a:gdLst/>
            <a:ahLst/>
            <a:rect l="l" t="t" r="r" b="b"/>
            <a:pathLst>
              <a:path w="304" h="512">
                <a:moveTo>
                  <a:pt x="0" y="512"/>
                </a:moveTo>
                <a:lnTo>
                  <a:pt x="0" y="501"/>
                </a:lnTo>
                <a:lnTo>
                  <a:pt x="63" y="469"/>
                </a:lnTo>
                <a:lnTo>
                  <a:pt x="63" y="0"/>
                </a:lnTo>
                <a:lnTo>
                  <a:pt x="234" y="0"/>
                </a:lnTo>
                <a:lnTo>
                  <a:pt x="234" y="469"/>
                </a:lnTo>
                <a:lnTo>
                  <a:pt x="304" y="501"/>
                </a:lnTo>
                <a:lnTo>
                  <a:pt x="304" y="512"/>
                </a:lnTo>
                <a:lnTo>
                  <a:pt x="0" y="512"/>
                </a:lnTo>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6" name=""/>
          <p:cNvSpPr/>
          <p:nvPr/>
        </p:nvSpPr>
        <p:spPr>
          <a:xfrm>
            <a:off x="4022640" y="3249720"/>
            <a:ext cx="611280" cy="610920"/>
          </a:xfrm>
          <a:custGeom>
            <a:avLst/>
            <a:gdLst/>
            <a:ahLst/>
            <a:rect l="l" t="t" r="r" b="b"/>
            <a:pathLst>
              <a:path w="385" h="385">
                <a:moveTo>
                  <a:pt x="0" y="312"/>
                </a:moveTo>
                <a:lnTo>
                  <a:pt x="60" y="312"/>
                </a:lnTo>
                <a:lnTo>
                  <a:pt x="127" y="330"/>
                </a:lnTo>
                <a:lnTo>
                  <a:pt x="127" y="367"/>
                </a:lnTo>
                <a:lnTo>
                  <a:pt x="60" y="367"/>
                </a:lnTo>
                <a:lnTo>
                  <a:pt x="60" y="385"/>
                </a:lnTo>
                <a:lnTo>
                  <a:pt x="325" y="385"/>
                </a:lnTo>
                <a:lnTo>
                  <a:pt x="325" y="367"/>
                </a:lnTo>
                <a:lnTo>
                  <a:pt x="260" y="367"/>
                </a:lnTo>
                <a:lnTo>
                  <a:pt x="260" y="330"/>
                </a:lnTo>
                <a:lnTo>
                  <a:pt x="325" y="312"/>
                </a:lnTo>
                <a:lnTo>
                  <a:pt x="385" y="312"/>
                </a:lnTo>
                <a:lnTo>
                  <a:pt x="385" y="0"/>
                </a:lnTo>
                <a:lnTo>
                  <a:pt x="0" y="0"/>
                </a:lnTo>
                <a:lnTo>
                  <a:pt x="0" y="312"/>
                </a:lnTo>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7" name=""/>
          <p:cNvSpPr/>
          <p:nvPr/>
        </p:nvSpPr>
        <p:spPr>
          <a:xfrm>
            <a:off x="4224240" y="3832200"/>
            <a:ext cx="21132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8" name=""/>
          <p:cNvSpPr/>
          <p:nvPr/>
        </p:nvSpPr>
        <p:spPr>
          <a:xfrm>
            <a:off x="4224240" y="3773520"/>
            <a:ext cx="21132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9" name=""/>
          <p:cNvSpPr/>
          <p:nvPr/>
        </p:nvSpPr>
        <p:spPr>
          <a:xfrm>
            <a:off x="4118040" y="3745080"/>
            <a:ext cx="42048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0" name=""/>
          <p:cNvSpPr/>
          <p:nvPr/>
        </p:nvSpPr>
        <p:spPr>
          <a:xfrm>
            <a:off x="3745080" y="3591000"/>
            <a:ext cx="220320" cy="218880"/>
          </a:xfrm>
          <a:custGeom>
            <a:avLst/>
            <a:gdLst/>
            <a:ahLst/>
            <a:rect l="l" t="t" r="r" b="b"/>
            <a:pathLst>
              <a:path w="139" h="138">
                <a:moveTo>
                  <a:pt x="0" y="85"/>
                </a:moveTo>
                <a:lnTo>
                  <a:pt x="11" y="85"/>
                </a:lnTo>
                <a:lnTo>
                  <a:pt x="11" y="0"/>
                </a:lnTo>
                <a:lnTo>
                  <a:pt x="0" y="0"/>
                </a:lnTo>
                <a:lnTo>
                  <a:pt x="0" y="85"/>
                </a:lnTo>
                <a:close/>
                <a:moveTo>
                  <a:pt x="21" y="85"/>
                </a:moveTo>
                <a:lnTo>
                  <a:pt x="32" y="85"/>
                </a:lnTo>
                <a:lnTo>
                  <a:pt x="32" y="0"/>
                </a:lnTo>
                <a:lnTo>
                  <a:pt x="21" y="0"/>
                </a:lnTo>
                <a:lnTo>
                  <a:pt x="21" y="85"/>
                </a:lnTo>
                <a:close/>
                <a:moveTo>
                  <a:pt x="43" y="85"/>
                </a:moveTo>
                <a:lnTo>
                  <a:pt x="53" y="85"/>
                </a:lnTo>
                <a:lnTo>
                  <a:pt x="53" y="0"/>
                </a:lnTo>
                <a:lnTo>
                  <a:pt x="43" y="0"/>
                </a:lnTo>
                <a:lnTo>
                  <a:pt x="43" y="85"/>
                </a:lnTo>
                <a:close/>
                <a:moveTo>
                  <a:pt x="64" y="85"/>
                </a:moveTo>
                <a:lnTo>
                  <a:pt x="75" y="85"/>
                </a:lnTo>
                <a:lnTo>
                  <a:pt x="75" y="0"/>
                </a:lnTo>
                <a:lnTo>
                  <a:pt x="64" y="0"/>
                </a:lnTo>
                <a:lnTo>
                  <a:pt x="64" y="85"/>
                </a:lnTo>
                <a:close/>
                <a:moveTo>
                  <a:pt x="85" y="85"/>
                </a:moveTo>
                <a:lnTo>
                  <a:pt x="96" y="85"/>
                </a:lnTo>
                <a:lnTo>
                  <a:pt x="96" y="0"/>
                </a:lnTo>
                <a:lnTo>
                  <a:pt x="85" y="0"/>
                </a:lnTo>
                <a:lnTo>
                  <a:pt x="85" y="85"/>
                </a:lnTo>
                <a:close/>
                <a:moveTo>
                  <a:pt x="107" y="85"/>
                </a:moveTo>
                <a:lnTo>
                  <a:pt x="117" y="85"/>
                </a:lnTo>
                <a:lnTo>
                  <a:pt x="117" y="0"/>
                </a:lnTo>
                <a:lnTo>
                  <a:pt x="107" y="0"/>
                </a:lnTo>
                <a:lnTo>
                  <a:pt x="107" y="85"/>
                </a:lnTo>
                <a:close/>
                <a:moveTo>
                  <a:pt x="128" y="85"/>
                </a:moveTo>
                <a:lnTo>
                  <a:pt x="139" y="85"/>
                </a:lnTo>
                <a:lnTo>
                  <a:pt x="139" y="0"/>
                </a:lnTo>
                <a:lnTo>
                  <a:pt x="128" y="0"/>
                </a:lnTo>
                <a:lnTo>
                  <a:pt x="128" y="85"/>
                </a:lnTo>
                <a:close/>
                <a:moveTo>
                  <a:pt x="128" y="138"/>
                </a:moveTo>
                <a:lnTo>
                  <a:pt x="139" y="138"/>
                </a:lnTo>
                <a:lnTo>
                  <a:pt x="139" y="94"/>
                </a:lnTo>
                <a:lnTo>
                  <a:pt x="128" y="94"/>
                </a:lnTo>
                <a:lnTo>
                  <a:pt x="128" y="138"/>
                </a:lnTo>
                <a:close/>
                <a:moveTo>
                  <a:pt x="107" y="138"/>
                </a:moveTo>
                <a:lnTo>
                  <a:pt x="117" y="138"/>
                </a:lnTo>
                <a:lnTo>
                  <a:pt x="117" y="94"/>
                </a:lnTo>
                <a:lnTo>
                  <a:pt x="107" y="94"/>
                </a:lnTo>
                <a:lnTo>
                  <a:pt x="107" y="138"/>
                </a:lnTo>
                <a:close/>
                <a:moveTo>
                  <a:pt x="85" y="138"/>
                </a:moveTo>
                <a:lnTo>
                  <a:pt x="96" y="138"/>
                </a:lnTo>
                <a:lnTo>
                  <a:pt x="96" y="94"/>
                </a:lnTo>
                <a:lnTo>
                  <a:pt x="85" y="94"/>
                </a:lnTo>
                <a:lnTo>
                  <a:pt x="85" y="138"/>
                </a:lnTo>
                <a:close/>
                <a:moveTo>
                  <a:pt x="64" y="138"/>
                </a:moveTo>
                <a:lnTo>
                  <a:pt x="75" y="138"/>
                </a:lnTo>
                <a:lnTo>
                  <a:pt x="75" y="94"/>
                </a:lnTo>
                <a:lnTo>
                  <a:pt x="64" y="94"/>
                </a:lnTo>
                <a:lnTo>
                  <a:pt x="64" y="138"/>
                </a:lnTo>
                <a:close/>
                <a:moveTo>
                  <a:pt x="43" y="138"/>
                </a:moveTo>
                <a:lnTo>
                  <a:pt x="53" y="138"/>
                </a:lnTo>
                <a:lnTo>
                  <a:pt x="53" y="94"/>
                </a:lnTo>
                <a:lnTo>
                  <a:pt x="43" y="94"/>
                </a:lnTo>
                <a:lnTo>
                  <a:pt x="43" y="138"/>
                </a:lnTo>
                <a:close/>
                <a:moveTo>
                  <a:pt x="21" y="138"/>
                </a:moveTo>
                <a:lnTo>
                  <a:pt x="32" y="138"/>
                </a:lnTo>
                <a:lnTo>
                  <a:pt x="32" y="94"/>
                </a:lnTo>
                <a:lnTo>
                  <a:pt x="21" y="94"/>
                </a:lnTo>
                <a:lnTo>
                  <a:pt x="21" y="138"/>
                </a:lnTo>
                <a:close/>
                <a:moveTo>
                  <a:pt x="0" y="138"/>
                </a:moveTo>
                <a:lnTo>
                  <a:pt x="11" y="138"/>
                </a:lnTo>
                <a:lnTo>
                  <a:pt x="11" y="94"/>
                </a:lnTo>
                <a:lnTo>
                  <a:pt x="0" y="94"/>
                </a:lnTo>
                <a:lnTo>
                  <a:pt x="0" y="138"/>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1" name=""/>
          <p:cNvSpPr/>
          <p:nvPr/>
        </p:nvSpPr>
        <p:spPr>
          <a:xfrm>
            <a:off x="3768840" y="3097080"/>
            <a:ext cx="169920" cy="68400"/>
          </a:xfrm>
          <a:prstGeom prst="rect">
            <a:avLst/>
          </a:prstGeom>
          <a:noFill/>
          <a:ln w="1440">
            <a:solidFill>
              <a:srgbClr val="00000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2" name=""/>
          <p:cNvSpPr/>
          <p:nvPr/>
        </p:nvSpPr>
        <p:spPr>
          <a:xfrm>
            <a:off x="3768840" y="3097080"/>
            <a:ext cx="169920" cy="17640"/>
          </a:xfrm>
          <a:custGeom>
            <a:avLst/>
            <a:gdLst/>
            <a:ahLst/>
            <a:rect l="l" t="t" r="r" b="b"/>
            <a:pathLst>
              <a:path w="107" h="11">
                <a:moveTo>
                  <a:pt x="0" y="0"/>
                </a:moveTo>
                <a:lnTo>
                  <a:pt x="11" y="11"/>
                </a:lnTo>
                <a:lnTo>
                  <a:pt x="96" y="11"/>
                </a:lnTo>
                <a:lnTo>
                  <a:pt x="107" y="0"/>
                </a:lnTo>
              </a:path>
            </a:pathLst>
          </a:custGeom>
          <a:noFill/>
          <a:ln w="144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63" name=""/>
          <p:cNvSpPr/>
          <p:nvPr/>
        </p:nvSpPr>
        <p:spPr>
          <a:xfrm>
            <a:off x="3768840" y="3182760"/>
            <a:ext cx="169920" cy="66960"/>
          </a:xfrm>
          <a:prstGeom prst="rect">
            <a:avLst/>
          </a:prstGeom>
          <a:noFill/>
          <a:ln w="1440">
            <a:solidFill>
              <a:srgbClr val="000000"/>
            </a:solidFill>
            <a:miter/>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564" name=""/>
          <p:cNvSpPr/>
          <p:nvPr/>
        </p:nvSpPr>
        <p:spPr>
          <a:xfrm>
            <a:off x="3768840" y="3267000"/>
            <a:ext cx="16992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65" name=""/>
          <p:cNvSpPr/>
          <p:nvPr/>
        </p:nvSpPr>
        <p:spPr>
          <a:xfrm>
            <a:off x="3768840" y="3351240"/>
            <a:ext cx="169920" cy="68400"/>
          </a:xfrm>
          <a:prstGeom prst="rect">
            <a:avLst/>
          </a:prstGeom>
          <a:noFill/>
          <a:ln w="1440">
            <a:solidFill>
              <a:srgbClr val="00000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6" name=""/>
          <p:cNvSpPr/>
          <p:nvPr/>
        </p:nvSpPr>
        <p:spPr>
          <a:xfrm>
            <a:off x="3768840" y="3438360"/>
            <a:ext cx="169920" cy="65160"/>
          </a:xfrm>
          <a:prstGeom prst="rect">
            <a:avLst/>
          </a:prstGeom>
          <a:noFill/>
          <a:ln w="14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67" name=""/>
          <p:cNvSpPr/>
          <p:nvPr/>
        </p:nvSpPr>
        <p:spPr>
          <a:xfrm>
            <a:off x="3745080" y="3591000"/>
            <a:ext cx="1728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8" name=""/>
          <p:cNvSpPr/>
          <p:nvPr/>
        </p:nvSpPr>
        <p:spPr>
          <a:xfrm>
            <a:off x="3778200" y="3591000"/>
            <a:ext cx="1764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9" name=""/>
          <p:cNvSpPr/>
          <p:nvPr/>
        </p:nvSpPr>
        <p:spPr>
          <a:xfrm>
            <a:off x="3813120" y="3591000"/>
            <a:ext cx="1584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0" name=""/>
          <p:cNvSpPr/>
          <p:nvPr/>
        </p:nvSpPr>
        <p:spPr>
          <a:xfrm>
            <a:off x="3846600" y="3591000"/>
            <a:ext cx="1728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1" name=""/>
          <p:cNvSpPr/>
          <p:nvPr/>
        </p:nvSpPr>
        <p:spPr>
          <a:xfrm>
            <a:off x="3879720" y="3591000"/>
            <a:ext cx="1764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2" name=""/>
          <p:cNvSpPr/>
          <p:nvPr/>
        </p:nvSpPr>
        <p:spPr>
          <a:xfrm>
            <a:off x="3914640" y="3591000"/>
            <a:ext cx="1584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3" name=""/>
          <p:cNvSpPr/>
          <p:nvPr/>
        </p:nvSpPr>
        <p:spPr>
          <a:xfrm>
            <a:off x="3948120" y="3591000"/>
            <a:ext cx="17280" cy="13500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4" name=""/>
          <p:cNvSpPr/>
          <p:nvPr/>
        </p:nvSpPr>
        <p:spPr>
          <a:xfrm>
            <a:off x="3948120" y="3740040"/>
            <a:ext cx="1728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75" name=""/>
          <p:cNvSpPr/>
          <p:nvPr/>
        </p:nvSpPr>
        <p:spPr>
          <a:xfrm>
            <a:off x="3914640" y="3740040"/>
            <a:ext cx="1584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76" name=""/>
          <p:cNvSpPr/>
          <p:nvPr/>
        </p:nvSpPr>
        <p:spPr>
          <a:xfrm>
            <a:off x="3879720" y="3740040"/>
            <a:ext cx="1764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77" name=""/>
          <p:cNvSpPr/>
          <p:nvPr/>
        </p:nvSpPr>
        <p:spPr>
          <a:xfrm>
            <a:off x="3846600" y="3740040"/>
            <a:ext cx="1728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78" name=""/>
          <p:cNvSpPr/>
          <p:nvPr/>
        </p:nvSpPr>
        <p:spPr>
          <a:xfrm>
            <a:off x="3813120" y="3740040"/>
            <a:ext cx="1584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79" name=""/>
          <p:cNvSpPr/>
          <p:nvPr/>
        </p:nvSpPr>
        <p:spPr>
          <a:xfrm>
            <a:off x="3778200" y="3740040"/>
            <a:ext cx="1764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80" name=""/>
          <p:cNvSpPr/>
          <p:nvPr/>
        </p:nvSpPr>
        <p:spPr>
          <a:xfrm>
            <a:off x="3745080" y="3740040"/>
            <a:ext cx="17280" cy="69840"/>
          </a:xfrm>
          <a:prstGeom prst="rect">
            <a:avLst/>
          </a:prstGeom>
          <a:noFill/>
          <a:ln w="144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81" name=""/>
          <p:cNvSpPr/>
          <p:nvPr/>
        </p:nvSpPr>
        <p:spPr>
          <a:xfrm flipV="1">
            <a:off x="3768840" y="3114360"/>
            <a:ext cx="17280" cy="50760"/>
          </a:xfrm>
          <a:prstGeom prst="line">
            <a:avLst/>
          </a:prstGeom>
          <a:ln w="14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82" name=""/>
          <p:cNvSpPr/>
          <p:nvPr/>
        </p:nvSpPr>
        <p:spPr>
          <a:xfrm>
            <a:off x="3921120" y="3114720"/>
            <a:ext cx="17640" cy="50760"/>
          </a:xfrm>
          <a:prstGeom prst="line">
            <a:avLst/>
          </a:prstGeom>
          <a:ln w="14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83" name=""/>
          <p:cNvSpPr/>
          <p:nvPr/>
        </p:nvSpPr>
        <p:spPr>
          <a:xfrm>
            <a:off x="3778200" y="3411360"/>
            <a:ext cx="109440" cy="1800"/>
          </a:xfrm>
          <a:prstGeom prst="line">
            <a:avLst/>
          </a:prstGeom>
          <a:ln w="1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4" name=""/>
          <p:cNvSpPr/>
          <p:nvPr/>
        </p:nvSpPr>
        <p:spPr>
          <a:xfrm>
            <a:off x="3778200" y="3398760"/>
            <a:ext cx="109440" cy="1800"/>
          </a:xfrm>
          <a:prstGeom prst="line">
            <a:avLst/>
          </a:prstGeom>
          <a:ln w="1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5" name=""/>
          <p:cNvSpPr/>
          <p:nvPr/>
        </p:nvSpPr>
        <p:spPr>
          <a:xfrm>
            <a:off x="3778200" y="3387600"/>
            <a:ext cx="109440" cy="1800"/>
          </a:xfrm>
          <a:prstGeom prst="line">
            <a:avLst/>
          </a:prstGeom>
          <a:ln w="1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6" name=""/>
          <p:cNvSpPr/>
          <p:nvPr/>
        </p:nvSpPr>
        <p:spPr>
          <a:xfrm>
            <a:off x="3778200" y="3373560"/>
            <a:ext cx="109440" cy="1440"/>
          </a:xfrm>
          <a:prstGeom prst="line">
            <a:avLst/>
          </a:prstGeom>
          <a:ln w="1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7" name=""/>
          <p:cNvSpPr/>
          <p:nvPr/>
        </p:nvSpPr>
        <p:spPr>
          <a:xfrm>
            <a:off x="3778200" y="3360600"/>
            <a:ext cx="109440" cy="1800"/>
          </a:xfrm>
          <a:prstGeom prst="line">
            <a:avLst/>
          </a:prstGeom>
          <a:ln w="1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8" name=""/>
          <p:cNvSpPr/>
          <p:nvPr/>
        </p:nvSpPr>
        <p:spPr>
          <a:xfrm>
            <a:off x="3854520" y="3198960"/>
            <a:ext cx="50760" cy="34920"/>
          </a:xfrm>
          <a:prstGeom prst="rect">
            <a:avLst/>
          </a:prstGeom>
          <a:noFill/>
          <a:ln w="144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89" name=""/>
          <p:cNvSpPr/>
          <p:nvPr/>
        </p:nvSpPr>
        <p:spPr>
          <a:xfrm>
            <a:off x="3902040" y="3314880"/>
            <a:ext cx="23760" cy="7920"/>
          </a:xfrm>
          <a:prstGeom prst="rect">
            <a:avLst/>
          </a:prstGeom>
          <a:noFill/>
          <a:ln w="144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90" name=""/>
          <p:cNvSpPr/>
          <p:nvPr/>
        </p:nvSpPr>
        <p:spPr>
          <a:xfrm>
            <a:off x="3902040" y="3360600"/>
            <a:ext cx="23760" cy="7920"/>
          </a:xfrm>
          <a:prstGeom prst="rect">
            <a:avLst/>
          </a:prstGeom>
          <a:noFill/>
          <a:ln w="144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91" name=""/>
          <p:cNvSpPr/>
          <p:nvPr/>
        </p:nvSpPr>
        <p:spPr>
          <a:xfrm>
            <a:off x="3902040" y="3378240"/>
            <a:ext cx="23760" cy="9360"/>
          </a:xfrm>
          <a:prstGeom prst="rect">
            <a:avLst/>
          </a:prstGeom>
          <a:noFill/>
          <a:ln w="144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92" name=""/>
          <p:cNvSpPr/>
          <p:nvPr/>
        </p:nvSpPr>
        <p:spPr>
          <a:xfrm>
            <a:off x="3828960" y="3294000"/>
            <a:ext cx="785880" cy="433440"/>
          </a:xfrm>
          <a:custGeom>
            <a:avLst/>
            <a:gdLst/>
            <a:ahLst/>
            <a:rect l="l" t="t" r="r" b="b"/>
            <a:pathLst>
              <a:path w="495" h="273">
                <a:moveTo>
                  <a:pt x="0" y="10"/>
                </a:moveTo>
                <a:lnTo>
                  <a:pt x="32" y="10"/>
                </a:lnTo>
                <a:lnTo>
                  <a:pt x="32" y="0"/>
                </a:lnTo>
                <a:lnTo>
                  <a:pt x="0" y="0"/>
                </a:lnTo>
                <a:lnTo>
                  <a:pt x="0" y="10"/>
                </a:lnTo>
                <a:close/>
                <a:moveTo>
                  <a:pt x="476" y="273"/>
                </a:moveTo>
                <a:lnTo>
                  <a:pt x="495" y="273"/>
                </a:lnTo>
                <a:lnTo>
                  <a:pt x="495" y="266"/>
                </a:lnTo>
                <a:lnTo>
                  <a:pt x="476" y="266"/>
                </a:lnTo>
                <a:lnTo>
                  <a:pt x="476" y="273"/>
                </a:lnTo>
                <a:close/>
                <a:moveTo>
                  <a:pt x="182" y="213"/>
                </a:moveTo>
                <a:lnTo>
                  <a:pt x="182" y="32"/>
                </a:lnTo>
                <a:lnTo>
                  <a:pt x="447" y="32"/>
                </a:lnTo>
                <a:lnTo>
                  <a:pt x="447" y="213"/>
                </a:lnTo>
                <a:lnTo>
                  <a:pt x="182" y="213"/>
                </a:lnTo>
                <a:close/>
                <a:moveTo>
                  <a:pt x="171" y="224"/>
                </a:moveTo>
                <a:lnTo>
                  <a:pt x="458" y="224"/>
                </a:lnTo>
                <a:lnTo>
                  <a:pt x="458" y="21"/>
                </a:lnTo>
                <a:lnTo>
                  <a:pt x="471" y="21"/>
                </a:lnTo>
                <a:lnTo>
                  <a:pt x="471" y="8"/>
                </a:lnTo>
                <a:lnTo>
                  <a:pt x="159" y="8"/>
                </a:lnTo>
                <a:lnTo>
                  <a:pt x="159" y="237"/>
                </a:lnTo>
                <a:lnTo>
                  <a:pt x="171" y="237"/>
                </a:lnTo>
                <a:lnTo>
                  <a:pt x="171" y="224"/>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3" name=""/>
          <p:cNvSpPr/>
          <p:nvPr/>
        </p:nvSpPr>
        <p:spPr>
          <a:xfrm>
            <a:off x="3828960" y="3294000"/>
            <a:ext cx="50760" cy="15840"/>
          </a:xfrm>
          <a:prstGeom prst="rect">
            <a:avLst/>
          </a:prstGeom>
          <a:noFill/>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594" name=""/>
          <p:cNvSpPr/>
          <p:nvPr/>
        </p:nvSpPr>
        <p:spPr>
          <a:xfrm>
            <a:off x="4584600" y="3716280"/>
            <a:ext cx="30240" cy="11160"/>
          </a:xfrm>
          <a:prstGeom prst="rect">
            <a:avLst/>
          </a:prstGeom>
          <a:noFill/>
          <a:ln w="14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95" name=""/>
          <p:cNvSpPr/>
          <p:nvPr/>
        </p:nvSpPr>
        <p:spPr>
          <a:xfrm>
            <a:off x="4118040" y="3344760"/>
            <a:ext cx="420480" cy="287280"/>
          </a:xfrm>
          <a:prstGeom prst="rect">
            <a:avLst/>
          </a:prstGeom>
          <a:no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6" name=""/>
          <p:cNvSpPr/>
          <p:nvPr/>
        </p:nvSpPr>
        <p:spPr>
          <a:xfrm>
            <a:off x="4081320" y="3306600"/>
            <a:ext cx="495360" cy="363600"/>
          </a:xfrm>
          <a:custGeom>
            <a:avLst/>
            <a:gdLst/>
            <a:ahLst/>
            <a:rect l="l" t="t" r="r" b="b"/>
            <a:pathLst>
              <a:path w="312" h="229">
                <a:moveTo>
                  <a:pt x="12" y="216"/>
                </a:moveTo>
                <a:lnTo>
                  <a:pt x="299" y="216"/>
                </a:lnTo>
                <a:lnTo>
                  <a:pt x="299" y="13"/>
                </a:lnTo>
                <a:lnTo>
                  <a:pt x="312" y="13"/>
                </a:lnTo>
                <a:lnTo>
                  <a:pt x="312" y="0"/>
                </a:lnTo>
                <a:lnTo>
                  <a:pt x="0" y="0"/>
                </a:lnTo>
                <a:lnTo>
                  <a:pt x="0" y="229"/>
                </a:lnTo>
                <a:lnTo>
                  <a:pt x="12" y="229"/>
                </a:lnTo>
                <a:lnTo>
                  <a:pt x="12" y="216"/>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7" name=""/>
          <p:cNvSpPr/>
          <p:nvPr/>
        </p:nvSpPr>
        <p:spPr>
          <a:xfrm>
            <a:off x="4022640" y="3716280"/>
            <a:ext cx="306360" cy="28800"/>
          </a:xfrm>
          <a:custGeom>
            <a:avLst/>
            <a:gdLst/>
            <a:ahLst/>
            <a:rect l="l" t="t" r="r" b="b"/>
            <a:pathLst>
              <a:path w="193" h="18">
                <a:moveTo>
                  <a:pt x="0" y="0"/>
                </a:moveTo>
                <a:lnTo>
                  <a:pt x="193" y="0"/>
                </a:lnTo>
                <a:lnTo>
                  <a:pt x="193" y="18"/>
                </a:lnTo>
              </a:path>
            </a:pathLst>
          </a:custGeom>
          <a:noFill/>
          <a:ln w="1440">
            <a:solidFill>
              <a:srgbClr val="000000"/>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598" name=""/>
          <p:cNvSpPr/>
          <p:nvPr/>
        </p:nvSpPr>
        <p:spPr>
          <a:xfrm flipV="1">
            <a:off x="4176720" y="3716280"/>
            <a:ext cx="1440" cy="28800"/>
          </a:xfrm>
          <a:prstGeom prst="line">
            <a:avLst/>
          </a:prstGeom>
          <a:ln w="1440">
            <a:solidFill>
              <a:srgbClr val="00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599" name=""/>
          <p:cNvSpPr/>
          <p:nvPr/>
        </p:nvSpPr>
        <p:spPr>
          <a:xfrm>
            <a:off x="2797200" y="3860640"/>
            <a:ext cx="1531800" cy="882720"/>
          </a:xfrm>
          <a:custGeom>
            <a:avLst/>
            <a:gdLst/>
            <a:ahLst/>
            <a:rect l="l" t="t" r="r" b="b"/>
            <a:pathLst>
              <a:path w="965" h="556">
                <a:moveTo>
                  <a:pt x="965" y="0"/>
                </a:moveTo>
                <a:lnTo>
                  <a:pt x="965" y="78"/>
                </a:lnTo>
                <a:lnTo>
                  <a:pt x="0" y="78"/>
                </a:lnTo>
                <a:lnTo>
                  <a:pt x="0" y="556"/>
                </a:lnTo>
              </a:path>
            </a:pathLst>
          </a:custGeom>
          <a:noFill/>
          <a:ln w="205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0" name=""/>
          <p:cNvSpPr/>
          <p:nvPr/>
        </p:nvSpPr>
        <p:spPr>
          <a:xfrm>
            <a:off x="2754360" y="4732200"/>
            <a:ext cx="87120" cy="130320"/>
          </a:xfrm>
          <a:custGeom>
            <a:avLst/>
            <a:gdLst/>
            <a:ahLst/>
            <a:rect l="l" t="t" r="r" b="b"/>
            <a:pathLst>
              <a:path w="55" h="82">
                <a:moveTo>
                  <a:pt x="55" y="0"/>
                </a:moveTo>
                <a:lnTo>
                  <a:pt x="27" y="82"/>
                </a:lnTo>
                <a:lnTo>
                  <a:pt x="0" y="0"/>
                </a:lnTo>
                <a:lnTo>
                  <a:pt x="55"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1" name=""/>
          <p:cNvSpPr/>
          <p:nvPr/>
        </p:nvSpPr>
        <p:spPr>
          <a:xfrm>
            <a:off x="4329000" y="3860640"/>
            <a:ext cx="5040" cy="882720"/>
          </a:xfrm>
          <a:custGeom>
            <a:avLst/>
            <a:gdLst/>
            <a:ahLst/>
            <a:rect l="l" t="t" r="r" b="b"/>
            <a:pathLst>
              <a:path w="3" h="556">
                <a:moveTo>
                  <a:pt x="0" y="0"/>
                </a:moveTo>
                <a:lnTo>
                  <a:pt x="0" y="78"/>
                </a:lnTo>
                <a:lnTo>
                  <a:pt x="3" y="78"/>
                </a:lnTo>
                <a:lnTo>
                  <a:pt x="3" y="556"/>
                </a:lnTo>
              </a:path>
            </a:pathLst>
          </a:custGeom>
          <a:noFill/>
          <a:ln w="205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2" name=""/>
          <p:cNvSpPr/>
          <p:nvPr/>
        </p:nvSpPr>
        <p:spPr>
          <a:xfrm>
            <a:off x="4289400" y="4732200"/>
            <a:ext cx="87480" cy="130320"/>
          </a:xfrm>
          <a:custGeom>
            <a:avLst/>
            <a:gdLst/>
            <a:ahLst/>
            <a:rect l="l" t="t" r="r" b="b"/>
            <a:pathLst>
              <a:path w="55" h="82">
                <a:moveTo>
                  <a:pt x="55" y="0"/>
                </a:moveTo>
                <a:lnTo>
                  <a:pt x="28" y="82"/>
                </a:lnTo>
                <a:lnTo>
                  <a:pt x="0" y="0"/>
                </a:lnTo>
                <a:lnTo>
                  <a:pt x="55"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3" name=""/>
          <p:cNvSpPr/>
          <p:nvPr/>
        </p:nvSpPr>
        <p:spPr>
          <a:xfrm>
            <a:off x="4329000" y="3860640"/>
            <a:ext cx="1533600" cy="941400"/>
          </a:xfrm>
          <a:custGeom>
            <a:avLst/>
            <a:gdLst/>
            <a:ahLst/>
            <a:rect l="l" t="t" r="r" b="b"/>
            <a:pathLst>
              <a:path w="966" h="593">
                <a:moveTo>
                  <a:pt x="0" y="0"/>
                </a:moveTo>
                <a:lnTo>
                  <a:pt x="0" y="78"/>
                </a:lnTo>
                <a:lnTo>
                  <a:pt x="966" y="78"/>
                </a:lnTo>
                <a:lnTo>
                  <a:pt x="966" y="593"/>
                </a:lnTo>
              </a:path>
            </a:pathLst>
          </a:custGeom>
          <a:noFill/>
          <a:ln w="205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5818320" y="4791240"/>
            <a:ext cx="85680" cy="128520"/>
          </a:xfrm>
          <a:custGeom>
            <a:avLst/>
            <a:gdLst/>
            <a:ahLst/>
            <a:rect l="l" t="t" r="r" b="b"/>
            <a:pathLst>
              <a:path w="54" h="81">
                <a:moveTo>
                  <a:pt x="54" y="0"/>
                </a:moveTo>
                <a:lnTo>
                  <a:pt x="28" y="81"/>
                </a:lnTo>
                <a:lnTo>
                  <a:pt x="0" y="0"/>
                </a:lnTo>
                <a:lnTo>
                  <a:pt x="54"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605" name="" descr=""/>
          <p:cNvPicPr/>
          <p:nvPr/>
        </p:nvPicPr>
        <p:blipFill>
          <a:blip r:embed="rId1"/>
          <a:stretch/>
        </p:blipFill>
        <p:spPr>
          <a:xfrm>
            <a:off x="4876920" y="3052800"/>
            <a:ext cx="685800" cy="762120"/>
          </a:xfrm>
          <a:prstGeom prst="rect">
            <a:avLst/>
          </a:prstGeom>
          <a:noFill/>
          <a:ln w="0">
            <a:noFill/>
          </a:ln>
        </p:spPr>
      </p:pic>
      <p:sp>
        <p:nvSpPr>
          <p:cNvPr id="606" name=""/>
          <p:cNvSpPr/>
          <p:nvPr/>
        </p:nvSpPr>
        <p:spPr>
          <a:xfrm>
            <a:off x="457200" y="1371600"/>
            <a:ext cx="7788240" cy="642600"/>
          </a:xfrm>
          <a:prstGeom prst="rect">
            <a:avLst/>
          </a:prstGeom>
          <a:noFill/>
          <a:ln w="0">
            <a:noFill/>
          </a:ln>
        </p:spPr>
        <p:style>
          <a:lnRef idx="0"/>
          <a:fillRef idx="0"/>
          <a:effectRef idx="0"/>
          <a:fontRef idx="minor"/>
        </p:style>
        <p:txBody>
          <a:bodyPr lIns="90000" rIns="90000" tIns="46800" bIns="46800" anchor="t">
            <a:spAutoFit/>
          </a:bodyPr>
          <a:p>
            <a:pPr lvl="2" marL="1535040" indent="-457200">
              <a:lnSpc>
                <a:spcPct val="100000"/>
              </a:lnSpc>
              <a:tabLst>
                <a:tab algn="l" pos="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 algn="l" pos="3429000"/>
                <a:tab algn="l" pos="3543480"/>
                <a:tab algn="l" pos="3657600"/>
                <a:tab algn="l" pos="3772080"/>
              </a:tabLst>
            </a:pP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endParaRPr b="0" lang="en-US" sz="1800" strike="noStrike" u="none">
              <a:solidFill>
                <a:srgbClr val="000000"/>
              </a:solidFill>
              <a:effectLst/>
              <a:uFillTx/>
              <a:latin typeface="Times New Roman"/>
            </a:endParaRPr>
          </a:p>
        </p:txBody>
      </p:sp>
      <p:sp>
        <p:nvSpPr>
          <p:cNvPr id="607" name=""/>
          <p:cNvSpPr/>
          <p:nvPr/>
        </p:nvSpPr>
        <p:spPr>
          <a:xfrm>
            <a:off x="593640" y="1219320"/>
            <a:ext cx="7788240" cy="1672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800" strike="noStrike" u="none">
                <a:solidFill>
                  <a:srgbClr val="000000"/>
                </a:solidFill>
                <a:effectLst/>
                <a:uFillTx/>
                <a:latin typeface="Arial"/>
              </a:rPr>
              <a:t>Create a Deal Capture Function</a:t>
            </a:r>
            <a:endParaRPr b="0" lang="en-US" sz="1800" strike="noStrike" u="none">
              <a:solidFill>
                <a:srgbClr val="000000"/>
              </a:solidFill>
              <a:effectLst/>
              <a:uFillTx/>
              <a:latin typeface="Times New Roman"/>
            </a:endParaRPr>
          </a:p>
          <a:p>
            <a:pPr>
              <a:lnSpc>
                <a:spcPct val="100000"/>
              </a:lnSpc>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endParaRPr b="0" lang="en-US" sz="1000" strike="noStrike" u="none">
              <a:solidFill>
                <a:srgbClr val="000000"/>
              </a:solidFill>
              <a:effectLst/>
              <a:uFillTx/>
              <a:latin typeface="Times New Roman"/>
            </a:endParaRPr>
          </a:p>
          <a:p>
            <a:pPr lvl="1" marL="1028880" indent="-457200">
              <a:lnSpc>
                <a:spcPct val="100000"/>
              </a:lnSpc>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rPr>
              <a:t>One point of processing for all deals integrated with Contracts, Risk Books, and Settlements.</a:t>
            </a:r>
            <a:endParaRPr b="0" lang="en-US" sz="1800" strike="noStrike" u="none">
              <a:solidFill>
                <a:srgbClr val="000000"/>
              </a:solidFill>
              <a:effectLst/>
              <a:uFillTx/>
              <a:latin typeface="Times New Roman"/>
            </a:endParaRPr>
          </a:p>
          <a:p>
            <a:pPr lvl="1" marL="1028880" indent="-457200">
              <a:lnSpc>
                <a:spcPct val="120000"/>
              </a:lnSpc>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rPr>
              <a:t>Formalize process to centralize deal confirmations.</a:t>
            </a:r>
            <a:endParaRPr b="0" lang="en-US" sz="1800" strike="noStrike" u="none">
              <a:solidFill>
                <a:srgbClr val="000000"/>
              </a:solidFill>
              <a:effectLst/>
              <a:uFillTx/>
              <a:latin typeface="Times New Roman"/>
            </a:endParaRPr>
          </a:p>
          <a:p>
            <a:pPr lvl="1" marL="1028880" indent="-457200">
              <a:lnSpc>
                <a:spcPct val="100000"/>
              </a:lnSpc>
              <a:spcAft>
                <a:spcPts val="675"/>
              </a:spcAft>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endParaRPr b="0" lang="en-US" sz="1800" strike="noStrike" u="none">
              <a:solidFill>
                <a:srgbClr val="000000"/>
              </a:solidFill>
              <a:effectLst/>
              <a:uFillTx/>
              <a:latin typeface="Times New Roman"/>
            </a:endParaRPr>
          </a:p>
        </p:txBody>
      </p:sp>
      <p:sp>
        <p:nvSpPr>
          <p:cNvPr id="608"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9"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0"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 </a:t>
            </a:r>
            <a:endParaRPr b="0" lang="en-US" sz="2800" strike="noStrike" u="none">
              <a:solidFill>
                <a:srgbClr val="000000"/>
              </a:solidFill>
              <a:effectLst/>
              <a:uFillTx/>
              <a:latin typeface="Times New Roman"/>
            </a:endParaRPr>
          </a:p>
        </p:txBody>
      </p:sp>
      <p:sp>
        <p:nvSpPr>
          <p:cNvPr id="611" name=""/>
          <p:cNvSpPr/>
          <p:nvPr/>
        </p:nvSpPr>
        <p:spPr>
          <a:xfrm>
            <a:off x="533520" y="1447920"/>
            <a:ext cx="8305560" cy="434880"/>
          </a:xfrm>
          <a:prstGeom prst="rect">
            <a:avLst/>
          </a:prstGeom>
          <a:noFill/>
          <a:ln w="0">
            <a:noFill/>
          </a:ln>
        </p:spPr>
        <p:style>
          <a:lnRef idx="0"/>
          <a:fillRef idx="0"/>
          <a:effectRef idx="0"/>
          <a:fontRef idx="minor"/>
        </p:style>
        <p:txBody>
          <a:bodyPr lIns="90000" rIns="90000" tIns="46800" bIns="46800" anchor="t">
            <a:spAutoFit/>
          </a:bodyPr>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2" name=""/>
          <p:cNvSpPr/>
          <p:nvPr/>
        </p:nvSpPr>
        <p:spPr>
          <a:xfrm>
            <a:off x="2163600" y="5958000"/>
            <a:ext cx="45720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3" name=""/>
          <p:cNvSpPr/>
          <p:nvPr/>
        </p:nvSpPr>
        <p:spPr>
          <a:xfrm>
            <a:off x="2163600" y="5805360"/>
            <a:ext cx="0" cy="30492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5824800" y="6033960"/>
            <a:ext cx="16408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End of Month</a:t>
            </a:r>
            <a:endParaRPr b="0" lang="en-US" sz="1800" strike="noStrike" u="none">
              <a:solidFill>
                <a:srgbClr val="000000"/>
              </a:solidFill>
              <a:effectLst/>
              <a:uFillTx/>
              <a:latin typeface="Times New Roman"/>
            </a:endParaRPr>
          </a:p>
        </p:txBody>
      </p:sp>
      <p:graphicFrame>
        <p:nvGraphicFramePr>
          <p:cNvPr id="615" name=""/>
          <p:cNvGraphicFramePr/>
          <p:nvPr/>
        </p:nvGraphicFramePr>
        <p:xfrm>
          <a:off x="2239920" y="4572000"/>
          <a:ext cx="1735200" cy="1130400"/>
        </p:xfrm>
        <a:graphic>
          <a:graphicData uri="http://schemas.openxmlformats.org/presentationml/2006/ole">
            <p:oleObj r:id="rId1" spid="">
              <p:embed/>
              <p:pic>
                <p:nvPicPr>
                  <p:cNvPr id="616" name="" descr=""/>
                  <p:cNvPicPr/>
                  <p:nvPr/>
                </p:nvPicPr>
                <p:blipFill>
                  <a:blip r:embed="rId2"/>
                  <a:stretch/>
                </p:blipFill>
                <p:spPr>
                  <a:xfrm>
                    <a:off x="2239920" y="4572000"/>
                    <a:ext cx="1735200" cy="1130400"/>
                  </a:xfrm>
                  <a:prstGeom prst="rect">
                    <a:avLst/>
                  </a:prstGeom>
                  <a:noFill/>
                  <a:ln w="0">
                    <a:noFill/>
                  </a:ln>
                </p:spPr>
              </p:pic>
            </p:oleObj>
          </a:graphicData>
        </a:graphic>
      </p:graphicFrame>
      <p:sp>
        <p:nvSpPr>
          <p:cNvPr id="617" name=""/>
          <p:cNvSpPr/>
          <p:nvPr/>
        </p:nvSpPr>
        <p:spPr>
          <a:xfrm>
            <a:off x="4132800" y="5033880"/>
            <a:ext cx="38304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a:t>
            </a:r>
            <a:endParaRPr b="0" lang="en-US" sz="2800" strike="noStrike" u="none">
              <a:solidFill>
                <a:srgbClr val="000000"/>
              </a:solidFill>
              <a:effectLst/>
              <a:uFillTx/>
              <a:latin typeface="Times New Roman"/>
            </a:endParaRPr>
          </a:p>
        </p:txBody>
      </p:sp>
      <p:grpSp>
        <p:nvGrpSpPr>
          <p:cNvPr id="618" name=""/>
          <p:cNvGrpSpPr/>
          <p:nvPr/>
        </p:nvGrpSpPr>
        <p:grpSpPr>
          <a:xfrm>
            <a:off x="4676760" y="4629240"/>
            <a:ext cx="1681200" cy="1073160"/>
            <a:chOff x="4676760" y="4629240"/>
            <a:chExt cx="1681200" cy="1073160"/>
          </a:xfrm>
        </p:grpSpPr>
        <p:sp>
          <p:nvSpPr>
            <p:cNvPr id="619" name=""/>
            <p:cNvSpPr/>
            <p:nvPr/>
          </p:nvSpPr>
          <p:spPr>
            <a:xfrm>
              <a:off x="4676760" y="4629240"/>
              <a:ext cx="1681200" cy="1073160"/>
            </a:xfrm>
            <a:custGeom>
              <a:avLst/>
              <a:gdLst/>
              <a:ahLst/>
              <a:rect l="l" t="t" r="r" b="b"/>
              <a:pathLst>
                <a:path w="1059" h="676">
                  <a:moveTo>
                    <a:pt x="0" y="105"/>
                  </a:moveTo>
                  <a:lnTo>
                    <a:pt x="0" y="571"/>
                  </a:lnTo>
                  <a:lnTo>
                    <a:pt x="3" y="583"/>
                  </a:lnTo>
                  <a:lnTo>
                    <a:pt x="12" y="595"/>
                  </a:lnTo>
                  <a:lnTo>
                    <a:pt x="30" y="606"/>
                  </a:lnTo>
                  <a:lnTo>
                    <a:pt x="51" y="616"/>
                  </a:lnTo>
                  <a:lnTo>
                    <a:pt x="81" y="627"/>
                  </a:lnTo>
                  <a:lnTo>
                    <a:pt x="114" y="638"/>
                  </a:lnTo>
                  <a:lnTo>
                    <a:pt x="155" y="646"/>
                  </a:lnTo>
                  <a:lnTo>
                    <a:pt x="199" y="653"/>
                  </a:lnTo>
                  <a:lnTo>
                    <a:pt x="247" y="661"/>
                  </a:lnTo>
                  <a:lnTo>
                    <a:pt x="300" y="666"/>
                  </a:lnTo>
                  <a:lnTo>
                    <a:pt x="355" y="671"/>
                  </a:lnTo>
                  <a:lnTo>
                    <a:pt x="411" y="675"/>
                  </a:lnTo>
                  <a:lnTo>
                    <a:pt x="469" y="676"/>
                  </a:lnTo>
                  <a:lnTo>
                    <a:pt x="529" y="676"/>
                  </a:lnTo>
                  <a:lnTo>
                    <a:pt x="589" y="676"/>
                  </a:lnTo>
                  <a:lnTo>
                    <a:pt x="648" y="675"/>
                  </a:lnTo>
                  <a:lnTo>
                    <a:pt x="704" y="671"/>
                  </a:lnTo>
                  <a:lnTo>
                    <a:pt x="759" y="666"/>
                  </a:lnTo>
                  <a:lnTo>
                    <a:pt x="812" y="661"/>
                  </a:lnTo>
                  <a:lnTo>
                    <a:pt x="860" y="653"/>
                  </a:lnTo>
                  <a:lnTo>
                    <a:pt x="904" y="646"/>
                  </a:lnTo>
                  <a:lnTo>
                    <a:pt x="944" y="638"/>
                  </a:lnTo>
                  <a:lnTo>
                    <a:pt x="978" y="627"/>
                  </a:lnTo>
                  <a:lnTo>
                    <a:pt x="1008" y="616"/>
                  </a:lnTo>
                  <a:lnTo>
                    <a:pt x="1029" y="606"/>
                  </a:lnTo>
                  <a:lnTo>
                    <a:pt x="1047" y="595"/>
                  </a:lnTo>
                  <a:lnTo>
                    <a:pt x="1056" y="583"/>
                  </a:lnTo>
                  <a:lnTo>
                    <a:pt x="1059" y="571"/>
                  </a:lnTo>
                  <a:lnTo>
                    <a:pt x="1059" y="105"/>
                  </a:lnTo>
                  <a:lnTo>
                    <a:pt x="1056" y="93"/>
                  </a:lnTo>
                  <a:lnTo>
                    <a:pt x="1047" y="81"/>
                  </a:lnTo>
                  <a:lnTo>
                    <a:pt x="1029" y="70"/>
                  </a:lnTo>
                  <a:lnTo>
                    <a:pt x="1008" y="60"/>
                  </a:lnTo>
                  <a:lnTo>
                    <a:pt x="978" y="49"/>
                  </a:lnTo>
                  <a:lnTo>
                    <a:pt x="944" y="38"/>
                  </a:lnTo>
                  <a:lnTo>
                    <a:pt x="904" y="30"/>
                  </a:lnTo>
                  <a:lnTo>
                    <a:pt x="860" y="23"/>
                  </a:lnTo>
                  <a:lnTo>
                    <a:pt x="812" y="15"/>
                  </a:lnTo>
                  <a:lnTo>
                    <a:pt x="759" y="10"/>
                  </a:lnTo>
                  <a:lnTo>
                    <a:pt x="704" y="5"/>
                  </a:lnTo>
                  <a:lnTo>
                    <a:pt x="648" y="1"/>
                  </a:lnTo>
                  <a:lnTo>
                    <a:pt x="589" y="0"/>
                  </a:lnTo>
                  <a:lnTo>
                    <a:pt x="529" y="0"/>
                  </a:lnTo>
                  <a:lnTo>
                    <a:pt x="469" y="0"/>
                  </a:lnTo>
                  <a:lnTo>
                    <a:pt x="411" y="1"/>
                  </a:lnTo>
                  <a:lnTo>
                    <a:pt x="355" y="5"/>
                  </a:lnTo>
                  <a:lnTo>
                    <a:pt x="300" y="10"/>
                  </a:lnTo>
                  <a:lnTo>
                    <a:pt x="247" y="15"/>
                  </a:lnTo>
                  <a:lnTo>
                    <a:pt x="199" y="23"/>
                  </a:lnTo>
                  <a:lnTo>
                    <a:pt x="155" y="30"/>
                  </a:lnTo>
                  <a:lnTo>
                    <a:pt x="114" y="38"/>
                  </a:lnTo>
                  <a:lnTo>
                    <a:pt x="81" y="49"/>
                  </a:lnTo>
                  <a:lnTo>
                    <a:pt x="51" y="60"/>
                  </a:lnTo>
                  <a:lnTo>
                    <a:pt x="30" y="70"/>
                  </a:lnTo>
                  <a:lnTo>
                    <a:pt x="12" y="81"/>
                  </a:lnTo>
                  <a:lnTo>
                    <a:pt x="3" y="93"/>
                  </a:lnTo>
                  <a:lnTo>
                    <a:pt x="0" y="105"/>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0" name=""/>
            <p:cNvSpPr/>
            <p:nvPr/>
          </p:nvSpPr>
          <p:spPr>
            <a:xfrm>
              <a:off x="4676760" y="4629240"/>
              <a:ext cx="1681200" cy="1073160"/>
            </a:xfrm>
            <a:custGeom>
              <a:avLst/>
              <a:gdLst/>
              <a:ahLst/>
              <a:rect l="l" t="t" r="r" b="b"/>
              <a:pathLst>
                <a:path w="1059" h="676">
                  <a:moveTo>
                    <a:pt x="0" y="105"/>
                  </a:moveTo>
                  <a:lnTo>
                    <a:pt x="0" y="571"/>
                  </a:lnTo>
                  <a:lnTo>
                    <a:pt x="3" y="583"/>
                  </a:lnTo>
                  <a:lnTo>
                    <a:pt x="12" y="595"/>
                  </a:lnTo>
                  <a:lnTo>
                    <a:pt x="30" y="606"/>
                  </a:lnTo>
                  <a:lnTo>
                    <a:pt x="51" y="616"/>
                  </a:lnTo>
                  <a:lnTo>
                    <a:pt x="81" y="627"/>
                  </a:lnTo>
                  <a:lnTo>
                    <a:pt x="114" y="638"/>
                  </a:lnTo>
                  <a:lnTo>
                    <a:pt x="155" y="646"/>
                  </a:lnTo>
                  <a:lnTo>
                    <a:pt x="199" y="653"/>
                  </a:lnTo>
                  <a:lnTo>
                    <a:pt x="247" y="661"/>
                  </a:lnTo>
                  <a:lnTo>
                    <a:pt x="300" y="666"/>
                  </a:lnTo>
                  <a:lnTo>
                    <a:pt x="355" y="671"/>
                  </a:lnTo>
                  <a:lnTo>
                    <a:pt x="411" y="675"/>
                  </a:lnTo>
                  <a:lnTo>
                    <a:pt x="469" y="676"/>
                  </a:lnTo>
                  <a:lnTo>
                    <a:pt x="529" y="676"/>
                  </a:lnTo>
                  <a:lnTo>
                    <a:pt x="589" y="676"/>
                  </a:lnTo>
                  <a:lnTo>
                    <a:pt x="648" y="675"/>
                  </a:lnTo>
                  <a:lnTo>
                    <a:pt x="704" y="671"/>
                  </a:lnTo>
                  <a:lnTo>
                    <a:pt x="759" y="666"/>
                  </a:lnTo>
                  <a:lnTo>
                    <a:pt x="812" y="661"/>
                  </a:lnTo>
                  <a:lnTo>
                    <a:pt x="860" y="653"/>
                  </a:lnTo>
                  <a:lnTo>
                    <a:pt x="904" y="646"/>
                  </a:lnTo>
                  <a:lnTo>
                    <a:pt x="944" y="638"/>
                  </a:lnTo>
                  <a:lnTo>
                    <a:pt x="978" y="627"/>
                  </a:lnTo>
                  <a:lnTo>
                    <a:pt x="1008" y="616"/>
                  </a:lnTo>
                  <a:lnTo>
                    <a:pt x="1029" y="606"/>
                  </a:lnTo>
                  <a:lnTo>
                    <a:pt x="1047" y="595"/>
                  </a:lnTo>
                  <a:lnTo>
                    <a:pt x="1056" y="583"/>
                  </a:lnTo>
                  <a:lnTo>
                    <a:pt x="1059" y="571"/>
                  </a:lnTo>
                  <a:lnTo>
                    <a:pt x="1059" y="105"/>
                  </a:lnTo>
                  <a:lnTo>
                    <a:pt x="1056" y="93"/>
                  </a:lnTo>
                  <a:lnTo>
                    <a:pt x="1047" y="81"/>
                  </a:lnTo>
                  <a:lnTo>
                    <a:pt x="1029" y="70"/>
                  </a:lnTo>
                  <a:lnTo>
                    <a:pt x="1008" y="60"/>
                  </a:lnTo>
                  <a:lnTo>
                    <a:pt x="978" y="49"/>
                  </a:lnTo>
                  <a:lnTo>
                    <a:pt x="944" y="38"/>
                  </a:lnTo>
                  <a:lnTo>
                    <a:pt x="904" y="30"/>
                  </a:lnTo>
                  <a:lnTo>
                    <a:pt x="860" y="23"/>
                  </a:lnTo>
                  <a:lnTo>
                    <a:pt x="812" y="15"/>
                  </a:lnTo>
                  <a:lnTo>
                    <a:pt x="759" y="10"/>
                  </a:lnTo>
                  <a:lnTo>
                    <a:pt x="704" y="5"/>
                  </a:lnTo>
                  <a:lnTo>
                    <a:pt x="648" y="1"/>
                  </a:lnTo>
                  <a:lnTo>
                    <a:pt x="589" y="0"/>
                  </a:lnTo>
                  <a:lnTo>
                    <a:pt x="529" y="0"/>
                  </a:lnTo>
                  <a:lnTo>
                    <a:pt x="469" y="0"/>
                  </a:lnTo>
                  <a:lnTo>
                    <a:pt x="411" y="1"/>
                  </a:lnTo>
                  <a:lnTo>
                    <a:pt x="355" y="5"/>
                  </a:lnTo>
                  <a:lnTo>
                    <a:pt x="300" y="10"/>
                  </a:lnTo>
                  <a:lnTo>
                    <a:pt x="247" y="15"/>
                  </a:lnTo>
                  <a:lnTo>
                    <a:pt x="199" y="23"/>
                  </a:lnTo>
                  <a:lnTo>
                    <a:pt x="155" y="30"/>
                  </a:lnTo>
                  <a:lnTo>
                    <a:pt x="114" y="38"/>
                  </a:lnTo>
                  <a:lnTo>
                    <a:pt x="81" y="49"/>
                  </a:lnTo>
                  <a:lnTo>
                    <a:pt x="51" y="60"/>
                  </a:lnTo>
                  <a:lnTo>
                    <a:pt x="30" y="70"/>
                  </a:lnTo>
                  <a:lnTo>
                    <a:pt x="12" y="81"/>
                  </a:lnTo>
                  <a:lnTo>
                    <a:pt x="3" y="93"/>
                  </a:lnTo>
                  <a:lnTo>
                    <a:pt x="0" y="105"/>
                  </a:lnTo>
                </a:path>
              </a:pathLst>
            </a:custGeom>
            <a:no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1" name=""/>
            <p:cNvSpPr/>
            <p:nvPr/>
          </p:nvSpPr>
          <p:spPr>
            <a:xfrm>
              <a:off x="4676760" y="4795920"/>
              <a:ext cx="1681200" cy="168120"/>
            </a:xfrm>
            <a:custGeom>
              <a:avLst/>
              <a:gdLst/>
              <a:ahLst/>
              <a:rect l="l" t="t" r="r" b="b"/>
              <a:pathLst>
                <a:path w="1059" h="106">
                  <a:moveTo>
                    <a:pt x="0" y="0"/>
                  </a:moveTo>
                  <a:lnTo>
                    <a:pt x="3" y="11"/>
                  </a:lnTo>
                  <a:lnTo>
                    <a:pt x="12" y="23"/>
                  </a:lnTo>
                  <a:lnTo>
                    <a:pt x="30" y="36"/>
                  </a:lnTo>
                  <a:lnTo>
                    <a:pt x="51" y="46"/>
                  </a:lnTo>
                  <a:lnTo>
                    <a:pt x="81" y="57"/>
                  </a:lnTo>
                  <a:lnTo>
                    <a:pt x="114" y="66"/>
                  </a:lnTo>
                  <a:lnTo>
                    <a:pt x="155" y="74"/>
                  </a:lnTo>
                  <a:lnTo>
                    <a:pt x="199" y="83"/>
                  </a:lnTo>
                  <a:lnTo>
                    <a:pt x="247" y="90"/>
                  </a:lnTo>
                  <a:lnTo>
                    <a:pt x="300" y="96"/>
                  </a:lnTo>
                  <a:lnTo>
                    <a:pt x="355" y="99"/>
                  </a:lnTo>
                  <a:lnTo>
                    <a:pt x="411" y="103"/>
                  </a:lnTo>
                  <a:lnTo>
                    <a:pt x="469" y="104"/>
                  </a:lnTo>
                  <a:lnTo>
                    <a:pt x="529" y="106"/>
                  </a:lnTo>
                  <a:lnTo>
                    <a:pt x="589" y="104"/>
                  </a:lnTo>
                  <a:lnTo>
                    <a:pt x="648" y="103"/>
                  </a:lnTo>
                  <a:lnTo>
                    <a:pt x="704" y="99"/>
                  </a:lnTo>
                  <a:lnTo>
                    <a:pt x="759" y="96"/>
                  </a:lnTo>
                  <a:lnTo>
                    <a:pt x="812" y="90"/>
                  </a:lnTo>
                  <a:lnTo>
                    <a:pt x="860" y="83"/>
                  </a:lnTo>
                  <a:lnTo>
                    <a:pt x="904" y="74"/>
                  </a:lnTo>
                  <a:lnTo>
                    <a:pt x="944" y="66"/>
                  </a:lnTo>
                  <a:lnTo>
                    <a:pt x="978" y="57"/>
                  </a:lnTo>
                  <a:lnTo>
                    <a:pt x="1008" y="46"/>
                  </a:lnTo>
                  <a:lnTo>
                    <a:pt x="1029" y="36"/>
                  </a:lnTo>
                  <a:lnTo>
                    <a:pt x="1047" y="23"/>
                  </a:lnTo>
                  <a:lnTo>
                    <a:pt x="1056" y="11"/>
                  </a:lnTo>
                  <a:lnTo>
                    <a:pt x="1059" y="0"/>
                  </a:lnTo>
                </a:path>
              </a:pathLst>
            </a:custGeom>
            <a:no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2" name=""/>
            <p:cNvSpPr/>
            <p:nvPr/>
          </p:nvSpPr>
          <p:spPr>
            <a:xfrm>
              <a:off x="4676760" y="4879800"/>
              <a:ext cx="1681200" cy="168480"/>
            </a:xfrm>
            <a:custGeom>
              <a:avLst/>
              <a:gdLst/>
              <a:ahLst/>
              <a:rect l="l" t="t" r="r" b="b"/>
              <a:pathLst>
                <a:path w="1059" h="106">
                  <a:moveTo>
                    <a:pt x="0" y="0"/>
                  </a:moveTo>
                  <a:lnTo>
                    <a:pt x="3" y="11"/>
                  </a:lnTo>
                  <a:lnTo>
                    <a:pt x="12" y="23"/>
                  </a:lnTo>
                  <a:lnTo>
                    <a:pt x="30" y="35"/>
                  </a:lnTo>
                  <a:lnTo>
                    <a:pt x="51" y="46"/>
                  </a:lnTo>
                  <a:lnTo>
                    <a:pt x="81" y="57"/>
                  </a:lnTo>
                  <a:lnTo>
                    <a:pt x="114" y="65"/>
                  </a:lnTo>
                  <a:lnTo>
                    <a:pt x="155" y="74"/>
                  </a:lnTo>
                  <a:lnTo>
                    <a:pt x="199" y="83"/>
                  </a:lnTo>
                  <a:lnTo>
                    <a:pt x="247" y="90"/>
                  </a:lnTo>
                  <a:lnTo>
                    <a:pt x="300" y="95"/>
                  </a:lnTo>
                  <a:lnTo>
                    <a:pt x="355" y="99"/>
                  </a:lnTo>
                  <a:lnTo>
                    <a:pt x="411" y="102"/>
                  </a:lnTo>
                  <a:lnTo>
                    <a:pt x="469" y="104"/>
                  </a:lnTo>
                  <a:lnTo>
                    <a:pt x="529" y="106"/>
                  </a:lnTo>
                  <a:lnTo>
                    <a:pt x="589" y="104"/>
                  </a:lnTo>
                  <a:lnTo>
                    <a:pt x="648" y="102"/>
                  </a:lnTo>
                  <a:lnTo>
                    <a:pt x="704" y="99"/>
                  </a:lnTo>
                  <a:lnTo>
                    <a:pt x="759" y="95"/>
                  </a:lnTo>
                  <a:lnTo>
                    <a:pt x="812" y="90"/>
                  </a:lnTo>
                  <a:lnTo>
                    <a:pt x="860" y="83"/>
                  </a:lnTo>
                  <a:lnTo>
                    <a:pt x="904" y="74"/>
                  </a:lnTo>
                  <a:lnTo>
                    <a:pt x="944" y="65"/>
                  </a:lnTo>
                  <a:lnTo>
                    <a:pt x="978" y="57"/>
                  </a:lnTo>
                  <a:lnTo>
                    <a:pt x="1008" y="46"/>
                  </a:lnTo>
                  <a:lnTo>
                    <a:pt x="1029" y="35"/>
                  </a:lnTo>
                  <a:lnTo>
                    <a:pt x="1047" y="23"/>
                  </a:lnTo>
                  <a:lnTo>
                    <a:pt x="1056" y="11"/>
                  </a:lnTo>
                  <a:lnTo>
                    <a:pt x="1059" y="0"/>
                  </a:lnTo>
                </a:path>
              </a:pathLst>
            </a:custGeom>
            <a:no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3" name=""/>
            <p:cNvSpPr/>
            <p:nvPr/>
          </p:nvSpPr>
          <p:spPr>
            <a:xfrm>
              <a:off x="4676760" y="4964040"/>
              <a:ext cx="1681200" cy="168480"/>
            </a:xfrm>
            <a:custGeom>
              <a:avLst/>
              <a:gdLst/>
              <a:ahLst/>
              <a:rect l="l" t="t" r="r" b="b"/>
              <a:pathLst>
                <a:path w="1059" h="106">
                  <a:moveTo>
                    <a:pt x="0" y="0"/>
                  </a:moveTo>
                  <a:lnTo>
                    <a:pt x="3" y="11"/>
                  </a:lnTo>
                  <a:lnTo>
                    <a:pt x="12" y="23"/>
                  </a:lnTo>
                  <a:lnTo>
                    <a:pt x="30" y="35"/>
                  </a:lnTo>
                  <a:lnTo>
                    <a:pt x="51" y="46"/>
                  </a:lnTo>
                  <a:lnTo>
                    <a:pt x="81" y="57"/>
                  </a:lnTo>
                  <a:lnTo>
                    <a:pt x="114" y="65"/>
                  </a:lnTo>
                  <a:lnTo>
                    <a:pt x="155" y="74"/>
                  </a:lnTo>
                  <a:lnTo>
                    <a:pt x="199" y="83"/>
                  </a:lnTo>
                  <a:lnTo>
                    <a:pt x="247" y="90"/>
                  </a:lnTo>
                  <a:lnTo>
                    <a:pt x="300" y="95"/>
                  </a:lnTo>
                  <a:lnTo>
                    <a:pt x="355" y="99"/>
                  </a:lnTo>
                  <a:lnTo>
                    <a:pt x="411" y="102"/>
                  </a:lnTo>
                  <a:lnTo>
                    <a:pt x="469" y="104"/>
                  </a:lnTo>
                  <a:lnTo>
                    <a:pt x="529" y="106"/>
                  </a:lnTo>
                  <a:lnTo>
                    <a:pt x="589" y="104"/>
                  </a:lnTo>
                  <a:lnTo>
                    <a:pt x="648" y="102"/>
                  </a:lnTo>
                  <a:lnTo>
                    <a:pt x="704" y="99"/>
                  </a:lnTo>
                  <a:lnTo>
                    <a:pt x="759" y="95"/>
                  </a:lnTo>
                  <a:lnTo>
                    <a:pt x="812" y="90"/>
                  </a:lnTo>
                  <a:lnTo>
                    <a:pt x="860" y="83"/>
                  </a:lnTo>
                  <a:lnTo>
                    <a:pt x="904" y="74"/>
                  </a:lnTo>
                  <a:lnTo>
                    <a:pt x="944" y="65"/>
                  </a:lnTo>
                  <a:lnTo>
                    <a:pt x="978" y="57"/>
                  </a:lnTo>
                  <a:lnTo>
                    <a:pt x="1008" y="46"/>
                  </a:lnTo>
                  <a:lnTo>
                    <a:pt x="1029" y="35"/>
                  </a:lnTo>
                  <a:lnTo>
                    <a:pt x="1047" y="23"/>
                  </a:lnTo>
                  <a:lnTo>
                    <a:pt x="1056" y="11"/>
                  </a:lnTo>
                  <a:lnTo>
                    <a:pt x="1059" y="0"/>
                  </a:lnTo>
                </a:path>
              </a:pathLst>
            </a:custGeom>
            <a:no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4" name=""/>
            <p:cNvSpPr/>
            <p:nvPr/>
          </p:nvSpPr>
          <p:spPr>
            <a:xfrm>
              <a:off x="5217480" y="5222880"/>
              <a:ext cx="68688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Volumes</a:t>
              </a:r>
              <a:endParaRPr b="0" lang="en-US" sz="1300" strike="noStrike" u="none">
                <a:solidFill>
                  <a:srgbClr val="000000"/>
                </a:solidFill>
                <a:effectLst/>
                <a:uFillTx/>
                <a:latin typeface="Times New Roman"/>
              </a:endParaRPr>
            </a:p>
          </p:txBody>
        </p:sp>
        <p:sp>
          <p:nvSpPr>
            <p:cNvPr id="625" name=""/>
            <p:cNvSpPr/>
            <p:nvPr/>
          </p:nvSpPr>
          <p:spPr>
            <a:xfrm>
              <a:off x="5290920" y="5418000"/>
              <a:ext cx="549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Settled</a:t>
              </a:r>
              <a:endParaRPr b="0" lang="en-US" sz="1300" strike="noStrike" u="none">
                <a:solidFill>
                  <a:srgbClr val="000000"/>
                </a:solidFill>
                <a:effectLst/>
                <a:uFillTx/>
                <a:latin typeface="Times New Roman"/>
              </a:endParaRPr>
            </a:p>
          </p:txBody>
        </p:sp>
      </p:grpSp>
      <p:sp>
        <p:nvSpPr>
          <p:cNvPr id="626" name=""/>
          <p:cNvSpPr/>
          <p:nvPr/>
        </p:nvSpPr>
        <p:spPr>
          <a:xfrm>
            <a:off x="593640" y="1231920"/>
            <a:ext cx="7788240" cy="3791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800" strike="noStrike" u="none">
                <a:solidFill>
                  <a:srgbClr val="000000"/>
                </a:solidFill>
                <a:effectLst/>
                <a:uFillTx/>
                <a:latin typeface="Arial"/>
              </a:rPr>
              <a:t>Establish Operational Analysis functionality by:</a:t>
            </a:r>
            <a:endParaRPr b="0" lang="en-US" sz="1800" strike="noStrike" u="none">
              <a:solidFill>
                <a:srgbClr val="000000"/>
              </a:solidFill>
              <a:effectLst/>
              <a:uFillTx/>
              <a:latin typeface="Times New Roman"/>
            </a:endParaRPr>
          </a:p>
          <a:p>
            <a:pPr lvl="1" marL="1028880" indent="-457200">
              <a:lnSpc>
                <a:spcPct val="120000"/>
              </a:lnSpc>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rPr>
              <a:t>Comparing risk books to actuals at contract level (including site, meter, and project) and setting up a process to analyze variances.</a:t>
            </a:r>
            <a:endParaRPr b="0" lang="en-US" sz="1800" strike="noStrike" u="none">
              <a:solidFill>
                <a:srgbClr val="000000"/>
              </a:solidFill>
              <a:effectLst/>
              <a:uFillTx/>
              <a:latin typeface="Times New Roman"/>
            </a:endParaRPr>
          </a:p>
          <a:p>
            <a:pPr lvl="1" marL="1028880" indent="-457200">
              <a:lnSpc>
                <a:spcPct val="125000"/>
              </a:lnSpc>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r>
              <a:rPr b="0" lang="en-US" sz="1800" strike="noStrike" u="none">
                <a:solidFill>
                  <a:srgbClr val="000000"/>
                </a:solidFill>
                <a:effectLst/>
                <a:uFillTx/>
                <a:latin typeface="Arial"/>
              </a:rPr>
              <a:t>Developing the ability to track statistical information for all contracts (scheduled physical, financial, and non-scheduled physical).</a:t>
            </a:r>
            <a:endParaRPr b="0" lang="en-US" sz="1800" strike="noStrike" u="none">
              <a:solidFill>
                <a:srgbClr val="000000"/>
              </a:solidFill>
              <a:effectLst/>
              <a:uFillTx/>
              <a:latin typeface="Times New Roman"/>
            </a:endParaRPr>
          </a:p>
          <a:p>
            <a:pPr lvl="1" marL="1028880" indent="-457200">
              <a:lnSpc>
                <a:spcPct val="125000"/>
              </a:lnSpc>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endParaRPr b="0" lang="en-US" sz="1200" strike="noStrike" u="none">
              <a:solidFill>
                <a:srgbClr val="000000"/>
              </a:solidFill>
              <a:effectLst/>
              <a:uFillTx/>
              <a:latin typeface="Times New Roman"/>
            </a:endParaRPr>
          </a:p>
          <a:p>
            <a:pPr>
              <a:lnSpc>
                <a:spcPct val="105000"/>
              </a:lnSpc>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800" strike="noStrike" u="none">
                <a:solidFill>
                  <a:srgbClr val="000000"/>
                </a:solidFill>
                <a:effectLst/>
                <a:uFillTx/>
                <a:latin typeface="Arial"/>
              </a:rPr>
              <a:t>Institute a volume reconciliation process to reconcile volumes booked versus volumes settled.</a:t>
            </a:r>
            <a:endParaRPr b="0" lang="en-US" sz="1800" strike="noStrike" u="none">
              <a:solidFill>
                <a:srgbClr val="000000"/>
              </a:solidFill>
              <a:effectLst/>
              <a:uFillTx/>
              <a:latin typeface="Times New Roman"/>
            </a:endParaRPr>
          </a:p>
          <a:p>
            <a:pPr lvl="1" marL="1028880" indent="-457200">
              <a:lnSpc>
                <a:spcPct val="120000"/>
              </a:lnSpc>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endParaRPr b="0" lang="en-US" sz="1800" strike="noStrike" u="none">
              <a:solidFill>
                <a:srgbClr val="000000"/>
              </a:solidFill>
              <a:effectLst/>
              <a:uFillTx/>
              <a:latin typeface="Times New Roman"/>
            </a:endParaRPr>
          </a:p>
          <a:p>
            <a:pPr lvl="1" marL="1028880" indent="-457200">
              <a:lnSpc>
                <a:spcPct val="100000"/>
              </a:lnSpc>
              <a:spcAft>
                <a:spcPts val="675"/>
              </a:spcAft>
              <a:buClr>
                <a:srgbClr val="000000"/>
              </a:buClr>
              <a:buFont typeface="Arial"/>
              <a:buChar char="•"/>
              <a:tabLst>
                <a:tab algn="l" pos="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 algn="l" pos="3086280"/>
                <a:tab algn="l" pos="3200400"/>
                <a:tab algn="l" pos="3314880"/>
              </a:tabLst>
            </a:pPr>
            <a:endParaRPr b="0" lang="en-US" sz="1800" strike="noStrike" u="none">
              <a:solidFill>
                <a:srgbClr val="000000"/>
              </a:solidFill>
              <a:effectLst/>
              <a:uFillTx/>
              <a:latin typeface="Times New Roman"/>
            </a:endParaRPr>
          </a:p>
        </p:txBody>
      </p:sp>
      <p:sp>
        <p:nvSpPr>
          <p:cNvPr id="627"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8"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9"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Key Recommendations</a:t>
            </a:r>
            <a:endParaRPr b="0" lang="en-US" sz="2800" strike="noStrike" u="none">
              <a:solidFill>
                <a:srgbClr val="000000"/>
              </a:solidFill>
              <a:effectLst/>
              <a:uFillTx/>
              <a:latin typeface="Times New Roman"/>
            </a:endParaRPr>
          </a:p>
        </p:txBody>
      </p:sp>
      <p:sp>
        <p:nvSpPr>
          <p:cNvPr id="630" name=""/>
          <p:cNvSpPr/>
          <p:nvPr/>
        </p:nvSpPr>
        <p:spPr>
          <a:xfrm>
            <a:off x="533520" y="1447920"/>
            <a:ext cx="8305560" cy="642600"/>
          </a:xfrm>
          <a:prstGeom prst="rect">
            <a:avLst/>
          </a:prstGeom>
          <a:noFill/>
          <a:ln w="0">
            <a:noFill/>
          </a:ln>
        </p:spPr>
        <p:style>
          <a:lnRef idx="0"/>
          <a:fillRef idx="0"/>
          <a:effectRef idx="0"/>
          <a:fontRef idx="minor"/>
        </p:style>
        <p:txBody>
          <a:bodyPr lIns="90000" rIns="90000" tIns="46800" bIns="46800" anchor="t">
            <a:spAutoFit/>
          </a:bodyPr>
          <a:p>
            <a:pPr lvl="2" marL="1600200" indent="-4572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31" name=""/>
          <p:cNvSpPr/>
          <p:nvPr/>
        </p:nvSpPr>
        <p:spPr>
          <a:xfrm>
            <a:off x="609480" y="1995480"/>
            <a:ext cx="7239240" cy="23799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2251"/>
              </a:spcBef>
              <a:spcAft>
                <a:spcPts val="67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Eliminate capability to define contract terms post-signing.</a:t>
            </a:r>
            <a:endParaRPr b="0" lang="en-US" sz="1800" strike="noStrike" u="none">
              <a:solidFill>
                <a:srgbClr val="000000"/>
              </a:solidFill>
              <a:effectLst/>
              <a:uFillTx/>
              <a:latin typeface="Times New Roman"/>
            </a:endParaRPr>
          </a:p>
          <a:p>
            <a:pPr marL="457200" indent="-457200">
              <a:lnSpc>
                <a:spcPct val="100000"/>
              </a:lnSpc>
              <a:spcBef>
                <a:spcPts val="1125"/>
              </a:spcBef>
              <a:spcAft>
                <a:spcPts val="67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 a complete master site list on day of contract signing.</a:t>
            </a:r>
            <a:endParaRPr b="0" lang="en-US" sz="1800" strike="noStrike" u="none">
              <a:solidFill>
                <a:srgbClr val="000000"/>
              </a:solidFill>
              <a:effectLst/>
              <a:uFillTx/>
              <a:latin typeface="Times New Roman"/>
            </a:endParaRPr>
          </a:p>
          <a:p>
            <a:pPr marL="457200" indent="-457200">
              <a:lnSpc>
                <a:spcPct val="100000"/>
              </a:lnSpc>
              <a:spcBef>
                <a:spcPts val="1125"/>
              </a:spcBef>
              <a:spcAft>
                <a:spcPts val="67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 contracts to include contract compliance checklists.</a:t>
            </a:r>
            <a:endParaRPr b="0" lang="en-US" sz="1800" strike="noStrike" u="none">
              <a:solidFill>
                <a:srgbClr val="000000"/>
              </a:solidFill>
              <a:effectLst/>
              <a:uFillTx/>
              <a:latin typeface="Times New Roman"/>
            </a:endParaRPr>
          </a:p>
          <a:p>
            <a:pPr marL="457200" indent="-457200">
              <a:lnSpc>
                <a:spcPct val="100000"/>
              </a:lnSpc>
              <a:spcBef>
                <a:spcPts val="1125"/>
              </a:spcBef>
              <a:spcAft>
                <a:spcPts val="67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 all deals booked to have an executed contract.</a:t>
            </a:r>
            <a:endParaRPr b="0" lang="en-US" sz="1800" strike="noStrike" u="none">
              <a:solidFill>
                <a:srgbClr val="000000"/>
              </a:solidFill>
              <a:effectLst/>
              <a:uFillTx/>
              <a:latin typeface="Times New Roman"/>
            </a:endParaRPr>
          </a:p>
          <a:p>
            <a:pPr marL="457200" indent="-457200">
              <a:lnSpc>
                <a:spcPct val="100000"/>
              </a:lnSpc>
              <a:spcBef>
                <a:spcPts val="1125"/>
              </a:spcBef>
              <a:spcAft>
                <a:spcPts val="67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 all executed contracts be sent to Contract Management</a:t>
            </a:r>
            <a:endParaRPr b="0" lang="en-US" sz="1800" strike="noStrike" u="none">
              <a:solidFill>
                <a:srgbClr val="000000"/>
              </a:solidFill>
              <a:effectLst/>
              <a:uFillTx/>
              <a:latin typeface="Times New Roman"/>
            </a:endParaRPr>
          </a:p>
        </p:txBody>
      </p:sp>
      <p:sp>
        <p:nvSpPr>
          <p:cNvPr id="632" name=""/>
          <p:cNvSpPr/>
          <p:nvPr/>
        </p:nvSpPr>
        <p:spPr>
          <a:xfrm>
            <a:off x="1443240" y="4913280"/>
            <a:ext cx="2755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Master Site List</a:t>
            </a:r>
            <a:endParaRPr b="0" lang="en-US" sz="2400" strike="noStrike" u="none">
              <a:solidFill>
                <a:srgbClr val="000000"/>
              </a:solidFill>
              <a:effectLst/>
              <a:uFillTx/>
              <a:latin typeface="Times New Roman"/>
            </a:endParaRPr>
          </a:p>
        </p:txBody>
      </p:sp>
      <p:sp>
        <p:nvSpPr>
          <p:cNvPr id="633" name=""/>
          <p:cNvSpPr/>
          <p:nvPr/>
        </p:nvSpPr>
        <p:spPr>
          <a:xfrm>
            <a:off x="1445760" y="5241960"/>
            <a:ext cx="35856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Compliance Checklist</a:t>
            </a:r>
            <a:endParaRPr b="0" lang="en-US" sz="2400" strike="noStrike" u="none">
              <a:solidFill>
                <a:srgbClr val="000000"/>
              </a:solidFill>
              <a:effectLst/>
              <a:uFillTx/>
              <a:latin typeface="Times New Roman"/>
            </a:endParaRPr>
          </a:p>
        </p:txBody>
      </p:sp>
      <p:sp>
        <p:nvSpPr>
          <p:cNvPr id="634" name=""/>
          <p:cNvSpPr/>
          <p:nvPr/>
        </p:nvSpPr>
        <p:spPr>
          <a:xfrm>
            <a:off x="4948200" y="4933800"/>
            <a:ext cx="44136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a:t>
            </a:r>
            <a:endParaRPr b="0" lang="en-US" sz="3600" strike="noStrike" u="none">
              <a:solidFill>
                <a:srgbClr val="000000"/>
              </a:solidFill>
              <a:effectLst/>
              <a:uFillTx/>
              <a:latin typeface="Times New Roman"/>
            </a:endParaRPr>
          </a:p>
        </p:txBody>
      </p:sp>
      <p:sp>
        <p:nvSpPr>
          <p:cNvPr id="635" name=""/>
          <p:cNvSpPr/>
          <p:nvPr/>
        </p:nvSpPr>
        <p:spPr>
          <a:xfrm>
            <a:off x="5505480" y="4572000"/>
            <a:ext cx="1581120" cy="1371600"/>
          </a:xfrm>
          <a:prstGeom prst="ellipse">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6" name=""/>
          <p:cNvSpPr/>
          <p:nvPr/>
        </p:nvSpPr>
        <p:spPr>
          <a:xfrm>
            <a:off x="5628960" y="5129280"/>
            <a:ext cx="14004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Contract</a:t>
            </a:r>
            <a:endParaRPr b="0" lang="en-US" sz="1800" strike="noStrike" u="none">
              <a:solidFill>
                <a:srgbClr val="000000"/>
              </a:solidFill>
              <a:effectLst/>
              <a:uFillTx/>
              <a:latin typeface="Times New Roman"/>
            </a:endParaRPr>
          </a:p>
        </p:txBody>
      </p:sp>
      <p:sp>
        <p:nvSpPr>
          <p:cNvPr id="637" name=""/>
          <p:cNvSpPr/>
          <p:nvPr/>
        </p:nvSpPr>
        <p:spPr>
          <a:xfrm flipH="1">
            <a:off x="5866920" y="4648320"/>
            <a:ext cx="838440" cy="1143000"/>
          </a:xfrm>
          <a:prstGeom prst="line">
            <a:avLst/>
          </a:prstGeom>
          <a:ln w="50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8" name=""/>
          <p:cNvSpPr/>
          <p:nvPr/>
        </p:nvSpPr>
        <p:spPr>
          <a:xfrm>
            <a:off x="218520" y="1195560"/>
            <a:ext cx="3863880" cy="642600"/>
          </a:xfrm>
          <a:prstGeom prst="rect">
            <a:avLst/>
          </a:prstGeom>
          <a:noFill/>
          <a:ln w="0">
            <a:noFill/>
          </a:ln>
        </p:spPr>
        <p:style>
          <a:lnRef idx="0"/>
          <a:fillRef idx="0"/>
          <a:effectRef idx="0"/>
          <a:fontRef idx="minor"/>
        </p:style>
        <p:txBody>
          <a:bodyPr wrap="none" lIns="90000" rIns="90000" tIns="46800" bIns="4680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99"/>
                </a:solidFill>
                <a:effectLst/>
                <a:uFillTx/>
                <a:latin typeface="SimSun"/>
              </a:rPr>
              <a:t>THOU SHALT...</a:t>
            </a:r>
            <a:endParaRPr b="0" lang="en-US" sz="3600" strike="noStrike" u="none">
              <a:solidFill>
                <a:srgbClr val="000000"/>
              </a:solidFill>
              <a:effectLst/>
              <a:uFillTx/>
              <a:latin typeface="Times New Roman"/>
            </a:endParaRPr>
          </a:p>
        </p:txBody>
      </p:sp>
      <p:sp>
        <p:nvSpPr>
          <p:cNvPr id="639"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0" name=""/>
          <p:cNvSpPr/>
          <p:nvPr/>
        </p:nvSpPr>
        <p:spPr>
          <a:xfrm>
            <a:off x="0" y="763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41"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Other Recommendations</a:t>
            </a:r>
            <a:endParaRPr b="0" lang="en-US" sz="2800" strike="noStrike" u="none">
              <a:solidFill>
                <a:srgbClr val="000000"/>
              </a:solidFill>
              <a:effectLst/>
              <a:uFillTx/>
              <a:latin typeface="Times New Roman"/>
            </a:endParaRPr>
          </a:p>
        </p:txBody>
      </p:sp>
      <p:sp>
        <p:nvSpPr>
          <p:cNvPr id="642" name=""/>
          <p:cNvSpPr/>
          <p:nvPr/>
        </p:nvSpPr>
        <p:spPr>
          <a:xfrm>
            <a:off x="533520" y="1295280"/>
            <a:ext cx="8229600" cy="410040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a Contract Administration Function</a:t>
            </a:r>
            <a:endParaRPr b="0" lang="en-US" sz="1800" strike="noStrike" u="none">
              <a:solidFill>
                <a:srgbClr val="000000"/>
              </a:solidFill>
              <a:effectLst/>
              <a:uFillTx/>
              <a:latin typeface="Times New Roman"/>
            </a:endParaRPr>
          </a:p>
          <a:p>
            <a:pPr lvl="1" marL="1028880" indent="-4572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Install a Contract Management System and integrate with Risk Books and Settlement System.</a:t>
            </a:r>
            <a:endParaRPr b="0" lang="en-US" sz="1800" strike="noStrike" u="none">
              <a:solidFill>
                <a:srgbClr val="000000"/>
              </a:solidFill>
              <a:effectLst/>
              <a:uFillTx/>
              <a:latin typeface="Times New Roman"/>
            </a:endParaRPr>
          </a:p>
          <a:p>
            <a:pPr lvl="1" marL="1028880" indent="-45720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a contract compliance process.</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 a data management function that monitors and enforces a standardized way of identifying common data fields &amp; identifiers.</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infrastructure to be able to book, value, monitor, and report all risks in a timely and flexible manner.</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Improve risk valuation and monitoring to ensure that all risk exposure is captured and re-valued.</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Streamline and enhance collections activities.</a:t>
            </a:r>
            <a:endParaRPr b="0" lang="en-US" sz="1800" strike="noStrike" u="none">
              <a:solidFill>
                <a:srgbClr val="000000"/>
              </a:solidFill>
              <a:effectLst/>
              <a:uFillTx/>
              <a:latin typeface="Times New Roman"/>
            </a:endParaRPr>
          </a:p>
        </p:txBody>
      </p:sp>
      <p:sp>
        <p:nvSpPr>
          <p:cNvPr id="643"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4" name=""/>
          <p:cNvSpPr/>
          <p:nvPr/>
        </p:nvSpPr>
        <p:spPr>
          <a:xfrm>
            <a:off x="304920" y="1525680"/>
            <a:ext cx="8686800" cy="505944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Limited delivery input into pricing</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Service Desk support of deal development</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Excessive rework from additions/deletions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Delivery on documented changes on go-forward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basis only </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 coordinated customer team effort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Service Manager, single point accountability</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Lack of contract compliance monitoring process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Service management accountable for contract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compliance</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Inability to share &amp; reconcile data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Integrated systems based on common data</a:t>
            </a:r>
            <a:endParaRPr b="0" lang="en-US" sz="1200" strike="noStrike" u="none">
              <a:solidFill>
                <a:srgbClr val="000000"/>
              </a:solidFill>
              <a:effectLst/>
              <a:uFillTx/>
              <a:latin typeface="Times New Roman"/>
            </a:endParaRPr>
          </a:p>
          <a:p>
            <a:pPr marL="228600" indent="-228600">
              <a:lnSpc>
                <a:spcPct val="100000"/>
              </a:lnSpc>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Operational analysis limited by ad hoc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Systematic deal level reconciliation and</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reconciliation of actuals to risk books (Vols. &amp; $’s)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continuous operational analysis </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 accountability for installation success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Clear delivery organization accountability for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installation</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Premature service commencements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Coordinated installation process for all deals</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Incomplete P&amp;L reporting through DPR</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DPR capable of representing P&amp;L</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Disjointed &amp; delayed collections activities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Streamlined, proactive collections</a:t>
            </a: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100000"/>
              </a:lnSpc>
              <a:spcAft>
                <a:spcPts val="142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45" name=""/>
          <p:cNvSpPr/>
          <p:nvPr/>
        </p:nvSpPr>
        <p:spPr>
          <a:xfrm>
            <a:off x="4343400" y="250020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6" name=""/>
          <p:cNvSpPr/>
          <p:nvPr/>
        </p:nvSpPr>
        <p:spPr>
          <a:xfrm>
            <a:off x="4343400" y="198288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7" name=""/>
          <p:cNvSpPr/>
          <p:nvPr/>
        </p:nvSpPr>
        <p:spPr>
          <a:xfrm>
            <a:off x="4343400" y="167796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4343400" y="289728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4343400" y="343044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0" name=""/>
          <p:cNvSpPr/>
          <p:nvPr/>
        </p:nvSpPr>
        <p:spPr>
          <a:xfrm>
            <a:off x="4343400" y="381168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1" name=""/>
          <p:cNvSpPr/>
          <p:nvPr/>
        </p:nvSpPr>
        <p:spPr>
          <a:xfrm>
            <a:off x="4343400" y="440532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4343400" y="493884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3" name=""/>
          <p:cNvSpPr/>
          <p:nvPr/>
        </p:nvSpPr>
        <p:spPr>
          <a:xfrm>
            <a:off x="4343400" y="525924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4" name=""/>
          <p:cNvSpPr/>
          <p:nvPr/>
        </p:nvSpPr>
        <p:spPr>
          <a:xfrm>
            <a:off x="4343400" y="5640480"/>
            <a:ext cx="3808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5" name=""/>
          <p:cNvSpPr/>
          <p:nvPr/>
        </p:nvSpPr>
        <p:spPr>
          <a:xfrm>
            <a:off x="217440" y="992160"/>
            <a:ext cx="4049640" cy="3031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6" name=""/>
          <p:cNvSpPr/>
          <p:nvPr/>
        </p:nvSpPr>
        <p:spPr>
          <a:xfrm>
            <a:off x="4724280" y="992160"/>
            <a:ext cx="4191120" cy="303120"/>
          </a:xfrm>
          <a:prstGeom prst="rect">
            <a:avLst/>
          </a:prstGeom>
          <a:solidFill>
            <a:srgbClr val="33cc33"/>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7" name=""/>
          <p:cNvSpPr/>
          <p:nvPr/>
        </p:nvSpPr>
        <p:spPr>
          <a:xfrm>
            <a:off x="1760400" y="990720"/>
            <a:ext cx="11332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BEFORE</a:t>
            </a:r>
            <a:endParaRPr b="0" lang="en-US" sz="1800" strike="noStrike" u="none">
              <a:solidFill>
                <a:srgbClr val="000000"/>
              </a:solidFill>
              <a:effectLst/>
              <a:uFillTx/>
              <a:latin typeface="Times New Roman"/>
            </a:endParaRPr>
          </a:p>
        </p:txBody>
      </p:sp>
      <p:sp>
        <p:nvSpPr>
          <p:cNvPr id="658" name=""/>
          <p:cNvSpPr/>
          <p:nvPr/>
        </p:nvSpPr>
        <p:spPr>
          <a:xfrm>
            <a:off x="6402600" y="990720"/>
            <a:ext cx="9424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AFTER</a:t>
            </a:r>
            <a:endParaRPr b="0" lang="en-US" sz="1800" strike="noStrike" u="none">
              <a:solidFill>
                <a:srgbClr val="000000"/>
              </a:solidFill>
              <a:effectLst/>
              <a:uFillTx/>
              <a:latin typeface="Times New Roman"/>
            </a:endParaRPr>
          </a:p>
        </p:txBody>
      </p:sp>
      <p:sp>
        <p:nvSpPr>
          <p:cNvPr id="659"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0" name=""/>
          <p:cNvSpPr/>
          <p:nvPr/>
        </p:nvSpPr>
        <p:spPr>
          <a:xfrm>
            <a:off x="1143000" y="609480"/>
            <a:ext cx="7162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Top Priorities</a:t>
            </a:r>
            <a:endParaRPr b="0" lang="en-US" sz="2800" strike="noStrike" u="none">
              <a:solidFill>
                <a:srgbClr val="000000"/>
              </a:solidFill>
              <a:effectLst/>
              <a:uFillTx/>
              <a:latin typeface="Times New Roman"/>
            </a:endParaRPr>
          </a:p>
        </p:txBody>
      </p:sp>
      <p:sp>
        <p:nvSpPr>
          <p:cNvPr id="661" name=""/>
          <p:cNvSpPr/>
          <p:nvPr/>
        </p:nvSpPr>
        <p:spPr>
          <a:xfrm>
            <a:off x="762120" y="1143000"/>
            <a:ext cx="7467480" cy="49579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Implement GDOC recommendations and assign accountability</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Stabilize existing Risk Infrastructure</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Build infrastructure to support </a:t>
            </a:r>
            <a:endParaRPr b="0" lang="en-US" sz="1800" strike="noStrike" u="none">
              <a:solidFill>
                <a:srgbClr val="000000"/>
              </a:solidFill>
              <a:effectLst/>
              <a:uFillTx/>
              <a:latin typeface="Times New Roman"/>
            </a:endParaRPr>
          </a:p>
          <a:p>
            <a:pPr lvl="1" marL="914400" indent="-457200">
              <a:lnSpc>
                <a:spcPct val="100000"/>
              </a:lnSpc>
              <a:spcAft>
                <a:spcPts val="112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and Power options</a:t>
            </a:r>
            <a:endParaRPr b="0" lang="en-US" sz="1800" strike="noStrike" u="none">
              <a:solidFill>
                <a:srgbClr val="000000"/>
              </a:solidFill>
              <a:effectLst/>
              <a:uFillTx/>
              <a:latin typeface="Times New Roman"/>
            </a:endParaRPr>
          </a:p>
          <a:p>
            <a:pPr lvl="1" marL="914400" indent="-457200">
              <a:lnSpc>
                <a:spcPct val="100000"/>
              </a:lnSpc>
              <a:spcAft>
                <a:spcPts val="112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Retail Curve Decomposition</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Implement new billing application with CSC</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Data Clean-up</a:t>
            </a:r>
            <a:endParaRPr b="0" lang="en-US" sz="1800" strike="noStrike" u="none">
              <a:solidFill>
                <a:srgbClr val="000000"/>
              </a:solidFill>
              <a:effectLst/>
              <a:uFillTx/>
              <a:latin typeface="Times New Roman"/>
            </a:endParaRPr>
          </a:p>
          <a:p>
            <a:pPr lvl="1" marL="914400" indent="-457200">
              <a:lnSpc>
                <a:spcPct val="100000"/>
              </a:lnSpc>
              <a:spcAft>
                <a:spcPts val="112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Assign Common ID’s</a:t>
            </a:r>
            <a:endParaRPr b="0" lang="en-US" sz="1800" strike="noStrike" u="none">
              <a:solidFill>
                <a:srgbClr val="000000"/>
              </a:solidFill>
              <a:effectLst/>
              <a:uFillTx/>
              <a:latin typeface="Times New Roman"/>
            </a:endParaRPr>
          </a:p>
          <a:p>
            <a:pPr lvl="1" marL="914400" indent="-457200">
              <a:lnSpc>
                <a:spcPct val="100000"/>
              </a:lnSpc>
              <a:spcAft>
                <a:spcPts val="1125"/>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Validate terms and positions</a:t>
            </a:r>
            <a:endParaRPr b="0" lang="en-US" sz="1800" strike="noStrike" u="none">
              <a:solidFill>
                <a:srgbClr val="000000"/>
              </a:solidFill>
              <a:effectLst/>
              <a:uFillTx/>
              <a:latin typeface="Times New Roman"/>
            </a:endParaRPr>
          </a:p>
          <a:p>
            <a:pPr lvl="3" marL="1828800" indent="-457200">
              <a:lnSpc>
                <a:spcPct val="100000"/>
              </a:lnSpc>
              <a:spcAft>
                <a:spcPts val="1125"/>
              </a:spcAft>
              <a:buClr>
                <a:srgbClr val="00000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Risk Book</a:t>
            </a:r>
            <a:endParaRPr b="0" lang="en-US" sz="1800" strike="noStrike" u="none">
              <a:solidFill>
                <a:srgbClr val="000000"/>
              </a:solidFill>
              <a:effectLst/>
              <a:uFillTx/>
              <a:latin typeface="Times New Roman"/>
            </a:endParaRPr>
          </a:p>
          <a:p>
            <a:pPr lvl="3" marL="1828800" indent="-457200">
              <a:lnSpc>
                <a:spcPct val="100000"/>
              </a:lnSpc>
              <a:spcAft>
                <a:spcPts val="1125"/>
              </a:spcAft>
              <a:buClr>
                <a:srgbClr val="00000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Settlement systems</a:t>
            </a:r>
            <a:endParaRPr b="0" lang="en-US" sz="1800" strike="noStrike" u="none">
              <a:solidFill>
                <a:srgbClr val="000000"/>
              </a:solidFill>
              <a:effectLst/>
              <a:uFillTx/>
              <a:latin typeface="Times New Roman"/>
            </a:endParaRPr>
          </a:p>
          <a:p>
            <a:pPr marL="457200" indent="-457200">
              <a:lnSpc>
                <a:spcPct val="100000"/>
              </a:lnSpc>
              <a:spcAft>
                <a:spcPts val="1125"/>
              </a:spcAft>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Begin Strategic Risk Systems Design</a:t>
            </a:r>
            <a:endParaRPr b="0" lang="en-US" sz="1800" strike="noStrike" u="none">
              <a:solidFill>
                <a:srgbClr val="000000"/>
              </a:solidFill>
              <a:effectLst/>
              <a:uFillTx/>
              <a:latin typeface="Times New Roman"/>
            </a:endParaRPr>
          </a:p>
        </p:txBody>
      </p:sp>
      <p:sp>
        <p:nvSpPr>
          <p:cNvPr id="662"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3" name=""/>
          <p:cNvSpPr/>
          <p:nvPr/>
        </p:nvSpPr>
        <p:spPr>
          <a:xfrm>
            <a:off x="0" y="441360"/>
            <a:ext cx="9144000" cy="518760"/>
          </a:xfrm>
          <a:prstGeom prst="rect">
            <a:avLst/>
          </a:prstGeom>
          <a:noFill/>
          <a:ln w="0">
            <a:noFill/>
          </a:ln>
        </p:spPr>
        <p:style>
          <a:lnRef idx="0"/>
          <a:fillRef idx="0"/>
          <a:effectRef idx="0"/>
          <a:fontRef idx="minor"/>
        </p:style>
        <p:txBody>
          <a:bodyPr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Implementation Strategy</a:t>
            </a:r>
            <a:endParaRPr b="0" lang="en-US" sz="2800" strike="noStrike" u="none">
              <a:solidFill>
                <a:srgbClr val="000000"/>
              </a:solidFill>
              <a:effectLst/>
              <a:uFillTx/>
              <a:latin typeface="Times New Roman"/>
            </a:endParaRPr>
          </a:p>
        </p:txBody>
      </p:sp>
      <p:sp>
        <p:nvSpPr>
          <p:cNvPr id="664" name=""/>
          <p:cNvSpPr/>
          <p:nvPr/>
        </p:nvSpPr>
        <p:spPr>
          <a:xfrm>
            <a:off x="1447920" y="1066680"/>
            <a:ext cx="3429000" cy="1524240"/>
          </a:xfrm>
          <a:prstGeom prst="rightArrow">
            <a:avLst>
              <a:gd name="adj1" fmla="val 50000"/>
              <a:gd name="adj2" fmla="val 56241"/>
            </a:avLst>
          </a:prstGeom>
          <a:solidFill>
            <a:srgbClr val="3333cc"/>
          </a:solidFill>
          <a:ln w="0">
            <a:noFill/>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FIX</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Historical data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cleaned up</a:t>
            </a:r>
            <a:endParaRPr b="0" lang="en-US" sz="1400" strike="noStrike" u="none">
              <a:solidFill>
                <a:srgbClr val="000000"/>
              </a:solidFill>
              <a:effectLst/>
              <a:uFillTx/>
              <a:latin typeface="Times New Roman"/>
            </a:endParaRPr>
          </a:p>
        </p:txBody>
      </p:sp>
      <p:sp>
        <p:nvSpPr>
          <p:cNvPr id="665" name=""/>
          <p:cNvSpPr/>
          <p:nvPr/>
        </p:nvSpPr>
        <p:spPr>
          <a:xfrm>
            <a:off x="1371600" y="4648320"/>
            <a:ext cx="3505320" cy="1523880"/>
          </a:xfrm>
          <a:prstGeom prst="rightArrow">
            <a:avLst>
              <a:gd name="adj1" fmla="val 50000"/>
              <a:gd name="adj2" fmla="val 57506"/>
            </a:avLst>
          </a:prstGeom>
          <a:solidFill>
            <a:srgbClr val="3333cc"/>
          </a:solidFill>
          <a:ln w="0">
            <a:noFill/>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DESIGN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Strategic Solution</a:t>
            </a:r>
            <a:endParaRPr b="0" lang="en-US" sz="1400" strike="noStrike" u="none">
              <a:solidFill>
                <a:srgbClr val="000000"/>
              </a:solidFill>
              <a:effectLst/>
              <a:uFillTx/>
              <a:latin typeface="Times New Roman"/>
            </a:endParaRPr>
          </a:p>
        </p:txBody>
      </p:sp>
      <p:sp>
        <p:nvSpPr>
          <p:cNvPr id="666" name=""/>
          <p:cNvSpPr/>
          <p:nvPr/>
        </p:nvSpPr>
        <p:spPr>
          <a:xfrm>
            <a:off x="5029200" y="1143000"/>
            <a:ext cx="3352680" cy="5029200"/>
          </a:xfrm>
          <a:prstGeom prst="rect">
            <a:avLst/>
          </a:prstGeom>
          <a:gradFill rotWithShape="0">
            <a:gsLst>
              <a:gs pos="0">
                <a:srgbClr val="ffffff"/>
              </a:gs>
              <a:gs pos="100000">
                <a:srgbClr val="ff7575"/>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7" name=""/>
          <p:cNvSpPr/>
          <p:nvPr/>
        </p:nvSpPr>
        <p:spPr>
          <a:xfrm>
            <a:off x="5339880" y="3097080"/>
            <a:ext cx="2988360" cy="131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Global Counterparty System</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Global Contract System</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Global Facilities System</a:t>
            </a:r>
            <a:endParaRPr b="0" lang="en-US" sz="1600" strike="noStrike" u="none">
              <a:solidFill>
                <a:srgbClr val="000000"/>
              </a:solidFill>
              <a:effectLst/>
              <a:uFillTx/>
              <a:latin typeface="Times New Roman"/>
            </a:endParaRPr>
          </a:p>
        </p:txBody>
      </p:sp>
      <p:sp>
        <p:nvSpPr>
          <p:cNvPr id="668" name=""/>
          <p:cNvSpPr/>
          <p:nvPr/>
        </p:nvSpPr>
        <p:spPr>
          <a:xfrm>
            <a:off x="5573880" y="1676520"/>
            <a:ext cx="247140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INSTALL</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Optimal Operating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Platform</a:t>
            </a:r>
            <a:endParaRPr b="0" lang="en-US" sz="2000" strike="noStrike" u="none">
              <a:solidFill>
                <a:srgbClr val="000000"/>
              </a:solidFill>
              <a:effectLst/>
              <a:uFillTx/>
              <a:latin typeface="Times New Roman"/>
            </a:endParaRPr>
          </a:p>
        </p:txBody>
      </p:sp>
      <p:grpSp>
        <p:nvGrpSpPr>
          <p:cNvPr id="669" name=""/>
          <p:cNvGrpSpPr/>
          <p:nvPr/>
        </p:nvGrpSpPr>
        <p:grpSpPr>
          <a:xfrm>
            <a:off x="304920" y="2286000"/>
            <a:ext cx="4572000" cy="2743200"/>
            <a:chOff x="304920" y="2286000"/>
            <a:chExt cx="4572000" cy="2743200"/>
          </a:xfrm>
        </p:grpSpPr>
        <p:sp>
          <p:nvSpPr>
            <p:cNvPr id="670" name=""/>
            <p:cNvSpPr/>
            <p:nvPr/>
          </p:nvSpPr>
          <p:spPr>
            <a:xfrm>
              <a:off x="1447920" y="2895480"/>
              <a:ext cx="3429000" cy="1524240"/>
            </a:xfrm>
            <a:prstGeom prst="rightArrow">
              <a:avLst>
                <a:gd name="adj1" fmla="val 50000"/>
                <a:gd name="adj2" fmla="val 56241"/>
              </a:avLst>
            </a:prstGeom>
            <a:solidFill>
              <a:srgbClr val="009900"/>
            </a:solidFill>
            <a:ln w="0">
              <a:noFill/>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1" name=""/>
            <p:cNvSpPr/>
            <p:nvPr/>
          </p:nvSpPr>
          <p:spPr>
            <a:xfrm>
              <a:off x="1788480" y="3352680"/>
              <a:ext cx="2311200" cy="612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STABILIZE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New Process Implemented</a:t>
              </a:r>
              <a:endParaRPr b="0" lang="en-US" sz="1400" strike="noStrike" u="none">
                <a:solidFill>
                  <a:srgbClr val="000000"/>
                </a:solidFill>
                <a:effectLst/>
                <a:uFillTx/>
                <a:latin typeface="Times New Roman"/>
              </a:endParaRPr>
            </a:p>
          </p:txBody>
        </p:sp>
        <p:sp>
          <p:nvSpPr>
            <p:cNvPr id="672" name=""/>
            <p:cNvSpPr/>
            <p:nvPr/>
          </p:nvSpPr>
          <p:spPr>
            <a:xfrm>
              <a:off x="533520" y="3886200"/>
              <a:ext cx="2895480" cy="990720"/>
            </a:xfrm>
            <a:custGeom>
              <a:avLst/>
              <a:gdLst>
                <a:gd name="textAreaLeft" fmla="*/ 506520 w 2895480"/>
                <a:gd name="textAreaRight" fmla="*/ 2099160 w 2895480"/>
                <a:gd name="textAreaTop" fmla="*/ 132480 h 990720"/>
                <a:gd name="textAreaBottom" fmla="*/ 858240 h 9907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00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3" name=""/>
            <p:cNvSpPr/>
            <p:nvPr/>
          </p:nvSpPr>
          <p:spPr>
            <a:xfrm>
              <a:off x="457200" y="4038480"/>
              <a:ext cx="1600200" cy="9907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4" name=""/>
            <p:cNvSpPr/>
            <p:nvPr/>
          </p:nvSpPr>
          <p:spPr>
            <a:xfrm flipV="1" rot="20368200">
              <a:off x="2576160" y="3962880"/>
              <a:ext cx="380880" cy="609840"/>
            </a:xfrm>
            <a:prstGeom prst="rect">
              <a:avLst/>
            </a:prstGeom>
            <a:solidFill>
              <a:srgbClr val="00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5" name=""/>
            <p:cNvSpPr/>
            <p:nvPr/>
          </p:nvSpPr>
          <p:spPr>
            <a:xfrm flipV="1">
              <a:off x="533520" y="2437920"/>
              <a:ext cx="2895480" cy="990720"/>
            </a:xfrm>
            <a:custGeom>
              <a:avLst/>
              <a:gdLst>
                <a:gd name="textAreaLeft" fmla="*/ 506520 w 2895480"/>
                <a:gd name="textAreaRight" fmla="*/ 2099160 w 2895480"/>
                <a:gd name="textAreaTop" fmla="*/ 132480 h 990720"/>
                <a:gd name="textAreaBottom" fmla="*/ 858240 h 9907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00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6" name=""/>
            <p:cNvSpPr/>
            <p:nvPr/>
          </p:nvSpPr>
          <p:spPr>
            <a:xfrm flipV="1">
              <a:off x="457200" y="2286000"/>
              <a:ext cx="1600200" cy="9907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rot="1231800">
              <a:off x="2576160" y="2741400"/>
              <a:ext cx="380880" cy="609480"/>
            </a:xfrm>
            <a:prstGeom prst="rect">
              <a:avLst/>
            </a:prstGeom>
            <a:solidFill>
              <a:srgbClr val="00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a:off x="304920" y="3276720"/>
              <a:ext cx="1523880" cy="761760"/>
            </a:xfrm>
            <a:prstGeom prst="rect">
              <a:avLst/>
            </a:prstGeom>
            <a:solidFill>
              <a:srgbClr val="00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79"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 name="" descr=""/>
          <p:cNvPicPr/>
          <p:nvPr/>
        </p:nvPicPr>
        <p:blipFill>
          <a:blip r:embed="rId1"/>
          <a:stretch/>
        </p:blipFill>
        <p:spPr>
          <a:xfrm>
            <a:off x="990720" y="2771640"/>
            <a:ext cx="1825560" cy="1828800"/>
          </a:xfrm>
          <a:prstGeom prst="rect">
            <a:avLst/>
          </a:prstGeom>
          <a:noFill/>
          <a:ln w="0">
            <a:noFill/>
          </a:ln>
        </p:spPr>
      </p:pic>
      <p:pic>
        <p:nvPicPr>
          <p:cNvPr id="23" name="" descr=""/>
          <p:cNvPicPr/>
          <p:nvPr/>
        </p:nvPicPr>
        <p:blipFill>
          <a:blip r:embed="rId2"/>
          <a:stretch/>
        </p:blipFill>
        <p:spPr>
          <a:xfrm>
            <a:off x="3809880" y="2771640"/>
            <a:ext cx="1825920" cy="1828800"/>
          </a:xfrm>
          <a:prstGeom prst="rect">
            <a:avLst/>
          </a:prstGeom>
          <a:noFill/>
          <a:ln w="0">
            <a:noFill/>
          </a:ln>
        </p:spPr>
      </p:pic>
      <p:pic>
        <p:nvPicPr>
          <p:cNvPr id="24" name="" descr=""/>
          <p:cNvPicPr/>
          <p:nvPr/>
        </p:nvPicPr>
        <p:blipFill>
          <a:blip r:embed="rId3"/>
          <a:stretch/>
        </p:blipFill>
        <p:spPr>
          <a:xfrm>
            <a:off x="6629400" y="2771640"/>
            <a:ext cx="1825560" cy="1828800"/>
          </a:xfrm>
          <a:prstGeom prst="rect">
            <a:avLst/>
          </a:prstGeom>
          <a:noFill/>
          <a:ln w="0">
            <a:noFill/>
          </a:ln>
        </p:spPr>
      </p:pic>
      <p:sp>
        <p:nvSpPr>
          <p:cNvPr id="25" name=""/>
          <p:cNvSpPr/>
          <p:nvPr/>
        </p:nvSpPr>
        <p:spPr>
          <a:xfrm>
            <a:off x="1397160" y="3429000"/>
            <a:ext cx="9903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Curve Generation</a:t>
            </a:r>
            <a:endParaRPr b="0" lang="en-US" sz="1200" strike="noStrike" u="none">
              <a:solidFill>
                <a:srgbClr val="000000"/>
              </a:solidFill>
              <a:effectLst/>
              <a:uFillTx/>
              <a:latin typeface="Times New Roman"/>
            </a:endParaRPr>
          </a:p>
        </p:txBody>
      </p:sp>
      <p:sp>
        <p:nvSpPr>
          <p:cNvPr id="26" name=""/>
          <p:cNvSpPr/>
          <p:nvPr/>
        </p:nvSpPr>
        <p:spPr>
          <a:xfrm>
            <a:off x="4267080" y="3457440"/>
            <a:ext cx="99072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Component Generation</a:t>
            </a:r>
            <a:endParaRPr b="0" lang="en-US" sz="1200" strike="noStrike" u="none">
              <a:solidFill>
                <a:srgbClr val="000000"/>
              </a:solidFill>
              <a:effectLst/>
              <a:uFillTx/>
              <a:latin typeface="Times New Roman"/>
            </a:endParaRPr>
          </a:p>
        </p:txBody>
      </p:sp>
      <p:sp>
        <p:nvSpPr>
          <p:cNvPr id="27" name=""/>
          <p:cNvSpPr/>
          <p:nvPr/>
        </p:nvSpPr>
        <p:spPr>
          <a:xfrm>
            <a:off x="7010280" y="3568680"/>
            <a:ext cx="1143000" cy="37224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Site Profile</a:t>
            </a:r>
            <a:endParaRPr b="0" lang="en-US" sz="1200" strike="noStrike" u="none">
              <a:solidFill>
                <a:srgbClr val="000000"/>
              </a:solidFill>
              <a:effectLst/>
              <a:uFillTx/>
              <a:latin typeface="Times New Roman"/>
            </a:endParaRPr>
          </a:p>
          <a:p>
            <a:pPr algn="ctr">
              <a:lnSpc>
                <a:spcPct val="5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Generation</a:t>
            </a:r>
            <a:endParaRPr b="0" lang="en-US" sz="1200" strike="noStrike" u="none">
              <a:solidFill>
                <a:srgbClr val="000000"/>
              </a:solidFill>
              <a:effectLst/>
              <a:uFillTx/>
              <a:latin typeface="Times New Roman"/>
            </a:endParaRPr>
          </a:p>
        </p:txBody>
      </p:sp>
      <p:sp>
        <p:nvSpPr>
          <p:cNvPr id="28" name=""/>
          <p:cNvSpPr/>
          <p:nvPr/>
        </p:nvSpPr>
        <p:spPr>
          <a:xfrm>
            <a:off x="533520" y="914400"/>
            <a:ext cx="1600200" cy="990720"/>
          </a:xfrm>
          <a:prstGeom prst="rect">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2133720" y="914400"/>
            <a:ext cx="1600200" cy="990720"/>
          </a:xfrm>
          <a:prstGeom prst="rect">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733920" y="914400"/>
            <a:ext cx="1600200" cy="990720"/>
          </a:xfrm>
          <a:prstGeom prst="rect">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5334120" y="914400"/>
            <a:ext cx="1600200" cy="990720"/>
          </a:xfrm>
          <a:prstGeom prst="rect">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6934320" y="914400"/>
            <a:ext cx="1600200" cy="990720"/>
          </a:xfrm>
          <a:prstGeom prst="rect">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533520" y="914400"/>
            <a:ext cx="22860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1</a:t>
            </a:r>
            <a:endParaRPr b="0" lang="en-US" sz="1200" strike="noStrike" u="none">
              <a:solidFill>
                <a:srgbClr val="000000"/>
              </a:solidFill>
              <a:effectLst/>
              <a:uFillTx/>
              <a:latin typeface="Times New Roman"/>
            </a:endParaRPr>
          </a:p>
        </p:txBody>
      </p:sp>
      <p:sp>
        <p:nvSpPr>
          <p:cNvPr id="34" name=""/>
          <p:cNvSpPr/>
          <p:nvPr/>
        </p:nvSpPr>
        <p:spPr>
          <a:xfrm>
            <a:off x="2133720" y="914400"/>
            <a:ext cx="22860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2</a:t>
            </a:r>
            <a:endParaRPr b="0" lang="en-US" sz="1200" strike="noStrike" u="none">
              <a:solidFill>
                <a:srgbClr val="000000"/>
              </a:solidFill>
              <a:effectLst/>
              <a:uFillTx/>
              <a:latin typeface="Times New Roman"/>
            </a:endParaRPr>
          </a:p>
        </p:txBody>
      </p:sp>
      <p:sp>
        <p:nvSpPr>
          <p:cNvPr id="35" name=""/>
          <p:cNvSpPr/>
          <p:nvPr/>
        </p:nvSpPr>
        <p:spPr>
          <a:xfrm>
            <a:off x="3733920" y="914400"/>
            <a:ext cx="22860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36" name=""/>
          <p:cNvSpPr/>
          <p:nvPr/>
        </p:nvSpPr>
        <p:spPr>
          <a:xfrm>
            <a:off x="5334120" y="914400"/>
            <a:ext cx="22860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4</a:t>
            </a:r>
            <a:endParaRPr b="0" lang="en-US" sz="1200" strike="noStrike" u="none">
              <a:solidFill>
                <a:srgbClr val="000000"/>
              </a:solidFill>
              <a:effectLst/>
              <a:uFillTx/>
              <a:latin typeface="Times New Roman"/>
            </a:endParaRPr>
          </a:p>
        </p:txBody>
      </p:sp>
      <p:sp>
        <p:nvSpPr>
          <p:cNvPr id="37" name=""/>
          <p:cNvSpPr/>
          <p:nvPr/>
        </p:nvSpPr>
        <p:spPr>
          <a:xfrm>
            <a:off x="6934320" y="914400"/>
            <a:ext cx="22860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5</a:t>
            </a:r>
            <a:endParaRPr b="0" lang="en-US" sz="1200" strike="noStrike" u="none">
              <a:solidFill>
                <a:srgbClr val="000000"/>
              </a:solidFill>
              <a:effectLst/>
              <a:uFillTx/>
              <a:latin typeface="Times New Roman"/>
            </a:endParaRPr>
          </a:p>
        </p:txBody>
      </p:sp>
      <p:sp>
        <p:nvSpPr>
          <p:cNvPr id="38" name=""/>
          <p:cNvSpPr/>
          <p:nvPr/>
        </p:nvSpPr>
        <p:spPr>
          <a:xfrm>
            <a:off x="611280" y="4266000"/>
            <a:ext cx="6264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Desks</a:t>
            </a:r>
            <a:endParaRPr b="0" lang="en-US" sz="1400" strike="noStrike" u="none">
              <a:solidFill>
                <a:srgbClr val="000000"/>
              </a:solidFill>
              <a:effectLst/>
              <a:uFillTx/>
              <a:latin typeface="Times New Roman"/>
            </a:endParaRPr>
          </a:p>
        </p:txBody>
      </p:sp>
      <p:sp>
        <p:nvSpPr>
          <p:cNvPr id="39" name=""/>
          <p:cNvSpPr/>
          <p:nvPr/>
        </p:nvSpPr>
        <p:spPr>
          <a:xfrm>
            <a:off x="2743200" y="4049640"/>
            <a:ext cx="1654200" cy="520920"/>
          </a:xfrm>
          <a:prstGeom prst="rect">
            <a:avLst/>
          </a:prstGeom>
          <a:noFill/>
          <a:ln w="0">
            <a:noFill/>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Product Development</a:t>
            </a:r>
            <a:endParaRPr b="0" lang="en-US" sz="1400" strike="noStrike" u="none">
              <a:solidFill>
                <a:srgbClr val="000000"/>
              </a:solidFill>
              <a:effectLst/>
              <a:uFillTx/>
              <a:latin typeface="Times New Roman"/>
            </a:endParaRPr>
          </a:p>
        </p:txBody>
      </p:sp>
      <p:sp>
        <p:nvSpPr>
          <p:cNvPr id="40" name=""/>
          <p:cNvSpPr/>
          <p:nvPr/>
        </p:nvSpPr>
        <p:spPr>
          <a:xfrm>
            <a:off x="5884920" y="4144320"/>
            <a:ext cx="1027080" cy="419040"/>
          </a:xfrm>
          <a:prstGeom prst="rect">
            <a:avLst/>
          </a:prstGeom>
          <a:noFill/>
          <a:ln w="0">
            <a:noFill/>
          </a:ln>
        </p:spPr>
        <p:style>
          <a:lnRef idx="0"/>
          <a:fillRef idx="0"/>
          <a:effectRef idx="0"/>
          <a:fontRef idx="minor"/>
        </p:style>
        <p:txBody>
          <a:bodyPr lIns="90000" rIns="90000" tIns="46800" bIns="46800" anchor="ctr">
            <a:spAutoFit/>
          </a:bodyPr>
          <a:p>
            <a:pPr algn="ctr">
              <a:lnSpc>
                <a:spcPct val="5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Site Profile</a:t>
            </a:r>
            <a:endParaRPr b="0" lang="en-US" sz="1400" strike="noStrike" u="none">
              <a:solidFill>
                <a:srgbClr val="000000"/>
              </a:solidFill>
              <a:effectLst/>
              <a:uFillTx/>
              <a:latin typeface="Times New Roman"/>
            </a:endParaRPr>
          </a:p>
          <a:p>
            <a:pPr algn="ctr">
              <a:lnSpc>
                <a:spcPct val="5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Owners</a:t>
            </a:r>
            <a:endParaRPr b="0" lang="en-US" sz="1400" strike="noStrike" u="none">
              <a:solidFill>
                <a:srgbClr val="000000"/>
              </a:solidFill>
              <a:effectLst/>
              <a:uFillTx/>
              <a:latin typeface="Times New Roman"/>
            </a:endParaRPr>
          </a:p>
        </p:txBody>
      </p:sp>
      <p:sp>
        <p:nvSpPr>
          <p:cNvPr id="41" name=""/>
          <p:cNvSpPr/>
          <p:nvPr/>
        </p:nvSpPr>
        <p:spPr>
          <a:xfrm>
            <a:off x="609480" y="1153440"/>
            <a:ext cx="1443240" cy="511200"/>
          </a:xfrm>
          <a:prstGeom prst="rect">
            <a:avLst/>
          </a:prstGeom>
          <a:noFill/>
          <a:ln w="0">
            <a:noFill/>
          </a:ln>
        </p:spPr>
        <p:style>
          <a:lnRef idx="0"/>
          <a:fillRef idx="0"/>
          <a:effectRef idx="0"/>
          <a:fontRef idx="minor"/>
        </p:style>
        <p:txBody>
          <a:bodyPr lIns="90000" rIns="90000" tIns="46800" bIns="46800" anchor="ctr">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Scope</a:t>
            </a:r>
            <a:endParaRPr b="0" lang="en-US" sz="1800" strike="noStrike" u="none">
              <a:solidFill>
                <a:srgbClr val="000000"/>
              </a:solidFill>
              <a:effectLst/>
              <a:uFillTx/>
              <a:latin typeface="Times New Roman"/>
            </a:endParaRPr>
          </a:p>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Established</a:t>
            </a:r>
            <a:endParaRPr b="0" lang="en-US" sz="1800" strike="noStrike" u="none">
              <a:solidFill>
                <a:srgbClr val="000000"/>
              </a:solidFill>
              <a:effectLst/>
              <a:uFillTx/>
              <a:latin typeface="Times New Roman"/>
            </a:endParaRPr>
          </a:p>
        </p:txBody>
      </p:sp>
      <p:sp>
        <p:nvSpPr>
          <p:cNvPr id="42" name=""/>
          <p:cNvSpPr/>
          <p:nvPr/>
        </p:nvSpPr>
        <p:spPr>
          <a:xfrm>
            <a:off x="2240280" y="1162800"/>
            <a:ext cx="1355040" cy="5112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Site Profiles</a:t>
            </a:r>
            <a:endParaRPr b="0" lang="en-US" sz="1800" strike="noStrike" u="none">
              <a:solidFill>
                <a:srgbClr val="000000"/>
              </a:solidFill>
              <a:effectLst/>
              <a:uFillTx/>
              <a:latin typeface="Times New Roman"/>
            </a:endParaRPr>
          </a:p>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Created</a:t>
            </a:r>
            <a:endParaRPr b="0" lang="en-US" sz="1800" strike="noStrike" u="none">
              <a:solidFill>
                <a:srgbClr val="000000"/>
              </a:solidFill>
              <a:effectLst/>
              <a:uFillTx/>
              <a:latin typeface="Times New Roman"/>
            </a:endParaRPr>
          </a:p>
        </p:txBody>
      </p:sp>
      <p:sp>
        <p:nvSpPr>
          <p:cNvPr id="43" name=""/>
          <p:cNvSpPr/>
          <p:nvPr/>
        </p:nvSpPr>
        <p:spPr>
          <a:xfrm>
            <a:off x="3733920" y="1150200"/>
            <a:ext cx="1600200" cy="511200"/>
          </a:xfrm>
          <a:prstGeom prst="rect">
            <a:avLst/>
          </a:prstGeom>
          <a:noFill/>
          <a:ln w="0">
            <a:noFill/>
          </a:ln>
        </p:spPr>
        <p:style>
          <a:lnRef idx="0"/>
          <a:fillRef idx="0"/>
          <a:effectRef idx="0"/>
          <a:fontRef idx="minor"/>
        </p:style>
        <p:txBody>
          <a:bodyPr lIns="90000" rIns="90000" tIns="46800" bIns="46800" anchor="ctr">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Structure</a:t>
            </a:r>
            <a:endParaRPr b="0" lang="en-US" sz="1800" strike="noStrike" u="none">
              <a:solidFill>
                <a:srgbClr val="000000"/>
              </a:solidFill>
              <a:effectLst/>
              <a:uFillTx/>
              <a:latin typeface="Times New Roman"/>
            </a:endParaRPr>
          </a:p>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Defined</a:t>
            </a:r>
            <a:endParaRPr b="0" lang="en-US" sz="1800" strike="noStrike" u="none">
              <a:solidFill>
                <a:srgbClr val="000000"/>
              </a:solidFill>
              <a:effectLst/>
              <a:uFillTx/>
              <a:latin typeface="Times New Roman"/>
            </a:endParaRPr>
          </a:p>
        </p:txBody>
      </p:sp>
      <p:sp>
        <p:nvSpPr>
          <p:cNvPr id="44" name=""/>
          <p:cNvSpPr/>
          <p:nvPr/>
        </p:nvSpPr>
        <p:spPr>
          <a:xfrm>
            <a:off x="5334120" y="1153440"/>
            <a:ext cx="1619280" cy="511200"/>
          </a:xfrm>
          <a:prstGeom prst="rect">
            <a:avLst/>
          </a:prstGeom>
          <a:noFill/>
          <a:ln w="0">
            <a:noFill/>
          </a:ln>
        </p:spPr>
        <p:style>
          <a:lnRef idx="0"/>
          <a:fillRef idx="0"/>
          <a:effectRef idx="0"/>
          <a:fontRef idx="minor"/>
        </p:style>
        <p:txBody>
          <a:bodyPr lIns="90000" rIns="90000" tIns="46800" bIns="46800" anchor="ctr">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Contract</a:t>
            </a:r>
            <a:endParaRPr b="0" lang="en-US" sz="1800" strike="noStrike" u="none">
              <a:solidFill>
                <a:srgbClr val="000000"/>
              </a:solidFill>
              <a:effectLst/>
              <a:uFillTx/>
              <a:latin typeface="Times New Roman"/>
            </a:endParaRPr>
          </a:p>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Approved</a:t>
            </a:r>
            <a:endParaRPr b="0" lang="en-US" sz="1800" strike="noStrike" u="none">
              <a:solidFill>
                <a:srgbClr val="000000"/>
              </a:solidFill>
              <a:effectLst/>
              <a:uFillTx/>
              <a:latin typeface="Times New Roman"/>
            </a:endParaRPr>
          </a:p>
        </p:txBody>
      </p:sp>
      <p:sp>
        <p:nvSpPr>
          <p:cNvPr id="45" name=""/>
          <p:cNvSpPr/>
          <p:nvPr/>
        </p:nvSpPr>
        <p:spPr>
          <a:xfrm>
            <a:off x="6934320" y="1153440"/>
            <a:ext cx="1563480" cy="511200"/>
          </a:xfrm>
          <a:prstGeom prst="rect">
            <a:avLst/>
          </a:prstGeom>
          <a:noFill/>
          <a:ln w="0">
            <a:noFill/>
          </a:ln>
        </p:spPr>
        <p:style>
          <a:lnRef idx="0"/>
          <a:fillRef idx="0"/>
          <a:effectRef idx="0"/>
          <a:fontRef idx="minor"/>
        </p:style>
        <p:txBody>
          <a:bodyPr lIns="90000" rIns="90000" tIns="46800" bIns="46800" anchor="ctr">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Deal</a:t>
            </a:r>
            <a:endParaRPr b="0" lang="en-US" sz="1800" strike="noStrike" u="none">
              <a:solidFill>
                <a:srgbClr val="000000"/>
              </a:solidFill>
              <a:effectLst/>
              <a:uFillTx/>
              <a:latin typeface="Times New Roman"/>
            </a:endParaRPr>
          </a:p>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Booked</a:t>
            </a:r>
            <a:endParaRPr b="0" lang="en-US" sz="1800" strike="noStrike" u="none">
              <a:solidFill>
                <a:srgbClr val="000000"/>
              </a:solidFill>
              <a:effectLst/>
              <a:uFillTx/>
              <a:latin typeface="Times New Roman"/>
            </a:endParaRPr>
          </a:p>
        </p:txBody>
      </p:sp>
      <p:sp>
        <p:nvSpPr>
          <p:cNvPr id="46" name=""/>
          <p:cNvSpPr/>
          <p:nvPr/>
        </p:nvSpPr>
        <p:spPr>
          <a:xfrm>
            <a:off x="533520" y="5480640"/>
            <a:ext cx="8305560" cy="368280"/>
          </a:xfrm>
          <a:prstGeom prst="rect">
            <a:avLst/>
          </a:prstGeom>
          <a:noFill/>
          <a:ln w="38160">
            <a:solidFill>
              <a:srgbClr val="000000"/>
            </a:solidFill>
            <a:miter/>
          </a:ln>
        </p:spPr>
        <p:style>
          <a:lnRef idx="0"/>
          <a:fillRef idx="0"/>
          <a:effectRef idx="0"/>
          <a:fontRef idx="minor"/>
        </p:style>
        <p:txBody>
          <a:bodyPr lIns="90000" rIns="90000" tIns="46800" bIns="46800" anchor="ctr">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99"/>
                </a:solidFill>
                <a:effectLst/>
                <a:uFillTx/>
                <a:latin typeface="Times New Roman"/>
              </a:rPr>
              <a:t>Operational Data</a:t>
            </a:r>
            <a:endParaRPr b="0" lang="en-US" sz="1800" strike="noStrike" u="none">
              <a:solidFill>
                <a:srgbClr val="000000"/>
              </a:solidFill>
              <a:effectLst/>
              <a:uFillTx/>
              <a:latin typeface="Times New Roman"/>
            </a:endParaRPr>
          </a:p>
        </p:txBody>
      </p:sp>
      <p:sp>
        <p:nvSpPr>
          <p:cNvPr id="47" name=""/>
          <p:cNvSpPr/>
          <p:nvPr/>
        </p:nvSpPr>
        <p:spPr>
          <a:xfrm>
            <a:off x="3669120" y="2207160"/>
            <a:ext cx="21618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Components Model Value</a:t>
            </a:r>
            <a:endParaRPr b="0" lang="en-US" sz="1400" strike="noStrike" u="none">
              <a:solidFill>
                <a:srgbClr val="000000"/>
              </a:solidFill>
              <a:effectLst/>
              <a:uFillTx/>
              <a:latin typeface="Times New Roman"/>
            </a:endParaRPr>
          </a:p>
        </p:txBody>
      </p:sp>
      <p:sp>
        <p:nvSpPr>
          <p:cNvPr id="48" name=""/>
          <p:cNvSpPr/>
          <p:nvPr/>
        </p:nvSpPr>
        <p:spPr>
          <a:xfrm>
            <a:off x="956520" y="2207160"/>
            <a:ext cx="189396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Curves Predict Future</a:t>
            </a:r>
            <a:endParaRPr b="0" lang="en-US" sz="1400" strike="noStrike" u="none">
              <a:solidFill>
                <a:srgbClr val="000000"/>
              </a:solidFill>
              <a:effectLst/>
              <a:uFillTx/>
              <a:latin typeface="Times New Roman"/>
            </a:endParaRPr>
          </a:p>
        </p:txBody>
      </p:sp>
      <p:sp>
        <p:nvSpPr>
          <p:cNvPr id="49" name=""/>
          <p:cNvSpPr/>
          <p:nvPr/>
        </p:nvSpPr>
        <p:spPr>
          <a:xfrm>
            <a:off x="6735600" y="2134080"/>
            <a:ext cx="1951200" cy="461520"/>
          </a:xfrm>
          <a:prstGeom prst="rect">
            <a:avLst/>
          </a:prstGeom>
          <a:noFill/>
          <a:ln w="0">
            <a:noFill/>
          </a:ln>
        </p:spPr>
        <p:style>
          <a:lnRef idx="0"/>
          <a:fillRef idx="0"/>
          <a:effectRef idx="0"/>
          <a:fontRef idx="minor"/>
        </p:style>
        <p:txBody>
          <a:bodyPr lIns="90000" rIns="90000" tIns="46800" bIns="46800" anchor="ctr">
            <a:spAutoFit/>
          </a:bodyPr>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 Site Profile</a:t>
            </a:r>
            <a:endParaRPr b="0" lang="en-US" sz="1400" strike="noStrike" u="none">
              <a:solidFill>
                <a:srgbClr val="000000"/>
              </a:solidFill>
              <a:effectLst/>
              <a:uFillTx/>
              <a:latin typeface="Times New Roman"/>
            </a:endParaRPr>
          </a:p>
          <a:p>
            <a:pPr algn="ctr">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Approximates Reality</a:t>
            </a:r>
            <a:endParaRPr b="0" lang="en-US" sz="1400" strike="noStrike" u="none">
              <a:solidFill>
                <a:srgbClr val="000000"/>
              </a:solidFill>
              <a:effectLst/>
              <a:uFillTx/>
              <a:latin typeface="Times New Roman"/>
            </a:endParaRPr>
          </a:p>
        </p:txBody>
      </p:sp>
      <p:sp>
        <p:nvSpPr>
          <p:cNvPr id="50" name=""/>
          <p:cNvSpPr/>
          <p:nvPr/>
        </p:nvSpPr>
        <p:spPr>
          <a:xfrm>
            <a:off x="800280" y="4775040"/>
            <a:ext cx="2209680" cy="685800"/>
          </a:xfrm>
          <a:prstGeom prst="upArrow">
            <a:avLst>
              <a:gd name="adj1" fmla="val 50000"/>
              <a:gd name="adj2" fmla="val 25000"/>
            </a:avLst>
          </a:prstGeom>
          <a:no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632040" y="4775040"/>
            <a:ext cx="2210040" cy="685800"/>
          </a:xfrm>
          <a:prstGeom prst="upArrow">
            <a:avLst>
              <a:gd name="adj1" fmla="val 50000"/>
              <a:gd name="adj2" fmla="val 25000"/>
            </a:avLst>
          </a:prstGeom>
          <a:no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6451560" y="4775040"/>
            <a:ext cx="2209680" cy="685800"/>
          </a:xfrm>
          <a:prstGeom prst="upArrow">
            <a:avLst>
              <a:gd name="adj1" fmla="val 50000"/>
              <a:gd name="adj2" fmla="val 25000"/>
            </a:avLst>
          </a:prstGeom>
          <a:no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1371600" y="5460840"/>
            <a:ext cx="1066680" cy="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4203720" y="5460840"/>
            <a:ext cx="1066680" cy="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7023240" y="5460840"/>
            <a:ext cx="1066680" cy="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Concepts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0" name=""/>
          <p:cNvSpPr/>
          <p:nvPr/>
        </p:nvSpPr>
        <p:spPr>
          <a:xfrm>
            <a:off x="685800" y="1682640"/>
            <a:ext cx="4267080" cy="335520"/>
          </a:xfrm>
          <a:prstGeom prst="rect">
            <a:avLst/>
          </a:prstGeom>
          <a:noFill/>
          <a:ln w="0">
            <a:noFill/>
          </a:ln>
        </p:spPr>
        <p:style>
          <a:lnRef idx="0"/>
          <a:fillRef idx="0"/>
          <a:effectRef idx="0"/>
          <a:fontRef idx="minor"/>
        </p:style>
        <p:txBody>
          <a:bodyPr anchor="t">
            <a:spAutoFit/>
          </a:bodyPr>
          <a:p>
            <a:pPr>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Policies &amp; procedures institutionalized</a:t>
            </a:r>
            <a:endParaRPr b="0" lang="en-US" sz="1600" strike="noStrike" u="none">
              <a:solidFill>
                <a:srgbClr val="000000"/>
              </a:solidFill>
              <a:effectLst/>
              <a:uFillTx/>
              <a:latin typeface="Times New Roman"/>
            </a:endParaRPr>
          </a:p>
        </p:txBody>
      </p:sp>
      <p:sp>
        <p:nvSpPr>
          <p:cNvPr id="681" name=""/>
          <p:cNvSpPr/>
          <p:nvPr/>
        </p:nvSpPr>
        <p:spPr>
          <a:xfrm>
            <a:off x="685800" y="3841920"/>
            <a:ext cx="42670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Roles &amp; responsibilities determined</a:t>
            </a:r>
            <a:endParaRPr b="0" lang="en-US" sz="1600" strike="noStrike" u="none">
              <a:solidFill>
                <a:srgbClr val="000000"/>
              </a:solidFill>
              <a:effectLst/>
              <a:uFillTx/>
              <a:latin typeface="Times New Roman"/>
            </a:endParaRPr>
          </a:p>
        </p:txBody>
      </p:sp>
      <p:sp>
        <p:nvSpPr>
          <p:cNvPr id="682" name=""/>
          <p:cNvSpPr/>
          <p:nvPr/>
        </p:nvSpPr>
        <p:spPr>
          <a:xfrm>
            <a:off x="685800" y="5029200"/>
            <a:ext cx="42670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Deal P/L capability established</a:t>
            </a:r>
            <a:endParaRPr b="0" lang="en-US" sz="1600" strike="noStrike" u="none">
              <a:solidFill>
                <a:srgbClr val="000000"/>
              </a:solidFill>
              <a:effectLst/>
              <a:uFillTx/>
              <a:latin typeface="Times New Roman"/>
            </a:endParaRPr>
          </a:p>
        </p:txBody>
      </p:sp>
      <p:sp>
        <p:nvSpPr>
          <p:cNvPr id="683" name=""/>
          <p:cNvSpPr/>
          <p:nvPr/>
        </p:nvSpPr>
        <p:spPr>
          <a:xfrm>
            <a:off x="5029200" y="1828800"/>
            <a:ext cx="1066680" cy="0"/>
          </a:xfrm>
          <a:prstGeom prst="line">
            <a:avLst/>
          </a:prstGeom>
          <a:ln w="127080">
            <a:solidFill>
              <a:srgbClr val="008000"/>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4" name=""/>
          <p:cNvSpPr/>
          <p:nvPr/>
        </p:nvSpPr>
        <p:spPr>
          <a:xfrm>
            <a:off x="685800" y="4419720"/>
            <a:ext cx="42670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Data cleaned up</a:t>
            </a:r>
            <a:endParaRPr b="0" lang="en-US" sz="1600" strike="noStrike" u="none">
              <a:solidFill>
                <a:srgbClr val="000000"/>
              </a:solidFill>
              <a:effectLst/>
              <a:uFillTx/>
              <a:latin typeface="Times New Roman"/>
            </a:endParaRPr>
          </a:p>
        </p:txBody>
      </p:sp>
      <p:sp>
        <p:nvSpPr>
          <p:cNvPr id="685" name=""/>
          <p:cNvSpPr/>
          <p:nvPr/>
        </p:nvSpPr>
        <p:spPr>
          <a:xfrm>
            <a:off x="0" y="609480"/>
            <a:ext cx="9144000" cy="457560"/>
          </a:xfrm>
          <a:prstGeom prst="rect">
            <a:avLst/>
          </a:prstGeom>
          <a:noFill/>
          <a:ln w="0">
            <a:noFill/>
          </a:ln>
        </p:spPr>
        <p:style>
          <a:lnRef idx="0"/>
          <a:fillRef idx="0"/>
          <a:effectRef idx="0"/>
          <a:fontRef idx="minor"/>
        </p:style>
        <p:txBody>
          <a:bodyPr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Timeline</a:t>
            </a:r>
            <a:endParaRPr b="0" lang="en-US" sz="2400" strike="noStrike" u="none">
              <a:solidFill>
                <a:srgbClr val="000000"/>
              </a:solidFill>
              <a:effectLst/>
              <a:uFillTx/>
              <a:latin typeface="Times New Roman"/>
            </a:endParaRPr>
          </a:p>
        </p:txBody>
      </p:sp>
      <p:sp>
        <p:nvSpPr>
          <p:cNvPr id="686" name=""/>
          <p:cNvSpPr/>
          <p:nvPr/>
        </p:nvSpPr>
        <p:spPr>
          <a:xfrm>
            <a:off x="685800" y="3232080"/>
            <a:ext cx="4267080" cy="335520"/>
          </a:xfrm>
          <a:prstGeom prst="rect">
            <a:avLst/>
          </a:prstGeom>
          <a:noFill/>
          <a:ln w="0">
            <a:noFill/>
          </a:ln>
        </p:spPr>
        <p:style>
          <a:lnRef idx="0"/>
          <a:fillRef idx="0"/>
          <a:effectRef idx="0"/>
          <a:fontRef idx="minor"/>
        </p:style>
        <p:txBody>
          <a:bodyPr anchor="t">
            <a:spAutoFit/>
          </a:bodyPr>
          <a:p>
            <a:pPr>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Service Desk established</a:t>
            </a:r>
            <a:endParaRPr b="0" lang="en-US" sz="1600" strike="noStrike" u="none">
              <a:solidFill>
                <a:srgbClr val="000000"/>
              </a:solidFill>
              <a:effectLst/>
              <a:uFillTx/>
              <a:latin typeface="Times New Roman"/>
            </a:endParaRPr>
          </a:p>
        </p:txBody>
      </p:sp>
      <p:sp>
        <p:nvSpPr>
          <p:cNvPr id="687" name=""/>
          <p:cNvSpPr/>
          <p:nvPr/>
        </p:nvSpPr>
        <p:spPr>
          <a:xfrm>
            <a:off x="5638680" y="1325520"/>
            <a:ext cx="990720" cy="274680"/>
          </a:xfrm>
          <a:prstGeom prst="rect">
            <a:avLst/>
          </a:prstGeom>
          <a:noFill/>
          <a:ln w="0">
            <a:noFill/>
          </a:ln>
        </p:spPr>
        <p:style>
          <a:lnRef idx="0"/>
          <a:fillRef idx="0"/>
          <a:effectRef idx="0"/>
          <a:fontRef idx="minor"/>
        </p:style>
        <p:txBody>
          <a:bodyPr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 months</a:t>
            </a:r>
            <a:endParaRPr b="0" lang="en-US" sz="1200" strike="noStrike" u="none">
              <a:solidFill>
                <a:srgbClr val="000000"/>
              </a:solidFill>
              <a:effectLst/>
              <a:uFillTx/>
              <a:latin typeface="Times New Roman"/>
            </a:endParaRPr>
          </a:p>
        </p:txBody>
      </p:sp>
      <p:sp>
        <p:nvSpPr>
          <p:cNvPr id="688" name=""/>
          <p:cNvSpPr/>
          <p:nvPr/>
        </p:nvSpPr>
        <p:spPr>
          <a:xfrm>
            <a:off x="6705720" y="1325520"/>
            <a:ext cx="990360" cy="274680"/>
          </a:xfrm>
          <a:prstGeom prst="rect">
            <a:avLst/>
          </a:prstGeom>
          <a:noFill/>
          <a:ln w="0">
            <a:noFill/>
          </a:ln>
        </p:spPr>
        <p:style>
          <a:lnRef idx="0"/>
          <a:fillRef idx="0"/>
          <a:effectRef idx="0"/>
          <a:fontRef idx="minor"/>
        </p:style>
        <p:txBody>
          <a:bodyPr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 months</a:t>
            </a:r>
            <a:endParaRPr b="0" lang="en-US" sz="1200" strike="noStrike" u="none">
              <a:solidFill>
                <a:srgbClr val="000000"/>
              </a:solidFill>
              <a:effectLst/>
              <a:uFillTx/>
              <a:latin typeface="Times New Roman"/>
            </a:endParaRPr>
          </a:p>
        </p:txBody>
      </p:sp>
      <p:sp>
        <p:nvSpPr>
          <p:cNvPr id="689" name=""/>
          <p:cNvSpPr/>
          <p:nvPr/>
        </p:nvSpPr>
        <p:spPr>
          <a:xfrm>
            <a:off x="7696080" y="1143000"/>
            <a:ext cx="990720" cy="457560"/>
          </a:xfrm>
          <a:prstGeom prst="rect">
            <a:avLst/>
          </a:prstGeom>
          <a:noFill/>
          <a:ln w="0">
            <a:noFill/>
          </a:ln>
        </p:spPr>
        <p:style>
          <a:lnRef idx="0"/>
          <a:fillRef idx="0"/>
          <a:effectRef idx="0"/>
          <a:fontRef idx="minor"/>
        </p:style>
        <p:txBody>
          <a:bodyPr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Beyond</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 months</a:t>
            </a:r>
            <a:endParaRPr b="0" lang="en-US" sz="1200" strike="noStrike" u="none">
              <a:solidFill>
                <a:srgbClr val="000000"/>
              </a:solidFill>
              <a:effectLst/>
              <a:uFillTx/>
              <a:latin typeface="Times New Roman"/>
            </a:endParaRPr>
          </a:p>
        </p:txBody>
      </p:sp>
      <p:sp>
        <p:nvSpPr>
          <p:cNvPr id="690" name=""/>
          <p:cNvSpPr/>
          <p:nvPr/>
        </p:nvSpPr>
        <p:spPr>
          <a:xfrm>
            <a:off x="685800" y="2666880"/>
            <a:ext cx="40384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Organization &amp; staffing determined</a:t>
            </a:r>
            <a:endParaRPr b="0" lang="en-US" sz="1600" strike="noStrike" u="none">
              <a:solidFill>
                <a:srgbClr val="000000"/>
              </a:solidFill>
              <a:effectLst/>
              <a:uFillTx/>
              <a:latin typeface="Times New Roman"/>
            </a:endParaRPr>
          </a:p>
        </p:txBody>
      </p:sp>
      <p:grpSp>
        <p:nvGrpSpPr>
          <p:cNvPr id="691" name=""/>
          <p:cNvGrpSpPr/>
          <p:nvPr/>
        </p:nvGrpSpPr>
        <p:grpSpPr>
          <a:xfrm>
            <a:off x="609480" y="1600200"/>
            <a:ext cx="7620120" cy="4572000"/>
            <a:chOff x="609480" y="1600200"/>
            <a:chExt cx="7620120" cy="4572000"/>
          </a:xfrm>
        </p:grpSpPr>
        <p:sp>
          <p:nvSpPr>
            <p:cNvPr id="692" name=""/>
            <p:cNvSpPr/>
            <p:nvPr/>
          </p:nvSpPr>
          <p:spPr>
            <a:xfrm>
              <a:off x="6095880" y="1600200"/>
              <a:ext cx="0" cy="4572000"/>
            </a:xfrm>
            <a:prstGeom prst="line">
              <a:avLst/>
            </a:prstGeom>
            <a:ln w="936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3" name=""/>
            <p:cNvSpPr/>
            <p:nvPr/>
          </p:nvSpPr>
          <p:spPr>
            <a:xfrm>
              <a:off x="5029200" y="1600200"/>
              <a:ext cx="0" cy="4572000"/>
            </a:xfrm>
            <a:prstGeom prst="line">
              <a:avLst/>
            </a:prstGeom>
            <a:ln w="936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694" name=""/>
            <p:cNvGrpSpPr/>
            <p:nvPr/>
          </p:nvGrpSpPr>
          <p:grpSpPr>
            <a:xfrm>
              <a:off x="609480" y="1600200"/>
              <a:ext cx="7620120" cy="4571640"/>
              <a:chOff x="609480" y="1600200"/>
              <a:chExt cx="7620120" cy="4571640"/>
            </a:xfrm>
          </p:grpSpPr>
          <p:sp>
            <p:nvSpPr>
              <p:cNvPr id="695" name=""/>
              <p:cNvSpPr/>
              <p:nvPr/>
            </p:nvSpPr>
            <p:spPr>
              <a:xfrm>
                <a:off x="609480" y="1600200"/>
                <a:ext cx="7620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6" name=""/>
              <p:cNvSpPr/>
              <p:nvPr/>
            </p:nvSpPr>
            <p:spPr>
              <a:xfrm>
                <a:off x="609480" y="6171840"/>
                <a:ext cx="7620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7" name=""/>
              <p:cNvSpPr/>
              <p:nvPr/>
            </p:nvSpPr>
            <p:spPr>
              <a:xfrm>
                <a:off x="8229600" y="1600200"/>
                <a:ext cx="0" cy="4571640"/>
              </a:xfrm>
              <a:prstGeom prst="line">
                <a:avLst/>
              </a:prstGeom>
              <a:ln w="936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8" name=""/>
              <p:cNvSpPr/>
              <p:nvPr/>
            </p:nvSpPr>
            <p:spPr>
              <a:xfrm>
                <a:off x="609480" y="1600200"/>
                <a:ext cx="0" cy="4571640"/>
              </a:xfrm>
              <a:prstGeom prst="line">
                <a:avLst/>
              </a:prstGeom>
              <a:ln w="936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699" name=""/>
            <p:cNvSpPr/>
            <p:nvPr/>
          </p:nvSpPr>
          <p:spPr>
            <a:xfrm>
              <a:off x="7162920" y="1600200"/>
              <a:ext cx="0" cy="4572000"/>
            </a:xfrm>
            <a:prstGeom prst="line">
              <a:avLst/>
            </a:prstGeom>
            <a:ln w="936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00" name=""/>
          <p:cNvSpPr/>
          <p:nvPr/>
        </p:nvSpPr>
        <p:spPr>
          <a:xfrm>
            <a:off x="5029200" y="5213520"/>
            <a:ext cx="2133720" cy="0"/>
          </a:xfrm>
          <a:prstGeom prst="line">
            <a:avLst/>
          </a:prstGeom>
          <a:ln w="127080">
            <a:solidFill>
              <a:srgbClr val="000080"/>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1" name=""/>
          <p:cNvSpPr/>
          <p:nvPr/>
        </p:nvSpPr>
        <p:spPr>
          <a:xfrm>
            <a:off x="5029200" y="4680000"/>
            <a:ext cx="2133720" cy="0"/>
          </a:xfrm>
          <a:prstGeom prst="line">
            <a:avLst/>
          </a:prstGeom>
          <a:ln w="127080">
            <a:solidFill>
              <a:srgbClr val="ff6600"/>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2" name=""/>
          <p:cNvSpPr/>
          <p:nvPr/>
        </p:nvSpPr>
        <p:spPr>
          <a:xfrm>
            <a:off x="5029200" y="4070520"/>
            <a:ext cx="1066680" cy="0"/>
          </a:xfrm>
          <a:prstGeom prst="line">
            <a:avLst/>
          </a:prstGeom>
          <a:ln w="127080">
            <a:solidFill>
              <a:srgbClr val="d60093"/>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3" name=""/>
          <p:cNvSpPr/>
          <p:nvPr/>
        </p:nvSpPr>
        <p:spPr>
          <a:xfrm>
            <a:off x="5029200" y="3460680"/>
            <a:ext cx="1066680" cy="0"/>
          </a:xfrm>
          <a:prstGeom prst="line">
            <a:avLst/>
          </a:prstGeom>
          <a:ln w="12708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4" name=""/>
          <p:cNvSpPr/>
          <p:nvPr/>
        </p:nvSpPr>
        <p:spPr>
          <a:xfrm>
            <a:off x="5029200" y="2851200"/>
            <a:ext cx="1066680" cy="0"/>
          </a:xfrm>
          <a:prstGeom prst="line">
            <a:avLst/>
          </a:prstGeom>
          <a:ln w="127080">
            <a:solidFill>
              <a:srgbClr val="ff0000"/>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5" name=""/>
          <p:cNvSpPr/>
          <p:nvPr/>
        </p:nvSpPr>
        <p:spPr>
          <a:xfrm>
            <a:off x="685800" y="5594400"/>
            <a:ext cx="40384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Systems Implemented</a:t>
            </a:r>
            <a:endParaRPr b="0" lang="en-US" sz="1600" strike="noStrike" u="none">
              <a:solidFill>
                <a:srgbClr val="000000"/>
              </a:solidFill>
              <a:effectLst/>
              <a:uFillTx/>
              <a:latin typeface="Times New Roman"/>
            </a:endParaRPr>
          </a:p>
        </p:txBody>
      </p:sp>
      <p:sp>
        <p:nvSpPr>
          <p:cNvPr id="706" name=""/>
          <p:cNvSpPr/>
          <p:nvPr/>
        </p:nvSpPr>
        <p:spPr>
          <a:xfrm>
            <a:off x="7162920" y="5746680"/>
            <a:ext cx="1066680" cy="0"/>
          </a:xfrm>
          <a:prstGeom prst="line">
            <a:avLst/>
          </a:prstGeom>
          <a:ln w="127080">
            <a:solidFill>
              <a:srgbClr val="008080"/>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7" name=""/>
          <p:cNvSpPr/>
          <p:nvPr/>
        </p:nvSpPr>
        <p:spPr>
          <a:xfrm>
            <a:off x="685800" y="2209680"/>
            <a:ext cx="4038480" cy="335520"/>
          </a:xfrm>
          <a:prstGeom prst="rect">
            <a:avLst/>
          </a:prstGeom>
          <a:noFill/>
          <a:ln w="0">
            <a:noFill/>
          </a:ln>
        </p:spPr>
        <p:style>
          <a:lnRef idx="0"/>
          <a:fillRef idx="0"/>
          <a:effectRef idx="0"/>
          <a:fontRef idx="minor"/>
        </p:style>
        <p:txBody>
          <a:bodyPr anchor="t">
            <a:spAutoFit/>
          </a:bodyPr>
          <a:p>
            <a:pPr marL="212760" indent="-212760">
              <a:lnSpc>
                <a:spcPct val="100000"/>
              </a:lnSpc>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Process implemented</a:t>
            </a:r>
            <a:endParaRPr b="0" lang="en-US" sz="1600" strike="noStrike" u="none">
              <a:solidFill>
                <a:srgbClr val="000000"/>
              </a:solidFill>
              <a:effectLst/>
              <a:uFillTx/>
              <a:latin typeface="Times New Roman"/>
            </a:endParaRPr>
          </a:p>
        </p:txBody>
      </p:sp>
      <p:sp>
        <p:nvSpPr>
          <p:cNvPr id="708" name=""/>
          <p:cNvSpPr/>
          <p:nvPr/>
        </p:nvSpPr>
        <p:spPr>
          <a:xfrm>
            <a:off x="5029200" y="2362320"/>
            <a:ext cx="2209680" cy="0"/>
          </a:xfrm>
          <a:prstGeom prst="line">
            <a:avLst/>
          </a:prstGeom>
          <a:ln w="127080">
            <a:solidFill>
              <a:srgbClr val="9900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9"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0" name=""/>
          <p:cNvSpPr/>
          <p:nvPr/>
        </p:nvSpPr>
        <p:spPr>
          <a:xfrm>
            <a:off x="228600" y="5638680"/>
            <a:ext cx="86868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3333cc"/>
                </a:solidFill>
                <a:effectLst/>
                <a:uFillTx/>
                <a:latin typeface="Arial"/>
              </a:rPr>
              <a:t>Project Gutenberg</a:t>
            </a:r>
            <a:endParaRPr b="0" lang="en-US" sz="3600" strike="noStrike" u="none">
              <a:solidFill>
                <a:srgbClr val="000000"/>
              </a:solidFill>
              <a:effectLst/>
              <a:uFillTx/>
              <a:latin typeface="Times New Roman"/>
            </a:endParaRPr>
          </a:p>
        </p:txBody>
      </p:sp>
      <p:sp>
        <p:nvSpPr>
          <p:cNvPr id="711" name="PlaceHolder 1"/>
          <p:cNvSpPr>
            <a:spLocks noGrp="1"/>
          </p:cNvSpPr>
          <p:nvPr>
            <p:ph type="title"/>
          </p:nvPr>
        </p:nvSpPr>
        <p:spPr>
          <a:xfrm>
            <a:off x="685800" y="1142640"/>
            <a:ext cx="7772400" cy="1219320"/>
          </a:xfrm>
          <a:prstGeom prst="rect">
            <a:avLst/>
          </a:prstGeom>
          <a:noFill/>
          <a:ln w="0">
            <a:noFill/>
          </a:ln>
        </p:spPr>
        <p:txBody>
          <a:bodyPr lIns="90000" rIns="90000" tIns="46800" bIns="46800" anchor="ctr">
            <a:noAutofit/>
          </a:bodyPr>
          <a:p>
            <a:pPr indent="0" algn="ctr">
              <a:lnSpc>
                <a:spcPct val="10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400" strike="noStrike" u="none">
                <a:solidFill>
                  <a:srgbClr val="3333cc"/>
                </a:solidFill>
                <a:effectLst/>
                <a:uFillTx/>
                <a:latin typeface="Palatino"/>
              </a:rPr>
              <a:t>THANK YOU!</a:t>
            </a:r>
            <a:br>
              <a:rPr sz="5400"/>
            </a:br>
            <a:endParaRPr b="0" lang="en-US" sz="5400" strike="noStrike" u="none">
              <a:solidFill>
                <a:srgbClr val="000000"/>
              </a:solidFill>
              <a:effectLst/>
              <a:uFillTx/>
              <a:latin typeface="Times New Roman"/>
            </a:endParaRPr>
          </a:p>
        </p:txBody>
      </p:sp>
      <p:graphicFrame>
        <p:nvGraphicFramePr>
          <p:cNvPr id="712" name=""/>
          <p:cNvGraphicFramePr/>
          <p:nvPr/>
        </p:nvGraphicFramePr>
        <p:xfrm>
          <a:off x="3962520" y="2971800"/>
          <a:ext cx="1128600" cy="2438280"/>
        </p:xfrm>
        <a:graphic>
          <a:graphicData uri="http://schemas.openxmlformats.org/presentationml/2006/ole">
            <p:oleObj r:id="rId1" spid="">
              <p:embed/>
              <p:pic>
                <p:nvPicPr>
                  <p:cNvPr id="713" name="" descr=""/>
                  <p:cNvPicPr/>
                  <p:nvPr/>
                </p:nvPicPr>
                <p:blipFill>
                  <a:blip r:embed="rId2"/>
                  <a:stretch/>
                </p:blipFill>
                <p:spPr>
                  <a:xfrm>
                    <a:off x="3962520" y="2971800"/>
                    <a:ext cx="1128600" cy="2438280"/>
                  </a:xfrm>
                  <a:prstGeom prst="rect">
                    <a:avLst/>
                  </a:prstGeom>
                  <a:noFill/>
                  <a:ln w="12600">
                    <a:solidFill>
                      <a:srgbClr val="000000"/>
                    </a:solidFill>
                    <a:miter/>
                  </a:ln>
                </p:spPr>
              </p:pic>
            </p:oleObj>
          </a:graphicData>
        </a:graphic>
      </p:graphicFrame>
      <p:sp>
        <p:nvSpPr>
          <p:cNvPr id="714"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Enron Energy Services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p:nvPr>
        </p:nvSpPr>
        <p:spPr>
          <a:xfrm>
            <a:off x="380520" y="990360"/>
            <a:ext cx="8450280" cy="5638680"/>
          </a:xfrm>
          <a:prstGeom prst="rect">
            <a:avLst/>
          </a:prstGeom>
          <a:noFill/>
          <a:ln w="0">
            <a:noFill/>
          </a:ln>
        </p:spPr>
        <p:txBody>
          <a:bodyPr lIns="90000" rIns="90000" tIns="46800" bIns="46800" anchor="t">
            <a:normAutofit/>
          </a:bodyPr>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Increased focus on value</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Components calculate value, products aggregate value</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Significant increase in accountability</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Every cost and risk will be mapped to a book through a component</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Build a scalable business model:  process, components and standardization</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Gutenberg enables scalability through standardization</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Greater understanding of risk and a more complete accounting for risk and costs in our contract pricing</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Consistent, transparent calculation, application and aggregation of risk</a:t>
            </a:r>
            <a:endParaRPr b="0" lang="en-US" sz="2000" strike="noStrike" u="none">
              <a:solidFill>
                <a:srgbClr val="000000"/>
              </a:solidFill>
              <a:effectLst/>
              <a:uFillTx/>
              <a:latin typeface="Times New Roman"/>
            </a:endParaRPr>
          </a:p>
          <a:p>
            <a:pPr marL="34308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8"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EES Strategy/Themes Linkage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p:nvPr>
        </p:nvSpPr>
        <p:spPr>
          <a:xfrm>
            <a:off x="380520" y="609480"/>
            <a:ext cx="8450280" cy="5639040"/>
          </a:xfrm>
          <a:prstGeom prst="rect">
            <a:avLst/>
          </a:prstGeom>
          <a:noFill/>
          <a:ln w="0">
            <a:noFill/>
          </a:ln>
        </p:spPr>
        <p:txBody>
          <a:bodyPr lIns="90000" rIns="90000" tIns="46800" bIns="46800" anchor="t">
            <a:normAutofit/>
          </a:bodyPr>
          <a:p>
            <a:pPr marL="34308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Respect for process, controls and approvals: the basics of business</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Clear ownership, control, and documentation of processes &amp; roles</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Better alignment &amp; coordination:  one strategy, one agenda and one company</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Core business framework that aligns the business end to end</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Knowledge-based organization:  “packaging” not “heavylifting”</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“Hard wiring” of knowledge into components, site profiles &amp; curves</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Crisper execution</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Planning delivery capability during product development</a:t>
            </a:r>
            <a:endParaRPr b="0" lang="en-US" sz="2000" strike="noStrike" u="none">
              <a:solidFill>
                <a:srgbClr val="000000"/>
              </a:solidFill>
              <a:effectLst/>
              <a:uFillTx/>
              <a:latin typeface="Times New Roman"/>
            </a:endParaRPr>
          </a:p>
          <a:p>
            <a:pPr marL="34308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0"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EES Strategy/Themes Linkage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p:nvPr>
        </p:nvSpPr>
        <p:spPr>
          <a:xfrm>
            <a:off x="380520" y="671040"/>
            <a:ext cx="8463240" cy="5410440"/>
          </a:xfrm>
          <a:prstGeom prst="rect">
            <a:avLst/>
          </a:prstGeom>
          <a:noFill/>
          <a:ln w="0">
            <a:noFill/>
          </a:ln>
        </p:spPr>
        <p:txBody>
          <a:bodyPr lIns="91440" rIns="91440" tIns="45720" bIns="45720" anchor="t">
            <a:normAutofit/>
          </a:bodyPr>
          <a:p>
            <a:pPr marL="343080" indent="0">
              <a:lnSpc>
                <a:spcPct val="90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Need to enforce and protect our agreements:  protect value and trade up</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Standard products and related contract language mean less exceptions</a:t>
            </a:r>
            <a:endParaRPr b="0" lang="en-US" sz="2000" strike="noStrike" u="none">
              <a:solidFill>
                <a:srgbClr val="000000"/>
              </a:solidFill>
              <a:effectLst/>
              <a:uFillTx/>
              <a:latin typeface="Times New Roman"/>
            </a:endParaRPr>
          </a:p>
          <a:p>
            <a:pPr marL="343080" indent="-343080">
              <a:lnSpc>
                <a:spcPct val="9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Demand excellence:  cultivate high performers - quickly manage</a:t>
            </a:r>
            <a:br>
              <a:rPr sz="2000"/>
            </a:br>
            <a:r>
              <a:rPr b="0" lang="en-US" sz="2000" strike="noStrike" u="none">
                <a:solidFill>
                  <a:srgbClr val="000000"/>
                </a:solidFill>
                <a:effectLst/>
                <a:uFillTx/>
                <a:latin typeface="Arial"/>
              </a:rPr>
              <a:t>performance issues </a:t>
            </a:r>
            <a:endParaRPr b="0" lang="en-US" sz="2000" strike="noStrike" u="none">
              <a:solidFill>
                <a:srgbClr val="000000"/>
              </a:solidFill>
              <a:effectLst/>
              <a:uFillTx/>
              <a:latin typeface="Times New Roman"/>
            </a:endParaRPr>
          </a:p>
          <a:p>
            <a:pPr lvl="1" marL="743040" indent="-285840">
              <a:lnSpc>
                <a:spcPct val="95000"/>
              </a:lnSpc>
              <a:spcBef>
                <a:spcPts val="8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Objective accountability and access to costs, margins &amp; positions</a:t>
            </a:r>
            <a:endParaRPr b="0" lang="en-US" sz="2000" strike="noStrike" u="none">
              <a:solidFill>
                <a:srgbClr val="000000"/>
              </a:solidFill>
              <a:effectLst/>
              <a:uFillTx/>
              <a:latin typeface="Times New Roman"/>
            </a:endParaRPr>
          </a:p>
          <a:p>
            <a:pPr marL="343080" indent="-34308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Technology is core and strategic</a:t>
            </a:r>
            <a:endParaRPr b="0" lang="en-US" sz="2000" strike="noStrike" u="none">
              <a:solidFill>
                <a:srgbClr val="000000"/>
              </a:solidFill>
              <a:effectLst/>
              <a:uFillTx/>
              <a:latin typeface="Times New Roman"/>
            </a:endParaRPr>
          </a:p>
          <a:p>
            <a:pPr lvl="1" marL="743040" indent="-285840">
              <a:lnSpc>
                <a:spcPct val="9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Object-oriented structure makes integrated systems achievable</a:t>
            </a:r>
            <a:endParaRPr b="0" lang="en-US" sz="2000" strike="noStrike" u="none">
              <a:solidFill>
                <a:srgbClr val="000000"/>
              </a:solidFill>
              <a:effectLst/>
              <a:uFillTx/>
              <a:latin typeface="Times New Roman"/>
            </a:endParaRPr>
          </a:p>
          <a:p>
            <a:pPr marL="343080" indent="-34308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More market signals moving quicker from the back to the front</a:t>
            </a:r>
            <a:endParaRPr b="0" lang="en-US" sz="2000" strike="noStrike" u="none">
              <a:solidFill>
                <a:srgbClr val="000000"/>
              </a:solidFill>
              <a:effectLst/>
              <a:uFillTx/>
              <a:latin typeface="Times New Roman"/>
            </a:endParaRPr>
          </a:p>
          <a:p>
            <a:pPr lvl="1" marL="743040" indent="-285840">
              <a:lnSpc>
                <a:spcPct val="9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Daily re-forecast catches and communicates curve shift impacts</a:t>
            </a:r>
            <a:endParaRPr b="0" lang="en-US" sz="2000" strike="noStrike" u="none">
              <a:solidFill>
                <a:srgbClr val="000000"/>
              </a:solidFill>
              <a:effectLst/>
              <a:uFillTx/>
              <a:latin typeface="Times New Roman"/>
            </a:endParaRPr>
          </a:p>
          <a:p>
            <a:pPr marL="343080" indent="-343080">
              <a:lnSpc>
                <a:spcPct val="100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2"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EES Strategy/Themes Linkage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376200" y="561960"/>
            <a:ext cx="8462880" cy="54864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Greater velocity and number of new products</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Components are shared across all products, speeding innovation</a:t>
            </a: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Shorten deal closure cycles and increase deal velocity</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Same math for notional valuation, executable pricing, and booked positions</a:t>
            </a: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Restructure our pricing, delivery and execution infrastructure</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Consistent Gutenberg design application end to end</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Low cost provider:  best-in-class customer acquisition and maintenance costs</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Ability to understand and track all costs of delivery</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4"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EES Strategy/Themes Linkage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376200" y="533520"/>
            <a:ext cx="8462880" cy="54864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Explore new templates appropriate for our markets that make us more responsive:  legal, credit, finance, regulatory and risk</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Involvement in business rule &amp; process design and automated workflow</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 price and compartmentalize risk more comprehensively</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Components will identify, model, track, and calculate all risks in any deal or position</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Eliminate hierarchies, flatten the organization - promote a partnership</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Gutenberg framework provides common vocabulary and aligned processes</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Laser focus on growth, innovation and earnings</a:t>
            </a:r>
            <a:endParaRPr b="0" lang="en-US" sz="2000" strike="noStrike" u="none">
              <a:solidFill>
                <a:srgbClr val="000000"/>
              </a:solidFill>
              <a:effectLst/>
              <a:uFillTx/>
              <a:latin typeface="Times New Roman"/>
            </a:endParaRPr>
          </a:p>
          <a:p>
            <a:pPr lvl="1" marL="743040" indent="-28584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rPr>
              <a:t>Less time coordinating, more time creating value</a:t>
            </a:r>
            <a:endParaRPr b="0" lang="en-US" sz="2000" strike="noStrike" u="none">
              <a:solidFill>
                <a:srgbClr val="000000"/>
              </a:solidFill>
              <a:effectLst/>
              <a:uFillTx/>
              <a:latin typeface="Times New Roman"/>
            </a:endParaRPr>
          </a:p>
          <a:p>
            <a:pPr marL="343080" indent="-34308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10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6"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EES Strategy/Themes Linkage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228600" y="4343400"/>
            <a:ext cx="8686800" cy="10695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Project Update</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April 4, 2001</a:t>
            </a:r>
            <a:endParaRPr b="0" lang="en-US" sz="3200" strike="noStrike" u="none">
              <a:solidFill>
                <a:srgbClr val="000000"/>
              </a:solidFill>
              <a:effectLst/>
              <a:uFillTx/>
              <a:latin typeface="Times New Roman"/>
            </a:endParaRPr>
          </a:p>
        </p:txBody>
      </p:sp>
      <p:sp>
        <p:nvSpPr>
          <p:cNvPr id="68" name=""/>
          <p:cNvSpPr/>
          <p:nvPr/>
        </p:nvSpPr>
        <p:spPr>
          <a:xfrm>
            <a:off x="762120" y="4495680"/>
            <a:ext cx="7238880" cy="914400"/>
          </a:xfrm>
          <a:prstGeom prst="rect">
            <a:avLst/>
          </a:prstGeom>
          <a:noFill/>
          <a:ln w="0">
            <a:noFill/>
          </a:ln>
        </p:spPr>
        <p:style>
          <a:lnRef idx="0"/>
          <a:fillRef idx="0"/>
          <a:effectRef idx="0"/>
          <a:fontRef idx="minor"/>
        </p:style>
        <p:txBody>
          <a:bodyPr lIns="90000" rIns="90000" tIns="46800" bIns="46800" anchor="ctr">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69" name=""/>
          <p:cNvGraphicFramePr/>
          <p:nvPr/>
        </p:nvGraphicFramePr>
        <p:xfrm>
          <a:off x="3962520" y="990720"/>
          <a:ext cx="1128600" cy="2438280"/>
        </p:xfrm>
        <a:graphic>
          <a:graphicData uri="http://schemas.openxmlformats.org/presentationml/2006/ole">
            <p:oleObj r:id="rId1" spid="">
              <p:embed/>
              <p:pic>
                <p:nvPicPr>
                  <p:cNvPr id="70" name="" descr=""/>
                  <p:cNvPicPr/>
                  <p:nvPr/>
                </p:nvPicPr>
                <p:blipFill>
                  <a:blip r:embed="rId2"/>
                  <a:stretch/>
                </p:blipFill>
                <p:spPr>
                  <a:xfrm>
                    <a:off x="3962520" y="990720"/>
                    <a:ext cx="1128600" cy="2438280"/>
                  </a:xfrm>
                  <a:prstGeom prst="rect">
                    <a:avLst/>
                  </a:prstGeom>
                  <a:noFill/>
                  <a:ln w="12600">
                    <a:solidFill>
                      <a:srgbClr val="000000"/>
                    </a:solidFill>
                    <a:miter/>
                  </a:ln>
                </p:spPr>
              </p:pic>
            </p:oleObj>
          </a:graphicData>
        </a:graphic>
      </p:graphicFrame>
      <p:sp>
        <p:nvSpPr>
          <p:cNvPr id="71" name=""/>
          <p:cNvSpPr/>
          <p:nvPr/>
        </p:nvSpPr>
        <p:spPr>
          <a:xfrm>
            <a:off x="0" y="76320"/>
            <a:ext cx="9144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Gutenberg: Deal Optimization and Control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2908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2001-03-12T12:30:47Z</dcterms:created>
  <dc:creator>khale</dc:creator>
  <dc:description/>
  <dc:language>en-US</dc:language>
  <cp:lastModifiedBy>PV Krishnarao</cp:lastModifiedBy>
  <dcterms:modified xsi:type="dcterms:W3CDTF">2001-04-05T15:51:15Z</dcterms:modified>
  <cp:revision>95</cp:revision>
  <dc:subject/>
  <dc:title>PowerPoint Presentation</dc:title>
</cp:coreProperties>
</file>