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AB412E-73B4-4A37-8AED-C125404712C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B5A81C-572E-4A6B-849A-6A12D9F4F3B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spcAft>
                <a:spcPts val="68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C3FEA0-8DC6-4791-8D00-0BBB4D930EA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0076DA-DD8B-429E-B405-A4AEACDDEEE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6578640"/>
            <a:ext cx="392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FOR DISCUSSION ONLY, 12 October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5943600" y="2362320"/>
            <a:ext cx="1587600" cy="1587240"/>
          </a:xfrm>
          <a:prstGeom prst="ellipse">
            <a:avLst/>
          </a:prstGeom>
          <a:solidFill>
            <a:srgbClr val="cc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30800" y="2362320"/>
            <a:ext cx="1587240" cy="1587240"/>
          </a:xfrm>
          <a:prstGeom prst="ellipse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17640" y="2362320"/>
            <a:ext cx="1587600" cy="1587240"/>
          </a:xfrm>
          <a:prstGeom prst="ellipse">
            <a:avLst/>
          </a:prstGeom>
          <a:solidFill>
            <a:srgbClr val="008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28880" y="2592360"/>
            <a:ext cx="309852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   </a:t>
            </a: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Green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Light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625840" y="4911840"/>
            <a:ext cx="38653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October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EB2637-EBCB-4294-892B-B4AF581C78F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Executive Summary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447920"/>
            <a:ext cx="746748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address issues with risk information from source systems (including spreadsheets) into risk analysis systems, i.e., RiskTrac, Credit Aggregation System, Infinity and DPR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success measures will be: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Completeness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relevant deal information from source systems is included for risk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 and reporting in risk analysis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Accuracy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data and parameters in risk analysis systems are correct and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maintained by proper owners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 used to manage the information are optimized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Deliverables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of tactical solutions to identified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plan for a repeatable process for continuous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of roles and responsibilities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19E0C0-B65B-4E28-9B70-8D8F70497EB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5035680" y="4290840"/>
            <a:ext cx="2820960" cy="2768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plan for repeatable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Approach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079640" y="2743200"/>
            <a:ext cx="1726920" cy="1406520"/>
          </a:xfrm>
          <a:custGeom>
            <a:avLst/>
            <a:gdLst>
              <a:gd name="textAreaLeft" fmla="*/ 0 w 1726920"/>
              <a:gd name="textAreaRight" fmla="*/ 1727280 w 1726920"/>
              <a:gd name="textAreaTop" fmla="*/ 0 h 1406520"/>
              <a:gd name="textAreaBottom" fmla="*/ 1406880 h 1406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87440" y="3022560"/>
            <a:ext cx="1258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Gather issues from business and system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44920" y="2743200"/>
            <a:ext cx="1726920" cy="1406520"/>
          </a:xfrm>
          <a:custGeom>
            <a:avLst/>
            <a:gdLst>
              <a:gd name="textAreaLeft" fmla="*/ 0 w 1726920"/>
              <a:gd name="textAreaRight" fmla="*/ 1727280 w 1726920"/>
              <a:gd name="textAreaTop" fmla="*/ 0 h 1406520"/>
              <a:gd name="textAreaBottom" fmla="*/ 1406880 h 1406520"/>
              <a:gd name="GluePoint1X" fmla="*/ 0 w 21600"/>
              <a:gd name="GluePoint1Y" fmla="*/ 21600 h 21600"/>
              <a:gd name="GluePoint2X" fmla="*/ 0 w 21600"/>
              <a:gd name="GluePoint2Y" fmla="*/ 21600 h 21600"/>
              <a:gd name="GluePoint3X" fmla="*/ 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952720" y="3027240"/>
            <a:ext cx="1258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current state of information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35680" y="1960560"/>
            <a:ext cx="2820960" cy="17398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tactical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ERMS – RiskTrac feeds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Enhanced position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Validating hierarchies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Preventing book duplication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archiving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Automated books / curves set-up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projects to be identified …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035680" y="5160960"/>
            <a:ext cx="2820960" cy="2768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roles and responsibilities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" name=""/>
          <p:cNvCxnSpPr>
            <a:stCxn id="25" idx="0"/>
            <a:endCxn id="21" idx="1"/>
          </p:cNvCxnSpPr>
          <p:nvPr/>
        </p:nvCxnSpPr>
        <p:spPr>
          <a:xfrm>
            <a:off x="4384800" y="3446640"/>
            <a:ext cx="638280" cy="99576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0" name=""/>
          <p:cNvCxnSpPr>
            <a:stCxn id="25" idx="1"/>
            <a:endCxn id="28" idx="1"/>
          </p:cNvCxnSpPr>
          <p:nvPr/>
        </p:nvCxnSpPr>
        <p:spPr>
          <a:xfrm>
            <a:off x="4384800" y="3446280"/>
            <a:ext cx="638280" cy="186588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1" name=""/>
          <p:cNvCxnSpPr>
            <a:stCxn id="25" idx="2"/>
            <a:endCxn id="27" idx="1"/>
          </p:cNvCxnSpPr>
          <p:nvPr/>
        </p:nvCxnSpPr>
        <p:spPr>
          <a:xfrm flipV="1">
            <a:off x="4384800" y="2840760"/>
            <a:ext cx="638280" cy="60588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57624C6-9FA7-414A-9965-1EA8CBEEAFD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870120" y="2328840"/>
            <a:ext cx="7454880" cy="422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 Team Organization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435480" y="1116000"/>
            <a:ext cx="2146320" cy="1011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99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Steering Committee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Todd Hall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Debbie Brackett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Stacey White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Gossett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Leslie Reeves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43240" y="2463840"/>
            <a:ext cx="2529000" cy="569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176040"/>
                <a:tab algn="l" pos="352440"/>
                <a:tab algn="l" pos="528480"/>
                <a:tab algn="l" pos="704880"/>
                <a:tab algn="l" pos="880920"/>
                <a:tab algn="l" pos="1057320"/>
                <a:tab algn="l" pos="1233360"/>
                <a:tab algn="l" pos="1409760"/>
                <a:tab algn="l" pos="1585800"/>
                <a:tab algn="l" pos="1762200"/>
                <a:tab algn="l" pos="1938240"/>
                <a:tab algn="l" pos="2114640"/>
                <a:tab algn="l" pos="2290680"/>
                <a:tab algn="l" pos="2467080"/>
                <a:tab algn="l" pos="2643120"/>
                <a:tab algn="l" pos="2819520"/>
                <a:tab algn="l" pos="2995560"/>
                <a:tab algn="l" pos="3171960"/>
                <a:tab algn="l" pos="3348000"/>
                <a:tab algn="l" pos="3524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176040"/>
                <a:tab algn="l" pos="352440"/>
                <a:tab algn="l" pos="528480"/>
                <a:tab algn="l" pos="704880"/>
                <a:tab algn="l" pos="880920"/>
                <a:tab algn="l" pos="1057320"/>
                <a:tab algn="l" pos="1233360"/>
                <a:tab algn="l" pos="1409760"/>
                <a:tab algn="l" pos="1585800"/>
                <a:tab algn="l" pos="1762200"/>
                <a:tab algn="l" pos="1938240"/>
                <a:tab algn="l" pos="2114640"/>
                <a:tab algn="l" pos="2290680"/>
                <a:tab algn="l" pos="2467080"/>
                <a:tab algn="l" pos="2643120"/>
                <a:tab algn="l" pos="2819520"/>
                <a:tab algn="l" pos="2995560"/>
                <a:tab algn="l" pos="3171960"/>
                <a:tab algn="l" pos="3348000"/>
                <a:tab algn="l" pos="3524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Victorio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New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Bryce Baxter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1295280" y="3492360"/>
            <a:ext cx="1955880" cy="622440"/>
            <a:chOff x="1295280" y="3492360"/>
            <a:chExt cx="1955880" cy="622440"/>
          </a:xfrm>
        </p:grpSpPr>
        <p:sp>
          <p:nvSpPr>
            <p:cNvPr id="37" name=""/>
            <p:cNvSpPr/>
            <p:nvPr/>
          </p:nvSpPr>
          <p:spPr>
            <a:xfrm>
              <a:off x="1295280" y="3492360"/>
              <a:ext cx="1955880" cy="62244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415520" y="3506760"/>
              <a:ext cx="16948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45720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Source Feeds Processing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39" name=""/>
          <p:cNvCxnSpPr>
            <a:stCxn id="34" idx="2"/>
            <a:endCxn id="35" idx="0"/>
          </p:cNvCxnSpPr>
          <p:nvPr/>
        </p:nvCxnSpPr>
        <p:spPr>
          <a:xfrm>
            <a:off x="4508280" y="2131920"/>
            <a:ext cx="1080" cy="3326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0" name=""/>
          <p:cNvCxnSpPr>
            <a:stCxn id="35" idx="2"/>
            <a:endCxn id="37" idx="0"/>
          </p:cNvCxnSpPr>
          <p:nvPr/>
        </p:nvCxnSpPr>
        <p:spPr>
          <a:xfrm flipH="1">
            <a:off x="2273040" y="3038040"/>
            <a:ext cx="2235600" cy="4546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1" name=""/>
          <p:cNvCxnSpPr>
            <a:stCxn id="35" idx="2"/>
            <a:endCxn id="42" idx="0"/>
          </p:cNvCxnSpPr>
          <p:nvPr/>
        </p:nvCxnSpPr>
        <p:spPr>
          <a:xfrm flipH="1">
            <a:off x="2894760" y="3038400"/>
            <a:ext cx="1613880" cy="1331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3" name=""/>
          <p:cNvCxnSpPr>
            <a:stCxn id="35" idx="2"/>
            <a:endCxn id="44" idx="0"/>
          </p:cNvCxnSpPr>
          <p:nvPr/>
        </p:nvCxnSpPr>
        <p:spPr>
          <a:xfrm>
            <a:off x="4508280" y="3038400"/>
            <a:ext cx="1080" cy="19152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45" name=""/>
          <p:cNvSpPr/>
          <p:nvPr/>
        </p:nvSpPr>
        <p:spPr>
          <a:xfrm>
            <a:off x="5840280" y="5854680"/>
            <a:ext cx="141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Systems (ERMS, EnPower, Settlements)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78400" y="5854680"/>
            <a:ext cx="236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Analysis Systems (RiskTrac, CAS, Infinity, DPR)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030400" y="5854680"/>
            <a:ext cx="165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Risk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9560" y="5854680"/>
            <a:ext cx="142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51040" y="1335240"/>
            <a:ext cx="2146320" cy="569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Sponsors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0" name=""/>
          <p:cNvCxnSpPr>
            <a:stCxn id="49" idx="3"/>
            <a:endCxn id="34" idx="1"/>
          </p:cNvCxnSpPr>
          <p:nvPr/>
        </p:nvCxnSpPr>
        <p:spPr>
          <a:xfrm>
            <a:off x="2997000" y="1622520"/>
            <a:ext cx="438840" cy="2160"/>
          </a:xfrm>
          <a:prstGeom prst="straightConnector1">
            <a:avLst/>
          </a:prstGeom>
          <a:ln w="25560">
            <a:solidFill>
              <a:srgbClr val="000000"/>
            </a:solidFill>
            <a:miter/>
          </a:ln>
        </p:spPr>
      </p:cxnSp>
      <p:grpSp>
        <p:nvGrpSpPr>
          <p:cNvPr id="51" name=""/>
          <p:cNvGrpSpPr/>
          <p:nvPr/>
        </p:nvGrpSpPr>
        <p:grpSpPr>
          <a:xfrm>
            <a:off x="1917720" y="4368960"/>
            <a:ext cx="1955880" cy="622080"/>
            <a:chOff x="1917720" y="4368960"/>
            <a:chExt cx="1955880" cy="622080"/>
          </a:xfrm>
        </p:grpSpPr>
        <p:sp>
          <p:nvSpPr>
            <p:cNvPr id="42" name=""/>
            <p:cNvSpPr/>
            <p:nvPr/>
          </p:nvSpPr>
          <p:spPr>
            <a:xfrm>
              <a:off x="1917720" y="4368960"/>
              <a:ext cx="1955880" cy="62208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048040" y="4497120"/>
              <a:ext cx="1694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45720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Data Validation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3530520" y="4952880"/>
            <a:ext cx="1955880" cy="62244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49680" y="4994280"/>
            <a:ext cx="16970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Process and Roles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94480" y="3595680"/>
            <a:ext cx="1697040" cy="3376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35" idx="2"/>
            <a:endCxn id="54" idx="0"/>
          </p:cNvCxnSpPr>
          <p:nvPr/>
        </p:nvCxnSpPr>
        <p:spPr>
          <a:xfrm>
            <a:off x="4508280" y="3038400"/>
            <a:ext cx="2035800" cy="5580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56" name=""/>
          <p:cNvSpPr/>
          <p:nvPr/>
        </p:nvSpPr>
        <p:spPr>
          <a:xfrm>
            <a:off x="7149960" y="585468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Market,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3E09E9-B0EE-4B52-A4C7-D5F3B3124C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tvictori</cp:lastModifiedBy>
  <cp:lastPrinted>2000-10-17T11:45:52Z</cp:lastPrinted>
  <dcterms:modified xsi:type="dcterms:W3CDTF">2001-10-15T15:57:32Z</dcterms:modified>
  <cp:revision>641</cp:revision>
  <dc:subject/>
  <dc:title>No Slide Title</dc:title>
</cp:coreProperties>
</file>