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spcAft>
                <a:spcPts val="68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06B01B3-4349-4ADB-9513-182185C0DC6E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spcAft>
                <a:spcPts val="68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FFC4941-1BC6-44AF-9756-FE48B8C18DB5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spcAft>
                <a:spcPts val="68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E7F1D45-C9DE-400B-8196-66CC9839D73E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777240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spcAft>
                <a:spcPts val="689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550"/>
              </a:spcBef>
              <a:spcAft>
                <a:spcPts val="689"/>
              </a:spcAft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550"/>
              </a:spcBef>
              <a:spcAft>
                <a:spcPts val="689"/>
              </a:spcAft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0" y="6629040"/>
            <a:ext cx="9144000" cy="15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3C48B5E-9E9D-448B-B3A0-82A2026D8E02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 flipH="1">
            <a:off x="609120" y="914400"/>
            <a:ext cx="853452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tretch/>
        </p:blipFill>
        <p:spPr>
          <a:xfrm>
            <a:off x="8381880" y="6248520"/>
            <a:ext cx="603360" cy="59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" name=""/>
          <p:cNvSpPr/>
          <p:nvPr/>
        </p:nvSpPr>
        <p:spPr>
          <a:xfrm flipH="1">
            <a:off x="761760" y="985680"/>
            <a:ext cx="8381880" cy="0"/>
          </a:xfrm>
          <a:prstGeom prst="line">
            <a:avLst/>
          </a:prstGeom>
          <a:ln w="38160">
            <a:solidFill>
              <a:srgbClr val="9d9de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6578640"/>
            <a:ext cx="3924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spcBef>
                <a:spcPts val="751"/>
              </a:spcBef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FOR DISCUSSION ONLY, 12 October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5943600" y="2362320"/>
            <a:ext cx="1587600" cy="1587240"/>
          </a:xfrm>
          <a:prstGeom prst="ellipse">
            <a:avLst/>
          </a:prstGeom>
          <a:solidFill>
            <a:srgbClr val="cc00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330800" y="2362320"/>
            <a:ext cx="1587240" cy="1587240"/>
          </a:xfrm>
          <a:prstGeom prst="ellipse">
            <a:avLst/>
          </a:prstGeom>
          <a:solidFill>
            <a:srgbClr val="ffcc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717640" y="2362320"/>
            <a:ext cx="1587600" cy="1587240"/>
          </a:xfrm>
          <a:prstGeom prst="ellipse">
            <a:avLst/>
          </a:prstGeom>
          <a:solidFill>
            <a:srgbClr val="0080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028880" y="2592360"/>
            <a:ext cx="3098520" cy="11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Project   </a:t>
            </a: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Green 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Light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625840" y="4911840"/>
            <a:ext cx="38653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 October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8381880" y="6248520"/>
            <a:ext cx="603360" cy="59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C933FB6-5A55-43C8-9B2E-2E532A60751E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Executive Summary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761760" y="1447920"/>
            <a:ext cx="7467480" cy="3504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address issues with risk information from source systems (including spreadsheets) into risk analysis systems, i.e., RiskTrac, credit, Infinity and DPR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Our success measures will be: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85480">
              <a:lnSpc>
                <a:spcPct val="90000"/>
              </a:lnSpc>
              <a:spcBef>
                <a:spcPts val="349"/>
              </a:spcBef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Completeness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relevant deal information from source systems is included for risk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measurement and reporting in risk analysis systems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85480">
              <a:lnSpc>
                <a:spcPct val="90000"/>
              </a:lnSpc>
              <a:spcBef>
                <a:spcPts val="349"/>
              </a:spcBef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Accuracy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Input data and parameters in risk analysis systems are correct and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maintained by proper owners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85480">
              <a:lnSpc>
                <a:spcPct val="90000"/>
              </a:lnSpc>
              <a:spcBef>
                <a:spcPts val="349"/>
              </a:spcBef>
              <a:buClr>
                <a:srgbClr val="ff0000"/>
              </a:buClr>
              <a:buSzPct val="90000"/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Efficiency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Resources used to manage the information are optimized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Deliverables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 of tactical solutions to already known issues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plan to develop a repeatable process for continuous improvement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Definition of roles and responsibilities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90000"/>
              </a:lnSpc>
              <a:spcBef>
                <a:spcPts val="349"/>
              </a:spcBef>
              <a:spcAft>
                <a:spcPts val="437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870D10D-9181-453F-BA6D-FA4AB9C6ED81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5035680" y="4290840"/>
            <a:ext cx="2820960" cy="27684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 algn="ctr">
              <a:spcBef>
                <a:spcPts val="751"/>
              </a:spcBef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plan for repeatable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General Approach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079640" y="2743200"/>
            <a:ext cx="1726920" cy="1406520"/>
          </a:xfrm>
          <a:custGeom>
            <a:avLst/>
            <a:gdLst>
              <a:gd name="textAreaLeft" fmla="*/ 0 w 1726920"/>
              <a:gd name="textAreaRight" fmla="*/ 1727280 w 1726920"/>
              <a:gd name="textAreaTop" fmla="*/ 0 h 1406520"/>
              <a:gd name="textAreaBottom" fmla="*/ 1406880 h 14065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cc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387440" y="3022560"/>
            <a:ext cx="1258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Gather issues from business and system groups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644920" y="2743200"/>
            <a:ext cx="1726920" cy="1406520"/>
          </a:xfrm>
          <a:custGeom>
            <a:avLst/>
            <a:gdLst>
              <a:gd name="textAreaLeft" fmla="*/ 0 w 1726920"/>
              <a:gd name="textAreaRight" fmla="*/ 1727280 w 1726920"/>
              <a:gd name="textAreaTop" fmla="*/ 0 h 1406520"/>
              <a:gd name="textAreaBottom" fmla="*/ 1406880 h 1406520"/>
              <a:gd name="GluePoint1X" fmla="*/ 0 w 21600"/>
              <a:gd name="GluePoint1Y" fmla="*/ 21600 h 21600"/>
              <a:gd name="GluePoint2X" fmla="*/ 0 w 21600"/>
              <a:gd name="GluePoint2Y" fmla="*/ 21600 h 21600"/>
              <a:gd name="GluePoint3X" fmla="*/ 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cc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952720" y="3027240"/>
            <a:ext cx="12589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 current state of information capture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035680" y="1960560"/>
            <a:ext cx="2820960" cy="173988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 tactical solutions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ERMS – RiskTrac feeds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Enhanced position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Validating hierarchies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Preventing book duplication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Book archiving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Automated books / curves set-up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buClr>
                <a:srgbClr val="3333cc"/>
              </a:buClr>
              <a:buSzPct val="7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projects to be identified …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035680" y="5160960"/>
            <a:ext cx="2820960" cy="27684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 algn="ctr">
              <a:spcBef>
                <a:spcPts val="751"/>
              </a:spcBef>
              <a:spcAft>
                <a:spcPts val="374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Define roles and responsibilities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9" name=""/>
          <p:cNvCxnSpPr>
            <a:stCxn id="25" idx="0"/>
            <a:endCxn id="21" idx="1"/>
          </p:cNvCxnSpPr>
          <p:nvPr/>
        </p:nvCxnSpPr>
        <p:spPr>
          <a:xfrm>
            <a:off x="4384800" y="3446640"/>
            <a:ext cx="638280" cy="995760"/>
          </a:xfrm>
          <a:prstGeom prst="bentConnector3">
            <a:avLst>
              <a:gd name="adj1" fmla="val 50000"/>
            </a:avLst>
          </a:prstGeom>
          <a:ln w="255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30" name=""/>
          <p:cNvCxnSpPr>
            <a:stCxn id="25" idx="1"/>
            <a:endCxn id="28" idx="1"/>
          </p:cNvCxnSpPr>
          <p:nvPr/>
        </p:nvCxnSpPr>
        <p:spPr>
          <a:xfrm>
            <a:off x="4384800" y="3446280"/>
            <a:ext cx="638280" cy="1865880"/>
          </a:xfrm>
          <a:prstGeom prst="bentConnector3">
            <a:avLst>
              <a:gd name="adj1" fmla="val 50000"/>
            </a:avLst>
          </a:prstGeom>
          <a:ln w="255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31" name=""/>
          <p:cNvCxnSpPr>
            <a:stCxn id="25" idx="2"/>
            <a:endCxn id="27" idx="1"/>
          </p:cNvCxnSpPr>
          <p:nvPr/>
        </p:nvCxnSpPr>
        <p:spPr>
          <a:xfrm flipV="1">
            <a:off x="4384800" y="2840760"/>
            <a:ext cx="638280" cy="605880"/>
          </a:xfrm>
          <a:prstGeom prst="bentConnector3">
            <a:avLst>
              <a:gd name="adj1" fmla="val 50000"/>
            </a:avLst>
          </a:prstGeom>
          <a:ln w="255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7197603-726C-42BB-849B-02CB068086A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870120" y="2328840"/>
            <a:ext cx="7454880" cy="422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09480" y="0"/>
            <a:ext cx="830592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marL="457200" indent="-45720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Project Team Organization</a:t>
            </a:r>
            <a:endParaRPr b="1" lang="en-US" sz="3200" strike="noStrike" u="none">
              <a:solidFill>
                <a:srgbClr val="3333cc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435480" y="1116000"/>
            <a:ext cx="2146320" cy="10116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99"/>
              </a:spcBef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Steering Committee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499"/>
              </a:spcBef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Todd Hall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Shona Wilson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Debbie Brackett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Stacey White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Gossett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Jordan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Leslie Reeves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243240" y="2463840"/>
            <a:ext cx="2529000" cy="5695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176040"/>
                <a:tab algn="l" pos="352440"/>
                <a:tab algn="l" pos="528480"/>
                <a:tab algn="l" pos="704880"/>
                <a:tab algn="l" pos="880920"/>
                <a:tab algn="l" pos="1057320"/>
                <a:tab algn="l" pos="1233360"/>
                <a:tab algn="l" pos="1409760"/>
                <a:tab algn="l" pos="1585800"/>
                <a:tab algn="l" pos="1762200"/>
                <a:tab algn="l" pos="1938240"/>
                <a:tab algn="l" pos="2114640"/>
                <a:tab algn="l" pos="2290680"/>
                <a:tab algn="l" pos="2467080"/>
                <a:tab algn="l" pos="2643120"/>
                <a:tab algn="l" pos="2819520"/>
                <a:tab algn="l" pos="2995560"/>
                <a:tab algn="l" pos="3171960"/>
                <a:tab algn="l" pos="3348000"/>
                <a:tab algn="l" pos="3524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Program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176040"/>
                <a:tab algn="l" pos="352440"/>
                <a:tab algn="l" pos="528480"/>
                <a:tab algn="l" pos="704880"/>
                <a:tab algn="l" pos="880920"/>
                <a:tab algn="l" pos="1057320"/>
                <a:tab algn="l" pos="1233360"/>
                <a:tab algn="l" pos="1409760"/>
                <a:tab algn="l" pos="1585800"/>
                <a:tab algn="l" pos="1762200"/>
                <a:tab algn="l" pos="1938240"/>
                <a:tab algn="l" pos="2114640"/>
                <a:tab algn="l" pos="2290680"/>
                <a:tab algn="l" pos="2467080"/>
                <a:tab algn="l" pos="2643120"/>
                <a:tab algn="l" pos="2819520"/>
                <a:tab algn="l" pos="2995560"/>
                <a:tab algn="l" pos="3171960"/>
                <a:tab algn="l" pos="3348000"/>
                <a:tab algn="l" pos="3524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Tom Victorio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James New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Bryce Baxter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" name=""/>
          <p:cNvGrpSpPr/>
          <p:nvPr/>
        </p:nvGrpSpPr>
        <p:grpSpPr>
          <a:xfrm>
            <a:off x="1295280" y="3492360"/>
            <a:ext cx="1955880" cy="622440"/>
            <a:chOff x="1295280" y="3492360"/>
            <a:chExt cx="1955880" cy="622440"/>
          </a:xfrm>
        </p:grpSpPr>
        <p:sp>
          <p:nvSpPr>
            <p:cNvPr id="37" name=""/>
            <p:cNvSpPr/>
            <p:nvPr/>
          </p:nvSpPr>
          <p:spPr>
            <a:xfrm>
              <a:off x="1295280" y="3492360"/>
              <a:ext cx="1955880" cy="622440"/>
            </a:xfrm>
            <a:prstGeom prst="ellipse">
              <a:avLst/>
            </a:prstGeom>
            <a:solidFill>
              <a:srgbClr val="ffcc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1415520" y="3506760"/>
              <a:ext cx="169488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457200"/>
                  <a:tab algn="l" pos="11430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Source Feeds Processing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cxnSp>
        <p:nvCxnSpPr>
          <p:cNvPr id="39" name=""/>
          <p:cNvCxnSpPr>
            <a:stCxn id="34" idx="2"/>
            <a:endCxn id="35" idx="0"/>
          </p:cNvCxnSpPr>
          <p:nvPr/>
        </p:nvCxnSpPr>
        <p:spPr>
          <a:xfrm>
            <a:off x="4508280" y="2131920"/>
            <a:ext cx="1080" cy="33264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40" name=""/>
          <p:cNvCxnSpPr>
            <a:stCxn id="35" idx="2"/>
            <a:endCxn id="37" idx="0"/>
          </p:cNvCxnSpPr>
          <p:nvPr/>
        </p:nvCxnSpPr>
        <p:spPr>
          <a:xfrm flipH="1">
            <a:off x="2273040" y="3038040"/>
            <a:ext cx="2235600" cy="4546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41" name=""/>
          <p:cNvCxnSpPr>
            <a:stCxn id="35" idx="2"/>
            <a:endCxn id="42" idx="0"/>
          </p:cNvCxnSpPr>
          <p:nvPr/>
        </p:nvCxnSpPr>
        <p:spPr>
          <a:xfrm flipH="1">
            <a:off x="2894760" y="3038400"/>
            <a:ext cx="1613880" cy="13312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43" name=""/>
          <p:cNvCxnSpPr>
            <a:stCxn id="35" idx="2"/>
            <a:endCxn id="44" idx="0"/>
          </p:cNvCxnSpPr>
          <p:nvPr/>
        </p:nvCxnSpPr>
        <p:spPr>
          <a:xfrm>
            <a:off x="4508280" y="3038400"/>
            <a:ext cx="1080" cy="191520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45" name=""/>
          <p:cNvSpPr/>
          <p:nvPr/>
        </p:nvSpPr>
        <p:spPr>
          <a:xfrm>
            <a:off x="5840280" y="5854680"/>
            <a:ext cx="1413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 Systems (ERMS, EnPower, Settlements)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578400" y="5854680"/>
            <a:ext cx="2365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Analysis Systems (RiskTrac, CAS, Infinity, DPR)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030400" y="5854680"/>
            <a:ext cx="1650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Risk Groups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09560" y="5854680"/>
            <a:ext cx="142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Risk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51040" y="1335240"/>
            <a:ext cx="2146320" cy="56952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Sponsors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Sally Beck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Rick 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0" name=""/>
          <p:cNvCxnSpPr>
            <a:stCxn id="49" idx="3"/>
            <a:endCxn id="34" idx="1"/>
          </p:cNvCxnSpPr>
          <p:nvPr/>
        </p:nvCxnSpPr>
        <p:spPr>
          <a:xfrm>
            <a:off x="2997000" y="1622520"/>
            <a:ext cx="438840" cy="2160"/>
          </a:xfrm>
          <a:prstGeom prst="straightConnector1">
            <a:avLst/>
          </a:prstGeom>
          <a:ln w="25560">
            <a:solidFill>
              <a:srgbClr val="000000"/>
            </a:solidFill>
            <a:miter/>
          </a:ln>
        </p:spPr>
      </p:cxnSp>
      <p:grpSp>
        <p:nvGrpSpPr>
          <p:cNvPr id="51" name=""/>
          <p:cNvGrpSpPr/>
          <p:nvPr/>
        </p:nvGrpSpPr>
        <p:grpSpPr>
          <a:xfrm>
            <a:off x="1917720" y="4368960"/>
            <a:ext cx="1955880" cy="622080"/>
            <a:chOff x="1917720" y="4368960"/>
            <a:chExt cx="1955880" cy="622080"/>
          </a:xfrm>
        </p:grpSpPr>
        <p:sp>
          <p:nvSpPr>
            <p:cNvPr id="42" name=""/>
            <p:cNvSpPr/>
            <p:nvPr/>
          </p:nvSpPr>
          <p:spPr>
            <a:xfrm>
              <a:off x="1917720" y="4368960"/>
              <a:ext cx="1955880" cy="622080"/>
            </a:xfrm>
            <a:prstGeom prst="ellipse">
              <a:avLst/>
            </a:prstGeom>
            <a:solidFill>
              <a:srgbClr val="ffcc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2048040" y="4497120"/>
              <a:ext cx="16948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457200"/>
                  <a:tab algn="l" pos="11430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Data Validation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" name=""/>
          <p:cNvSpPr/>
          <p:nvPr/>
        </p:nvSpPr>
        <p:spPr>
          <a:xfrm>
            <a:off x="3530520" y="4952880"/>
            <a:ext cx="1955880" cy="622440"/>
          </a:xfrm>
          <a:prstGeom prst="ellipse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649680" y="4994280"/>
            <a:ext cx="16970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Process and Roles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94480" y="3595680"/>
            <a:ext cx="1697040" cy="3376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457200"/>
                <a:tab algn="l" pos="11430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5" name=""/>
          <p:cNvCxnSpPr>
            <a:stCxn id="35" idx="2"/>
            <a:endCxn id="54" idx="0"/>
          </p:cNvCxnSpPr>
          <p:nvPr/>
        </p:nvCxnSpPr>
        <p:spPr>
          <a:xfrm>
            <a:off x="4508280" y="3038400"/>
            <a:ext cx="2035800" cy="55800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56" name=""/>
          <p:cNvSpPr/>
          <p:nvPr/>
        </p:nvSpPr>
        <p:spPr>
          <a:xfrm>
            <a:off x="7149960" y="5854680"/>
            <a:ext cx="1370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RAC Market, Credit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DC21F27-9B5F-41D4-A9FE-3A41EA94F41C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2000-01-26T12:50:12Z</dcterms:created>
  <dc:creator>Dawn D. Rodriguez</dc:creator>
  <dc:description/>
  <dc:language>en-US</dc:language>
  <cp:lastModifiedBy>tvictori</cp:lastModifiedBy>
  <cp:lastPrinted>2000-10-17T11:45:52Z</cp:lastPrinted>
  <dcterms:modified xsi:type="dcterms:W3CDTF">2001-10-12T11:13:07Z</dcterms:modified>
  <cp:revision>640</cp:revision>
  <dc:subject/>
  <dc:title>No Slide Title</dc:title>
</cp:coreProperties>
</file>