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28.png" ContentType="image/png"/>
  <Override PartName="/ppt/media/image31.wmf" ContentType="image/x-wmf"/>
  <Override PartName="/ppt/media/image27.wmf" ContentType="image/x-wmf"/>
  <Override PartName="/ppt/media/image25.png" ContentType="image/png"/>
  <Override PartName="/ppt/media/image24.png" ContentType="image/png"/>
  <Override PartName="/ppt/media/image23.png" ContentType="image/png"/>
  <Override PartName="/ppt/media/image16.jpeg" ContentType="image/jpeg"/>
  <Override PartName="/ppt/media/image22.png" ContentType="image/png"/>
  <Override PartName="/ppt/media/image13.png" ContentType="image/png"/>
  <Override PartName="/ppt/media/image12.png" ContentType="image/png"/>
  <Override PartName="/ppt/media/image32.wmf" ContentType="image/x-wmf"/>
  <Override PartName="/ppt/media/image35.png" ContentType="image/png"/>
  <Override PartName="/ppt/media/image3.png" ContentType="image/png"/>
  <Override PartName="/ppt/media/image4.png" ContentType="image/png"/>
  <Override PartName="/ppt/media/image36.png" ContentType="image/png"/>
  <Override PartName="/ppt/media/image9.png" ContentType="image/png"/>
  <Override PartName="/ppt/media/image21.wmf" ContentType="image/x-wmf"/>
  <Override PartName="/ppt/media/image18.png" ContentType="image/png"/>
  <Override PartName="/ppt/media/image30.wmf" ContentType="image/x-wmf"/>
  <Override PartName="/ppt/media/image10.png" ContentType="image/png"/>
  <Override PartName="/ppt/media/image1.png" ContentType="image/png"/>
  <Override PartName="/ppt/media/image33.png" ContentType="image/png"/>
  <Override PartName="/ppt/media/image34.png" ContentType="image/png"/>
  <Override PartName="/ppt/media/image38.png" ContentType="image/png"/>
  <Override PartName="/ppt/media/image8.png" ContentType="image/png"/>
  <Override PartName="/ppt/media/image20.wmf" ContentType="image/x-wmf"/>
  <Override PartName="/ppt/media/image17.png" ContentType="image/png"/>
  <Override PartName="/ppt/media/image11.png" ContentType="image/png"/>
  <Override PartName="/ppt/media/image29.wmf" ContentType="image/x-wmf"/>
  <Override PartName="/ppt/media/image7.png" ContentType="image/png"/>
  <Override PartName="/ppt/media/image6.wmf" ContentType="image/x-wmf"/>
  <Override PartName="/ppt/media/image15.wmf" ContentType="image/x-wmf"/>
  <Override PartName="/ppt/media/image37.png" ContentType="image/png"/>
  <Override PartName="/ppt/media/image5.png" ContentType="image/png"/>
  <Override PartName="/ppt/media/image14.png" ContentType="image/png"/>
  <Override PartName="/ppt/media/image2.wmf" ContentType="image/x-wmf"/>
  <Override PartName="/ppt/media/image26.wmf" ContentType="image/x-wmf"/>
  <Override PartName="/ppt/media/image1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1.xlsx" ContentType="application/vnd.openxmlformats-officedocument.spreadsheetml.sheet"/>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20.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7.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ff"/>
              </a:solidFill>
              <a:effectLst/>
              <a:uFillTx/>
              <a:latin typeface="Arial"/>
            </a:endParaRPr>
          </a:p>
        </p:txBody>
      </p:sp>
      <p:sp>
        <p:nvSpPr>
          <p:cNvPr id="10"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Arial"/>
            </a:endParaRPr>
          </a:p>
        </p:txBody>
      </p:sp>
      <p:sp>
        <p:nvSpPr>
          <p:cNvPr id="11" name="PlaceHolder 2"/>
          <p:cNvSpPr>
            <a:spLocks noGrp="1"/>
          </p:cNvSpPr>
          <p:nvPr>
            <p:ph type="dt" idx="3"/>
          </p:nvPr>
        </p:nvSpPr>
        <p:spPr>
          <a:xfrm>
            <a:off x="388584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Arial"/>
            </a:endParaRPr>
          </a:p>
        </p:txBody>
      </p:sp>
      <p:sp>
        <p:nvSpPr>
          <p:cNvPr id="12" name="PlaceHolder 3"/>
          <p:cNvSpPr>
            <a:spLocks noGrp="1"/>
          </p:cNvSpPr>
          <p:nvPr>
            <p:ph type="sldImg"/>
          </p:nvPr>
        </p:nvSpPr>
        <p:spPr>
          <a:xfrm>
            <a:off x="1143000" y="685440"/>
            <a:ext cx="4572000" cy="3429000"/>
          </a:xfrm>
          <a:prstGeom prst="rect">
            <a:avLst/>
          </a:prstGeom>
          <a:solidFill>
            <a:srgbClr val="ffffff"/>
          </a:solidFill>
          <a:ln w="936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Click to move the slide</a:t>
            </a:r>
            <a:endParaRPr b="0" lang="en-US" sz="4000" strike="noStrike" u="none">
              <a:solidFill>
                <a:srgbClr val="ffffff"/>
              </a:solidFill>
              <a:effectLst/>
              <a:uFillTx/>
              <a:latin typeface="Arial"/>
            </a:endParaRPr>
          </a:p>
        </p:txBody>
      </p:sp>
      <p:sp>
        <p:nvSpPr>
          <p:cNvPr id="13" name="PlaceHolder 4"/>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14" name="PlaceHolder 5"/>
          <p:cNvSpPr>
            <a:spLocks noGrp="1"/>
          </p:cNvSpPr>
          <p:nvPr>
            <p:ph type="ftr" idx="4"/>
          </p:nvPr>
        </p:nvSpPr>
        <p:spPr>
          <a:xfrm>
            <a:off x="-360" y="8686800"/>
            <a:ext cx="2971800" cy="45720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Arial"/>
            </a:endParaRPr>
          </a:p>
        </p:txBody>
      </p:sp>
      <p:sp>
        <p:nvSpPr>
          <p:cNvPr id="15" name="PlaceHolder 6"/>
          <p:cNvSpPr>
            <a:spLocks noGrp="1"/>
          </p:cNvSpPr>
          <p:nvPr>
            <p:ph type="sldNum" idx="5"/>
          </p:nvPr>
        </p:nvSpPr>
        <p:spPr>
          <a:xfrm>
            <a:off x="3885840" y="868680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D41DEB8-1E42-4EFA-BEA9-8470E03511E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3" name="PlaceHolder 1"/>
          <p:cNvSpPr>
            <a:spLocks noGrp="1"/>
          </p:cNvSpPr>
          <p:nvPr>
            <p:ph type="sldImg"/>
          </p:nvPr>
        </p:nvSpPr>
        <p:spPr>
          <a:xfrm>
            <a:off x="-719280" y="2165400"/>
            <a:ext cx="8979120" cy="6734160"/>
          </a:xfrm>
          <a:prstGeom prst="rect">
            <a:avLst/>
          </a:prstGeom>
          <a:ln w="0">
            <a:noFill/>
          </a:ln>
        </p:spPr>
      </p:sp>
      <p:sp>
        <p:nvSpPr>
          <p:cNvPr id="1164" name="PlaceHolder 2"/>
          <p:cNvSpPr>
            <a:spLocks noGrp="1"/>
          </p:cNvSpPr>
          <p:nvPr>
            <p:ph type="body"/>
          </p:nvPr>
        </p:nvSpPr>
        <p:spPr>
          <a:xfrm>
            <a:off x="1317600" y="609120"/>
            <a:ext cx="4114800" cy="2430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65" name="McK Separator"/>
          <p:cNvSpPr/>
          <p:nvPr/>
        </p:nvSpPr>
        <p:spPr>
          <a:xfrm>
            <a:off x="1314360" y="2122560"/>
            <a:ext cx="4910400" cy="0"/>
          </a:xfrm>
          <a:prstGeom prst="line">
            <a:avLst/>
          </a:prstGeom>
          <a:ln w="93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ffffff"/>
              </a:solidFill>
              <a:effectLst/>
              <a:uFillTx/>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PlaceHolder 1"/>
          <p:cNvSpPr>
            <a:spLocks noGrp="1"/>
          </p:cNvSpPr>
          <p:nvPr>
            <p:ph type="sldImg"/>
          </p:nvPr>
        </p:nvSpPr>
        <p:spPr>
          <a:xfrm>
            <a:off x="-719280" y="2165400"/>
            <a:ext cx="8979120" cy="6734160"/>
          </a:xfrm>
          <a:prstGeom prst="rect">
            <a:avLst/>
          </a:prstGeom>
          <a:ln w="0">
            <a:noFill/>
          </a:ln>
        </p:spPr>
      </p:sp>
      <p:sp>
        <p:nvSpPr>
          <p:cNvPr id="1167" name="PlaceHolder 2"/>
          <p:cNvSpPr>
            <a:spLocks noGrp="1"/>
          </p:cNvSpPr>
          <p:nvPr>
            <p:ph type="body"/>
          </p:nvPr>
        </p:nvSpPr>
        <p:spPr>
          <a:xfrm>
            <a:off x="1317600" y="609120"/>
            <a:ext cx="4114800" cy="2430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68" name="McK Separator"/>
          <p:cNvSpPr/>
          <p:nvPr/>
        </p:nvSpPr>
        <p:spPr>
          <a:xfrm>
            <a:off x="1314360" y="2122560"/>
            <a:ext cx="4910400" cy="0"/>
          </a:xfrm>
          <a:prstGeom prst="line">
            <a:avLst/>
          </a:prstGeom>
          <a:ln w="93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ffffff"/>
              </a:solidFill>
              <a:effectLst/>
              <a:uFillTx/>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9" name="PlaceHolder 1"/>
          <p:cNvSpPr>
            <a:spLocks noGrp="1"/>
          </p:cNvSpPr>
          <p:nvPr>
            <p:ph type="sldImg"/>
          </p:nvPr>
        </p:nvSpPr>
        <p:spPr>
          <a:xfrm>
            <a:off x="-719280" y="2165400"/>
            <a:ext cx="8979120" cy="6734160"/>
          </a:xfrm>
          <a:prstGeom prst="rect">
            <a:avLst/>
          </a:prstGeom>
          <a:ln w="0">
            <a:noFill/>
          </a:ln>
        </p:spPr>
      </p:sp>
      <p:sp>
        <p:nvSpPr>
          <p:cNvPr id="1170" name="PlaceHolder 2"/>
          <p:cNvSpPr>
            <a:spLocks noGrp="1"/>
          </p:cNvSpPr>
          <p:nvPr>
            <p:ph type="body"/>
          </p:nvPr>
        </p:nvSpPr>
        <p:spPr>
          <a:xfrm>
            <a:off x="1317600" y="609120"/>
            <a:ext cx="4114800" cy="2430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71" name="McK Separator"/>
          <p:cNvSpPr/>
          <p:nvPr/>
        </p:nvSpPr>
        <p:spPr>
          <a:xfrm>
            <a:off x="1314360" y="2122560"/>
            <a:ext cx="4910400" cy="0"/>
          </a:xfrm>
          <a:prstGeom prst="line">
            <a:avLst/>
          </a:prstGeom>
          <a:ln w="9360">
            <a:solidFill>
              <a:srgbClr val="000000"/>
            </a:solidFill>
            <a:miter/>
          </a:ln>
        </p:spPr>
        <p:style>
          <a:lnRef idx="0"/>
          <a:fillRef idx="0"/>
          <a:effectRef idx="0"/>
          <a:fontRef idx="minor"/>
        </p:style>
        <p:txBody>
          <a:bodyPr lIns="0" rIns="0" tIns="0" bIns="0" anchor="ctr">
            <a:noAutofit/>
          </a:bodyPr>
          <a:p>
            <a:endParaRPr b="0" lang="en-US" sz="2400" strike="noStrike" u="none">
              <a:solidFill>
                <a:srgbClr val="ffffff"/>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7" name="PlaceHolder 1"/>
          <p:cNvSpPr>
            <a:spLocks noGrp="1"/>
          </p:cNvSpPr>
          <p:nvPr>
            <p:ph type="sldImg"/>
          </p:nvPr>
        </p:nvSpPr>
        <p:spPr>
          <a:xfrm>
            <a:off x="1143000" y="685800"/>
            <a:ext cx="4572000" cy="3429000"/>
          </a:xfrm>
          <a:prstGeom prst="rect">
            <a:avLst/>
          </a:prstGeom>
          <a:ln w="0">
            <a:noFill/>
          </a:ln>
        </p:spPr>
      </p:sp>
      <p:sp>
        <p:nvSpPr>
          <p:cNvPr id="1158" name="PlaceHolder 2"/>
          <p:cNvSpPr>
            <a:spLocks noGrp="1"/>
          </p:cNvSpPr>
          <p:nvPr>
            <p:ph type="body"/>
          </p:nvPr>
        </p:nvSpPr>
        <p:spPr>
          <a:xfrm>
            <a:off x="914400" y="4343400"/>
            <a:ext cx="50292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ePowered Application Services are comprehenisive-enabling you to ePower your web properties quickly and easily.</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Walk through the solution, explaining the various functionalities that we support, as well as the partnerships that supplement them.</a:t>
            </a:r>
            <a:endParaRPr b="0" lang="en-US" sz="12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9" name="PlaceHolder 1"/>
          <p:cNvSpPr>
            <a:spLocks noGrp="1"/>
          </p:cNvSpPr>
          <p:nvPr>
            <p:ph type="sldImg"/>
          </p:nvPr>
        </p:nvSpPr>
        <p:spPr>
          <a:xfrm>
            <a:off x="1146240" y="685800"/>
            <a:ext cx="4568760" cy="3427560"/>
          </a:xfrm>
          <a:prstGeom prst="rect">
            <a:avLst/>
          </a:prstGeom>
          <a:ln w="0">
            <a:noFill/>
          </a:ln>
        </p:spPr>
      </p:sp>
      <p:sp>
        <p:nvSpPr>
          <p:cNvPr id="1160" name="PlaceHolder 2"/>
          <p:cNvSpPr>
            <a:spLocks noGrp="1"/>
          </p:cNvSpPr>
          <p:nvPr>
            <p:ph type="body"/>
          </p:nvPr>
        </p:nvSpPr>
        <p:spPr>
          <a:xfrm>
            <a:off x="914400" y="4113360"/>
            <a:ext cx="5105520" cy="5030640"/>
          </a:xfrm>
          <a:prstGeom prst="rect">
            <a:avLst/>
          </a:prstGeom>
          <a:noFill/>
          <a:ln w="0">
            <a:noFill/>
          </a:ln>
        </p:spPr>
        <p:txBody>
          <a:bodyPr lIns="91800" rIns="91800" tIns="45720" bIns="45720" anchor="t">
            <a:noAutofit/>
          </a:bodyPr>
          <a:p>
            <a:pPr lvl="1" marL="457200" indent="0">
              <a:spcBef>
                <a:spcPts val="374"/>
              </a:spcBef>
              <a:spcAft>
                <a:spcPts val="6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Media streaming is emerging as an increasingly attractive service offering for business communications. With near-broadcast quality video, media streaming events make for richer and more effective communications.</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 specific benefits to corporations include faster and more efficient distribution of information, reduced travel expenditures, and increased employee productivity, among others.  Here are some of the ways corporations can use media streaming: </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Training and Learning</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Video Library on Demand.</a:t>
            </a:r>
            <a:r>
              <a:rPr b="0" lang="en-US" sz="1000" strike="noStrike" u="none">
                <a:solidFill>
                  <a:srgbClr val="000000"/>
                </a:solidFill>
                <a:effectLst/>
                <a:uFillTx/>
                <a:latin typeface="Arial"/>
              </a:rPr>
              <a:t>  Training initiatives enable a training manager to watch the video only once, add commentary, and even build in a feature to direct questions from the viewers back to him.</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Stand-up Trainer.</a:t>
            </a:r>
            <a:r>
              <a:rPr b="0" lang="en-US" sz="1000" strike="noStrike" u="none">
                <a:solidFill>
                  <a:srgbClr val="000000"/>
                </a:solidFill>
                <a:effectLst/>
                <a:uFillTx/>
                <a:latin typeface="Arial"/>
              </a:rPr>
              <a:t> For training sessions that must be given in a timely fashion to a wide range of people, managers can avoid an exhausting week of multiple sessions at multiple sites and use media streaming services to give the presentation one time to everyone's desktop at a scheduled time.  Viewers can "tune in" and watch the session live, see an accompanying text presentation, or even view an accompanying video clip. </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Virtual Seminars.</a:t>
            </a:r>
            <a:r>
              <a:rPr b="0" lang="en-US" sz="1000" strike="noStrike" u="none">
                <a:solidFill>
                  <a:srgbClr val="000000"/>
                </a:solidFill>
                <a:effectLst/>
                <a:uFillTx/>
                <a:latin typeface="Arial"/>
              </a:rPr>
              <a:t> Live broadcast can bring executives to multiple classrooms over their corporate network or the World Wide Web instead of via the traditional method of satellite TV. </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Corporate Communications</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The Corporate Address.</a:t>
            </a:r>
            <a:r>
              <a:rPr b="0" lang="en-US" sz="1000" strike="noStrike" u="none">
                <a:solidFill>
                  <a:srgbClr val="000000"/>
                </a:solidFill>
                <a:effectLst/>
                <a:uFillTx/>
                <a:latin typeface="Arial"/>
              </a:rPr>
              <a:t> Corporate executives can communicate directly to all their employees.  </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Corporate Newsletter &amp; Product Announcements</a:t>
            </a:r>
            <a:r>
              <a:rPr b="0" lang="en-US" sz="1000" strike="noStrike" u="none">
                <a:solidFill>
                  <a:srgbClr val="000000"/>
                </a:solidFill>
                <a:effectLst/>
                <a:uFillTx/>
                <a:latin typeface="Arial"/>
              </a:rPr>
              <a:t>: Posted &amp; streamed online</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sng">
                <a:solidFill>
                  <a:srgbClr val="000000"/>
                </a:solidFill>
                <a:effectLst/>
                <a:uFillTx/>
                <a:latin typeface="Arial"/>
              </a:rPr>
              <a:t>Leveraging the Corporate Web Site.</a:t>
            </a:r>
            <a:r>
              <a:rPr b="0" lang="en-US" sz="1000" strike="noStrike" u="none">
                <a:solidFill>
                  <a:srgbClr val="000000"/>
                </a:solidFill>
                <a:effectLst/>
                <a:uFillTx/>
                <a:latin typeface="Arial"/>
              </a:rPr>
              <a:t> For brand enhancement, companies can put their commercials and new product announcements online, and add product testimonials from independent analysts or high profile customers.</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Real-Time Information</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There’s no replacement for real-time information.  </a:t>
            </a:r>
            <a:endParaRPr b="0" lang="en-US" sz="1000" strike="noStrike" u="none">
              <a:solidFill>
                <a:srgbClr val="000000"/>
              </a:solidFill>
              <a:effectLst/>
              <a:uFillTx/>
              <a:latin typeface="Arial"/>
            </a:endParaRPr>
          </a:p>
          <a:p>
            <a:pPr indent="0">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**page 2-3  Approach Inc. White Paper</a:t>
            </a:r>
            <a:endParaRPr b="0" lang="en-US" sz="10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1" name="PlaceHolder 1"/>
          <p:cNvSpPr>
            <a:spLocks noGrp="1"/>
          </p:cNvSpPr>
          <p:nvPr>
            <p:ph type="sldImg"/>
          </p:nvPr>
        </p:nvSpPr>
        <p:spPr>
          <a:xfrm>
            <a:off x="1146240" y="685800"/>
            <a:ext cx="4568760" cy="3427560"/>
          </a:xfrm>
          <a:prstGeom prst="rect">
            <a:avLst/>
          </a:prstGeom>
          <a:ln w="0">
            <a:noFill/>
          </a:ln>
        </p:spPr>
      </p:sp>
      <p:sp>
        <p:nvSpPr>
          <p:cNvPr id="1162" name="PlaceHolder 2"/>
          <p:cNvSpPr>
            <a:spLocks noGrp="1"/>
          </p:cNvSpPr>
          <p:nvPr>
            <p:ph type="body"/>
          </p:nvPr>
        </p:nvSpPr>
        <p:spPr>
          <a:xfrm>
            <a:off x="914400" y="4343400"/>
            <a:ext cx="5029200" cy="4114800"/>
          </a:xfrm>
          <a:prstGeom prst="rect">
            <a:avLst/>
          </a:prstGeom>
          <a:noFill/>
          <a:ln w="0">
            <a:noFill/>
          </a:ln>
        </p:spPr>
        <p:txBody>
          <a:bodyPr lIns="91800" rIns="91800" tIns="45720" bIns="45720" anchor="t">
            <a:noAutofit/>
          </a:bodyPr>
          <a:p>
            <a:pPr lvl="1" marL="457200" indent="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quality of service (QoS) for bandwidth intensive content. </a:t>
            </a:r>
            <a:endParaRPr b="0" lang="en-US" sz="1200" strike="noStrike" u="none">
              <a:solidFill>
                <a:srgbClr val="000000"/>
              </a:solidFill>
              <a:effectLst/>
              <a:uFillTx/>
              <a:latin typeface="Arial"/>
            </a:endParaRPr>
          </a:p>
          <a:p>
            <a:pPr lvl="1" marL="457200" indent="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Control delivery and routing of high quality rich media without delay and congestion.</a:t>
            </a:r>
            <a:endParaRPr b="0" lang="en-US" sz="1200" strike="noStrike" u="none">
              <a:solidFill>
                <a:srgbClr val="000000"/>
              </a:solidFill>
              <a:effectLst/>
              <a:uFillTx/>
              <a:latin typeface="Arial"/>
            </a:endParaRPr>
          </a:p>
          <a:p>
            <a:pPr lvl="1" marL="457200" indent="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457200" indent="0">
              <a:lnSpc>
                <a:spcPct val="9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Point places application services “One Hop” from end user, improving QoS  from 0 to 2 - 3 and generating cost savings.</a:t>
            </a: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Capacity planning: Ability to handle the highest bandwidth applications</a:t>
            </a: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Capacity of regional network and on last mile link Performance of the enterprise network by placing load on edge routers</a:t>
            </a: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Ubiquity: </a:t>
            </a:r>
            <a:endParaRPr b="0" lang="en-US" sz="1200" strike="noStrike" u="none">
              <a:solidFill>
                <a:srgbClr val="000000"/>
              </a:solidFill>
              <a:effectLst/>
              <a:uFillTx/>
              <a:latin typeface="Arial"/>
            </a:endParaRPr>
          </a:p>
          <a:p>
            <a:pPr lvl="2" marL="914400" indent="0">
              <a:lnSpc>
                <a:spcPct val="90000"/>
              </a:lnSpc>
              <a:spcBef>
                <a:spcPts val="374"/>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Maintains content closest to network edge</a:t>
            </a:r>
            <a:endParaRPr b="0" lang="en-US" sz="1200" strike="noStrike" u="none">
              <a:solidFill>
                <a:srgbClr val="000000"/>
              </a:solidFill>
              <a:effectLst/>
              <a:uFillTx/>
              <a:latin typeface="Arial"/>
            </a:endParaRPr>
          </a:p>
          <a:p>
            <a:pPr lvl="2" marL="914400" indent="0">
              <a:lnSpc>
                <a:spcPct val="90000"/>
              </a:lnSpc>
              <a:spcBef>
                <a:spcPts val="374"/>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Reduces backbone transit utilization</a:t>
            </a: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Flexibility: Ability to provision bandwidth real-time and on-demand</a:t>
            </a: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457200" indent="0">
              <a:lnSpc>
                <a:spcPct val="9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Low Cost</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463720B-DD7C-4DEC-AC5C-D01F4F283413}"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95920"/>
            <a:ext cx="7772400" cy="70344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000" strike="noStrike" u="none">
              <a:solidFill>
                <a:srgbClr val="ffffff"/>
              </a:solidFill>
              <a:effectLst/>
              <a:uFillTx/>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AA1FF1E-CAD0-4593-BD8E-91765E0E7CE1}"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95920"/>
            <a:ext cx="7772400" cy="70344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000" strike="noStrike" u="none">
              <a:solidFill>
                <a:srgbClr val="ffffff"/>
              </a:solidFill>
              <a:effectLst/>
              <a:uFillTx/>
              <a:latin typeface="Arial"/>
            </a:endParaRPr>
          </a:p>
        </p:txBody>
      </p:sp>
      <p:sp>
        <p:nvSpPr>
          <p:cNvPr id="6" name="PlaceHolder 2"/>
          <p:cNvSpPr>
            <a:spLocks noGrp="1"/>
          </p:cNvSpPr>
          <p:nvPr>
            <p:ph/>
          </p:nvPr>
        </p:nvSpPr>
        <p:spPr>
          <a:xfrm>
            <a:off x="685800" y="1447560"/>
            <a:ext cx="7772400" cy="46479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AE03C4E-1939-4AAA-A056-482B01C5D49B}"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95920"/>
            <a:ext cx="7772400" cy="703440"/>
          </a:xfrm>
          <a:prstGeom prst="rect">
            <a:avLst/>
          </a:prstGeom>
          <a:noFill/>
          <a:ln w="0">
            <a:noFill/>
          </a:ln>
        </p:spPr>
        <p:txBody>
          <a:bodyPr lIns="90000" rIns="90000" tIns="46800" bIns="46800" anchor="ctr">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000" strike="noStrike" u="none">
              <a:solidFill>
                <a:srgbClr val="ffffff"/>
              </a:solidFill>
              <a:effectLst/>
              <a:uFillTx/>
              <a:latin typeface="Arial"/>
            </a:endParaRPr>
          </a:p>
        </p:txBody>
      </p:sp>
      <p:sp>
        <p:nvSpPr>
          <p:cNvPr id="8" name="PlaceHolder 2"/>
          <p:cNvSpPr>
            <a:spLocks noGrp="1"/>
          </p:cNvSpPr>
          <p:nvPr>
            <p:ph type="subTitle"/>
          </p:nvPr>
        </p:nvSpPr>
        <p:spPr>
          <a:xfrm>
            <a:off x="685800" y="1447560"/>
            <a:ext cx="7772400" cy="464796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6704161-995C-443A-A67F-D93FE21CA37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Click to edit the title text format</a:t>
            </a:r>
            <a:endParaRPr b="0" lang="en-US" sz="4000" strike="noStrike" u="none">
              <a:solidFill>
                <a:srgbClr val="ffffff"/>
              </a:solidFill>
              <a:effectLst/>
              <a:uFillTx/>
              <a:latin typeface="Arial"/>
            </a:endParaRPr>
          </a:p>
        </p:txBody>
      </p:sp>
      <p:sp>
        <p:nvSpPr>
          <p:cNvPr id="1" name="PlaceHolder 2"/>
          <p:cNvSpPr>
            <a:spLocks noGrp="1"/>
          </p:cNvSpPr>
          <p:nvPr>
            <p:ph type="body"/>
          </p:nvPr>
        </p:nvSpPr>
        <p:spPr>
          <a:xfrm>
            <a:off x="685800" y="1447560"/>
            <a:ext cx="7772400" cy="464796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Click to edit the outline text format</a:t>
            </a:r>
            <a:endParaRPr b="0" lang="en-US" sz="3200" strike="noStrike" u="none">
              <a:solidFill>
                <a:srgbClr val="ffffff"/>
              </a:solidFill>
              <a:effectLst/>
              <a:uFillTx/>
              <a:latin typeface="Arial"/>
            </a:endParaRPr>
          </a:p>
          <a:p>
            <a:pPr lvl="1" marL="743040" indent="-28584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Second Outline Level</a:t>
            </a:r>
            <a:endParaRPr b="0" lang="en-US" sz="3200" strike="noStrike" u="none">
              <a:solidFill>
                <a:srgbClr val="ffffff"/>
              </a:solidFill>
              <a:effectLst/>
              <a:uFillTx/>
              <a:latin typeface="Arial"/>
            </a:endParaRPr>
          </a:p>
          <a:p>
            <a:pPr lvl="2" marL="11430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Third Outline Level</a:t>
            </a:r>
            <a:endParaRPr b="0" lang="en-US" sz="3200" strike="noStrike" u="none">
              <a:solidFill>
                <a:srgbClr val="ffffff"/>
              </a:solidFill>
              <a:effectLst/>
              <a:uFillTx/>
              <a:latin typeface="Arial"/>
            </a:endParaRPr>
          </a:p>
          <a:p>
            <a:pPr lvl="3" marL="16002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Fourth Outline Level</a:t>
            </a:r>
            <a:endParaRPr b="0" lang="en-US" sz="3200" strike="noStrike" u="none">
              <a:solidFill>
                <a:srgbClr val="ffffff"/>
              </a:solidFill>
              <a:effectLst/>
              <a:uFillTx/>
              <a:latin typeface="Arial"/>
            </a:endParaRPr>
          </a:p>
          <a:p>
            <a:pPr lvl="4"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Fifth Outline Level</a:t>
            </a:r>
            <a:endParaRPr b="0" lang="en-US" sz="3200" strike="noStrike" u="none">
              <a:solidFill>
                <a:srgbClr val="ffffff"/>
              </a:solidFill>
              <a:effectLst/>
              <a:uFillTx/>
              <a:latin typeface="Arial"/>
            </a:endParaRPr>
          </a:p>
          <a:p>
            <a:pPr lvl="5"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Sixth Outline Level</a:t>
            </a:r>
            <a:endParaRPr b="0" lang="en-US" sz="3200" strike="noStrike" u="none">
              <a:solidFill>
                <a:srgbClr val="ffffff"/>
              </a:solidFill>
              <a:effectLst/>
              <a:uFillTx/>
              <a:latin typeface="Arial"/>
            </a:endParaRPr>
          </a:p>
          <a:p>
            <a:pPr lvl="6"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Seventh Outline Level</a:t>
            </a:r>
            <a:endParaRPr b="0" lang="en-US" sz="3200" strike="noStrike" u="none">
              <a:solidFill>
                <a:srgbClr val="ffffff"/>
              </a:solidFill>
              <a:effectLst/>
              <a:uFillTx/>
              <a:latin typeface="Arial"/>
            </a:endParaRPr>
          </a:p>
        </p:txBody>
      </p:sp>
      <p:sp>
        <p:nvSpPr>
          <p:cNvPr id="2" name="PlaceHolder 3"/>
          <p:cNvSpPr>
            <a:spLocks noGrp="1"/>
          </p:cNvSpPr>
          <p:nvPr>
            <p:ph type="ftr" idx="1"/>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ff"/>
                </a:solidFill>
                <a:effectLst/>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Arial"/>
              </a:rPr>
              <a:t>&lt;footer&gt;</a:t>
            </a:r>
            <a:endParaRPr b="0" lang="en-US" sz="1400" strike="noStrike" u="none">
              <a:solidFill>
                <a:srgbClr val="000000"/>
              </a:solidFill>
              <a:effectLst/>
              <a:uFillTx/>
              <a:latin typeface="Arial"/>
            </a:endParaRPr>
          </a:p>
        </p:txBody>
      </p:sp>
      <p:sp>
        <p:nvSpPr>
          <p:cNvPr id="3" name="PlaceHolder 4"/>
          <p:cNvSpPr>
            <a:spLocks noGrp="1"/>
          </p:cNvSpPr>
          <p:nvPr>
            <p:ph type="sldNum" idx="2"/>
          </p:nvPr>
        </p:nvSpPr>
        <p:spPr>
          <a:xfrm>
            <a:off x="685800" y="6248520"/>
            <a:ext cx="190512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package" Target="../embeddings/oleObject1.xlsx"/><Relationship Id="rId3" Type="http://schemas.openxmlformats.org/officeDocument/2006/relationships/image" Target="../media/image15.wmf"/><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png"/><Relationship Id="rId15" Type="http://schemas.openxmlformats.org/officeDocument/2006/relationships/image" Target="../media/image29.wmf"/><Relationship Id="rId16" Type="http://schemas.openxmlformats.org/officeDocument/2006/relationships/image" Target="../media/image30.w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png"/><Relationship Id="rId20" Type="http://schemas.openxmlformats.org/officeDocument/2006/relationships/image" Target="../media/image34.png"/><Relationship Id="rId21" Type="http://schemas.openxmlformats.org/officeDocument/2006/relationships/image" Target="../media/image35.png"/><Relationship Id="rId22" Type="http://schemas.openxmlformats.org/officeDocument/2006/relationships/image" Target="../media/image36.png"/><Relationship Id="rId23" Type="http://schemas.openxmlformats.org/officeDocument/2006/relationships/image" Target="../media/image37.png"/><Relationship Id="rId24"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8.png"/><Relationship Id="rId3" Type="http://schemas.openxmlformats.org/officeDocument/2006/relationships/slideLayout" Target="../slideLayouts/slideLayout2.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wmf"/><Relationship Id="rId3" Type="http://schemas.openxmlformats.org/officeDocument/2006/relationships/image" Target="../media/image2.wm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wmf"/><Relationship Id="rId8" Type="http://schemas.openxmlformats.org/officeDocument/2006/relationships/image" Target="../media/image6.wmf"/><Relationship Id="rId9" Type="http://schemas.openxmlformats.org/officeDocument/2006/relationships/slideLayout" Target="../slideLayouts/slideLayout2.xml"/><Relationship Id="rId10"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oleObject" Target="../embeddings/oleObject1.bin"/><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14.png"/><Relationship Id="rId12" Type="http://schemas.openxmlformats.org/officeDocument/2006/relationships/image" Target="../media/image14.png"/><Relationship Id="rId13" Type="http://schemas.openxmlformats.org/officeDocument/2006/relationships/image" Target="../media/image14.png"/><Relationship Id="rId14" Type="http://schemas.openxmlformats.org/officeDocument/2006/relationships/image" Target="../media/image14.png"/><Relationship Id="rId15"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Enterprise Services Overview </a:t>
            </a:r>
            <a:endParaRPr b="0" lang="en-US" sz="4000" strike="noStrike" u="none">
              <a:solidFill>
                <a:srgbClr val="ffffff"/>
              </a:solidFill>
              <a:effectLst/>
              <a:uFillTx/>
              <a:latin typeface="Arial"/>
            </a:endParaRPr>
          </a:p>
        </p:txBody>
      </p:sp>
      <p:sp>
        <p:nvSpPr>
          <p:cNvPr id="17" name="PlaceHolder 2"/>
          <p:cNvSpPr>
            <a:spLocks noGrp="1"/>
          </p:cNvSpPr>
          <p:nvPr>
            <p:ph type="subTitle"/>
          </p:nvPr>
        </p:nvSpPr>
        <p:spPr>
          <a:xfrm>
            <a:off x="1371600" y="3886200"/>
            <a:ext cx="6400800" cy="1752480"/>
          </a:xfrm>
          <a:prstGeom prst="rect">
            <a:avLst/>
          </a:prstGeom>
          <a:noFill/>
          <a:ln w="0">
            <a:noFill/>
          </a:ln>
        </p:spPr>
        <p:txBody>
          <a:bodyPr lIns="90000" rIns="90000" tIns="46800" bIns="4680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23 May 2000</a:t>
            </a:r>
            <a:endParaRPr b="0" lang="en-US" sz="3200" strike="noStrike" u="none">
              <a:solidFill>
                <a:srgbClr val="ffffff"/>
              </a:solidFill>
              <a:effectLst/>
              <a:uFillTx/>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66"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Bandwidth Services</a:t>
            </a:r>
            <a:endParaRPr b="0" lang="en-US" sz="4000" strike="noStrike" u="none">
              <a:solidFill>
                <a:srgbClr val="ffffff"/>
              </a:solidFill>
              <a:effectLst/>
              <a:uFillTx/>
              <a:latin typeface="Arial"/>
            </a:endParaRPr>
          </a:p>
        </p:txBody>
      </p:sp>
      <p:sp>
        <p:nvSpPr>
          <p:cNvPr id="567" name="PlaceHolder 2"/>
          <p:cNvSpPr>
            <a:spLocks noGrp="1"/>
          </p:cNvSpPr>
          <p:nvPr>
            <p:ph type="subTitle"/>
          </p:nvPr>
        </p:nvSpPr>
        <p:spPr>
          <a:xfrm>
            <a:off x="1371600" y="3886200"/>
            <a:ext cx="6400800" cy="1752480"/>
          </a:xfrm>
          <a:prstGeom prst="rect">
            <a:avLst/>
          </a:prstGeom>
          <a:noFill/>
          <a:ln w="0">
            <a:noFill/>
          </a:ln>
        </p:spPr>
        <p:txBody>
          <a:bodyPr lIns="0" rIns="0" tIns="0" bIns="0" anchor="t">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68" name=""/>
          <p:cNvSpPr/>
          <p:nvPr/>
        </p:nvSpPr>
        <p:spPr>
          <a:xfrm>
            <a:off x="5137200" y="2033640"/>
            <a:ext cx="2195640" cy="708120"/>
          </a:xfrm>
          <a:custGeom>
            <a:avLst/>
            <a:gdLst>
              <a:gd name="textAreaLeft" fmla="*/ 0 w 2195640"/>
              <a:gd name="textAreaRight" fmla="*/ 2195640 w 2195640"/>
              <a:gd name="textAreaTop" fmla="*/ 0 h 708120"/>
              <a:gd name="textAreaBottom" fmla="*/ 708480 h 708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33cc33"/>
          </a:solidFill>
          <a:ln w="0">
            <a:noFill/>
          </a:ln>
        </p:spPr>
        <p:style>
          <a:lnRef idx="0"/>
          <a:fillRef idx="0"/>
          <a:effectRef idx="0"/>
          <a:fontRef idx="minor"/>
        </p:style>
        <p:txBody>
          <a:bodyPr wrap="none" lIns="102960" rIns="102960" tIns="51480" bIns="51480" anchor="ctr">
            <a:noAutofit/>
          </a:bodyPr>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Bandwidth</a:t>
            </a:r>
            <a:endParaRPr b="0" lang="en-US" sz="1300" strike="noStrike" u="none">
              <a:solidFill>
                <a:srgbClr val="ffffff"/>
              </a:solidFill>
              <a:effectLst/>
              <a:uFillTx/>
              <a:latin typeface="Arial"/>
            </a:endParaRPr>
          </a:p>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Intermediation</a:t>
            </a:r>
            <a:endParaRPr b="0" lang="en-US" sz="1300" strike="noStrike" u="none">
              <a:solidFill>
                <a:srgbClr val="ffffff"/>
              </a:solidFill>
              <a:effectLst/>
              <a:uFillTx/>
              <a:latin typeface="Arial"/>
            </a:endParaRPr>
          </a:p>
        </p:txBody>
      </p:sp>
      <p:sp>
        <p:nvSpPr>
          <p:cNvPr id="569" name=""/>
          <p:cNvSpPr/>
          <p:nvPr/>
        </p:nvSpPr>
        <p:spPr>
          <a:xfrm>
            <a:off x="1849320" y="2033640"/>
            <a:ext cx="2197080" cy="708120"/>
          </a:xfrm>
          <a:custGeom>
            <a:avLst/>
            <a:gdLst>
              <a:gd name="textAreaLeft" fmla="*/ 0 w 2197080"/>
              <a:gd name="textAreaRight" fmla="*/ 2197440 w 2197080"/>
              <a:gd name="textAreaTop" fmla="*/ 0 h 708120"/>
              <a:gd name="textAreaBottom" fmla="*/ 708480 h 708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808000"/>
          </a:solidFill>
          <a:ln w="0">
            <a:noFill/>
          </a:ln>
        </p:spPr>
        <p:style>
          <a:lnRef idx="0"/>
          <a:fillRef idx="0"/>
          <a:effectRef idx="0"/>
          <a:fontRef idx="minor"/>
        </p:style>
        <p:txBody>
          <a:bodyPr wrap="none" lIns="102960" rIns="102960" tIns="51480" bIns="51480" anchor="ctr">
            <a:noAutofit/>
          </a:bodyPr>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OCX Lambda</a:t>
            </a:r>
            <a:endParaRPr b="0" lang="en-US" sz="1300" strike="noStrike" u="none">
              <a:solidFill>
                <a:srgbClr val="ffffff"/>
              </a:solidFill>
              <a:effectLst/>
              <a:uFillTx/>
              <a:latin typeface="Arial"/>
            </a:endParaRPr>
          </a:p>
        </p:txBody>
      </p:sp>
      <p:sp>
        <p:nvSpPr>
          <p:cNvPr id="570" name=""/>
          <p:cNvSpPr/>
          <p:nvPr/>
        </p:nvSpPr>
        <p:spPr>
          <a:xfrm>
            <a:off x="212760" y="2033640"/>
            <a:ext cx="2195640" cy="708120"/>
          </a:xfrm>
          <a:custGeom>
            <a:avLst/>
            <a:gdLst>
              <a:gd name="textAreaLeft" fmla="*/ 0 w 2195640"/>
              <a:gd name="textAreaRight" fmla="*/ 2195640 w 2195640"/>
              <a:gd name="textAreaTop" fmla="*/ 0 h 708120"/>
              <a:gd name="textAreaBottom" fmla="*/ 708480 h 708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663300"/>
          </a:solidFill>
          <a:ln w="0">
            <a:noFill/>
          </a:ln>
        </p:spPr>
        <p:style>
          <a:lnRef idx="0"/>
          <a:fillRef idx="0"/>
          <a:effectRef idx="0"/>
          <a:fontRef idx="minor"/>
        </p:style>
        <p:txBody>
          <a:bodyPr wrap="none" lIns="102960" rIns="102960" tIns="51480" bIns="51480" anchor="ctr">
            <a:noAutofit/>
          </a:bodyPr>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Dark </a:t>
            </a:r>
            <a:endParaRPr b="0" lang="en-US" sz="1300" strike="noStrike" u="none">
              <a:solidFill>
                <a:srgbClr val="ffffff"/>
              </a:solidFill>
              <a:effectLst/>
              <a:uFillTx/>
              <a:latin typeface="Arial"/>
            </a:endParaRPr>
          </a:p>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Fiber</a:t>
            </a:r>
            <a:endParaRPr b="0" lang="en-US" sz="1300" strike="noStrike" u="none">
              <a:solidFill>
                <a:srgbClr val="ffffff"/>
              </a:solidFill>
              <a:effectLst/>
              <a:uFillTx/>
              <a:latin typeface="Arial"/>
            </a:endParaRPr>
          </a:p>
        </p:txBody>
      </p:sp>
      <p:grpSp>
        <p:nvGrpSpPr>
          <p:cNvPr id="571" name=""/>
          <p:cNvGrpSpPr/>
          <p:nvPr/>
        </p:nvGrpSpPr>
        <p:grpSpPr>
          <a:xfrm>
            <a:off x="247680" y="2781360"/>
            <a:ext cx="1817640" cy="1483920"/>
            <a:chOff x="247680" y="2781360"/>
            <a:chExt cx="1817640" cy="1483920"/>
          </a:xfrm>
        </p:grpSpPr>
        <p:sp>
          <p:nvSpPr>
            <p:cNvPr id="572" name=""/>
            <p:cNvSpPr/>
            <p:nvPr/>
          </p:nvSpPr>
          <p:spPr>
            <a:xfrm>
              <a:off x="247680" y="3134880"/>
              <a:ext cx="1817640" cy="1130400"/>
            </a:xfrm>
            <a:prstGeom prst="flowChartAlternateProcess">
              <a:avLst/>
            </a:prstGeom>
            <a:noFill/>
            <a:ln w="38160">
              <a:solidFill>
                <a:srgbClr val="663300"/>
              </a:solidFill>
              <a:miter/>
            </a:ln>
          </p:spPr>
          <p:style>
            <a:lnRef idx="0"/>
            <a:fillRef idx="0"/>
            <a:effectRef idx="0"/>
            <a:fontRef idx="minor"/>
          </p:style>
          <p:txBody>
            <a:bodyPr wrap="none" lIns="102960" rIns="102960" tIns="51480" bIns="51480" anchor="ctr">
              <a:noAutofit/>
            </a:bodyPr>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13,000 miles +</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Own &amp; Swap</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Future - Europe,</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Tokyo, India</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S. America +</a:t>
              </a:r>
              <a:endParaRPr b="0" lang="en-US" sz="1300" strike="noStrike" u="none">
                <a:solidFill>
                  <a:srgbClr val="ffffff"/>
                </a:solidFill>
                <a:effectLst/>
                <a:uFillTx/>
                <a:latin typeface="Arial"/>
              </a:endParaRPr>
            </a:p>
          </p:txBody>
        </p:sp>
        <p:sp>
          <p:nvSpPr>
            <p:cNvPr id="573" name=""/>
            <p:cNvSpPr/>
            <p:nvPr/>
          </p:nvSpPr>
          <p:spPr>
            <a:xfrm>
              <a:off x="1080360" y="2781360"/>
              <a:ext cx="0" cy="353520"/>
            </a:xfrm>
            <a:prstGeom prst="line">
              <a:avLst/>
            </a:prstGeom>
            <a:ln w="38160">
              <a:solidFill>
                <a:srgbClr val="663300"/>
              </a:solidFill>
              <a:miter/>
              <a:tailEnd len="med" type="triangle" w="med"/>
            </a:ln>
          </p:spPr>
          <p:style>
            <a:lnRef idx="0"/>
            <a:fillRef idx="0"/>
            <a:effectRef idx="0"/>
            <a:fontRef idx="minor"/>
          </p:style>
          <p:txBody>
            <a:bodyPr lIns="102600" rIns="102600" tIns="51120" bIns="51120" anchor="ctr">
              <a:noAutofit/>
            </a:bodyPr>
            <a:p>
              <a:endParaRPr b="0" lang="en-US" sz="2400" strike="noStrike" u="none">
                <a:solidFill>
                  <a:srgbClr val="ffffff"/>
                </a:solidFill>
                <a:effectLst/>
                <a:uFillTx/>
                <a:latin typeface="Arial"/>
              </a:endParaRPr>
            </a:p>
          </p:txBody>
        </p:sp>
      </p:grpSp>
      <p:grpSp>
        <p:nvGrpSpPr>
          <p:cNvPr id="574" name=""/>
          <p:cNvGrpSpPr/>
          <p:nvPr/>
        </p:nvGrpSpPr>
        <p:grpSpPr>
          <a:xfrm>
            <a:off x="1627200" y="3048120"/>
            <a:ext cx="2541240" cy="2760120"/>
            <a:chOff x="1627200" y="3048120"/>
            <a:chExt cx="2541240" cy="2760120"/>
          </a:xfrm>
        </p:grpSpPr>
        <p:sp>
          <p:nvSpPr>
            <p:cNvPr id="575" name=""/>
            <p:cNvSpPr/>
            <p:nvPr/>
          </p:nvSpPr>
          <p:spPr>
            <a:xfrm>
              <a:off x="1627200" y="4676040"/>
              <a:ext cx="2541240" cy="1132200"/>
            </a:xfrm>
            <a:prstGeom prst="flowChartAlternateProcess">
              <a:avLst/>
            </a:prstGeom>
            <a:noFill/>
            <a:ln w="38160">
              <a:solidFill>
                <a:srgbClr val="808000"/>
              </a:solidFill>
              <a:miter/>
            </a:ln>
          </p:spPr>
          <p:style>
            <a:lnRef idx="0"/>
            <a:fillRef idx="0"/>
            <a:effectRef idx="0"/>
            <a:fontRef idx="minor"/>
          </p:style>
          <p:txBody>
            <a:bodyPr wrap="none" lIns="102960" rIns="102960" tIns="51480" bIns="51480" anchor="ctr">
              <a:noAutofit/>
            </a:bodyPr>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Carrier Class </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Infrastructure</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Ciena DWDM</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Sycamore DWDM</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(Intelligent Optical Networking)</a:t>
              </a:r>
              <a:endParaRPr b="0" lang="en-US" sz="1100" strike="noStrike" u="none">
                <a:solidFill>
                  <a:srgbClr val="ffffff"/>
                </a:solidFill>
                <a:effectLst/>
                <a:uFillTx/>
                <a:latin typeface="Arial"/>
              </a:endParaRPr>
            </a:p>
          </p:txBody>
        </p:sp>
        <p:sp>
          <p:nvSpPr>
            <p:cNvPr id="576" name=""/>
            <p:cNvSpPr/>
            <p:nvPr/>
          </p:nvSpPr>
          <p:spPr>
            <a:xfrm>
              <a:off x="2897640" y="3048120"/>
              <a:ext cx="0" cy="1627920"/>
            </a:xfrm>
            <a:prstGeom prst="line">
              <a:avLst/>
            </a:prstGeom>
            <a:ln w="38160">
              <a:solidFill>
                <a:srgbClr val="808000"/>
              </a:solidFill>
              <a:miter/>
              <a:tailEnd len="med" type="triangle" w="med"/>
            </a:ln>
          </p:spPr>
          <p:style>
            <a:lnRef idx="0"/>
            <a:fillRef idx="0"/>
            <a:effectRef idx="0"/>
            <a:fontRef idx="minor"/>
          </p:style>
          <p:txBody>
            <a:bodyPr lIns="102600" rIns="102600" tIns="51120" bIns="51120" anchor="ctr">
              <a:noAutofit/>
            </a:bodyPr>
            <a:p>
              <a:endParaRPr b="0" lang="en-US" sz="2400" strike="noStrike" u="none">
                <a:solidFill>
                  <a:srgbClr val="ffffff"/>
                </a:solidFill>
                <a:effectLst/>
                <a:uFillTx/>
                <a:latin typeface="Arial"/>
              </a:endParaRPr>
            </a:p>
          </p:txBody>
        </p:sp>
      </p:grpSp>
      <p:sp>
        <p:nvSpPr>
          <p:cNvPr id="577" name=""/>
          <p:cNvSpPr/>
          <p:nvPr/>
        </p:nvSpPr>
        <p:spPr>
          <a:xfrm>
            <a:off x="3487680" y="2033640"/>
            <a:ext cx="2195640" cy="708120"/>
          </a:xfrm>
          <a:custGeom>
            <a:avLst/>
            <a:gdLst>
              <a:gd name="textAreaLeft" fmla="*/ 0 w 2195640"/>
              <a:gd name="textAreaRight" fmla="*/ 2195640 w 2195640"/>
              <a:gd name="textAreaTop" fmla="*/ 0 h 708120"/>
              <a:gd name="textAreaBottom" fmla="*/ 708480 h 708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336600"/>
          </a:solidFill>
          <a:ln w="0">
            <a:noFill/>
          </a:ln>
        </p:spPr>
        <p:style>
          <a:lnRef idx="0"/>
          <a:fillRef idx="0"/>
          <a:effectRef idx="0"/>
          <a:fontRef idx="minor"/>
        </p:style>
        <p:txBody>
          <a:bodyPr wrap="none" lIns="102960" rIns="102960" tIns="51480" bIns="51480" anchor="ctr">
            <a:noAutofit/>
          </a:bodyPr>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DS3 and up</a:t>
            </a:r>
            <a:endParaRPr b="0" lang="en-US" sz="1300" strike="noStrike" u="none">
              <a:solidFill>
                <a:srgbClr val="ffffff"/>
              </a:solidFill>
              <a:effectLst/>
              <a:uFillTx/>
              <a:latin typeface="Arial"/>
            </a:endParaRPr>
          </a:p>
        </p:txBody>
      </p:sp>
      <p:grpSp>
        <p:nvGrpSpPr>
          <p:cNvPr id="578" name=""/>
          <p:cNvGrpSpPr/>
          <p:nvPr/>
        </p:nvGrpSpPr>
        <p:grpSpPr>
          <a:xfrm>
            <a:off x="3193920" y="2795760"/>
            <a:ext cx="2335320" cy="1555200"/>
            <a:chOff x="3193920" y="2795760"/>
            <a:chExt cx="2335320" cy="1555200"/>
          </a:xfrm>
        </p:grpSpPr>
        <p:sp>
          <p:nvSpPr>
            <p:cNvPr id="579" name=""/>
            <p:cNvSpPr/>
            <p:nvPr/>
          </p:nvSpPr>
          <p:spPr>
            <a:xfrm>
              <a:off x="3193920" y="3149280"/>
              <a:ext cx="2335320" cy="1201680"/>
            </a:xfrm>
            <a:prstGeom prst="flowChartAlternateProcess">
              <a:avLst/>
            </a:prstGeom>
            <a:noFill/>
            <a:ln w="38160">
              <a:solidFill>
                <a:srgbClr val="336600"/>
              </a:solidFill>
              <a:miter/>
            </a:ln>
          </p:spPr>
          <p:style>
            <a:lnRef idx="0"/>
            <a:fillRef idx="0"/>
            <a:effectRef idx="0"/>
            <a:fontRef idx="minor"/>
          </p:style>
          <p:txBody>
            <a:bodyPr wrap="none" lIns="102960" rIns="102960" tIns="51480" bIns="51480" anchor="ctr">
              <a:noAutofit/>
            </a:bodyPr>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Long Haul Circuits</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Pure IP </a:t>
              </a:r>
              <a:r>
                <a:rPr b="1" lang="en-US" sz="1100" strike="noStrike" u="none">
                  <a:solidFill>
                    <a:srgbClr val="ffffff"/>
                  </a:solidFill>
                  <a:effectLst/>
                  <a:uFillTx/>
                  <a:latin typeface="Arial"/>
                </a:rPr>
                <a:t>(Higher Speed, </a:t>
              </a:r>
              <a:endParaRPr b="0" lang="en-US" sz="11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	</a:t>
              </a:r>
              <a:r>
                <a:rPr b="1" lang="en-US" sz="1100" strike="noStrike" u="none">
                  <a:solidFill>
                    <a:srgbClr val="ffffff"/>
                  </a:solidFill>
                  <a:effectLst/>
                  <a:uFillTx/>
                  <a:latin typeface="Arial"/>
                </a:rPr>
                <a:t>  Reliability, Scalability)</a:t>
              </a:r>
              <a:endParaRPr b="0" lang="en-US" sz="11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Lower Equipment &amp; </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  Operating Expense</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p:txBody>
        </p:sp>
        <p:sp>
          <p:nvSpPr>
            <p:cNvPr id="580" name=""/>
            <p:cNvSpPr/>
            <p:nvPr/>
          </p:nvSpPr>
          <p:spPr>
            <a:xfrm>
              <a:off x="4580280" y="2795760"/>
              <a:ext cx="0" cy="353520"/>
            </a:xfrm>
            <a:prstGeom prst="line">
              <a:avLst/>
            </a:prstGeom>
            <a:ln w="38160">
              <a:solidFill>
                <a:srgbClr val="336600"/>
              </a:solidFill>
              <a:miter/>
              <a:tailEnd len="med" type="triangle" w="med"/>
            </a:ln>
          </p:spPr>
          <p:style>
            <a:lnRef idx="0"/>
            <a:fillRef idx="0"/>
            <a:effectRef idx="0"/>
            <a:fontRef idx="minor"/>
          </p:style>
          <p:txBody>
            <a:bodyPr lIns="102600" rIns="102600" tIns="51120" bIns="51120" anchor="ctr">
              <a:noAutofit/>
            </a:bodyPr>
            <a:p>
              <a:endParaRPr b="0" lang="en-US" sz="2400" strike="noStrike" u="none">
                <a:solidFill>
                  <a:srgbClr val="ffffff"/>
                </a:solidFill>
                <a:effectLst/>
                <a:uFillTx/>
                <a:latin typeface="Arial"/>
              </a:endParaRPr>
            </a:p>
          </p:txBody>
        </p:sp>
      </p:grpSp>
      <p:grpSp>
        <p:nvGrpSpPr>
          <p:cNvPr id="581" name=""/>
          <p:cNvGrpSpPr/>
          <p:nvPr/>
        </p:nvGrpSpPr>
        <p:grpSpPr>
          <a:xfrm>
            <a:off x="4575240" y="3062160"/>
            <a:ext cx="3407760" cy="2831760"/>
            <a:chOff x="4575240" y="3062160"/>
            <a:chExt cx="3407760" cy="2831760"/>
          </a:xfrm>
        </p:grpSpPr>
        <p:sp>
          <p:nvSpPr>
            <p:cNvPr id="582" name=""/>
            <p:cNvSpPr/>
            <p:nvPr/>
          </p:nvSpPr>
          <p:spPr>
            <a:xfrm>
              <a:off x="4575240" y="4732560"/>
              <a:ext cx="3407760" cy="1161360"/>
            </a:xfrm>
            <a:prstGeom prst="flowChartAlternateProcess">
              <a:avLst/>
            </a:prstGeom>
            <a:noFill/>
            <a:ln w="38160">
              <a:solidFill>
                <a:srgbClr val="33cc33"/>
              </a:solidFill>
              <a:miter/>
            </a:ln>
          </p:spPr>
          <p:style>
            <a:lnRef idx="0"/>
            <a:fillRef idx="0"/>
            <a:effectRef idx="0"/>
            <a:fontRef idx="minor"/>
          </p:style>
          <p:txBody>
            <a:bodyPr wrap="none" lIns="102960" rIns="102960" tIns="51480" bIns="51480" anchor="ctr">
              <a:noAutofit/>
            </a:bodyPr>
            <a:p>
              <a:pPr marL="260280" indent="-260280">
                <a:lnSpc>
                  <a:spcPct val="90000"/>
                </a:lnSpc>
                <a:spcBef>
                  <a:spcPts val="814"/>
                </a:spcBef>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Bandwidth Trading &amp; On-Demand</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Central Pooling Points </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Risk Management</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Structured Finance</a:t>
              </a:r>
              <a:endParaRPr b="0" lang="en-US" sz="1300" strike="noStrike" u="none">
                <a:solidFill>
                  <a:srgbClr val="ffffff"/>
                </a:solidFill>
                <a:effectLst/>
                <a:uFillTx/>
                <a:latin typeface="Arial"/>
              </a:endParaRPr>
            </a:p>
          </p:txBody>
        </p:sp>
        <p:sp>
          <p:nvSpPr>
            <p:cNvPr id="583" name=""/>
            <p:cNvSpPr/>
            <p:nvPr/>
          </p:nvSpPr>
          <p:spPr>
            <a:xfrm>
              <a:off x="6279120" y="3062160"/>
              <a:ext cx="0" cy="1670400"/>
            </a:xfrm>
            <a:prstGeom prst="line">
              <a:avLst/>
            </a:prstGeom>
            <a:ln w="38160">
              <a:solidFill>
                <a:srgbClr val="33cc33"/>
              </a:solidFill>
              <a:miter/>
              <a:tailEnd len="med" type="triangle" w="med"/>
            </a:ln>
          </p:spPr>
          <p:style>
            <a:lnRef idx="0"/>
            <a:fillRef idx="0"/>
            <a:effectRef idx="0"/>
            <a:fontRef idx="minor"/>
          </p:style>
          <p:txBody>
            <a:bodyPr lIns="102600" rIns="102600" tIns="51120" bIns="51120" anchor="ctr">
              <a:noAutofit/>
            </a:bodyPr>
            <a:p>
              <a:endParaRPr b="0" lang="en-US" sz="2400" strike="noStrike" u="none">
                <a:solidFill>
                  <a:srgbClr val="ffffff"/>
                </a:solidFill>
                <a:effectLst/>
                <a:uFillTx/>
                <a:latin typeface="Arial"/>
              </a:endParaRPr>
            </a:p>
          </p:txBody>
        </p:sp>
      </p:grpSp>
      <p:grpSp>
        <p:nvGrpSpPr>
          <p:cNvPr id="584" name=""/>
          <p:cNvGrpSpPr/>
          <p:nvPr/>
        </p:nvGrpSpPr>
        <p:grpSpPr>
          <a:xfrm>
            <a:off x="6494400" y="2568600"/>
            <a:ext cx="2606400" cy="1696680"/>
            <a:chOff x="6494400" y="2568600"/>
            <a:chExt cx="2606400" cy="1696680"/>
          </a:xfrm>
        </p:grpSpPr>
        <p:sp>
          <p:nvSpPr>
            <p:cNvPr id="585" name=""/>
            <p:cNvSpPr/>
            <p:nvPr/>
          </p:nvSpPr>
          <p:spPr>
            <a:xfrm>
              <a:off x="6494400" y="2972880"/>
              <a:ext cx="2606400" cy="1292400"/>
            </a:xfrm>
            <a:prstGeom prst="flowChartAlternateProcess">
              <a:avLst/>
            </a:prstGeom>
            <a:noFill/>
            <a:ln w="38160">
              <a:solidFill>
                <a:srgbClr val="99cc00"/>
              </a:solidFill>
              <a:miter/>
            </a:ln>
          </p:spPr>
          <p:style>
            <a:lnRef idx="0"/>
            <a:fillRef idx="0"/>
            <a:effectRef idx="0"/>
            <a:fontRef idx="minor"/>
          </p:style>
          <p:txBody>
            <a:bodyPr wrap="none" lIns="102960" rIns="102960" tIns="51480" bIns="51480" anchor="ctr">
              <a:noAutofit/>
            </a:bodyPr>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Worldwide Data Centers</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Ubiquitous reach</a:t>
              </a:r>
              <a:endParaRPr b="0" lang="en-US" sz="1300" strike="noStrike" u="none">
                <a:solidFill>
                  <a:srgbClr val="ffffff"/>
                </a:solidFill>
                <a:effectLst/>
                <a:uFillTx/>
                <a:latin typeface="Arial"/>
              </a:endParaRPr>
            </a:p>
            <a:p>
              <a:pPr marL="260280" indent="-260280">
                <a:buClr>
                  <a:srgbClr val="ffffff"/>
                </a:buClr>
                <a:buFont typeface="Arial"/>
                <a:buChar char="•"/>
                <a:tabLst>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1,000,000 simultaneous </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t>
              </a:r>
              <a:r>
                <a:rPr b="1" lang="en-US" sz="1300" strike="noStrike" u="none">
                  <a:solidFill>
                    <a:srgbClr val="ffffff"/>
                  </a:solidFill>
                  <a:effectLst/>
                  <a:uFillTx/>
                  <a:latin typeface="Arial"/>
                </a:rPr>
                <a:t>  streams by end Q2 ‘00</a:t>
              </a: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a:p>
              <a:pPr marL="260280" indent="-260280">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1300" strike="noStrike" u="none">
                <a:solidFill>
                  <a:srgbClr val="ffffff"/>
                </a:solidFill>
                <a:effectLst/>
                <a:uFillTx/>
                <a:latin typeface="Arial"/>
              </a:endParaRPr>
            </a:p>
          </p:txBody>
        </p:sp>
        <p:sp>
          <p:nvSpPr>
            <p:cNvPr id="586" name=""/>
            <p:cNvSpPr/>
            <p:nvPr/>
          </p:nvSpPr>
          <p:spPr>
            <a:xfrm>
              <a:off x="7797600" y="2568600"/>
              <a:ext cx="0" cy="404280"/>
            </a:xfrm>
            <a:prstGeom prst="line">
              <a:avLst/>
            </a:prstGeom>
            <a:ln w="38160">
              <a:solidFill>
                <a:srgbClr val="99cc00"/>
              </a:solidFill>
              <a:miter/>
              <a:tailEnd len="med" type="triangle" w="med"/>
            </a:ln>
          </p:spPr>
          <p:style>
            <a:lnRef idx="0"/>
            <a:fillRef idx="0"/>
            <a:effectRef idx="0"/>
            <a:fontRef idx="minor"/>
          </p:style>
          <p:txBody>
            <a:bodyPr lIns="102600" rIns="102600" tIns="51120" bIns="51120" anchor="ctr">
              <a:noAutofit/>
            </a:bodyPr>
            <a:p>
              <a:endParaRPr b="0" lang="en-US" sz="2400" strike="noStrike" u="none">
                <a:solidFill>
                  <a:srgbClr val="ffffff"/>
                </a:solidFill>
                <a:effectLst/>
                <a:uFillTx/>
                <a:latin typeface="Arial"/>
              </a:endParaRPr>
            </a:p>
          </p:txBody>
        </p:sp>
      </p:grpSp>
      <p:sp>
        <p:nvSpPr>
          <p:cNvPr id="587" name=""/>
          <p:cNvSpPr/>
          <p:nvPr/>
        </p:nvSpPr>
        <p:spPr>
          <a:xfrm>
            <a:off x="6773760" y="2033640"/>
            <a:ext cx="2197080" cy="708120"/>
          </a:xfrm>
          <a:custGeom>
            <a:avLst/>
            <a:gdLst>
              <a:gd name="textAreaLeft" fmla="*/ 0 w 2197080"/>
              <a:gd name="textAreaRight" fmla="*/ 2197440 w 2197080"/>
              <a:gd name="textAreaTop" fmla="*/ 0 h 708120"/>
              <a:gd name="textAreaBottom" fmla="*/ 708480 h 708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99cc00"/>
          </a:solidFill>
          <a:ln w="0">
            <a:noFill/>
          </a:ln>
        </p:spPr>
        <p:style>
          <a:lnRef idx="0"/>
          <a:fillRef idx="0"/>
          <a:effectRef idx="0"/>
          <a:fontRef idx="minor"/>
        </p:style>
        <p:txBody>
          <a:bodyPr wrap="none" lIns="102960" rIns="102960" tIns="51480" bIns="51480" anchor="ctr">
            <a:noAutofit/>
          </a:bodyPr>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High Bandwidth </a:t>
            </a:r>
            <a:endParaRPr b="0" lang="en-US" sz="1300" strike="noStrike" u="none">
              <a:solidFill>
                <a:srgbClr val="ffffff"/>
              </a:solidFill>
              <a:effectLst/>
              <a:uFillTx/>
              <a:latin typeface="Arial"/>
            </a:endParaRPr>
          </a:p>
          <a:p>
            <a:pPr algn="ctr">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             Applications</a:t>
            </a:r>
            <a:endParaRPr b="0" lang="en-US" sz="1300" strike="noStrike" u="none">
              <a:solidFill>
                <a:srgbClr val="ffffff"/>
              </a:solidFill>
              <a:effectLst/>
              <a:uFillTx/>
              <a:latin typeface="Arial"/>
            </a:endParaRPr>
          </a:p>
        </p:txBody>
      </p:sp>
      <p:sp>
        <p:nvSpPr>
          <p:cNvPr id="588" name="PlaceHolder 1"/>
          <p:cNvSpPr>
            <a:spLocks noGrp="1"/>
          </p:cNvSpPr>
          <p:nvPr>
            <p:ph type="title"/>
          </p:nvPr>
        </p:nvSpPr>
        <p:spPr>
          <a:xfrm>
            <a:off x="685800" y="380880"/>
            <a:ext cx="7772400" cy="533520"/>
          </a:xfrm>
          <a:prstGeom prst="rect">
            <a:avLst/>
          </a:prstGeom>
          <a:noFill/>
          <a:ln w="0">
            <a:noFill/>
          </a:ln>
        </p:spPr>
        <p:txBody>
          <a:bodyPr lIns="102960" rIns="102960" tIns="51480" bIns="5148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ffffff"/>
                </a:solidFill>
                <a:effectLst/>
                <a:uFillTx/>
                <a:latin typeface="Arial"/>
              </a:rPr>
              <a:t>Bandwidth Services:  Complete Bandwidth Spectrum</a:t>
            </a:r>
            <a:endParaRPr b="0" lang="en-US" sz="3600" strike="noStrike" u="none">
              <a:solidFill>
                <a:srgbClr val="ffffff"/>
              </a:solidFill>
              <a:effectLst/>
              <a:uFillTx/>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89" name=""/>
          <p:cNvSpPr/>
          <p:nvPr/>
        </p:nvSpPr>
        <p:spPr>
          <a:xfrm>
            <a:off x="2666880" y="4092480"/>
            <a:ext cx="3643560" cy="393840"/>
          </a:xfrm>
          <a:custGeom>
            <a:avLst/>
            <a:gdLst/>
            <a:ahLst/>
            <a:rect l="l" t="t" r="r" b="b"/>
            <a:pathLst>
              <a:path w="2295" h="248">
                <a:moveTo>
                  <a:pt x="0" y="15"/>
                </a:moveTo>
                <a:cubicBezTo>
                  <a:pt x="192" y="53"/>
                  <a:pt x="774" y="248"/>
                  <a:pt x="1156" y="246"/>
                </a:cubicBezTo>
                <a:cubicBezTo>
                  <a:pt x="1538" y="244"/>
                  <a:pt x="2058" y="51"/>
                  <a:pt x="2295" y="0"/>
                </a:cubicBez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590" name=""/>
          <p:cNvSpPr/>
          <p:nvPr/>
        </p:nvSpPr>
        <p:spPr>
          <a:xfrm>
            <a:off x="2573280" y="4116240"/>
            <a:ext cx="3773520" cy="825480"/>
          </a:xfrm>
          <a:custGeom>
            <a:avLst/>
            <a:gdLst/>
            <a:ahLst/>
            <a:rect l="l" t="t" r="r" b="b"/>
            <a:pathLst>
              <a:path w="2377" h="520">
                <a:moveTo>
                  <a:pt x="0" y="0"/>
                </a:moveTo>
                <a:cubicBezTo>
                  <a:pt x="88" y="54"/>
                  <a:pt x="333" y="237"/>
                  <a:pt x="531" y="323"/>
                </a:cubicBezTo>
                <a:cubicBezTo>
                  <a:pt x="729" y="409"/>
                  <a:pt x="984" y="510"/>
                  <a:pt x="1185" y="515"/>
                </a:cubicBezTo>
                <a:cubicBezTo>
                  <a:pt x="1386" y="520"/>
                  <a:pt x="1540" y="438"/>
                  <a:pt x="1739" y="354"/>
                </a:cubicBezTo>
                <a:cubicBezTo>
                  <a:pt x="1938" y="270"/>
                  <a:pt x="2244" y="80"/>
                  <a:pt x="2377" y="8"/>
                </a:cubicBez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591" name=""/>
          <p:cNvSpPr/>
          <p:nvPr/>
        </p:nvSpPr>
        <p:spPr>
          <a:xfrm>
            <a:off x="2513160" y="4129200"/>
            <a:ext cx="3894120" cy="1154160"/>
          </a:xfrm>
          <a:custGeom>
            <a:avLst/>
            <a:gdLst/>
            <a:ahLst/>
            <a:rect l="l" t="t" r="r" b="b"/>
            <a:pathLst>
              <a:path w="2453" h="727">
                <a:moveTo>
                  <a:pt x="0" y="0"/>
                </a:moveTo>
                <a:cubicBezTo>
                  <a:pt x="87" y="78"/>
                  <a:pt x="319" y="349"/>
                  <a:pt x="523" y="469"/>
                </a:cubicBezTo>
                <a:cubicBezTo>
                  <a:pt x="727" y="589"/>
                  <a:pt x="997" y="719"/>
                  <a:pt x="1223" y="723"/>
                </a:cubicBezTo>
                <a:cubicBezTo>
                  <a:pt x="1449" y="727"/>
                  <a:pt x="1672" y="611"/>
                  <a:pt x="1877" y="492"/>
                </a:cubicBezTo>
                <a:cubicBezTo>
                  <a:pt x="2082" y="373"/>
                  <a:pt x="2333" y="108"/>
                  <a:pt x="2453" y="7"/>
                </a:cubicBez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592" name=""/>
          <p:cNvSpPr/>
          <p:nvPr/>
        </p:nvSpPr>
        <p:spPr>
          <a:xfrm>
            <a:off x="2666880" y="2362320"/>
            <a:ext cx="3789360" cy="546120"/>
          </a:xfrm>
          <a:custGeom>
            <a:avLst/>
            <a:gdLst/>
            <a:ahLst/>
            <a:rect l="l" t="t" r="r" b="b"/>
            <a:pathLst>
              <a:path w="2387" h="344">
                <a:moveTo>
                  <a:pt x="0" y="337"/>
                </a:moveTo>
                <a:cubicBezTo>
                  <a:pt x="380" y="169"/>
                  <a:pt x="754" y="0"/>
                  <a:pt x="1152" y="1"/>
                </a:cubicBezTo>
                <a:cubicBezTo>
                  <a:pt x="1550" y="2"/>
                  <a:pt x="2130" y="273"/>
                  <a:pt x="2387" y="344"/>
                </a:cubicBezTo>
              </a:path>
            </a:pathLst>
          </a:custGeom>
          <a:noFill/>
          <a:ln w="19080">
            <a:solidFill>
              <a:srgbClr val="ffffff"/>
            </a:solidFill>
            <a:round/>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3" name=""/>
          <p:cNvSpPr/>
          <p:nvPr/>
        </p:nvSpPr>
        <p:spPr>
          <a:xfrm>
            <a:off x="2549520" y="2052720"/>
            <a:ext cx="3870360" cy="903240"/>
          </a:xfrm>
          <a:custGeom>
            <a:avLst/>
            <a:gdLst/>
            <a:ahLst/>
            <a:rect l="l" t="t" r="r" b="b"/>
            <a:pathLst>
              <a:path w="2438" h="569">
                <a:moveTo>
                  <a:pt x="0" y="569"/>
                </a:moveTo>
                <a:cubicBezTo>
                  <a:pt x="80" y="508"/>
                  <a:pt x="273" y="294"/>
                  <a:pt x="477" y="200"/>
                </a:cubicBezTo>
                <a:cubicBezTo>
                  <a:pt x="681" y="106"/>
                  <a:pt x="967" y="0"/>
                  <a:pt x="1226" y="6"/>
                </a:cubicBezTo>
                <a:cubicBezTo>
                  <a:pt x="1485" y="12"/>
                  <a:pt x="1828" y="154"/>
                  <a:pt x="2030" y="239"/>
                </a:cubicBezTo>
                <a:cubicBezTo>
                  <a:pt x="2232" y="324"/>
                  <a:pt x="2353" y="458"/>
                  <a:pt x="2438" y="515"/>
                </a:cubicBezTo>
              </a:path>
            </a:pathLst>
          </a:custGeom>
          <a:noFill/>
          <a:ln w="19080">
            <a:solidFill>
              <a:srgbClr val="ffffff"/>
            </a:solidFill>
            <a:round/>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4" name=""/>
          <p:cNvSpPr/>
          <p:nvPr/>
        </p:nvSpPr>
        <p:spPr>
          <a:xfrm>
            <a:off x="2514600" y="1676520"/>
            <a:ext cx="3968640" cy="1326960"/>
          </a:xfrm>
          <a:custGeom>
            <a:avLst/>
            <a:gdLst/>
            <a:ahLst/>
            <a:rect l="l" t="t" r="r" b="b"/>
            <a:pathLst>
              <a:path w="2500" h="836">
                <a:moveTo>
                  <a:pt x="0" y="836"/>
                </a:moveTo>
                <a:cubicBezTo>
                  <a:pt x="83" y="731"/>
                  <a:pt x="291" y="343"/>
                  <a:pt x="500" y="205"/>
                </a:cubicBezTo>
                <a:cubicBezTo>
                  <a:pt x="709" y="67"/>
                  <a:pt x="992" y="0"/>
                  <a:pt x="1251" y="6"/>
                </a:cubicBezTo>
                <a:cubicBezTo>
                  <a:pt x="1510" y="12"/>
                  <a:pt x="1847" y="107"/>
                  <a:pt x="2055" y="239"/>
                </a:cubicBezTo>
                <a:cubicBezTo>
                  <a:pt x="2263" y="371"/>
                  <a:pt x="2407" y="682"/>
                  <a:pt x="2500" y="798"/>
                </a:cubicBezTo>
              </a:path>
            </a:pathLst>
          </a:custGeom>
          <a:noFill/>
          <a:ln w="19080">
            <a:solidFill>
              <a:srgbClr val="ffffff"/>
            </a:solidFill>
            <a:round/>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5" name=""/>
          <p:cNvSpPr/>
          <p:nvPr/>
        </p:nvSpPr>
        <p:spPr>
          <a:xfrm>
            <a:off x="685800" y="304920"/>
            <a:ext cx="7772400" cy="6858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ffffff"/>
                </a:solidFill>
                <a:effectLst/>
                <a:uFillTx/>
                <a:latin typeface="Arial"/>
              </a:rPr>
              <a:t>Bandwidth Schematic</a:t>
            </a:r>
            <a:endParaRPr b="0" lang="en-US" sz="3400" strike="noStrike" u="none">
              <a:solidFill>
                <a:srgbClr val="ffffff"/>
              </a:solidFill>
              <a:effectLst/>
              <a:uFillTx/>
              <a:latin typeface="Arial"/>
            </a:endParaRPr>
          </a:p>
        </p:txBody>
      </p:sp>
      <p:sp>
        <p:nvSpPr>
          <p:cNvPr id="596" name=""/>
          <p:cNvSpPr/>
          <p:nvPr/>
        </p:nvSpPr>
        <p:spPr>
          <a:xfrm>
            <a:off x="0" y="2820960"/>
            <a:ext cx="1295280" cy="1219320"/>
          </a:xfrm>
          <a:prstGeom prst="ellipse">
            <a:avLst/>
          </a:prstGeom>
          <a:gradFill rotWithShape="0">
            <a:gsLst>
              <a:gs pos="0">
                <a:srgbClr val="ffffff"/>
              </a:gs>
              <a:gs pos="100000">
                <a:srgbClr val="339933"/>
              </a:gs>
            </a:gsLst>
            <a:path path="rect">
              <a:fillToRect l="50000" t="50000" r="50000" b="50000"/>
            </a:path>
          </a:gra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7" name=""/>
          <p:cNvSpPr/>
          <p:nvPr/>
        </p:nvSpPr>
        <p:spPr>
          <a:xfrm>
            <a:off x="1752480" y="2820960"/>
            <a:ext cx="1295640" cy="1219320"/>
          </a:xfrm>
          <a:prstGeom prst="ellipse">
            <a:avLst/>
          </a:prstGeom>
          <a:gradFill rotWithShape="0">
            <a:gsLst>
              <a:gs pos="0">
                <a:srgbClr val="ffffff"/>
              </a:gs>
              <a:gs pos="100000">
                <a:srgbClr val="990099"/>
              </a:gs>
            </a:gsLst>
            <a:path path="rect">
              <a:fillToRect l="50000" t="50000" r="50000" b="50000"/>
            </a:path>
          </a:gra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8" name=""/>
          <p:cNvSpPr/>
          <p:nvPr/>
        </p:nvSpPr>
        <p:spPr>
          <a:xfrm>
            <a:off x="5943600" y="2820960"/>
            <a:ext cx="1295280" cy="1219320"/>
          </a:xfrm>
          <a:prstGeom prst="ellipse">
            <a:avLst/>
          </a:prstGeom>
          <a:gradFill rotWithShape="0">
            <a:gsLst>
              <a:gs pos="0">
                <a:srgbClr val="ffffff"/>
              </a:gs>
              <a:gs pos="100000">
                <a:srgbClr val="0000cc"/>
              </a:gs>
            </a:gsLst>
            <a:path path="rect">
              <a:fillToRect l="50000" t="50000" r="50000" b="50000"/>
            </a:path>
          </a:gra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99" name=""/>
          <p:cNvSpPr/>
          <p:nvPr/>
        </p:nvSpPr>
        <p:spPr>
          <a:xfrm>
            <a:off x="7696080" y="2820960"/>
            <a:ext cx="1295640" cy="1219320"/>
          </a:xfrm>
          <a:prstGeom prst="ellipse">
            <a:avLst/>
          </a:prstGeom>
          <a:gradFill rotWithShape="0">
            <a:gsLst>
              <a:gs pos="0">
                <a:srgbClr val="ffffff"/>
              </a:gs>
              <a:gs pos="100000">
                <a:srgbClr val="339933"/>
              </a:gs>
            </a:gsLst>
            <a:path path="rect">
              <a:fillToRect l="50000" t="50000" r="50000" b="50000"/>
            </a:path>
          </a:gra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00" name=""/>
          <p:cNvSpPr/>
          <p:nvPr/>
        </p:nvSpPr>
        <p:spPr>
          <a:xfrm>
            <a:off x="314280" y="3166920"/>
            <a:ext cx="67608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Client</a:t>
            </a:r>
            <a:br>
              <a:rPr sz="1400"/>
            </a:br>
            <a:r>
              <a:rPr b="1" lang="en-US" sz="1400" strike="noStrike" u="none">
                <a:solidFill>
                  <a:srgbClr val="000000"/>
                </a:solidFill>
                <a:effectLst/>
                <a:uFillTx/>
                <a:latin typeface="Arial"/>
              </a:rPr>
              <a:t>HQ</a:t>
            </a:r>
            <a:endParaRPr b="0" lang="en-US" sz="1400" strike="noStrike" u="none">
              <a:solidFill>
                <a:srgbClr val="ffffff"/>
              </a:solidFill>
              <a:effectLst/>
              <a:uFillTx/>
              <a:latin typeface="Arial"/>
            </a:endParaRPr>
          </a:p>
        </p:txBody>
      </p:sp>
      <p:sp>
        <p:nvSpPr>
          <p:cNvPr id="601" name=""/>
          <p:cNvSpPr/>
          <p:nvPr/>
        </p:nvSpPr>
        <p:spPr>
          <a:xfrm>
            <a:off x="1979280" y="3062160"/>
            <a:ext cx="834480" cy="734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NYC</a:t>
            </a:r>
            <a:br>
              <a:rPr sz="1400"/>
            </a:br>
            <a:r>
              <a:rPr b="1" lang="en-US" sz="1400" strike="noStrike" u="none">
                <a:solidFill>
                  <a:srgbClr val="000000"/>
                </a:solidFill>
                <a:effectLst/>
                <a:uFillTx/>
                <a:latin typeface="Arial"/>
              </a:rPr>
              <a:t>Pooling</a:t>
            </a:r>
            <a:br>
              <a:rPr sz="1400"/>
            </a:br>
            <a:r>
              <a:rPr b="1" lang="en-US" sz="1400" strike="noStrike" u="none">
                <a:solidFill>
                  <a:srgbClr val="000000"/>
                </a:solidFill>
                <a:effectLst/>
                <a:uFillTx/>
                <a:latin typeface="Arial"/>
              </a:rPr>
              <a:t>Points</a:t>
            </a:r>
            <a:endParaRPr b="0" lang="en-US" sz="1400" strike="noStrike" u="none">
              <a:solidFill>
                <a:srgbClr val="ffffff"/>
              </a:solidFill>
              <a:effectLst/>
              <a:uFillTx/>
              <a:latin typeface="Arial"/>
            </a:endParaRPr>
          </a:p>
        </p:txBody>
      </p:sp>
      <p:sp>
        <p:nvSpPr>
          <p:cNvPr id="602" name=""/>
          <p:cNvSpPr/>
          <p:nvPr/>
        </p:nvSpPr>
        <p:spPr>
          <a:xfrm>
            <a:off x="6173280" y="3049560"/>
            <a:ext cx="834480" cy="734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LA</a:t>
            </a:r>
            <a:br>
              <a:rPr sz="1400"/>
            </a:br>
            <a:r>
              <a:rPr b="1" lang="en-US" sz="1400" strike="noStrike" u="none">
                <a:solidFill>
                  <a:srgbClr val="000000"/>
                </a:solidFill>
                <a:effectLst/>
                <a:uFillTx/>
                <a:latin typeface="Arial"/>
              </a:rPr>
              <a:t>Pooling</a:t>
            </a:r>
            <a:br>
              <a:rPr sz="1400"/>
            </a:br>
            <a:r>
              <a:rPr b="1" lang="en-US" sz="1400" strike="noStrike" u="none">
                <a:solidFill>
                  <a:srgbClr val="000000"/>
                </a:solidFill>
                <a:effectLst/>
                <a:uFillTx/>
                <a:latin typeface="Arial"/>
              </a:rPr>
              <a:t>Points</a:t>
            </a:r>
            <a:endParaRPr b="0" lang="en-US" sz="1400" strike="noStrike" u="none">
              <a:solidFill>
                <a:srgbClr val="ffffff"/>
              </a:solidFill>
              <a:effectLst/>
              <a:uFillTx/>
              <a:latin typeface="Arial"/>
            </a:endParaRPr>
          </a:p>
        </p:txBody>
      </p:sp>
      <p:sp>
        <p:nvSpPr>
          <p:cNvPr id="603" name=""/>
          <p:cNvSpPr/>
          <p:nvPr/>
        </p:nvSpPr>
        <p:spPr>
          <a:xfrm>
            <a:off x="7971120" y="3075120"/>
            <a:ext cx="745560" cy="7344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Client</a:t>
            </a:r>
            <a:br>
              <a:rPr sz="1400"/>
            </a:br>
            <a:r>
              <a:rPr b="1" lang="en-US" sz="1400" strike="noStrike" u="none">
                <a:solidFill>
                  <a:srgbClr val="000000"/>
                </a:solidFill>
                <a:effectLst/>
                <a:uFillTx/>
                <a:latin typeface="Arial"/>
              </a:rPr>
              <a:t>Data</a:t>
            </a:r>
            <a:endParaRPr b="0" lang="en-US" sz="14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Center</a:t>
            </a:r>
            <a:endParaRPr b="0" lang="en-US" sz="1400" strike="noStrike" u="none">
              <a:solidFill>
                <a:srgbClr val="ffffff"/>
              </a:solidFill>
              <a:effectLst/>
              <a:uFillTx/>
              <a:latin typeface="Arial"/>
            </a:endParaRPr>
          </a:p>
        </p:txBody>
      </p:sp>
      <p:sp>
        <p:nvSpPr>
          <p:cNvPr id="604" name=""/>
          <p:cNvSpPr/>
          <p:nvPr/>
        </p:nvSpPr>
        <p:spPr>
          <a:xfrm>
            <a:off x="1295280" y="3430440"/>
            <a:ext cx="457200" cy="0"/>
          </a:xfrm>
          <a:prstGeom prst="line">
            <a:avLst/>
          </a:prstGeom>
          <a:ln w="38160">
            <a:solidFill>
              <a:srgbClr val="ffcc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05" name=""/>
          <p:cNvSpPr/>
          <p:nvPr/>
        </p:nvSpPr>
        <p:spPr>
          <a:xfrm>
            <a:off x="7238880" y="3430440"/>
            <a:ext cx="457200" cy="0"/>
          </a:xfrm>
          <a:prstGeom prst="line">
            <a:avLst/>
          </a:prstGeom>
          <a:ln w="38160">
            <a:solidFill>
              <a:srgbClr val="ffcc00"/>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06" name=""/>
          <p:cNvSpPr/>
          <p:nvPr/>
        </p:nvSpPr>
        <p:spPr>
          <a:xfrm>
            <a:off x="4124520" y="1373040"/>
            <a:ext cx="69588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Enron</a:t>
            </a:r>
            <a:endParaRPr b="0" lang="en-US" sz="1400" strike="noStrike" u="none">
              <a:solidFill>
                <a:srgbClr val="ffffff"/>
              </a:solidFill>
              <a:effectLst/>
              <a:uFillTx/>
              <a:latin typeface="Arial"/>
            </a:endParaRPr>
          </a:p>
        </p:txBody>
      </p:sp>
      <p:sp>
        <p:nvSpPr>
          <p:cNvPr id="607" name=""/>
          <p:cNvSpPr/>
          <p:nvPr/>
        </p:nvSpPr>
        <p:spPr>
          <a:xfrm>
            <a:off x="4203000" y="1766880"/>
            <a:ext cx="54720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GTE</a:t>
            </a:r>
            <a:endParaRPr b="0" lang="en-US" sz="1400" strike="noStrike" u="none">
              <a:solidFill>
                <a:srgbClr val="ffffff"/>
              </a:solidFill>
              <a:effectLst/>
              <a:uFillTx/>
              <a:latin typeface="Arial"/>
            </a:endParaRPr>
          </a:p>
        </p:txBody>
      </p:sp>
      <p:sp>
        <p:nvSpPr>
          <p:cNvPr id="608" name=""/>
          <p:cNvSpPr/>
          <p:nvPr/>
        </p:nvSpPr>
        <p:spPr>
          <a:xfrm>
            <a:off x="4038840" y="4903920"/>
            <a:ext cx="90396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Williams</a:t>
            </a:r>
            <a:endParaRPr b="0" lang="en-US" sz="1400" strike="noStrike" u="none">
              <a:solidFill>
                <a:srgbClr val="ffffff"/>
              </a:solidFill>
              <a:effectLst/>
              <a:uFillTx/>
              <a:latin typeface="Arial"/>
            </a:endParaRPr>
          </a:p>
        </p:txBody>
      </p:sp>
      <p:sp>
        <p:nvSpPr>
          <p:cNvPr id="609" name=""/>
          <p:cNvSpPr/>
          <p:nvPr/>
        </p:nvSpPr>
        <p:spPr>
          <a:xfrm>
            <a:off x="3715560" y="5310360"/>
            <a:ext cx="15577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Global Crossing</a:t>
            </a:r>
            <a:endParaRPr b="0" lang="en-US" sz="1400" strike="noStrike" u="none">
              <a:solidFill>
                <a:srgbClr val="ffffff"/>
              </a:solidFill>
              <a:effectLst/>
              <a:uFillTx/>
              <a:latin typeface="Arial"/>
            </a:endParaRPr>
          </a:p>
        </p:txBody>
      </p:sp>
      <p:sp>
        <p:nvSpPr>
          <p:cNvPr id="610" name=""/>
          <p:cNvSpPr/>
          <p:nvPr/>
        </p:nvSpPr>
        <p:spPr>
          <a:xfrm>
            <a:off x="3777480" y="4497480"/>
            <a:ext cx="142884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MCI Worldcom</a:t>
            </a:r>
            <a:endParaRPr b="0" lang="en-US" sz="1400" strike="noStrike" u="none">
              <a:solidFill>
                <a:srgbClr val="ffffff"/>
              </a:solidFill>
              <a:effectLst/>
              <a:uFillTx/>
              <a:latin typeface="Arial"/>
            </a:endParaRPr>
          </a:p>
        </p:txBody>
      </p:sp>
      <p:sp>
        <p:nvSpPr>
          <p:cNvPr id="611" name=""/>
          <p:cNvSpPr/>
          <p:nvPr/>
        </p:nvSpPr>
        <p:spPr>
          <a:xfrm>
            <a:off x="4226400" y="2058840"/>
            <a:ext cx="52740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NTT</a:t>
            </a:r>
            <a:endParaRPr b="0" lang="en-US" sz="1400" strike="noStrike" u="none">
              <a:solidFill>
                <a:srgbClr val="ffffff"/>
              </a:solidFill>
              <a:effectLst/>
              <a:uFillTx/>
              <a:latin typeface="Arial"/>
            </a:endParaRPr>
          </a:p>
        </p:txBody>
      </p:sp>
      <p:sp>
        <p:nvSpPr>
          <p:cNvPr id="612" name=""/>
          <p:cNvSpPr/>
          <p:nvPr/>
        </p:nvSpPr>
        <p:spPr>
          <a:xfrm>
            <a:off x="1296720" y="3428640"/>
            <a:ext cx="453960" cy="36900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cc00"/>
                </a:solidFill>
                <a:effectLst/>
                <a:uFillTx/>
                <a:latin typeface="Arial"/>
              </a:rPr>
              <a:t>Local</a:t>
            </a:r>
            <a:br>
              <a:rPr sz="900"/>
            </a:br>
            <a:r>
              <a:rPr b="0" lang="en-US" sz="900" strike="noStrike" u="none">
                <a:solidFill>
                  <a:srgbClr val="ffcc00"/>
                </a:solidFill>
                <a:effectLst/>
                <a:uFillTx/>
                <a:latin typeface="Arial"/>
              </a:rPr>
              <a:t>Loop</a:t>
            </a:r>
            <a:endParaRPr b="0" lang="en-US" sz="900" strike="noStrike" u="none">
              <a:solidFill>
                <a:srgbClr val="ffffff"/>
              </a:solidFill>
              <a:effectLst/>
              <a:uFillTx/>
              <a:latin typeface="Arial"/>
            </a:endParaRPr>
          </a:p>
        </p:txBody>
      </p:sp>
      <p:sp>
        <p:nvSpPr>
          <p:cNvPr id="613" name=""/>
          <p:cNvSpPr/>
          <p:nvPr/>
        </p:nvSpPr>
        <p:spPr>
          <a:xfrm>
            <a:off x="7240320" y="3428640"/>
            <a:ext cx="453960" cy="36900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cc00"/>
                </a:solidFill>
                <a:effectLst/>
                <a:uFillTx/>
                <a:latin typeface="Arial"/>
              </a:rPr>
              <a:t>Local</a:t>
            </a:r>
            <a:br>
              <a:rPr sz="900"/>
            </a:br>
            <a:r>
              <a:rPr b="0" lang="en-US" sz="900" strike="noStrike" u="none">
                <a:solidFill>
                  <a:srgbClr val="ffcc00"/>
                </a:solidFill>
                <a:effectLst/>
                <a:uFillTx/>
                <a:latin typeface="Arial"/>
              </a:rPr>
              <a:t>Loop</a:t>
            </a:r>
            <a:endParaRPr b="0" lang="en-US" sz="900" strike="noStrike" u="none">
              <a:solidFill>
                <a:srgbClr val="ffffff"/>
              </a:solidFill>
              <a:effectLst/>
              <a:uFillTx/>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14" name=""/>
          <p:cNvSpPr/>
          <p:nvPr/>
        </p:nvSpPr>
        <p:spPr>
          <a:xfrm>
            <a:off x="685800" y="4586400"/>
            <a:ext cx="1828800" cy="1295280"/>
          </a:xfrm>
          <a:prstGeom prst="rect">
            <a:avLst/>
          </a:prstGeom>
          <a:solidFill>
            <a:srgbClr val="0099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15" name=""/>
          <p:cNvSpPr/>
          <p:nvPr/>
        </p:nvSpPr>
        <p:spPr>
          <a:xfrm>
            <a:off x="6781680" y="4586400"/>
            <a:ext cx="2057400" cy="1295280"/>
          </a:xfrm>
          <a:prstGeom prst="rect">
            <a:avLst/>
          </a:prstGeom>
          <a:solidFill>
            <a:srgbClr val="0099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16" name=""/>
          <p:cNvSpPr/>
          <p:nvPr/>
        </p:nvSpPr>
        <p:spPr>
          <a:xfrm>
            <a:off x="6781680" y="1004760"/>
            <a:ext cx="2057400" cy="1219320"/>
          </a:xfrm>
          <a:prstGeom prst="rect">
            <a:avLst/>
          </a:prstGeom>
          <a:solidFill>
            <a:srgbClr val="0099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17" name=""/>
          <p:cNvSpPr/>
          <p:nvPr/>
        </p:nvSpPr>
        <p:spPr>
          <a:xfrm>
            <a:off x="685800" y="1004760"/>
            <a:ext cx="1828800" cy="1219320"/>
          </a:xfrm>
          <a:prstGeom prst="rect">
            <a:avLst/>
          </a:prstGeom>
          <a:solidFill>
            <a:srgbClr val="0099ff"/>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18" name=""/>
          <p:cNvSpPr/>
          <p:nvPr/>
        </p:nvSpPr>
        <p:spPr>
          <a:xfrm>
            <a:off x="685800" y="1004760"/>
            <a:ext cx="1828800" cy="533520"/>
          </a:xfrm>
          <a:prstGeom prst="rect">
            <a:avLst/>
          </a:prstGeom>
          <a:solidFill>
            <a:srgbClr val="ff0000"/>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19" name=""/>
          <p:cNvSpPr/>
          <p:nvPr/>
        </p:nvSpPr>
        <p:spPr>
          <a:xfrm>
            <a:off x="685800" y="4586400"/>
            <a:ext cx="1828800" cy="519120"/>
          </a:xfrm>
          <a:prstGeom prst="rect">
            <a:avLst/>
          </a:prstGeom>
          <a:solidFill>
            <a:srgbClr val="ff0000"/>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20" name=""/>
          <p:cNvSpPr/>
          <p:nvPr/>
        </p:nvSpPr>
        <p:spPr>
          <a:xfrm>
            <a:off x="6781680" y="4586400"/>
            <a:ext cx="2057400" cy="609480"/>
          </a:xfrm>
          <a:prstGeom prst="rect">
            <a:avLst/>
          </a:prstGeom>
          <a:solidFill>
            <a:srgbClr val="ff0000"/>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21" name=""/>
          <p:cNvSpPr/>
          <p:nvPr/>
        </p:nvSpPr>
        <p:spPr>
          <a:xfrm>
            <a:off x="6781680" y="1004760"/>
            <a:ext cx="2057400" cy="519120"/>
          </a:xfrm>
          <a:prstGeom prst="rect">
            <a:avLst/>
          </a:prstGeom>
          <a:solidFill>
            <a:srgbClr val="ff0000"/>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22" name=""/>
          <p:cNvSpPr/>
          <p:nvPr/>
        </p:nvSpPr>
        <p:spPr>
          <a:xfrm>
            <a:off x="1674720" y="324000"/>
            <a:ext cx="5870880" cy="1252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ffffff"/>
                </a:solidFill>
                <a:effectLst/>
                <a:uFillTx/>
                <a:latin typeface="Arial"/>
              </a:rPr>
              <a:t>Bandwidth Management </a:t>
            </a:r>
            <a:endParaRPr b="0" lang="en-US" sz="38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ffffff"/>
                </a:solidFill>
                <a:effectLst/>
                <a:uFillTx/>
                <a:latin typeface="Arial"/>
              </a:rPr>
              <a:t>EBS Tools</a:t>
            </a:r>
            <a:endParaRPr b="0" lang="en-US" sz="3800" strike="noStrike" u="none">
              <a:solidFill>
                <a:srgbClr val="ffffff"/>
              </a:solidFill>
              <a:effectLst/>
              <a:uFillTx/>
              <a:latin typeface="Arial"/>
            </a:endParaRPr>
          </a:p>
        </p:txBody>
      </p:sp>
      <p:graphicFrame>
        <p:nvGraphicFramePr>
          <p:cNvPr id="623" name=""/>
          <p:cNvGraphicFramePr/>
          <p:nvPr/>
        </p:nvGraphicFramePr>
        <p:xfrm>
          <a:off x="2133720" y="2362320"/>
          <a:ext cx="4876560" cy="2071440"/>
        </p:xfrm>
        <a:graphic>
          <a:graphicData uri="http://schemas.openxmlformats.org/presentationml/2006/ole">
            <p:oleObj progId="Excel.Sheet.12" r:id="rId2" spid="">
              <p:embed/>
              <p:pic>
                <p:nvPicPr>
                  <p:cNvPr id="624" name="" descr=""/>
                  <p:cNvPicPr/>
                  <p:nvPr/>
                </p:nvPicPr>
                <p:blipFill>
                  <a:blip r:embed="rId3"/>
                  <a:stretch/>
                </p:blipFill>
                <p:spPr>
                  <a:xfrm>
                    <a:off x="2133720" y="2362320"/>
                    <a:ext cx="4876560" cy="2071440"/>
                  </a:xfrm>
                  <a:prstGeom prst="rect">
                    <a:avLst/>
                  </a:prstGeom>
                  <a:solidFill>
                    <a:srgbClr val="66ffff"/>
                  </a:solidFill>
                  <a:ln w="0">
                    <a:noFill/>
                  </a:ln>
                </p:spPr>
              </p:pic>
            </p:oleObj>
          </a:graphicData>
        </a:graphic>
      </p:graphicFrame>
      <p:sp>
        <p:nvSpPr>
          <p:cNvPr id="625" name=""/>
          <p:cNvSpPr/>
          <p:nvPr/>
        </p:nvSpPr>
        <p:spPr>
          <a:xfrm>
            <a:off x="6942240" y="1081080"/>
            <a:ext cx="1973160" cy="1118160"/>
          </a:xfrm>
          <a:prstGeom prst="rect">
            <a:avLst/>
          </a:prstGeom>
          <a:noFill/>
          <a:ln w="0">
            <a:noFill/>
          </a:ln>
        </p:spPr>
        <p:style>
          <a:lnRef idx="0"/>
          <a:fillRef idx="0"/>
          <a:effectRef idx="0"/>
          <a:fontRef idx="minor"/>
        </p:style>
        <p:txBody>
          <a:bodyPr lIns="90000" rIns="90000" tIns="46800" bIns="46800" anchor="t">
            <a:spAutoFit/>
          </a:bodyPr>
          <a:p>
            <a:pP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Volume Flexibility</a:t>
            </a:r>
            <a:endParaRPr b="0" lang="en-US" sz="1600" strike="noStrike" u="none">
              <a:solidFill>
                <a:srgbClr val="ffffff"/>
              </a:solidFill>
              <a:effectLst/>
              <a:uFillTx/>
              <a:latin typeface="Arial"/>
            </a:endParaRPr>
          </a:p>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Customer has too much or too little bandwidth</a:t>
            </a:r>
            <a:endParaRPr b="0" lang="en-US" sz="12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ff"/>
              </a:solidFill>
              <a:effectLst/>
              <a:uFillTx/>
              <a:latin typeface="Arial"/>
            </a:endParaRPr>
          </a:p>
        </p:txBody>
      </p:sp>
      <p:sp>
        <p:nvSpPr>
          <p:cNvPr id="626" name=""/>
          <p:cNvSpPr/>
          <p:nvPr/>
        </p:nvSpPr>
        <p:spPr>
          <a:xfrm>
            <a:off x="787320" y="4672080"/>
            <a:ext cx="1650960" cy="1221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Monetizations</a:t>
            </a:r>
            <a:endParaRPr b="0" lang="en-US" sz="16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Customer wants to bring forward value in its bandwidth contract</a:t>
            </a:r>
            <a:endParaRPr b="0" lang="en-US" sz="1200" strike="noStrike" u="none">
              <a:solidFill>
                <a:srgbClr val="ffffff"/>
              </a:solidFill>
              <a:effectLst/>
              <a:uFillTx/>
              <a:latin typeface="Arial"/>
            </a:endParaRPr>
          </a:p>
        </p:txBody>
      </p:sp>
      <p:sp>
        <p:nvSpPr>
          <p:cNvPr id="627" name=""/>
          <p:cNvSpPr/>
          <p:nvPr/>
        </p:nvSpPr>
        <p:spPr>
          <a:xfrm>
            <a:off x="6888240" y="4648320"/>
            <a:ext cx="2027160" cy="1408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Embedded Financial Products</a:t>
            </a:r>
            <a:endParaRPr b="0" lang="en-US" sz="16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Equipment financing options or offering other value added services</a:t>
            </a:r>
            <a:endParaRPr b="0" lang="en-US" sz="1200" strike="noStrike" u="none">
              <a:solidFill>
                <a:srgbClr val="ffffff"/>
              </a:solidFill>
              <a:effectLst/>
              <a:uFillTx/>
              <a:latin typeface="Arial"/>
            </a:endParaRPr>
          </a:p>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ff"/>
              </a:solidFill>
              <a:effectLst/>
              <a:uFillTx/>
              <a:latin typeface="Arial"/>
            </a:endParaRPr>
          </a:p>
        </p:txBody>
      </p:sp>
      <p:sp>
        <p:nvSpPr>
          <p:cNvPr id="628" name=""/>
          <p:cNvSpPr/>
          <p:nvPr/>
        </p:nvSpPr>
        <p:spPr>
          <a:xfrm>
            <a:off x="1371600" y="3672000"/>
            <a:ext cx="762120" cy="914400"/>
          </a:xfrm>
          <a:custGeom>
            <a:avLst/>
            <a:gdLst>
              <a:gd name="textAreaLeft" fmla="*/ 0 w 762120"/>
              <a:gd name="textAreaRight" fmla="*/ 762480 w 762120"/>
              <a:gd name="textAreaTop" fmla="*/ 0 h 914400"/>
              <a:gd name="textAreaBottom" fmla="*/ 914760 h 914400"/>
            </a:gdLst>
            <a:ahLst/>
            <a:cxnLst/>
            <a:rect l="textAreaLeft" t="textAreaTop" r="textAreaRight" b="textAreaBottom"/>
            <a:pathLst>
              <a:path w="21600" h="21600">
                <a:moveTo>
                  <a:pt x="0" y="21600"/>
                </a:moveTo>
                <a:lnTo>
                  <a:pt x="0" y="12160"/>
                </a:lnTo>
                <a:arcTo wR="12427" hR="9260" stAng="10800000" swAng="5400000"/>
                <a:lnTo>
                  <a:pt x="15100" y="2900"/>
                </a:lnTo>
                <a:lnTo>
                  <a:pt x="15100" y="0"/>
                </a:lnTo>
                <a:lnTo>
                  <a:pt x="21600" y="6079"/>
                </a:lnTo>
                <a:lnTo>
                  <a:pt x="15100" y="12158"/>
                </a:lnTo>
                <a:lnTo>
                  <a:pt x="15100" y="9258"/>
                </a:lnTo>
                <a:lnTo>
                  <a:pt x="12427" y="9258"/>
                </a:lnTo>
                <a:arcTo wR="6069" hR="2902" stAng="16200000" swAng="-5400000"/>
                <a:lnTo>
                  <a:pt x="6358" y="21600"/>
                </a:lnTo>
                <a:close/>
              </a:path>
            </a:pathLst>
          </a:custGeom>
          <a:solidFill>
            <a:srgbClr val="fff301"/>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29" name=""/>
          <p:cNvSpPr/>
          <p:nvPr/>
        </p:nvSpPr>
        <p:spPr>
          <a:xfrm flipH="1">
            <a:off x="7009560" y="3672000"/>
            <a:ext cx="762120" cy="914400"/>
          </a:xfrm>
          <a:custGeom>
            <a:avLst/>
            <a:gdLst>
              <a:gd name="textAreaLeft" fmla="*/ -360 w 762120"/>
              <a:gd name="textAreaRight" fmla="*/ 762120 w 762120"/>
              <a:gd name="textAreaTop" fmla="*/ 0 h 914400"/>
              <a:gd name="textAreaBottom" fmla="*/ 914760 h 914400"/>
            </a:gdLst>
            <a:ahLst/>
            <a:cxnLst/>
            <a:rect l="textAreaLeft" t="textAreaTop" r="textAreaRight" b="textAreaBottom"/>
            <a:pathLst>
              <a:path w="21600" h="21600">
                <a:moveTo>
                  <a:pt x="0" y="21600"/>
                </a:moveTo>
                <a:lnTo>
                  <a:pt x="0" y="12160"/>
                </a:lnTo>
                <a:arcTo wR="12427" hR="9260" stAng="10800000" swAng="5400000"/>
                <a:lnTo>
                  <a:pt x="15100" y="2900"/>
                </a:lnTo>
                <a:lnTo>
                  <a:pt x="15100" y="0"/>
                </a:lnTo>
                <a:lnTo>
                  <a:pt x="21600" y="6079"/>
                </a:lnTo>
                <a:lnTo>
                  <a:pt x="15100" y="12158"/>
                </a:lnTo>
                <a:lnTo>
                  <a:pt x="15100" y="9258"/>
                </a:lnTo>
                <a:lnTo>
                  <a:pt x="12427" y="9258"/>
                </a:lnTo>
                <a:arcTo wR="6069" hR="2902" stAng="16200000" swAng="-5400000"/>
                <a:lnTo>
                  <a:pt x="6358" y="21600"/>
                </a:lnTo>
                <a:close/>
              </a:path>
            </a:pathLst>
          </a:custGeom>
          <a:solidFill>
            <a:srgbClr val="fff301"/>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30" name=""/>
          <p:cNvSpPr/>
          <p:nvPr/>
        </p:nvSpPr>
        <p:spPr>
          <a:xfrm flipV="1">
            <a:off x="1371600" y="2224080"/>
            <a:ext cx="762120" cy="914400"/>
          </a:xfrm>
          <a:custGeom>
            <a:avLst/>
            <a:gdLst>
              <a:gd name="textAreaLeft" fmla="*/ 0 w 762120"/>
              <a:gd name="textAreaRight" fmla="*/ 762480 w 762120"/>
              <a:gd name="textAreaTop" fmla="*/ 360 h 914400"/>
              <a:gd name="textAreaBottom" fmla="*/ 915120 h 914400"/>
            </a:gdLst>
            <a:ahLst/>
            <a:cxnLst/>
            <a:rect l="textAreaLeft" t="textAreaTop" r="textAreaRight" b="textAreaBottom"/>
            <a:pathLst>
              <a:path w="21600" h="21600">
                <a:moveTo>
                  <a:pt x="0" y="21600"/>
                </a:moveTo>
                <a:lnTo>
                  <a:pt x="0" y="12160"/>
                </a:lnTo>
                <a:arcTo wR="12427" hR="9260" stAng="10800000" swAng="5400000"/>
                <a:lnTo>
                  <a:pt x="15100" y="2900"/>
                </a:lnTo>
                <a:lnTo>
                  <a:pt x="15100" y="0"/>
                </a:lnTo>
                <a:lnTo>
                  <a:pt x="21600" y="6079"/>
                </a:lnTo>
                <a:lnTo>
                  <a:pt x="15100" y="12158"/>
                </a:lnTo>
                <a:lnTo>
                  <a:pt x="15100" y="9258"/>
                </a:lnTo>
                <a:lnTo>
                  <a:pt x="12427" y="9258"/>
                </a:lnTo>
                <a:arcTo wR="6069" hR="2902" stAng="16200000" swAng="-5400000"/>
                <a:lnTo>
                  <a:pt x="6358" y="21600"/>
                </a:lnTo>
                <a:close/>
              </a:path>
            </a:pathLst>
          </a:custGeom>
          <a:solidFill>
            <a:srgbClr val="fff301"/>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31" name=""/>
          <p:cNvSpPr/>
          <p:nvPr/>
        </p:nvSpPr>
        <p:spPr>
          <a:xfrm flipH="1" flipV="1">
            <a:off x="7009560" y="2224080"/>
            <a:ext cx="762120" cy="914400"/>
          </a:xfrm>
          <a:custGeom>
            <a:avLst/>
            <a:gdLst>
              <a:gd name="textAreaLeft" fmla="*/ -360 w 762120"/>
              <a:gd name="textAreaRight" fmla="*/ 762120 w 762120"/>
              <a:gd name="textAreaTop" fmla="*/ 360 h 914400"/>
              <a:gd name="textAreaBottom" fmla="*/ 915120 h 914400"/>
            </a:gdLst>
            <a:ahLst/>
            <a:cxnLst/>
            <a:rect l="textAreaLeft" t="textAreaTop" r="textAreaRight" b="textAreaBottom"/>
            <a:pathLst>
              <a:path w="21600" h="21600">
                <a:moveTo>
                  <a:pt x="0" y="21600"/>
                </a:moveTo>
                <a:lnTo>
                  <a:pt x="0" y="12160"/>
                </a:lnTo>
                <a:arcTo wR="12427" hR="9260" stAng="10800000" swAng="5400000"/>
                <a:lnTo>
                  <a:pt x="15100" y="2900"/>
                </a:lnTo>
                <a:lnTo>
                  <a:pt x="15100" y="0"/>
                </a:lnTo>
                <a:lnTo>
                  <a:pt x="21600" y="6079"/>
                </a:lnTo>
                <a:lnTo>
                  <a:pt x="15100" y="12158"/>
                </a:lnTo>
                <a:lnTo>
                  <a:pt x="15100" y="9258"/>
                </a:lnTo>
                <a:lnTo>
                  <a:pt x="12427" y="9258"/>
                </a:lnTo>
                <a:arcTo wR="6069" hR="2902" stAng="16200000" swAng="-5400000"/>
                <a:lnTo>
                  <a:pt x="6358" y="21600"/>
                </a:lnTo>
                <a:close/>
              </a:path>
            </a:pathLst>
          </a:custGeom>
          <a:solidFill>
            <a:srgbClr val="fff301"/>
          </a:solidFill>
          <a:ln w="936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32" name=""/>
          <p:cNvSpPr/>
          <p:nvPr/>
        </p:nvSpPr>
        <p:spPr>
          <a:xfrm>
            <a:off x="3284640" y="1719360"/>
            <a:ext cx="2582640" cy="581400"/>
          </a:xfrm>
          <a:prstGeom prst="rect">
            <a:avLst/>
          </a:prstGeom>
          <a:noFill/>
          <a:ln w="0">
            <a:noFill/>
          </a:ln>
        </p:spPr>
        <p:style>
          <a:lnRef idx="0"/>
          <a:fillRef idx="0"/>
          <a:effectRef idx="0"/>
          <a:fontRef idx="minor"/>
        </p:style>
        <p:txBody>
          <a:bodyPr lIns="90000" rIns="90000" tIns="46800" bIns="4680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Customer’s Bandwidth Demand Profile</a:t>
            </a:r>
            <a:endParaRPr b="0" lang="en-US" sz="1600" strike="noStrike" u="none">
              <a:solidFill>
                <a:srgbClr val="ffffff"/>
              </a:solidFill>
              <a:effectLst/>
              <a:uFillTx/>
              <a:latin typeface="Arial"/>
            </a:endParaRPr>
          </a:p>
        </p:txBody>
      </p:sp>
      <p:sp>
        <p:nvSpPr>
          <p:cNvPr id="633" name=""/>
          <p:cNvSpPr/>
          <p:nvPr/>
        </p:nvSpPr>
        <p:spPr>
          <a:xfrm>
            <a:off x="790560" y="1081080"/>
            <a:ext cx="1800360" cy="1130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Price Flexibility</a:t>
            </a:r>
            <a:endParaRPr b="0" lang="en-US" sz="16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Customer is paying too much for bandwidth</a:t>
            </a:r>
            <a:endParaRPr b="0" lang="en-US" sz="1200" strike="noStrike" u="none">
              <a:solidFill>
                <a:srgbClr val="ffffff"/>
              </a:solidFill>
              <a:effectLst/>
              <a:uFillTx/>
              <a:latin typeface="Arial"/>
            </a:endParaRPr>
          </a:p>
        </p:txBody>
      </p:sp>
      <p:sp>
        <p:nvSpPr>
          <p:cNvPr id="634" name=""/>
          <p:cNvSpPr/>
          <p:nvPr/>
        </p:nvSpPr>
        <p:spPr>
          <a:xfrm>
            <a:off x="2177640" y="3400920"/>
            <a:ext cx="29304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55 Roman"/>
              </a:rPr>
              <a:t>%</a:t>
            </a:r>
            <a:endParaRPr b="0" lang="en-US" sz="1000" strike="noStrike" u="none">
              <a:solidFill>
                <a:srgbClr val="ffffff"/>
              </a:solidFill>
              <a:effectLst/>
              <a:uFillTx/>
              <a:latin typeface="Arial"/>
            </a:endParaRPr>
          </a:p>
        </p:txBody>
      </p:sp>
      <p:sp>
        <p:nvSpPr>
          <p:cNvPr id="635" name=""/>
          <p:cNvSpPr/>
          <p:nvPr/>
        </p:nvSpPr>
        <p:spPr>
          <a:xfrm>
            <a:off x="4338720" y="4205880"/>
            <a:ext cx="475920" cy="246600"/>
          </a:xfrm>
          <a:prstGeom prst="rect">
            <a:avLst/>
          </a:prstGeom>
          <a:noFill/>
          <a:ln w="0">
            <a:noFill/>
          </a:ln>
        </p:spPr>
        <p:style>
          <a:lnRef idx="0"/>
          <a:fillRef idx="0"/>
          <a:effectRef idx="0"/>
          <a:fontRef idx="minor"/>
        </p:style>
        <p:txBody>
          <a:bodyPr wrap="none" lIns="90000" rIns="90000" tIns="46800" bIns="46800" anchor="ctr">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55 Roman"/>
              </a:rPr>
              <a:t>Time</a:t>
            </a:r>
            <a:endParaRPr b="0" lang="en-US" sz="1000" strike="noStrike" u="none">
              <a:solidFill>
                <a:srgbClr val="ffffff"/>
              </a:solidFill>
              <a:effectLst/>
              <a:uFillTx/>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36"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Financial Solutions</a:t>
            </a:r>
            <a:endParaRPr b="0" lang="en-US" sz="4000" strike="noStrike" u="none">
              <a:solidFill>
                <a:srgbClr val="ffffff"/>
              </a:solidFill>
              <a:effectLst/>
              <a:uFillTx/>
              <a:latin typeface="Arial"/>
            </a:endParaRPr>
          </a:p>
        </p:txBody>
      </p:sp>
      <p:sp>
        <p:nvSpPr>
          <p:cNvPr id="637" name="PlaceHolder 2"/>
          <p:cNvSpPr>
            <a:spLocks noGrp="1"/>
          </p:cNvSpPr>
          <p:nvPr>
            <p:ph type="subTitle"/>
          </p:nvPr>
        </p:nvSpPr>
        <p:spPr>
          <a:xfrm>
            <a:off x="1371600" y="3886200"/>
            <a:ext cx="6400800" cy="1752480"/>
          </a:xfrm>
          <a:prstGeom prst="rect">
            <a:avLst/>
          </a:prstGeom>
          <a:noFill/>
          <a:ln w="0">
            <a:noFill/>
          </a:ln>
        </p:spPr>
        <p:txBody>
          <a:bodyPr lIns="0" rIns="0" tIns="0" bIns="0" anchor="t">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38" name=""/>
          <p:cNvSpPr/>
          <p:nvPr/>
        </p:nvSpPr>
        <p:spPr>
          <a:xfrm>
            <a:off x="2517840" y="2043720"/>
            <a:ext cx="5864040" cy="1326240"/>
          </a:xfrm>
          <a:prstGeom prst="rect">
            <a:avLst/>
          </a:prstGeom>
          <a:no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Arial"/>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Arial"/>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Arial"/>
            </a:endParaRPr>
          </a:p>
        </p:txBody>
      </p:sp>
      <p:sp>
        <p:nvSpPr>
          <p:cNvPr id="639" name=""/>
          <p:cNvSpPr/>
          <p:nvPr/>
        </p:nvSpPr>
        <p:spPr>
          <a:xfrm>
            <a:off x="2284560" y="997560"/>
            <a:ext cx="4730760" cy="39888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Customers</a:t>
            </a:r>
            <a:endParaRPr b="0" lang="en-US" sz="2000" strike="noStrike" u="none">
              <a:solidFill>
                <a:srgbClr val="ffffff"/>
              </a:solidFill>
              <a:effectLst/>
              <a:uFillTx/>
              <a:latin typeface="Arial"/>
            </a:endParaRPr>
          </a:p>
        </p:txBody>
      </p:sp>
      <p:sp>
        <p:nvSpPr>
          <p:cNvPr id="640" name=""/>
          <p:cNvSpPr/>
          <p:nvPr/>
        </p:nvSpPr>
        <p:spPr>
          <a:xfrm>
            <a:off x="2284560" y="4197960"/>
            <a:ext cx="4816440" cy="39888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Equipment &amp; Service Providers</a:t>
            </a:r>
            <a:endParaRPr b="0" lang="en-US" sz="2000" strike="noStrike" u="none">
              <a:solidFill>
                <a:srgbClr val="ffffff"/>
              </a:solidFill>
              <a:effectLst/>
              <a:uFillTx/>
              <a:latin typeface="Arial"/>
            </a:endParaRPr>
          </a:p>
        </p:txBody>
      </p:sp>
      <p:sp>
        <p:nvSpPr>
          <p:cNvPr id="641" name="PlaceHolder 1"/>
          <p:cNvSpPr>
            <a:spLocks noGrp="1"/>
          </p:cNvSpPr>
          <p:nvPr>
            <p:ph type="title"/>
          </p:nvPr>
        </p:nvSpPr>
        <p:spPr>
          <a:xfrm>
            <a:off x="228600" y="228600"/>
            <a:ext cx="8686800" cy="581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effectLst/>
                <a:uFillTx/>
                <a:latin typeface="Arial"/>
              </a:rPr>
              <a:t>Structured Finance </a:t>
            </a:r>
            <a:endParaRPr b="0" lang="en-US" sz="4000" strike="noStrike" u="none">
              <a:solidFill>
                <a:srgbClr val="ffffff"/>
              </a:solidFill>
              <a:effectLst/>
              <a:uFillTx/>
              <a:latin typeface="Arial"/>
            </a:endParaRPr>
          </a:p>
        </p:txBody>
      </p:sp>
      <p:sp>
        <p:nvSpPr>
          <p:cNvPr id="642" name="PlaceHolder 2"/>
          <p:cNvSpPr>
            <a:spLocks noGrp="1"/>
          </p:cNvSpPr>
          <p:nvPr>
            <p:ph/>
          </p:nvPr>
        </p:nvSpPr>
        <p:spPr>
          <a:xfrm>
            <a:off x="2361960" y="1523880"/>
            <a:ext cx="6933960" cy="2719440"/>
          </a:xfrm>
          <a:prstGeom prst="rect">
            <a:avLst/>
          </a:prstGeom>
          <a:noFill/>
          <a:ln w="0">
            <a:noFill/>
          </a:ln>
        </p:spPr>
        <p:txBody>
          <a:bodyPr lIns="90000" rIns="90000" tIns="46800" bIns="46800" anchor="t">
            <a:normAutofit/>
          </a:bodyPr>
          <a:p>
            <a:pPr marL="343080" indent="-34308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Offers a One-Stop Solution package</a:t>
            </a:r>
            <a:endParaRPr b="0" lang="en-US" sz="1800" strike="noStrike" u="none">
              <a:solidFill>
                <a:srgbClr val="ffffff"/>
              </a:solidFill>
              <a:effectLst/>
              <a:uFillTx/>
              <a:latin typeface="Arial"/>
            </a:endParaRPr>
          </a:p>
          <a:p>
            <a:pPr marL="343080" indent="-34308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Purchasing power allows a 20%* or more reduction in costs:</a:t>
            </a:r>
            <a:endParaRPr b="0" lang="en-US" sz="1800" strike="noStrike" u="none">
              <a:solidFill>
                <a:srgbClr val="ffffff"/>
              </a:solidFill>
              <a:effectLst/>
              <a:uFillTx/>
              <a:latin typeface="Arial"/>
            </a:endParaRPr>
          </a:p>
          <a:p>
            <a:pPr lvl="1" marL="743040" indent="-28584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Lower bandwidth costs; increase flexibility</a:t>
            </a:r>
            <a:endParaRPr b="0" lang="en-US" sz="1800" strike="noStrike" u="none">
              <a:solidFill>
                <a:srgbClr val="ffffff"/>
              </a:solidFill>
              <a:effectLst/>
              <a:uFillTx/>
              <a:latin typeface="Arial"/>
            </a:endParaRPr>
          </a:p>
          <a:p>
            <a:pPr lvl="1" marL="743040" indent="-28584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Lower equipment costs; retain flexibility</a:t>
            </a:r>
            <a:endParaRPr b="0" lang="en-US" sz="1800" strike="noStrike" u="none">
              <a:solidFill>
                <a:srgbClr val="ffffff"/>
              </a:solidFill>
              <a:effectLst/>
              <a:uFillTx/>
              <a:latin typeface="Arial"/>
            </a:endParaRPr>
          </a:p>
          <a:p>
            <a:pPr lvl="1" marL="743040" indent="-28584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Lower service rates</a:t>
            </a:r>
            <a:endParaRPr b="0" lang="en-US" sz="1800" strike="noStrike" u="none">
              <a:solidFill>
                <a:srgbClr val="ffffff"/>
              </a:solidFill>
              <a:effectLst/>
              <a:uFillTx/>
              <a:latin typeface="Arial"/>
            </a:endParaRPr>
          </a:p>
          <a:p>
            <a:pPr marL="343080" indent="-34308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Marketing opportunities</a:t>
            </a:r>
            <a:endParaRPr b="0" lang="en-US" sz="1800" strike="noStrike" u="none">
              <a:solidFill>
                <a:srgbClr val="ffffff"/>
              </a:solidFill>
              <a:effectLst/>
              <a:uFillTx/>
              <a:latin typeface="Arial"/>
            </a:endParaRPr>
          </a:p>
        </p:txBody>
      </p:sp>
      <p:sp>
        <p:nvSpPr>
          <p:cNvPr id="643" name=""/>
          <p:cNvSpPr/>
          <p:nvPr/>
        </p:nvSpPr>
        <p:spPr>
          <a:xfrm>
            <a:off x="2397240" y="4800600"/>
            <a:ext cx="4230720" cy="966240"/>
          </a:xfrm>
          <a:prstGeom prst="rect">
            <a:avLst/>
          </a:prstGeom>
          <a:noFill/>
          <a:ln w="0">
            <a:noFill/>
          </a:ln>
        </p:spPr>
        <p:style>
          <a:lnRef idx="0"/>
          <a:fillRef idx="0"/>
          <a:effectRef idx="0"/>
          <a:fontRef idx="minor"/>
        </p:style>
        <p:txBody>
          <a:bodyPr lIns="0" rIns="0" tIns="0" bIns="0" anchor="t">
            <a:spAutoFit/>
          </a:bodyPr>
          <a:p>
            <a:pPr marL="343080" indent="-34308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Increases customer base</a:t>
            </a:r>
            <a:endParaRPr b="0" lang="en-US" sz="1800" strike="noStrike" u="none">
              <a:solidFill>
                <a:srgbClr val="ffffff"/>
              </a:solidFill>
              <a:effectLst/>
              <a:uFillTx/>
              <a:latin typeface="Arial"/>
            </a:endParaRPr>
          </a:p>
          <a:p>
            <a:pPr marL="343080" indent="-343080">
              <a:spcBef>
                <a:spcPts val="1125"/>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Reduces credit exposure to customers</a:t>
            </a:r>
            <a:endParaRPr b="0" lang="en-US" sz="1800" strike="noStrike" u="none">
              <a:solidFill>
                <a:srgbClr val="ffffff"/>
              </a:solidFill>
              <a:effectLst/>
              <a:uFillTx/>
              <a:latin typeface="Arial"/>
            </a:endParaRPr>
          </a:p>
        </p:txBody>
      </p:sp>
      <p:sp>
        <p:nvSpPr>
          <p:cNvPr id="644" name=""/>
          <p:cNvSpPr/>
          <p:nvPr/>
        </p:nvSpPr>
        <p:spPr>
          <a:xfrm>
            <a:off x="212760" y="6112440"/>
            <a:ext cx="5014800" cy="399240"/>
          </a:xfrm>
          <a:prstGeom prst="rect">
            <a:avLst/>
          </a:prstGeom>
          <a:noFill/>
          <a:ln w="0">
            <a:noFill/>
          </a:ln>
        </p:spPr>
        <p:style>
          <a:lnRef idx="0"/>
          <a:fillRef idx="0"/>
          <a:effectRef idx="0"/>
          <a:fontRef idx="minor"/>
        </p:style>
        <p:txBody>
          <a:bodyPr lIns="90000" rIns="90000" tIns="46800" bIns="46800" anchor="ctr">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 Assumes counterparty leases equipment for 36 months, leases/purchases     bandwidth for 36 months or more and is in need of professional services. </a:t>
            </a:r>
            <a:endParaRPr b="0" lang="en-US" sz="1000" strike="noStrike" u="none">
              <a:solidFill>
                <a:srgbClr val="ffffff"/>
              </a:solidFill>
              <a:effectLst/>
              <a:uFillTx/>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45" name=""/>
          <p:cNvSpPr/>
          <p:nvPr/>
        </p:nvSpPr>
        <p:spPr>
          <a:xfrm>
            <a:off x="804960" y="3809880"/>
            <a:ext cx="7348320" cy="88452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646" name=""/>
          <p:cNvSpPr/>
          <p:nvPr/>
        </p:nvSpPr>
        <p:spPr>
          <a:xfrm>
            <a:off x="1414440" y="3886200"/>
            <a:ext cx="6424560" cy="1008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Enron Has Been the Leader in Creating New Finance Alternatives in Markets in Which it Participates</a:t>
            </a:r>
            <a:endParaRPr b="0" lang="en-US" sz="2000" strike="noStrike" u="none">
              <a:solidFill>
                <a:srgbClr val="ffffff"/>
              </a:solidFill>
              <a:effectLst/>
              <a:uFillTx/>
              <a:latin typeface="Arial"/>
            </a:endParaRPr>
          </a:p>
        </p:txBody>
      </p:sp>
      <p:sp>
        <p:nvSpPr>
          <p:cNvPr id="647" name="PlaceHolder 1"/>
          <p:cNvSpPr>
            <a:spLocks noGrp="1"/>
          </p:cNvSpPr>
          <p:nvPr>
            <p:ph type="title"/>
          </p:nvPr>
        </p:nvSpPr>
        <p:spPr>
          <a:xfrm>
            <a:off x="274680" y="409680"/>
            <a:ext cx="8717040" cy="4284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effectLst/>
                <a:uFillTx/>
                <a:latin typeface="Arial"/>
              </a:rPr>
              <a:t>Global Finance</a:t>
            </a:r>
            <a:endParaRPr b="0" lang="en-US" sz="4000" strike="noStrike" u="none">
              <a:solidFill>
                <a:srgbClr val="ffffff"/>
              </a:solidFill>
              <a:effectLst/>
              <a:uFillTx/>
              <a:latin typeface="Arial"/>
            </a:endParaRPr>
          </a:p>
        </p:txBody>
      </p:sp>
      <p:sp>
        <p:nvSpPr>
          <p:cNvPr id="648" name="PlaceHolder 2"/>
          <p:cNvSpPr>
            <a:spLocks noGrp="1"/>
          </p:cNvSpPr>
          <p:nvPr>
            <p:ph/>
          </p:nvPr>
        </p:nvSpPr>
        <p:spPr>
          <a:xfrm>
            <a:off x="1676520" y="1707840"/>
            <a:ext cx="7315200" cy="1949400"/>
          </a:xfrm>
          <a:prstGeom prst="rect">
            <a:avLst/>
          </a:prstGeom>
          <a:noFill/>
          <a:ln w="0">
            <a:noFill/>
          </a:ln>
        </p:spPr>
        <p:txBody>
          <a:bodyPr lIns="90000" rIns="90000" tIns="46800" bIns="46800" anchor="t">
            <a:normAutofit fontScale="92500" lnSpcReduction="9999"/>
          </a:bodyPr>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Apply Enron Finance Expertise as tool to aggregate portfolios</a:t>
            </a:r>
            <a:endParaRPr b="0" lang="en-US" sz="2000" strike="noStrike" u="none">
              <a:solidFill>
                <a:srgbClr val="ffffff"/>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ff"/>
              </a:solidFill>
              <a:effectLst/>
              <a:uFillTx/>
              <a:latin typeface="Arial"/>
            </a:endParaRPr>
          </a:p>
          <a:p>
            <a:pPr marL="343080" indent="-343080">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Lever structured finance, investments and risk management skills into opportunities that enhance the performance and content of the Network</a:t>
            </a:r>
            <a:endParaRPr b="0" lang="en-US" sz="2000" strike="noStrike" u="none">
              <a:solidFill>
                <a:srgbClr val="ffffff"/>
              </a:solidFill>
              <a:effectLst/>
              <a:uFillTx/>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49" name="PlaceHolder 1"/>
          <p:cNvSpPr>
            <a:spLocks noGrp="1"/>
          </p:cNvSpPr>
          <p:nvPr>
            <p:ph type="title"/>
          </p:nvPr>
        </p:nvSpPr>
        <p:spPr>
          <a:xfrm>
            <a:off x="166680" y="437760"/>
            <a:ext cx="8825040" cy="39996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effectLst/>
                <a:uFillTx/>
                <a:latin typeface="Arial"/>
              </a:rPr>
              <a:t>Finance Applications</a:t>
            </a:r>
            <a:endParaRPr b="0" lang="en-US" sz="4000" strike="noStrike" u="none">
              <a:solidFill>
                <a:srgbClr val="ffffff"/>
              </a:solidFill>
              <a:effectLst/>
              <a:uFillTx/>
              <a:latin typeface="Arial"/>
            </a:endParaRPr>
          </a:p>
        </p:txBody>
      </p:sp>
      <p:sp>
        <p:nvSpPr>
          <p:cNvPr id="650" name=""/>
          <p:cNvSpPr/>
          <p:nvPr/>
        </p:nvSpPr>
        <p:spPr>
          <a:xfrm>
            <a:off x="1522440" y="2343240"/>
            <a:ext cx="149076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Equity</a:t>
            </a:r>
            <a:endParaRPr b="0" lang="en-US" sz="1600" strike="noStrike" u="none">
              <a:solidFill>
                <a:srgbClr val="ffffff"/>
              </a:solidFill>
              <a:effectLst/>
              <a:uFillTx/>
              <a:latin typeface="Arial"/>
            </a:endParaRPr>
          </a:p>
        </p:txBody>
      </p:sp>
      <p:sp>
        <p:nvSpPr>
          <p:cNvPr id="651" name=""/>
          <p:cNvSpPr/>
          <p:nvPr/>
        </p:nvSpPr>
        <p:spPr>
          <a:xfrm>
            <a:off x="992160" y="3168720"/>
            <a:ext cx="180504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High-Yield Debt</a:t>
            </a:r>
            <a:endParaRPr b="0" lang="en-US" sz="1600" strike="noStrike" u="none">
              <a:solidFill>
                <a:srgbClr val="ffffff"/>
              </a:solidFill>
              <a:effectLst/>
              <a:uFillTx/>
              <a:latin typeface="Arial"/>
            </a:endParaRPr>
          </a:p>
        </p:txBody>
      </p:sp>
      <p:sp>
        <p:nvSpPr>
          <p:cNvPr id="652" name=""/>
          <p:cNvSpPr/>
          <p:nvPr/>
        </p:nvSpPr>
        <p:spPr>
          <a:xfrm>
            <a:off x="1192320" y="4127400"/>
            <a:ext cx="1909800" cy="54000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Bridge Financing</a:t>
            </a:r>
            <a:endParaRPr b="0" lang="en-US" sz="1600" strike="noStrike" u="none">
              <a:solidFill>
                <a:srgbClr val="ffffff"/>
              </a:solidFill>
              <a:effectLst/>
              <a:uFillTx/>
              <a:latin typeface="Arial"/>
            </a:endParaRPr>
          </a:p>
        </p:txBody>
      </p:sp>
      <p:sp>
        <p:nvSpPr>
          <p:cNvPr id="653" name=""/>
          <p:cNvSpPr/>
          <p:nvPr/>
        </p:nvSpPr>
        <p:spPr>
          <a:xfrm>
            <a:off x="3575160" y="1371600"/>
            <a:ext cx="192240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Fund Management</a:t>
            </a:r>
            <a:endParaRPr b="0" lang="en-US" sz="1600" strike="noStrike" u="none">
              <a:solidFill>
                <a:srgbClr val="ffffff"/>
              </a:solidFill>
              <a:effectLst/>
              <a:uFillTx/>
              <a:latin typeface="Arial"/>
            </a:endParaRPr>
          </a:p>
        </p:txBody>
      </p:sp>
      <p:sp>
        <p:nvSpPr>
          <p:cNvPr id="654" name=""/>
          <p:cNvSpPr/>
          <p:nvPr/>
        </p:nvSpPr>
        <p:spPr>
          <a:xfrm>
            <a:off x="6032520" y="2343240"/>
            <a:ext cx="181908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Management-Led</a:t>
            </a:r>
            <a:br>
              <a:rPr sz="1600"/>
            </a:br>
            <a:r>
              <a:rPr b="1" lang="en-US" sz="1600" strike="noStrike" u="none">
                <a:solidFill>
                  <a:srgbClr val="ffffff"/>
                </a:solidFill>
                <a:effectLst/>
                <a:uFillTx/>
                <a:latin typeface="Arial"/>
              </a:rPr>
              <a:t>Buyouts</a:t>
            </a:r>
            <a:endParaRPr b="0" lang="en-US" sz="1600" strike="noStrike" u="none">
              <a:solidFill>
                <a:srgbClr val="ffffff"/>
              </a:solidFill>
              <a:effectLst/>
              <a:uFillTx/>
              <a:latin typeface="Arial"/>
            </a:endParaRPr>
          </a:p>
        </p:txBody>
      </p:sp>
      <p:sp>
        <p:nvSpPr>
          <p:cNvPr id="655" name=""/>
          <p:cNvSpPr/>
          <p:nvPr/>
        </p:nvSpPr>
        <p:spPr>
          <a:xfrm>
            <a:off x="6256440" y="3168720"/>
            <a:ext cx="205092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Joint Ventures with</a:t>
            </a:r>
            <a:endParaRPr b="0" lang="en-US" sz="16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 Strategic Partners</a:t>
            </a:r>
            <a:endParaRPr b="0" lang="en-US" sz="1600" strike="noStrike" u="none">
              <a:solidFill>
                <a:srgbClr val="ffffff"/>
              </a:solidFill>
              <a:effectLst/>
              <a:uFillTx/>
              <a:latin typeface="Arial"/>
            </a:endParaRPr>
          </a:p>
        </p:txBody>
      </p:sp>
      <p:sp>
        <p:nvSpPr>
          <p:cNvPr id="656" name=""/>
          <p:cNvSpPr/>
          <p:nvPr/>
        </p:nvSpPr>
        <p:spPr>
          <a:xfrm>
            <a:off x="5867280" y="4140360"/>
            <a:ext cx="176544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Leveraged Equity</a:t>
            </a:r>
            <a:endParaRPr b="0" lang="en-US" sz="16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Funds</a:t>
            </a:r>
            <a:endParaRPr b="0" lang="en-US" sz="1600" strike="noStrike" u="none">
              <a:solidFill>
                <a:srgbClr val="ffffff"/>
              </a:solidFill>
              <a:effectLst/>
              <a:uFillTx/>
              <a:latin typeface="Arial"/>
            </a:endParaRPr>
          </a:p>
        </p:txBody>
      </p:sp>
      <p:sp>
        <p:nvSpPr>
          <p:cNvPr id="657" name=""/>
          <p:cNvSpPr/>
          <p:nvPr/>
        </p:nvSpPr>
        <p:spPr>
          <a:xfrm>
            <a:off x="2576520" y="4965840"/>
            <a:ext cx="176688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Contract Prepays</a:t>
            </a:r>
            <a:endParaRPr b="0" lang="en-US" sz="1600" strike="noStrike" u="none">
              <a:solidFill>
                <a:srgbClr val="ffffff"/>
              </a:solidFill>
              <a:effectLst/>
              <a:uFillTx/>
              <a:latin typeface="Arial"/>
            </a:endParaRPr>
          </a:p>
        </p:txBody>
      </p:sp>
      <p:sp>
        <p:nvSpPr>
          <p:cNvPr id="658" name=""/>
          <p:cNvSpPr/>
          <p:nvPr/>
        </p:nvSpPr>
        <p:spPr>
          <a:xfrm>
            <a:off x="4759200" y="4965840"/>
            <a:ext cx="132264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Senior Debt</a:t>
            </a:r>
            <a:endParaRPr b="0" lang="en-US" sz="1600" strike="noStrike" u="none">
              <a:solidFill>
                <a:srgbClr val="ffffff"/>
              </a:solidFill>
              <a:effectLst/>
              <a:uFillTx/>
              <a:latin typeface="Arial"/>
            </a:endParaRPr>
          </a:p>
        </p:txBody>
      </p:sp>
      <p:sp>
        <p:nvSpPr>
          <p:cNvPr id="659" name=""/>
          <p:cNvSpPr/>
          <p:nvPr/>
        </p:nvSpPr>
        <p:spPr>
          <a:xfrm>
            <a:off x="4559400" y="2009880"/>
            <a:ext cx="12600" cy="96192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0" name=""/>
          <p:cNvSpPr/>
          <p:nvPr/>
        </p:nvSpPr>
        <p:spPr>
          <a:xfrm flipH="1">
            <a:off x="5074920" y="2631960"/>
            <a:ext cx="949320" cy="44604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1" name=""/>
          <p:cNvSpPr/>
          <p:nvPr/>
        </p:nvSpPr>
        <p:spPr>
          <a:xfrm flipH="1">
            <a:off x="5415120" y="3430440"/>
            <a:ext cx="847440" cy="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2" name=""/>
          <p:cNvSpPr/>
          <p:nvPr/>
        </p:nvSpPr>
        <p:spPr>
          <a:xfrm flipH="1" flipV="1">
            <a:off x="5127480" y="3769920"/>
            <a:ext cx="743040" cy="54756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3" name=""/>
          <p:cNvSpPr/>
          <p:nvPr/>
        </p:nvSpPr>
        <p:spPr>
          <a:xfrm flipH="1" flipV="1">
            <a:off x="4787640" y="3873600"/>
            <a:ext cx="409320" cy="109224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4" name=""/>
          <p:cNvSpPr/>
          <p:nvPr/>
        </p:nvSpPr>
        <p:spPr>
          <a:xfrm flipV="1">
            <a:off x="3603600" y="3860280"/>
            <a:ext cx="676440" cy="110340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5" name=""/>
          <p:cNvSpPr/>
          <p:nvPr/>
        </p:nvSpPr>
        <p:spPr>
          <a:xfrm flipV="1">
            <a:off x="3117960" y="3733560"/>
            <a:ext cx="768240" cy="61092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6" name=""/>
          <p:cNvSpPr/>
          <p:nvPr/>
        </p:nvSpPr>
        <p:spPr>
          <a:xfrm flipV="1">
            <a:off x="2792520" y="3417480"/>
            <a:ext cx="917640" cy="12600"/>
          </a:xfrm>
          <a:prstGeom prst="line">
            <a:avLst/>
          </a:prstGeom>
          <a:ln w="76320">
            <a:solidFill>
              <a:srgbClr val="ffffff"/>
            </a:solidFill>
            <a:miter/>
            <a:headEnd len="med" type="triangle" w="med"/>
          </a:ln>
        </p:spPr>
        <p:style>
          <a:lnRef idx="0"/>
          <a:fillRef idx="0"/>
          <a:effectRef idx="0"/>
          <a:fontRef idx="minor"/>
        </p:style>
        <p:txBody>
          <a:bodyPr lIns="90000" rIns="90000" tIns="-34200" bIns="-34200" anchor="ctr">
            <a:noAutofit/>
          </a:bodyPr>
          <a:p>
            <a:endParaRPr b="0" lang="en-US" sz="2400" strike="noStrike" u="none">
              <a:solidFill>
                <a:srgbClr val="ffffff"/>
              </a:solidFill>
              <a:effectLst/>
              <a:uFillTx/>
              <a:latin typeface="Arial"/>
            </a:endParaRPr>
          </a:p>
        </p:txBody>
      </p:sp>
      <p:sp>
        <p:nvSpPr>
          <p:cNvPr id="667" name=""/>
          <p:cNvSpPr/>
          <p:nvPr/>
        </p:nvSpPr>
        <p:spPr>
          <a:xfrm>
            <a:off x="3046320" y="2619360"/>
            <a:ext cx="992160" cy="42876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8" name=""/>
          <p:cNvSpPr/>
          <p:nvPr/>
        </p:nvSpPr>
        <p:spPr>
          <a:xfrm>
            <a:off x="3146400" y="1938240"/>
            <a:ext cx="1122480" cy="1067040"/>
          </a:xfrm>
          <a:prstGeom prst="line">
            <a:avLst/>
          </a:prstGeom>
          <a:ln w="76320">
            <a:solidFill>
              <a:srgbClr val="ffff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69" name=""/>
          <p:cNvSpPr/>
          <p:nvPr/>
        </p:nvSpPr>
        <p:spPr>
          <a:xfrm flipV="1">
            <a:off x="4894200" y="1947960"/>
            <a:ext cx="1058760" cy="1071360"/>
          </a:xfrm>
          <a:prstGeom prst="line">
            <a:avLst/>
          </a:prstGeom>
          <a:ln w="7632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70" name=""/>
          <p:cNvSpPr/>
          <p:nvPr/>
        </p:nvSpPr>
        <p:spPr>
          <a:xfrm>
            <a:off x="5985000" y="1511280"/>
            <a:ext cx="155736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Monetizations</a:t>
            </a:r>
            <a:endParaRPr b="0" lang="en-US" sz="1600" strike="noStrike" u="none">
              <a:solidFill>
                <a:srgbClr val="ffffff"/>
              </a:solidFill>
              <a:effectLst/>
              <a:uFillTx/>
              <a:latin typeface="Arial"/>
            </a:endParaRPr>
          </a:p>
        </p:txBody>
      </p:sp>
      <p:sp>
        <p:nvSpPr>
          <p:cNvPr id="671" name=""/>
          <p:cNvSpPr/>
          <p:nvPr/>
        </p:nvSpPr>
        <p:spPr>
          <a:xfrm>
            <a:off x="1155600" y="1549440"/>
            <a:ext cx="1870200" cy="53964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Synthetic Leases</a:t>
            </a:r>
            <a:endParaRPr b="0" lang="en-US" sz="1600" strike="noStrike" u="none">
              <a:solidFill>
                <a:srgbClr val="ffffff"/>
              </a:solidFill>
              <a:effectLst/>
              <a:uFillTx/>
              <a:latin typeface="Arial"/>
            </a:endParaRPr>
          </a:p>
        </p:txBody>
      </p:sp>
      <p:sp>
        <p:nvSpPr>
          <p:cNvPr id="672" name=""/>
          <p:cNvSpPr/>
          <p:nvPr/>
        </p:nvSpPr>
        <p:spPr>
          <a:xfrm>
            <a:off x="3564000" y="2925720"/>
            <a:ext cx="1960560" cy="1025640"/>
          </a:xfrm>
          <a:prstGeom prst="ellipse">
            <a:avLst/>
          </a:prstGeom>
          <a:gradFill rotWithShape="0">
            <a:gsLst>
              <a:gs pos="0">
                <a:srgbClr val="174617"/>
              </a:gs>
              <a:gs pos="50000">
                <a:srgbClr val="339933"/>
              </a:gs>
              <a:gs pos="100000">
                <a:srgbClr val="174617"/>
              </a:gs>
            </a:gsLst>
            <a:lin ang="5400000"/>
          </a:gradFill>
          <a:ln w="9360">
            <a:solidFill>
              <a:srgbClr val="ffffff"/>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cc00"/>
                </a:solidFill>
                <a:effectLst/>
                <a:uFillTx/>
                <a:latin typeface="Arial Black"/>
              </a:rPr>
              <a:t>Finance</a:t>
            </a:r>
            <a:endParaRPr b="0" lang="en-US" sz="2000" strike="noStrike" u="none">
              <a:solidFill>
                <a:srgbClr val="ffffff"/>
              </a:solidFill>
              <a:effectLst/>
              <a:uFillTx/>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73" name="PlaceHolder 1"/>
          <p:cNvSpPr>
            <a:spLocks noGrp="1"/>
          </p:cNvSpPr>
          <p:nvPr>
            <p:ph type="title"/>
          </p:nvPr>
        </p:nvSpPr>
        <p:spPr>
          <a:xfrm>
            <a:off x="210960" y="164880"/>
            <a:ext cx="8693280" cy="4633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effectLst/>
                <a:uFillTx/>
                <a:latin typeface="Arial"/>
              </a:rPr>
              <a:t>Key Agreements</a:t>
            </a:r>
            <a:endParaRPr b="0" lang="en-US" sz="4000" strike="noStrike" u="none">
              <a:solidFill>
                <a:srgbClr val="ffffff"/>
              </a:solidFill>
              <a:effectLst/>
              <a:uFillTx/>
              <a:latin typeface="Arial"/>
            </a:endParaRPr>
          </a:p>
        </p:txBody>
      </p:sp>
      <p:sp>
        <p:nvSpPr>
          <p:cNvPr id="674" name="PlaceHolder 2"/>
          <p:cNvSpPr>
            <a:spLocks noGrp="1"/>
          </p:cNvSpPr>
          <p:nvPr>
            <p:ph/>
          </p:nvPr>
        </p:nvSpPr>
        <p:spPr>
          <a:xfrm>
            <a:off x="1395000" y="1371600"/>
            <a:ext cx="6262920" cy="4911840"/>
          </a:xfrm>
          <a:prstGeom prst="rect">
            <a:avLst/>
          </a:prstGeom>
          <a:noFill/>
          <a:ln w="0">
            <a:noFill/>
          </a:ln>
        </p:spPr>
        <p:txBody>
          <a:bodyPr lIns="90000" rIns="90000" tIns="46800" bIns="46800" anchor="t">
            <a:normAutofit/>
          </a:bodyPr>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Equipment lease agreement with Mercury</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Bandwidth management contract with EBS via Mercury</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Professional services agreement via Mercury</a:t>
            </a:r>
            <a:br>
              <a:rPr sz="1800"/>
            </a:br>
            <a:br>
              <a:rPr sz="1800"/>
            </a:br>
            <a:br>
              <a:rPr sz="1800"/>
            </a:br>
            <a:r>
              <a:rPr b="0" lang="en-US" sz="1800" strike="noStrike" u="none">
                <a:solidFill>
                  <a:srgbClr val="ffffff"/>
                </a:solidFill>
                <a:effectLst/>
                <a:uFillTx/>
                <a:latin typeface="Arial"/>
              </a:rPr>
              <a:t> </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Global services agreement with Mercury </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Service agreement with ISPs and CLECs via Mercury</a:t>
            </a:r>
            <a:br>
              <a:rPr sz="1800"/>
            </a:br>
            <a:br>
              <a:rPr sz="1800"/>
            </a:br>
            <a:br>
              <a:rPr sz="1800"/>
            </a:br>
            <a:r>
              <a:rPr b="0" lang="en-US" sz="1800" strike="noStrike" u="none">
                <a:solidFill>
                  <a:srgbClr val="ffffff"/>
                </a:solidFill>
                <a:effectLst/>
                <a:uFillTx/>
                <a:latin typeface="Arial"/>
              </a:rPr>
              <a:t> </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Equipment lease to Mercury</a:t>
            </a:r>
            <a:endParaRPr b="0" lang="en-US" sz="1800" strike="noStrike" u="none">
              <a:solidFill>
                <a:srgbClr val="ffffff"/>
              </a:solidFill>
              <a:effectLst/>
              <a:uFillTx/>
              <a:latin typeface="Arial"/>
            </a:endParaRPr>
          </a:p>
          <a:p>
            <a:pPr marL="343080" indent="-34308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Technology refreshers and residual value put options</a:t>
            </a:r>
            <a:endParaRPr b="0" lang="en-US" sz="1800" strike="noStrike" u="none">
              <a:solidFill>
                <a:srgbClr val="ffffff"/>
              </a:solidFill>
              <a:effectLst/>
              <a:uFillTx/>
              <a:latin typeface="Arial"/>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
        <p:nvSpPr>
          <p:cNvPr id="675" name=""/>
          <p:cNvSpPr/>
          <p:nvPr/>
        </p:nvSpPr>
        <p:spPr>
          <a:xfrm>
            <a:off x="1143000" y="1232640"/>
            <a:ext cx="4730760" cy="39888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Customers</a:t>
            </a:r>
            <a:endParaRPr b="0" lang="en-US" sz="2000" strike="noStrike" u="none">
              <a:solidFill>
                <a:srgbClr val="ffffff"/>
              </a:solidFill>
              <a:effectLst/>
              <a:uFillTx/>
              <a:latin typeface="Arial"/>
            </a:endParaRPr>
          </a:p>
        </p:txBody>
      </p:sp>
      <p:sp>
        <p:nvSpPr>
          <p:cNvPr id="676" name=""/>
          <p:cNvSpPr/>
          <p:nvPr/>
        </p:nvSpPr>
        <p:spPr>
          <a:xfrm>
            <a:off x="1143000" y="3047040"/>
            <a:ext cx="4730760" cy="39888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Professional Services Provider</a:t>
            </a:r>
            <a:endParaRPr b="0" lang="en-US" sz="2000" strike="noStrike" u="none">
              <a:solidFill>
                <a:srgbClr val="ffffff"/>
              </a:solidFill>
              <a:effectLst/>
              <a:uFillTx/>
              <a:latin typeface="Arial"/>
            </a:endParaRPr>
          </a:p>
        </p:txBody>
      </p:sp>
      <p:sp>
        <p:nvSpPr>
          <p:cNvPr id="677" name=""/>
          <p:cNvSpPr/>
          <p:nvPr/>
        </p:nvSpPr>
        <p:spPr>
          <a:xfrm>
            <a:off x="1155600" y="4479120"/>
            <a:ext cx="4730760" cy="398880"/>
          </a:xfrm>
          <a:prstGeom prst="rect">
            <a:avLst/>
          </a:prstGeom>
          <a:gradFill rotWithShape="0">
            <a:gsLst>
              <a:gs pos="0">
                <a:srgbClr val="174617"/>
              </a:gs>
              <a:gs pos="50000">
                <a:srgbClr val="339933"/>
              </a:gs>
              <a:gs pos="100000">
                <a:srgbClr val="174617"/>
              </a:gs>
            </a:gsLst>
            <a:lin ang="5400000"/>
          </a:gradFill>
          <a:ln w="0">
            <a:noFill/>
          </a:ln>
        </p:spPr>
        <p:style>
          <a:lnRef idx="0"/>
          <a:fillRef idx="0"/>
          <a:effectRef idx="0"/>
          <a:fontRef idx="minor"/>
        </p:style>
        <p:txBody>
          <a:bodyPr lIns="90000" rIns="90000" tIns="46800" bIns="46800" anchor="ctr">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Arial"/>
              </a:rPr>
              <a:t>Equipment Provider</a:t>
            </a:r>
            <a:endParaRPr b="0" lang="en-US" sz="2000" strike="noStrike" u="none">
              <a:solidFill>
                <a:srgbClr val="ffffff"/>
              </a:solidFill>
              <a:effectLst/>
              <a:uFillTx/>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78" name="PlaceHolder 1"/>
          <p:cNvSpPr>
            <a:spLocks noGrp="1"/>
          </p:cNvSpPr>
          <p:nvPr>
            <p:ph type="title"/>
          </p:nvPr>
        </p:nvSpPr>
        <p:spPr>
          <a:xfrm>
            <a:off x="236160" y="412560"/>
            <a:ext cx="8667720" cy="4633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ffffff"/>
                </a:solidFill>
                <a:effectLst/>
                <a:uFillTx/>
                <a:latin typeface="Arial"/>
              </a:rPr>
              <a:t>Customer Benefits</a:t>
            </a:r>
            <a:endParaRPr b="0" lang="en-US" sz="4000" strike="noStrike" u="none">
              <a:solidFill>
                <a:srgbClr val="ffffff"/>
              </a:solidFill>
              <a:effectLst/>
              <a:uFillTx/>
              <a:latin typeface="Arial"/>
            </a:endParaRPr>
          </a:p>
        </p:txBody>
      </p:sp>
      <p:sp>
        <p:nvSpPr>
          <p:cNvPr id="679" name="PlaceHolder 2"/>
          <p:cNvSpPr>
            <a:spLocks noGrp="1"/>
          </p:cNvSpPr>
          <p:nvPr>
            <p:ph/>
          </p:nvPr>
        </p:nvSpPr>
        <p:spPr>
          <a:xfrm>
            <a:off x="75960" y="1295280"/>
            <a:ext cx="8915400" cy="5029200"/>
          </a:xfrm>
          <a:prstGeom prst="rect">
            <a:avLst/>
          </a:prstGeom>
          <a:noFill/>
          <a:ln w="0">
            <a:noFill/>
          </a:ln>
        </p:spPr>
        <p:txBody>
          <a:bodyPr lIns="90000" rIns="90000" tIns="46800" bIns="46800" anchor="t">
            <a:normAutofit/>
          </a:bodyPr>
          <a:p>
            <a:pPr marL="343080" indent="-343080">
              <a:spcBef>
                <a:spcPts val="451"/>
              </a:spcBef>
              <a:buClr>
                <a:srgbClr val="ffcc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cc00"/>
                </a:solidFill>
                <a:effectLst/>
                <a:uFillTx/>
                <a:latin typeface="Arial"/>
              </a:rPr>
              <a:t>One-stop solution for an ISP’s/CLEC’s critical business needs</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Enables ISP to focus on customer acquisition, business strategy</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Ability to outsource professional services (billing and collection, etc.) </a:t>
            </a:r>
            <a:endParaRPr b="0" lang="en-US" sz="1800" strike="noStrike" u="none">
              <a:solidFill>
                <a:srgbClr val="ffffff"/>
              </a:solidFill>
              <a:effectLst/>
              <a:uFillTx/>
              <a:latin typeface="Arial"/>
            </a:endParaRPr>
          </a:p>
          <a:p>
            <a:pPr marL="343080" indent="-343080">
              <a:spcBef>
                <a:spcPts val="451"/>
              </a:spcBef>
              <a:buClr>
                <a:srgbClr val="ffcc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cc00"/>
                </a:solidFill>
                <a:effectLst/>
                <a:uFillTx/>
                <a:latin typeface="Arial"/>
              </a:rPr>
              <a:t>Cost savings</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Reduction in bandwidth costs of at least 10% </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Consolidated purchasing power for equipment and professional services</a:t>
            </a:r>
            <a:endParaRPr b="0" lang="en-US" sz="1800" strike="noStrike" u="none">
              <a:solidFill>
                <a:srgbClr val="ffffff"/>
              </a:solidFill>
              <a:effectLst/>
              <a:uFillTx/>
              <a:latin typeface="Arial"/>
            </a:endParaRPr>
          </a:p>
          <a:p>
            <a:pPr marL="343080" indent="-343080">
              <a:spcBef>
                <a:spcPts val="451"/>
              </a:spcBef>
              <a:buClr>
                <a:srgbClr val="ffcc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cc00"/>
                </a:solidFill>
                <a:effectLst/>
                <a:uFillTx/>
                <a:latin typeface="Arial"/>
              </a:rPr>
              <a:t>Enhanced cash flow management, reduced paperwork</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One monthly payment for bandwidth, equipment and professional services</a:t>
            </a:r>
            <a:endParaRPr b="0" lang="en-US" sz="1800" strike="noStrike" u="none">
              <a:solidFill>
                <a:srgbClr val="ffffff"/>
              </a:solidFill>
              <a:effectLst/>
              <a:uFillTx/>
              <a:latin typeface="Arial"/>
            </a:endParaRPr>
          </a:p>
          <a:p>
            <a:pPr marL="343080" indent="-343080">
              <a:spcBef>
                <a:spcPts val="451"/>
              </a:spcBef>
              <a:buClr>
                <a:srgbClr val="ffcc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cc00"/>
                </a:solidFill>
                <a:effectLst/>
                <a:uFillTx/>
                <a:latin typeface="Arial"/>
              </a:rPr>
              <a:t>Retain current equipment provider and associated benefits</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Utilization of assets through lease-type structures and current vendor financing </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Technology refreshers and migration clauses </a:t>
            </a:r>
            <a:endParaRPr b="0" lang="en-US" sz="1800" strike="noStrike" u="none">
              <a:solidFill>
                <a:srgbClr val="ffffff"/>
              </a:solidFill>
              <a:effectLst/>
              <a:uFillTx/>
              <a:latin typeface="Arial"/>
            </a:endParaRPr>
          </a:p>
          <a:p>
            <a:pPr marL="343080" indent="-343080">
              <a:spcBef>
                <a:spcPts val="451"/>
              </a:spcBef>
              <a:buClr>
                <a:srgbClr val="ffcc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cc00"/>
                </a:solidFill>
                <a:effectLst/>
                <a:uFillTx/>
                <a:latin typeface="Arial"/>
              </a:rPr>
              <a:t>Increase network efficiency</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Optimization of bandwidth usage</a:t>
            </a:r>
            <a:endParaRPr b="0" lang="en-US" sz="18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EIN connectivity and access to EBS Content Services</a:t>
            </a:r>
            <a:endParaRPr b="0" lang="en-US" sz="1800" strike="noStrike" u="none">
              <a:solidFill>
                <a:srgbClr val="ffffff"/>
              </a:solidFill>
              <a:effectLst/>
              <a:uFillTx/>
              <a:latin typeface="Arial"/>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Enterprise Services </a:t>
            </a:r>
            <a:r>
              <a:rPr b="0" lang="en-US" sz="2400" strike="noStrike" u="none">
                <a:solidFill>
                  <a:srgbClr val="ffffff"/>
                </a:solidFill>
                <a:effectLst/>
                <a:uFillTx/>
                <a:latin typeface="Arial"/>
              </a:rPr>
              <a:t>- Goals and Mission</a:t>
            </a:r>
            <a:endParaRPr b="0" lang="en-US" sz="2400" strike="noStrike" u="none">
              <a:solidFill>
                <a:srgbClr val="ffffff"/>
              </a:solidFill>
              <a:effectLst/>
              <a:uFillTx/>
              <a:latin typeface="Arial"/>
            </a:endParaRPr>
          </a:p>
        </p:txBody>
      </p:sp>
      <p:sp>
        <p:nvSpPr>
          <p:cNvPr id="19" name="PlaceHolder 2"/>
          <p:cNvSpPr>
            <a:spLocks noGrp="1"/>
          </p:cNvSpPr>
          <p:nvPr>
            <p:ph/>
          </p:nvPr>
        </p:nvSpPr>
        <p:spPr>
          <a:xfrm>
            <a:off x="685800" y="1447560"/>
            <a:ext cx="7772400" cy="464796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Create direct origination opportunities for all of Enron’s products and services</a:t>
            </a:r>
            <a:endParaRPr b="0" lang="en-US" sz="3200" strike="noStrike" u="none">
              <a:solidFill>
                <a:srgbClr val="ffffff"/>
              </a:solidFill>
              <a:effectLst/>
              <a:uFillTx/>
              <a:latin typeface="Arial"/>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Scope includes all enterprises except Media and Entertainment companies and Telecommunications providers</a:t>
            </a:r>
            <a:endParaRPr b="0" lang="en-US" sz="3200" strike="noStrike" u="none">
              <a:solidFill>
                <a:srgbClr val="ffffff"/>
              </a:solidFill>
              <a:effectLst/>
              <a:uFillTx/>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80" name=""/>
          <p:cNvSpPr/>
          <p:nvPr/>
        </p:nvSpPr>
        <p:spPr>
          <a:xfrm>
            <a:off x="7601040" y="3435480"/>
            <a:ext cx="1206360" cy="758520"/>
          </a:xfrm>
          <a:prstGeom prst="rect">
            <a:avLst/>
          </a:prstGeom>
          <a:gradFill rotWithShape="0">
            <a:gsLst>
              <a:gs pos="0">
                <a:srgbClr val="ccffcc"/>
              </a:gs>
              <a:gs pos="100000">
                <a:srgbClr val="0099cc"/>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681" name=""/>
          <p:cNvSpPr/>
          <p:nvPr/>
        </p:nvSpPr>
        <p:spPr>
          <a:xfrm>
            <a:off x="3828960" y="1492200"/>
            <a:ext cx="1625760" cy="949320"/>
          </a:xfrm>
          <a:prstGeom prst="ellipse">
            <a:avLst/>
          </a:prstGeom>
          <a:gradFill rotWithShape="0">
            <a:gsLst>
              <a:gs pos="0">
                <a:srgbClr val="ccffcc"/>
              </a:gs>
              <a:gs pos="100000">
                <a:srgbClr val="008200"/>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82" name=""/>
          <p:cNvSpPr/>
          <p:nvPr/>
        </p:nvSpPr>
        <p:spPr>
          <a:xfrm>
            <a:off x="4019400" y="3765600"/>
            <a:ext cx="1295640" cy="1219320"/>
          </a:xfrm>
          <a:prstGeom prst="rect">
            <a:avLst/>
          </a:prstGeom>
          <a:gradFill rotWithShape="0">
            <a:gsLst>
              <a:gs pos="0">
                <a:srgbClr val="f7dbf7"/>
              </a:gs>
              <a:gs pos="100000">
                <a:srgbClr val="cc00cc"/>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83" name=""/>
          <p:cNvSpPr/>
          <p:nvPr/>
        </p:nvSpPr>
        <p:spPr>
          <a:xfrm>
            <a:off x="552600" y="3714840"/>
            <a:ext cx="1295280" cy="822240"/>
          </a:xfrm>
          <a:prstGeom prst="rect">
            <a:avLst/>
          </a:prstGeom>
          <a:gradFill rotWithShape="0">
            <a:gsLst>
              <a:gs pos="0">
                <a:srgbClr val="fefea7"/>
              </a:gs>
              <a:gs pos="100000">
                <a:srgbClr val="ffff00"/>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84" name=""/>
          <p:cNvSpPr/>
          <p:nvPr/>
        </p:nvSpPr>
        <p:spPr>
          <a:xfrm>
            <a:off x="3892680" y="1581120"/>
            <a:ext cx="1625400" cy="778320"/>
          </a:xfrm>
          <a:prstGeom prst="rect">
            <a:avLst/>
          </a:prstGeom>
          <a:noFill/>
          <a:ln w="0">
            <a:noFill/>
          </a:ln>
        </p:spPr>
        <p:style>
          <a:lnRef idx="0"/>
          <a:fillRef idx="0"/>
          <a:effectRef idx="0"/>
          <a:fontRef idx="minor"/>
        </p:style>
        <p:txBody>
          <a:bodyPr lIns="90000" rIns="90000" tIns="46800" bIns="46800" anchor="t">
            <a:spAutoFit/>
          </a:bodyPr>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ISP/CLECs/</a:t>
            </a:r>
            <a:endParaRPr b="0" lang="en-US" sz="1200" strike="noStrike" u="none">
              <a:solidFill>
                <a:srgbClr val="ffffff"/>
              </a:solidFill>
              <a:effectLst/>
              <a:uFillTx/>
              <a:latin typeface="Arial"/>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BLECs/DLECs/</a:t>
            </a:r>
            <a:endParaRPr b="0" lang="en-US" sz="1200" strike="noStrike" u="none">
              <a:solidFill>
                <a:srgbClr val="ffffff"/>
              </a:solidFill>
              <a:effectLst/>
              <a:uFillTx/>
              <a:latin typeface="Arial"/>
            </a:endParaRPr>
          </a:p>
          <a:p>
            <a:pPr algn="ctr">
              <a:lnSpc>
                <a:spcPct val="9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ILECs/EBS</a:t>
            </a:r>
            <a:endParaRPr b="0" lang="en-US" sz="1200" strike="noStrike" u="none">
              <a:solidFill>
                <a:srgbClr val="ffffff"/>
              </a:solidFill>
              <a:effectLst/>
              <a:uFillTx/>
              <a:latin typeface="Arial"/>
            </a:endParaRPr>
          </a:p>
        </p:txBody>
      </p:sp>
      <p:sp>
        <p:nvSpPr>
          <p:cNvPr id="685" name=""/>
          <p:cNvSpPr/>
          <p:nvPr/>
        </p:nvSpPr>
        <p:spPr>
          <a:xfrm>
            <a:off x="7696080" y="3600360"/>
            <a:ext cx="1041480" cy="45972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Equipment Providers</a:t>
            </a:r>
            <a:endParaRPr b="0" lang="en-US" sz="1200" strike="noStrike" u="none">
              <a:solidFill>
                <a:srgbClr val="ffffff"/>
              </a:solidFill>
              <a:effectLst/>
              <a:uFillTx/>
              <a:latin typeface="Arial"/>
            </a:endParaRPr>
          </a:p>
        </p:txBody>
      </p:sp>
      <p:sp>
        <p:nvSpPr>
          <p:cNvPr id="686" name=""/>
          <p:cNvSpPr/>
          <p:nvPr/>
        </p:nvSpPr>
        <p:spPr>
          <a:xfrm>
            <a:off x="4178160" y="4095720"/>
            <a:ext cx="990720" cy="520920"/>
          </a:xfrm>
          <a:prstGeom prst="rect">
            <a:avLst/>
          </a:prstGeom>
          <a:noFill/>
          <a:ln w="0">
            <a:noFill/>
          </a:ln>
        </p:spPr>
        <p:style>
          <a:lnRef idx="0"/>
          <a:fillRef idx="0"/>
          <a:effectRef idx="0"/>
          <a:fontRef idx="minor"/>
        </p:style>
        <p:txBody>
          <a:bodyPr lIns="90000" rIns="90000" tIns="46800" bIns="46800" anchor="t">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Mercury L.P.</a:t>
            </a:r>
            <a:endParaRPr b="0" lang="en-US" sz="1400" strike="noStrike" u="none">
              <a:solidFill>
                <a:srgbClr val="ffffff"/>
              </a:solidFill>
              <a:effectLst/>
              <a:uFillTx/>
              <a:latin typeface="Arial"/>
            </a:endParaRPr>
          </a:p>
        </p:txBody>
      </p:sp>
      <p:sp>
        <p:nvSpPr>
          <p:cNvPr id="687" name=""/>
          <p:cNvSpPr/>
          <p:nvPr/>
        </p:nvSpPr>
        <p:spPr>
          <a:xfrm>
            <a:off x="755640" y="3981600"/>
            <a:ext cx="838080" cy="27684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EBS</a:t>
            </a:r>
            <a:endParaRPr b="0" lang="en-US" sz="1200" strike="noStrike" u="none">
              <a:solidFill>
                <a:srgbClr val="ffffff"/>
              </a:solidFill>
              <a:effectLst/>
              <a:uFillTx/>
              <a:latin typeface="Arial"/>
            </a:endParaRPr>
          </a:p>
        </p:txBody>
      </p:sp>
      <p:sp>
        <p:nvSpPr>
          <p:cNvPr id="688" name=""/>
          <p:cNvSpPr/>
          <p:nvPr/>
        </p:nvSpPr>
        <p:spPr>
          <a:xfrm>
            <a:off x="4896000" y="2362320"/>
            <a:ext cx="1404720" cy="7045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Bandwidth, Equipment, Professional Services and Marketing</a:t>
            </a:r>
            <a:endParaRPr b="0" lang="en-US" sz="1000" strike="noStrike" u="none">
              <a:solidFill>
                <a:srgbClr val="ffffff"/>
              </a:solidFill>
              <a:effectLst/>
              <a:uFillTx/>
              <a:latin typeface="Arial"/>
            </a:endParaRPr>
          </a:p>
        </p:txBody>
      </p:sp>
      <p:sp>
        <p:nvSpPr>
          <p:cNvPr id="689" name=""/>
          <p:cNvSpPr/>
          <p:nvPr/>
        </p:nvSpPr>
        <p:spPr>
          <a:xfrm>
            <a:off x="235080" y="291960"/>
            <a:ext cx="8604000" cy="438120"/>
          </a:xfrm>
          <a:prstGeom prst="rect">
            <a:avLst/>
          </a:prstGeom>
          <a:noFill/>
          <a:ln w="0">
            <a:noFill/>
          </a:ln>
        </p:spPr>
        <p:style>
          <a:lnRef idx="0"/>
          <a:fillRef idx="0"/>
          <a:effectRef idx="0"/>
          <a:fontRef idx="minor"/>
        </p:style>
        <p:txBody>
          <a:bodyPr lIns="90360" rIns="90360" tIns="44280" bIns="4428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800" strike="noStrike" u="none">
                <a:solidFill>
                  <a:srgbClr val="ffffff"/>
                </a:solidFill>
                <a:effectLst/>
                <a:uFillTx/>
                <a:latin typeface="Arial"/>
              </a:rPr>
              <a:t>Mercury Transaction Structure</a:t>
            </a:r>
            <a:endParaRPr b="0" lang="en-US" sz="3800" strike="noStrike" u="none">
              <a:solidFill>
                <a:srgbClr val="ffffff"/>
              </a:solidFill>
              <a:effectLst/>
              <a:uFillTx/>
              <a:latin typeface="Arial"/>
            </a:endParaRPr>
          </a:p>
        </p:txBody>
      </p:sp>
      <p:sp>
        <p:nvSpPr>
          <p:cNvPr id="690" name=""/>
          <p:cNvSpPr/>
          <p:nvPr/>
        </p:nvSpPr>
        <p:spPr>
          <a:xfrm>
            <a:off x="5716440" y="4095720"/>
            <a:ext cx="143532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Equipment Capital Lease</a:t>
            </a:r>
            <a:endParaRPr b="0" lang="en-US" sz="1000" strike="noStrike" u="none">
              <a:solidFill>
                <a:srgbClr val="ffffff"/>
              </a:solidFill>
              <a:effectLst/>
              <a:uFillTx/>
              <a:latin typeface="Arial"/>
            </a:endParaRPr>
          </a:p>
        </p:txBody>
      </p:sp>
      <p:sp>
        <p:nvSpPr>
          <p:cNvPr id="691" name=""/>
          <p:cNvSpPr/>
          <p:nvPr/>
        </p:nvSpPr>
        <p:spPr>
          <a:xfrm>
            <a:off x="5956200" y="2038320"/>
            <a:ext cx="140328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Current Bandwidth Contract </a:t>
            </a:r>
            <a:endParaRPr b="0" lang="en-US" sz="1000" strike="noStrike" u="none">
              <a:solidFill>
                <a:srgbClr val="ffffff"/>
              </a:solidFill>
              <a:effectLst/>
              <a:uFillTx/>
              <a:latin typeface="Arial"/>
            </a:endParaRPr>
          </a:p>
        </p:txBody>
      </p:sp>
      <p:sp>
        <p:nvSpPr>
          <p:cNvPr id="692" name=""/>
          <p:cNvSpPr/>
          <p:nvPr/>
        </p:nvSpPr>
        <p:spPr>
          <a:xfrm>
            <a:off x="6356520" y="1568520"/>
            <a:ext cx="469800" cy="231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ffff"/>
                </a:solidFill>
                <a:effectLst/>
                <a:uFillTx/>
                <a:latin typeface="Arial"/>
              </a:rPr>
              <a:t>$</a:t>
            </a:r>
            <a:endParaRPr b="0" lang="en-US" sz="900" strike="noStrike" u="none">
              <a:solidFill>
                <a:srgbClr val="ffffff"/>
              </a:solidFill>
              <a:effectLst/>
              <a:uFillTx/>
              <a:latin typeface="Arial"/>
            </a:endParaRPr>
          </a:p>
        </p:txBody>
      </p:sp>
      <p:sp>
        <p:nvSpPr>
          <p:cNvPr id="693" name=""/>
          <p:cNvSpPr/>
          <p:nvPr/>
        </p:nvSpPr>
        <p:spPr>
          <a:xfrm>
            <a:off x="6330960" y="4462560"/>
            <a:ext cx="244440" cy="231480"/>
          </a:xfrm>
          <a:prstGeom prst="rect">
            <a:avLst/>
          </a:prstGeom>
          <a:noFill/>
          <a:ln w="0">
            <a:noFill/>
          </a:ln>
        </p:spPr>
        <p:style>
          <a:lnRef idx="0"/>
          <a:fillRef idx="0"/>
          <a:effectRef idx="0"/>
          <a:fontRef idx="minor"/>
        </p:style>
        <p:txBody>
          <a:bodyPr wrap="none" lIns="90000" rIns="90000" tIns="46800" bIns="46800" anchor="ctr">
            <a:spAutoFit/>
          </a:bodyPr>
          <a:p>
            <a:pPr algn="ct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ffff"/>
                </a:solidFill>
                <a:effectLst/>
                <a:uFillTx/>
                <a:latin typeface="Arial"/>
              </a:rPr>
              <a:t>$</a:t>
            </a:r>
            <a:endParaRPr b="0" lang="en-US" sz="900" strike="noStrike" u="none">
              <a:solidFill>
                <a:srgbClr val="ffffff"/>
              </a:solidFill>
              <a:effectLst/>
              <a:uFillTx/>
              <a:latin typeface="Arial"/>
            </a:endParaRPr>
          </a:p>
        </p:txBody>
      </p:sp>
      <p:sp>
        <p:nvSpPr>
          <p:cNvPr id="694" name=""/>
          <p:cNvSpPr/>
          <p:nvPr/>
        </p:nvSpPr>
        <p:spPr>
          <a:xfrm>
            <a:off x="4495680" y="2457360"/>
            <a:ext cx="0" cy="130824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95" name=""/>
          <p:cNvSpPr/>
          <p:nvPr/>
        </p:nvSpPr>
        <p:spPr>
          <a:xfrm flipV="1">
            <a:off x="4788000" y="2470320"/>
            <a:ext cx="0" cy="129528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96" name=""/>
          <p:cNvSpPr/>
          <p:nvPr/>
        </p:nvSpPr>
        <p:spPr>
          <a:xfrm>
            <a:off x="7601040" y="1619280"/>
            <a:ext cx="1206360" cy="758880"/>
          </a:xfrm>
          <a:prstGeom prst="rect">
            <a:avLst/>
          </a:prstGeom>
          <a:gradFill rotWithShape="0">
            <a:gsLst>
              <a:gs pos="0">
                <a:srgbClr val="ccffcc"/>
              </a:gs>
              <a:gs pos="100000">
                <a:srgbClr val="0099cc"/>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97" name=""/>
          <p:cNvSpPr/>
          <p:nvPr/>
        </p:nvSpPr>
        <p:spPr>
          <a:xfrm>
            <a:off x="7651800" y="1708200"/>
            <a:ext cx="1015920" cy="64260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Current Bandwidth Provider</a:t>
            </a:r>
            <a:endParaRPr b="0" lang="en-US" sz="1200" strike="noStrike" u="none">
              <a:solidFill>
                <a:srgbClr val="ffffff"/>
              </a:solidFill>
              <a:effectLst/>
              <a:uFillTx/>
              <a:latin typeface="Arial"/>
            </a:endParaRPr>
          </a:p>
        </p:txBody>
      </p:sp>
      <p:sp>
        <p:nvSpPr>
          <p:cNvPr id="698" name=""/>
          <p:cNvSpPr/>
          <p:nvPr/>
        </p:nvSpPr>
        <p:spPr>
          <a:xfrm>
            <a:off x="5397480" y="1797120"/>
            <a:ext cx="223524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699" name=""/>
          <p:cNvSpPr/>
          <p:nvPr/>
        </p:nvSpPr>
        <p:spPr>
          <a:xfrm flipH="1">
            <a:off x="5460480" y="2050920"/>
            <a:ext cx="213372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0" name=""/>
          <p:cNvSpPr/>
          <p:nvPr/>
        </p:nvSpPr>
        <p:spPr>
          <a:xfrm>
            <a:off x="7601040" y="4552920"/>
            <a:ext cx="1206360" cy="758880"/>
          </a:xfrm>
          <a:prstGeom prst="rect">
            <a:avLst/>
          </a:prstGeom>
          <a:gradFill rotWithShape="0">
            <a:gsLst>
              <a:gs pos="0">
                <a:srgbClr val="ccffcc"/>
              </a:gs>
              <a:gs pos="100000">
                <a:srgbClr val="0099cc"/>
              </a:gs>
            </a:gsLst>
            <a:path path="rect">
              <a:fillToRect l="50000" t="50000" r="50000" b="50000"/>
            </a:path>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701" name=""/>
          <p:cNvSpPr/>
          <p:nvPr/>
        </p:nvSpPr>
        <p:spPr>
          <a:xfrm>
            <a:off x="7569360" y="4705200"/>
            <a:ext cx="1193760" cy="73800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3300"/>
                </a:solidFill>
                <a:effectLst/>
                <a:uFillTx/>
                <a:latin typeface="Arial"/>
              </a:rPr>
              <a:t>Professional Services Firm</a:t>
            </a:r>
            <a:endParaRPr b="0" lang="en-US" sz="1200" strike="noStrike" u="none">
              <a:solidFill>
                <a:srgbClr val="ffffff"/>
              </a:solidFill>
              <a:effectLst/>
              <a:uFillTx/>
              <a:latin typeface="Arial"/>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ff"/>
              </a:solidFill>
              <a:effectLst/>
              <a:uFillTx/>
              <a:latin typeface="Arial"/>
            </a:endParaRPr>
          </a:p>
        </p:txBody>
      </p:sp>
      <p:sp>
        <p:nvSpPr>
          <p:cNvPr id="702" name=""/>
          <p:cNvSpPr/>
          <p:nvPr/>
        </p:nvSpPr>
        <p:spPr>
          <a:xfrm>
            <a:off x="5784840" y="4857840"/>
            <a:ext cx="136512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ISP/CLEC Services</a:t>
            </a:r>
            <a:endParaRPr b="0" lang="en-US" sz="1000" strike="noStrike" u="none">
              <a:solidFill>
                <a:srgbClr val="ffffff"/>
              </a:solidFill>
              <a:effectLst/>
              <a:uFillTx/>
              <a:latin typeface="Arial"/>
            </a:endParaRPr>
          </a:p>
        </p:txBody>
      </p:sp>
      <p:sp>
        <p:nvSpPr>
          <p:cNvPr id="703" name=""/>
          <p:cNvSpPr/>
          <p:nvPr/>
        </p:nvSpPr>
        <p:spPr>
          <a:xfrm>
            <a:off x="5308560" y="3943440"/>
            <a:ext cx="22608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4" name=""/>
          <p:cNvSpPr/>
          <p:nvPr/>
        </p:nvSpPr>
        <p:spPr>
          <a:xfrm flipH="1">
            <a:off x="5308560" y="4121280"/>
            <a:ext cx="22860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5" name=""/>
          <p:cNvSpPr/>
          <p:nvPr/>
        </p:nvSpPr>
        <p:spPr>
          <a:xfrm>
            <a:off x="5295960" y="4654440"/>
            <a:ext cx="229860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6" name=""/>
          <p:cNvSpPr/>
          <p:nvPr/>
        </p:nvSpPr>
        <p:spPr>
          <a:xfrm flipH="1">
            <a:off x="5334120" y="4883040"/>
            <a:ext cx="227304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7" name=""/>
          <p:cNvSpPr/>
          <p:nvPr/>
        </p:nvSpPr>
        <p:spPr>
          <a:xfrm flipH="1">
            <a:off x="1828440" y="3956040"/>
            <a:ext cx="219708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8" name=""/>
          <p:cNvSpPr/>
          <p:nvPr/>
        </p:nvSpPr>
        <p:spPr>
          <a:xfrm>
            <a:off x="1866960" y="4197240"/>
            <a:ext cx="2158920" cy="0"/>
          </a:xfrm>
          <a:prstGeom prst="line">
            <a:avLst/>
          </a:prstGeom>
          <a:ln w="1260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09" name=""/>
          <p:cNvSpPr/>
          <p:nvPr/>
        </p:nvSpPr>
        <p:spPr>
          <a:xfrm>
            <a:off x="2114640" y="4197240"/>
            <a:ext cx="189216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[50% Economic Interest G.P.</a:t>
            </a:r>
            <a:endParaRPr b="0" lang="en-US" sz="10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[50% Voting Interest]</a:t>
            </a:r>
            <a:endParaRPr b="0" lang="en-US" sz="1000" strike="noStrike" u="none">
              <a:solidFill>
                <a:srgbClr val="ffffff"/>
              </a:solidFill>
              <a:effectLst/>
              <a:uFillTx/>
              <a:latin typeface="Arial"/>
            </a:endParaRPr>
          </a:p>
        </p:txBody>
      </p:sp>
      <p:sp>
        <p:nvSpPr>
          <p:cNvPr id="710" name=""/>
          <p:cNvSpPr/>
          <p:nvPr/>
        </p:nvSpPr>
        <p:spPr>
          <a:xfrm>
            <a:off x="5638680" y="3581280"/>
            <a:ext cx="147960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FMV Equipment Put</a:t>
            </a:r>
            <a:endParaRPr b="0" lang="en-US" sz="1000" strike="noStrike" u="none">
              <a:solidFill>
                <a:srgbClr val="ffffff"/>
              </a:solidFill>
              <a:effectLst/>
              <a:uFillTx/>
              <a:latin typeface="Arial"/>
            </a:endParaRPr>
          </a:p>
        </p:txBody>
      </p:sp>
      <p:sp>
        <p:nvSpPr>
          <p:cNvPr id="711" name=""/>
          <p:cNvSpPr/>
          <p:nvPr/>
        </p:nvSpPr>
        <p:spPr>
          <a:xfrm>
            <a:off x="3200400" y="2673360"/>
            <a:ext cx="1371600" cy="78372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Pledge of Customer and Bandwidth Contracts*</a:t>
            </a:r>
            <a:endParaRPr b="0" lang="en-US" sz="1000" strike="noStrike" u="none">
              <a:solidFill>
                <a:srgbClr val="ffffff"/>
              </a:solidFill>
              <a:effectLst/>
              <a:uFillTx/>
              <a:latin typeface="Arial"/>
            </a:endParaRPr>
          </a:p>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Arial"/>
            </a:endParaRPr>
          </a:p>
        </p:txBody>
      </p:sp>
      <p:sp>
        <p:nvSpPr>
          <p:cNvPr id="712" name=""/>
          <p:cNvSpPr/>
          <p:nvPr/>
        </p:nvSpPr>
        <p:spPr>
          <a:xfrm>
            <a:off x="2317680" y="3740040"/>
            <a:ext cx="1282680" cy="246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Up-front $ or $/mo.</a:t>
            </a:r>
            <a:endParaRPr b="0" lang="en-US" sz="1000" strike="noStrike" u="none">
              <a:solidFill>
                <a:srgbClr val="ffffff"/>
              </a:solidFill>
              <a:effectLst/>
              <a:uFillTx/>
              <a:latin typeface="Arial"/>
            </a:endParaRPr>
          </a:p>
        </p:txBody>
      </p:sp>
      <p:sp>
        <p:nvSpPr>
          <p:cNvPr id="713" name=""/>
          <p:cNvSpPr/>
          <p:nvPr/>
        </p:nvSpPr>
        <p:spPr>
          <a:xfrm>
            <a:off x="3664080" y="3280320"/>
            <a:ext cx="500040" cy="246600"/>
          </a:xfrm>
          <a:prstGeom prst="rect">
            <a:avLst/>
          </a:prstGeom>
          <a:noFill/>
          <a:ln w="0">
            <a:noFill/>
          </a:ln>
        </p:spPr>
        <p:style>
          <a:lnRef idx="0"/>
          <a:fillRef idx="0"/>
          <a:effectRef idx="0"/>
          <a:fontRef idx="minor"/>
        </p:style>
        <p:txBody>
          <a:bodyPr lIns="90000" rIns="90000" tIns="46800" bIns="46800" anchor="ctr">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$/mo.</a:t>
            </a:r>
            <a:endParaRPr b="0" lang="en-US" sz="1000" strike="noStrike" u="none">
              <a:solidFill>
                <a:srgbClr val="ffffff"/>
              </a:solidFill>
              <a:effectLst/>
              <a:uFillTx/>
              <a:latin typeface="Arial"/>
            </a:endParaRPr>
          </a:p>
        </p:txBody>
      </p:sp>
      <p:sp>
        <p:nvSpPr>
          <p:cNvPr id="714" name=""/>
          <p:cNvSpPr/>
          <p:nvPr/>
        </p:nvSpPr>
        <p:spPr>
          <a:xfrm>
            <a:off x="6141960" y="3706920"/>
            <a:ext cx="444600" cy="231480"/>
          </a:xfrm>
          <a:prstGeom prst="rect">
            <a:avLst/>
          </a:prstGeom>
          <a:noFill/>
          <a:ln w="0">
            <a:noFill/>
          </a:ln>
        </p:spPr>
        <p:style>
          <a:lnRef idx="0"/>
          <a:fillRef idx="0"/>
          <a:effectRef idx="0"/>
          <a:fontRef idx="minor"/>
        </p:style>
        <p:txBody>
          <a:bodyPr lIns="90000" rIns="90000" tIns="46800" bIns="46800" anchor="ctr">
            <a:spAutoFit/>
          </a:bodyPr>
          <a:p>
            <a:pPr algn="ct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ffffff"/>
                </a:solidFill>
                <a:effectLst/>
                <a:uFillTx/>
                <a:latin typeface="Arial"/>
              </a:rPr>
              <a:t>$/qtr.</a:t>
            </a:r>
            <a:endParaRPr b="0" lang="en-US" sz="900" strike="noStrike" u="none">
              <a:solidFill>
                <a:srgbClr val="ffffff"/>
              </a:solidFill>
              <a:effectLst/>
              <a:uFillTx/>
              <a:latin typeface="Arial"/>
            </a:endParaRPr>
          </a:p>
        </p:txBody>
      </p:sp>
      <p:sp>
        <p:nvSpPr>
          <p:cNvPr id="715" name=""/>
          <p:cNvSpPr/>
          <p:nvPr/>
        </p:nvSpPr>
        <p:spPr>
          <a:xfrm flipV="1">
            <a:off x="965160" y="1936800"/>
            <a:ext cx="2870280" cy="1752480"/>
          </a:xfrm>
          <a:prstGeom prst="line">
            <a:avLst/>
          </a:prstGeom>
          <a:ln w="15840">
            <a:solidFill>
              <a:srgbClr val="ffffff"/>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716" name=""/>
          <p:cNvSpPr/>
          <p:nvPr/>
        </p:nvSpPr>
        <p:spPr>
          <a:xfrm>
            <a:off x="1181160" y="2685960"/>
            <a:ext cx="1371600" cy="478440"/>
          </a:xfrm>
          <a:prstGeom prst="rect">
            <a:avLst/>
          </a:prstGeom>
          <a:noFill/>
          <a:ln w="0">
            <a:noFill/>
          </a:ln>
        </p:spPr>
        <p:style>
          <a:lnRef idx="0"/>
          <a:fillRef idx="0"/>
          <a:effectRef idx="0"/>
          <a:fontRef idx="minor"/>
        </p:style>
        <p:txBody>
          <a:bodyPr lIns="90000" rIns="90000" tIns="46800" bIns="4680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EBS Collocation</a:t>
            </a:r>
            <a:endParaRPr b="0" lang="en-US" sz="1000" strike="noStrike" u="none">
              <a:solidFill>
                <a:srgbClr val="ffffff"/>
              </a:solidFill>
              <a:effectLst/>
              <a:uFillTx/>
              <a:latin typeface="Arial"/>
            </a:endParaRPr>
          </a:p>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ff"/>
              </a:solidFill>
              <a:effectLst/>
              <a:uFillTx/>
              <a:latin typeface="Arial"/>
            </a:endParaRPr>
          </a:p>
        </p:txBody>
      </p:sp>
      <p:sp>
        <p:nvSpPr>
          <p:cNvPr id="717" name=""/>
          <p:cNvSpPr/>
          <p:nvPr/>
        </p:nvSpPr>
        <p:spPr>
          <a:xfrm>
            <a:off x="4800600" y="3260880"/>
            <a:ext cx="934920" cy="5518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ff"/>
                </a:solidFill>
                <a:effectLst/>
                <a:uFillTx/>
                <a:latin typeface="Arial"/>
              </a:rPr>
              <a:t>$ for existing bandwidth contract</a:t>
            </a:r>
            <a:endParaRPr b="0" lang="en-US" sz="1000" strike="noStrike" u="none">
              <a:solidFill>
                <a:srgbClr val="ffffff"/>
              </a:solidFill>
              <a:effectLst/>
              <a:uFillTx/>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718" name="totalcricket_logo" descr=""/>
          <p:cNvPicPr/>
          <p:nvPr/>
        </p:nvPicPr>
        <p:blipFill>
          <a:blip r:embed="rId2"/>
          <a:stretch/>
        </p:blipFill>
        <p:spPr>
          <a:xfrm>
            <a:off x="2514600" y="5181480"/>
            <a:ext cx="6084720" cy="576360"/>
          </a:xfrm>
          <a:prstGeom prst="rect">
            <a:avLst/>
          </a:prstGeom>
          <a:noFill/>
          <a:ln w="0">
            <a:noFill/>
          </a:ln>
        </p:spPr>
      </p:pic>
      <p:sp>
        <p:nvSpPr>
          <p:cNvPr id="719" name="PlaceHolder 1"/>
          <p:cNvSpPr>
            <a:spLocks noGrp="1"/>
          </p:cNvSpPr>
          <p:nvPr>
            <p:ph type="title"/>
          </p:nvPr>
        </p:nvSpPr>
        <p:spPr>
          <a:xfrm>
            <a:off x="304920" y="380880"/>
            <a:ext cx="8153280" cy="533520"/>
          </a:xfrm>
          <a:prstGeom prst="rect">
            <a:avLst/>
          </a:prstGeom>
          <a:noFill/>
          <a:ln w="0">
            <a:noFill/>
          </a:ln>
        </p:spPr>
        <p:txBody>
          <a:bodyPr lIns="102960" rIns="102960" tIns="51480" bIns="5148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EBS has a broad range of Media Cast customers.</a:t>
            </a:r>
            <a:endParaRPr b="0" lang="en-US" sz="2800" strike="noStrike" u="none">
              <a:solidFill>
                <a:srgbClr val="ffffff"/>
              </a:solidFill>
              <a:effectLst/>
              <a:uFillTx/>
              <a:latin typeface="Arial"/>
            </a:endParaRPr>
          </a:p>
        </p:txBody>
      </p:sp>
      <p:pic>
        <p:nvPicPr>
          <p:cNvPr id="720" name="" descr=""/>
          <p:cNvPicPr/>
          <p:nvPr/>
        </p:nvPicPr>
        <p:blipFill>
          <a:blip r:embed="rId3"/>
          <a:stretch/>
        </p:blipFill>
        <p:spPr>
          <a:xfrm>
            <a:off x="2489040" y="1798560"/>
            <a:ext cx="2430720" cy="644760"/>
          </a:xfrm>
          <a:prstGeom prst="rect">
            <a:avLst/>
          </a:prstGeom>
          <a:noFill/>
          <a:ln w="0">
            <a:noFill/>
          </a:ln>
        </p:spPr>
      </p:pic>
      <p:pic>
        <p:nvPicPr>
          <p:cNvPr id="721" name="" descr=""/>
          <p:cNvPicPr/>
          <p:nvPr/>
        </p:nvPicPr>
        <p:blipFill>
          <a:blip r:embed="rId4"/>
          <a:stretch/>
        </p:blipFill>
        <p:spPr>
          <a:xfrm>
            <a:off x="3171960" y="4113360"/>
            <a:ext cx="1717560" cy="669600"/>
          </a:xfrm>
          <a:prstGeom prst="rect">
            <a:avLst/>
          </a:prstGeom>
          <a:noFill/>
          <a:ln w="0">
            <a:noFill/>
          </a:ln>
        </p:spPr>
      </p:pic>
      <p:pic>
        <p:nvPicPr>
          <p:cNvPr id="722" name="" descr=""/>
          <p:cNvPicPr/>
          <p:nvPr/>
        </p:nvPicPr>
        <p:blipFill>
          <a:blip r:embed="rId5"/>
          <a:stretch/>
        </p:blipFill>
        <p:spPr>
          <a:xfrm>
            <a:off x="731880" y="6033960"/>
            <a:ext cx="2228760" cy="757440"/>
          </a:xfrm>
          <a:prstGeom prst="rect">
            <a:avLst/>
          </a:prstGeom>
          <a:noFill/>
          <a:ln w="0">
            <a:noFill/>
          </a:ln>
        </p:spPr>
      </p:pic>
      <p:grpSp>
        <p:nvGrpSpPr>
          <p:cNvPr id="723" name=""/>
          <p:cNvGrpSpPr/>
          <p:nvPr/>
        </p:nvGrpSpPr>
        <p:grpSpPr>
          <a:xfrm>
            <a:off x="3954600" y="2529000"/>
            <a:ext cx="9000" cy="9000"/>
            <a:chOff x="3954600" y="2529000"/>
            <a:chExt cx="9000" cy="9000"/>
          </a:xfrm>
        </p:grpSpPr>
        <p:pic>
          <p:nvPicPr>
            <p:cNvPr id="724" name="" descr=""/>
            <p:cNvPicPr/>
            <p:nvPr/>
          </p:nvPicPr>
          <p:blipFill>
            <a:blip r:embed="rId6"/>
            <a:stretch/>
          </p:blipFill>
          <p:spPr>
            <a:xfrm>
              <a:off x="3954600" y="2529000"/>
              <a:ext cx="9000" cy="9000"/>
            </a:xfrm>
            <a:prstGeom prst="rect">
              <a:avLst/>
            </a:prstGeom>
            <a:noFill/>
            <a:ln w="0">
              <a:noFill/>
            </a:ln>
          </p:spPr>
        </p:pic>
        <p:pic>
          <p:nvPicPr>
            <p:cNvPr id="725" name="" descr=""/>
            <p:cNvPicPr/>
            <p:nvPr/>
          </p:nvPicPr>
          <p:blipFill>
            <a:blip r:embed="rId7"/>
            <a:stretch/>
          </p:blipFill>
          <p:spPr>
            <a:xfrm>
              <a:off x="3954600" y="2529000"/>
              <a:ext cx="9000" cy="9000"/>
            </a:xfrm>
            <a:prstGeom prst="rect">
              <a:avLst/>
            </a:prstGeom>
            <a:noFill/>
            <a:ln w="0">
              <a:noFill/>
            </a:ln>
          </p:spPr>
        </p:pic>
      </p:grpSp>
      <p:pic>
        <p:nvPicPr>
          <p:cNvPr id="726" name="" descr=""/>
          <p:cNvPicPr/>
          <p:nvPr/>
        </p:nvPicPr>
        <p:blipFill>
          <a:blip r:embed="rId8"/>
          <a:stretch/>
        </p:blipFill>
        <p:spPr>
          <a:xfrm>
            <a:off x="5297400" y="2354400"/>
            <a:ext cx="3429000" cy="503280"/>
          </a:xfrm>
          <a:prstGeom prst="rect">
            <a:avLst/>
          </a:prstGeom>
          <a:noFill/>
          <a:ln w="0">
            <a:noFill/>
          </a:ln>
        </p:spPr>
      </p:pic>
      <p:pic>
        <p:nvPicPr>
          <p:cNvPr id="727" name="" descr=""/>
          <p:cNvPicPr/>
          <p:nvPr/>
        </p:nvPicPr>
        <p:blipFill>
          <a:blip r:embed="rId9"/>
          <a:stretch/>
        </p:blipFill>
        <p:spPr>
          <a:xfrm>
            <a:off x="6040440" y="5187960"/>
            <a:ext cx="3103560" cy="603360"/>
          </a:xfrm>
          <a:prstGeom prst="rect">
            <a:avLst/>
          </a:prstGeom>
          <a:noFill/>
          <a:ln w="0">
            <a:noFill/>
          </a:ln>
        </p:spPr>
      </p:pic>
      <p:pic>
        <p:nvPicPr>
          <p:cNvPr id="728" name="" descr=""/>
          <p:cNvPicPr/>
          <p:nvPr/>
        </p:nvPicPr>
        <p:blipFill>
          <a:blip r:embed="rId10"/>
          <a:stretch/>
        </p:blipFill>
        <p:spPr>
          <a:xfrm>
            <a:off x="2698920" y="2655720"/>
            <a:ext cx="2435040" cy="455760"/>
          </a:xfrm>
          <a:prstGeom prst="rect">
            <a:avLst/>
          </a:prstGeom>
          <a:noFill/>
          <a:ln w="0">
            <a:noFill/>
          </a:ln>
        </p:spPr>
      </p:pic>
      <p:pic>
        <p:nvPicPr>
          <p:cNvPr id="729" name="" descr=""/>
          <p:cNvPicPr/>
          <p:nvPr/>
        </p:nvPicPr>
        <p:blipFill>
          <a:blip r:embed="rId11"/>
          <a:stretch/>
        </p:blipFill>
        <p:spPr>
          <a:xfrm>
            <a:off x="257040" y="3770280"/>
            <a:ext cx="1457640" cy="1009800"/>
          </a:xfrm>
          <a:prstGeom prst="rect">
            <a:avLst/>
          </a:prstGeom>
          <a:noFill/>
          <a:ln w="0">
            <a:noFill/>
          </a:ln>
        </p:spPr>
      </p:pic>
      <p:grpSp>
        <p:nvGrpSpPr>
          <p:cNvPr id="730" name=""/>
          <p:cNvGrpSpPr/>
          <p:nvPr/>
        </p:nvGrpSpPr>
        <p:grpSpPr>
          <a:xfrm>
            <a:off x="6148440" y="5910120"/>
            <a:ext cx="2223720" cy="588600"/>
            <a:chOff x="6148440" y="5910120"/>
            <a:chExt cx="2223720" cy="588600"/>
          </a:xfrm>
        </p:grpSpPr>
        <p:pic>
          <p:nvPicPr>
            <p:cNvPr id="731" name="" descr=""/>
            <p:cNvPicPr/>
            <p:nvPr/>
          </p:nvPicPr>
          <p:blipFill>
            <a:blip r:embed="rId12"/>
            <a:stretch/>
          </p:blipFill>
          <p:spPr>
            <a:xfrm>
              <a:off x="6148440" y="5910120"/>
              <a:ext cx="2223720" cy="588600"/>
            </a:xfrm>
            <a:prstGeom prst="rect">
              <a:avLst/>
            </a:prstGeom>
            <a:noFill/>
            <a:ln w="0">
              <a:noFill/>
            </a:ln>
          </p:spPr>
        </p:pic>
        <p:pic>
          <p:nvPicPr>
            <p:cNvPr id="732" name="" descr=""/>
            <p:cNvPicPr/>
            <p:nvPr/>
          </p:nvPicPr>
          <p:blipFill>
            <a:blip r:embed="rId13"/>
            <a:stretch/>
          </p:blipFill>
          <p:spPr>
            <a:xfrm>
              <a:off x="6148440" y="5910120"/>
              <a:ext cx="2223720" cy="588600"/>
            </a:xfrm>
            <a:prstGeom prst="rect">
              <a:avLst/>
            </a:prstGeom>
            <a:noFill/>
            <a:ln w="0">
              <a:noFill/>
            </a:ln>
          </p:spPr>
        </p:pic>
      </p:grpSp>
      <p:pic>
        <p:nvPicPr>
          <p:cNvPr id="733" name="" descr=""/>
          <p:cNvPicPr/>
          <p:nvPr/>
        </p:nvPicPr>
        <p:blipFill>
          <a:blip r:embed="rId14"/>
          <a:stretch/>
        </p:blipFill>
        <p:spPr>
          <a:xfrm>
            <a:off x="112680" y="2741760"/>
            <a:ext cx="1895400" cy="815760"/>
          </a:xfrm>
          <a:prstGeom prst="rect">
            <a:avLst/>
          </a:prstGeom>
          <a:noFill/>
          <a:ln w="0">
            <a:noFill/>
          </a:ln>
        </p:spPr>
      </p:pic>
      <p:grpSp>
        <p:nvGrpSpPr>
          <p:cNvPr id="734" name=""/>
          <p:cNvGrpSpPr/>
          <p:nvPr/>
        </p:nvGrpSpPr>
        <p:grpSpPr>
          <a:xfrm>
            <a:off x="2766960" y="3255840"/>
            <a:ext cx="1873080" cy="701280"/>
            <a:chOff x="2766960" y="3255840"/>
            <a:chExt cx="1873080" cy="701280"/>
          </a:xfrm>
        </p:grpSpPr>
        <p:pic>
          <p:nvPicPr>
            <p:cNvPr id="735" name="" descr=""/>
            <p:cNvPicPr/>
            <p:nvPr/>
          </p:nvPicPr>
          <p:blipFill>
            <a:blip r:embed="rId15"/>
            <a:stretch/>
          </p:blipFill>
          <p:spPr>
            <a:xfrm>
              <a:off x="2766960" y="3255840"/>
              <a:ext cx="1873080" cy="701280"/>
            </a:xfrm>
            <a:prstGeom prst="rect">
              <a:avLst/>
            </a:prstGeom>
            <a:noFill/>
            <a:ln w="0">
              <a:noFill/>
            </a:ln>
          </p:spPr>
        </p:pic>
        <p:pic>
          <p:nvPicPr>
            <p:cNvPr id="736" name="" descr=""/>
            <p:cNvPicPr/>
            <p:nvPr/>
          </p:nvPicPr>
          <p:blipFill>
            <a:blip r:embed="rId16"/>
            <a:stretch/>
          </p:blipFill>
          <p:spPr>
            <a:xfrm>
              <a:off x="2766960" y="3255840"/>
              <a:ext cx="1873080" cy="701280"/>
            </a:xfrm>
            <a:prstGeom prst="rect">
              <a:avLst/>
            </a:prstGeom>
            <a:noFill/>
            <a:ln w="0">
              <a:noFill/>
            </a:ln>
          </p:spPr>
        </p:pic>
      </p:grpSp>
      <p:grpSp>
        <p:nvGrpSpPr>
          <p:cNvPr id="737" name=""/>
          <p:cNvGrpSpPr/>
          <p:nvPr/>
        </p:nvGrpSpPr>
        <p:grpSpPr>
          <a:xfrm>
            <a:off x="5365800" y="3089160"/>
            <a:ext cx="3263400" cy="522000"/>
            <a:chOff x="5365800" y="3089160"/>
            <a:chExt cx="3263400" cy="522000"/>
          </a:xfrm>
        </p:grpSpPr>
        <p:pic>
          <p:nvPicPr>
            <p:cNvPr id="738" name="" descr=""/>
            <p:cNvPicPr/>
            <p:nvPr/>
          </p:nvPicPr>
          <p:blipFill>
            <a:blip r:embed="rId17"/>
            <a:stretch/>
          </p:blipFill>
          <p:spPr>
            <a:xfrm>
              <a:off x="5365800" y="3089160"/>
              <a:ext cx="3263400" cy="522000"/>
            </a:xfrm>
            <a:prstGeom prst="rect">
              <a:avLst/>
            </a:prstGeom>
            <a:noFill/>
            <a:ln w="0">
              <a:noFill/>
            </a:ln>
          </p:spPr>
        </p:pic>
        <p:pic>
          <p:nvPicPr>
            <p:cNvPr id="739" name="" descr=""/>
            <p:cNvPicPr/>
            <p:nvPr/>
          </p:nvPicPr>
          <p:blipFill>
            <a:blip r:embed="rId18"/>
            <a:stretch/>
          </p:blipFill>
          <p:spPr>
            <a:xfrm>
              <a:off x="5365800" y="3089160"/>
              <a:ext cx="3263400" cy="522000"/>
            </a:xfrm>
            <a:prstGeom prst="rect">
              <a:avLst/>
            </a:prstGeom>
            <a:noFill/>
            <a:ln w="0">
              <a:noFill/>
            </a:ln>
          </p:spPr>
        </p:pic>
      </p:grpSp>
      <p:pic>
        <p:nvPicPr>
          <p:cNvPr id="740" name="morganstanleydeanwitter_logo" descr=""/>
          <p:cNvPicPr/>
          <p:nvPr/>
        </p:nvPicPr>
        <p:blipFill>
          <a:blip r:embed="rId19"/>
          <a:stretch/>
        </p:blipFill>
        <p:spPr>
          <a:xfrm>
            <a:off x="3186000" y="1112760"/>
            <a:ext cx="5056200" cy="426960"/>
          </a:xfrm>
          <a:prstGeom prst="rect">
            <a:avLst/>
          </a:prstGeom>
          <a:noFill/>
          <a:ln w="0">
            <a:noFill/>
          </a:ln>
        </p:spPr>
      </p:pic>
      <p:pic>
        <p:nvPicPr>
          <p:cNvPr id="741" name="lucent_logo" descr=""/>
          <p:cNvPicPr/>
          <p:nvPr/>
        </p:nvPicPr>
        <p:blipFill>
          <a:blip r:embed="rId20"/>
          <a:stretch/>
        </p:blipFill>
        <p:spPr>
          <a:xfrm>
            <a:off x="5570640" y="3975120"/>
            <a:ext cx="2743200" cy="946080"/>
          </a:xfrm>
          <a:prstGeom prst="rect">
            <a:avLst/>
          </a:prstGeom>
          <a:noFill/>
          <a:ln w="0">
            <a:noFill/>
          </a:ln>
        </p:spPr>
      </p:pic>
      <p:pic>
        <p:nvPicPr>
          <p:cNvPr id="742" name="mshow_logo" descr=""/>
          <p:cNvPicPr/>
          <p:nvPr/>
        </p:nvPicPr>
        <p:blipFill>
          <a:blip r:embed="rId21"/>
          <a:stretch/>
        </p:blipFill>
        <p:spPr>
          <a:xfrm>
            <a:off x="3171960" y="6062760"/>
            <a:ext cx="2035080" cy="792000"/>
          </a:xfrm>
          <a:prstGeom prst="rect">
            <a:avLst/>
          </a:prstGeom>
          <a:noFill/>
          <a:ln w="0">
            <a:noFill/>
          </a:ln>
        </p:spPr>
      </p:pic>
      <p:pic>
        <p:nvPicPr>
          <p:cNvPr id="743" name="drewcareyshow_logo" descr=""/>
          <p:cNvPicPr/>
          <p:nvPr/>
        </p:nvPicPr>
        <p:blipFill>
          <a:blip r:embed="rId22"/>
          <a:stretch/>
        </p:blipFill>
        <p:spPr>
          <a:xfrm>
            <a:off x="112680" y="5054760"/>
            <a:ext cx="2206800" cy="942840"/>
          </a:xfrm>
          <a:prstGeom prst="rect">
            <a:avLst/>
          </a:prstGeom>
          <a:noFill/>
          <a:ln w="0">
            <a:noFill/>
          </a:ln>
        </p:spPr>
      </p:pic>
      <p:pic>
        <p:nvPicPr>
          <p:cNvPr id="744" name="lehmanbrothers_logo" descr=""/>
          <p:cNvPicPr/>
          <p:nvPr/>
        </p:nvPicPr>
        <p:blipFill>
          <a:blip r:embed="rId23"/>
          <a:stretch/>
        </p:blipFill>
        <p:spPr>
          <a:xfrm>
            <a:off x="5584680" y="1830240"/>
            <a:ext cx="3429000" cy="290520"/>
          </a:xfrm>
          <a:prstGeom prst="rect">
            <a:avLst/>
          </a:prstGeom>
          <a:noFill/>
          <a:ln w="0">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45"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New Initiatives</a:t>
            </a:r>
            <a:endParaRPr b="0" lang="en-US" sz="4000" strike="noStrike" u="none">
              <a:solidFill>
                <a:srgbClr val="ffffff"/>
              </a:solidFill>
              <a:effectLst/>
              <a:uFillTx/>
              <a:latin typeface="Arial"/>
            </a:endParaRPr>
          </a:p>
        </p:txBody>
      </p:sp>
      <p:sp>
        <p:nvSpPr>
          <p:cNvPr id="746" name="PlaceHolder 2"/>
          <p:cNvSpPr>
            <a:spLocks noGrp="1"/>
          </p:cNvSpPr>
          <p:nvPr>
            <p:ph/>
          </p:nvPr>
        </p:nvSpPr>
        <p:spPr>
          <a:xfrm>
            <a:off x="685800" y="1447560"/>
            <a:ext cx="7772400" cy="464796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e-Learning</a:t>
            </a:r>
            <a:endParaRPr b="0" lang="en-US" sz="3200" strike="noStrike" u="none">
              <a:solidFill>
                <a:srgbClr val="ffffff"/>
              </a:solidFill>
              <a:effectLst/>
              <a:uFillTx/>
              <a:latin typeface="Arial"/>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“.com” business solutions</a:t>
            </a:r>
            <a:endParaRPr b="0" lang="en-US" sz="3200" strike="noStrike" u="none">
              <a:solidFill>
                <a:srgbClr val="ffffff"/>
              </a:solidFill>
              <a:effectLst/>
              <a:uFillTx/>
              <a:latin typeface="Arial"/>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Transit / Internet Access</a:t>
            </a:r>
            <a:endParaRPr b="0" lang="en-US" sz="3200" strike="noStrike" u="none">
              <a:solidFill>
                <a:srgbClr val="ffffff"/>
              </a:solidFill>
              <a:effectLst/>
              <a:uFillTx/>
              <a:latin typeface="Arial"/>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47"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Potential Regulatory Issues</a:t>
            </a:r>
            <a:endParaRPr b="0" lang="en-US" sz="4000" strike="noStrike" u="none">
              <a:solidFill>
                <a:srgbClr val="ffffff"/>
              </a:solidFill>
              <a:effectLst/>
              <a:uFillTx/>
              <a:latin typeface="Arial"/>
            </a:endParaRPr>
          </a:p>
        </p:txBody>
      </p:sp>
      <p:sp>
        <p:nvSpPr>
          <p:cNvPr id="748" name="PlaceHolder 2"/>
          <p:cNvSpPr>
            <a:spLocks noGrp="1"/>
          </p:cNvSpPr>
          <p:nvPr>
            <p:ph type="subTitle"/>
          </p:nvPr>
        </p:nvSpPr>
        <p:spPr>
          <a:xfrm>
            <a:off x="1371600" y="3886200"/>
            <a:ext cx="6400800" cy="1752480"/>
          </a:xfrm>
          <a:prstGeom prst="rect">
            <a:avLst/>
          </a:prstGeom>
          <a:noFill/>
          <a:ln w="0">
            <a:noFill/>
          </a:ln>
        </p:spPr>
        <p:txBody>
          <a:bodyPr lIns="0" rIns="0" tIns="0" bIns="0" anchor="t">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49"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Regulatory Concerns</a:t>
            </a:r>
            <a:endParaRPr b="0" lang="en-US" sz="4000" strike="noStrike" u="none">
              <a:solidFill>
                <a:srgbClr val="ffffff"/>
              </a:solidFill>
              <a:effectLst/>
              <a:uFillTx/>
              <a:latin typeface="Arial"/>
            </a:endParaRPr>
          </a:p>
        </p:txBody>
      </p:sp>
      <p:sp>
        <p:nvSpPr>
          <p:cNvPr id="750" name="PlaceHolder 2"/>
          <p:cNvSpPr>
            <a:spLocks noGrp="1"/>
          </p:cNvSpPr>
          <p:nvPr>
            <p:ph/>
          </p:nvPr>
        </p:nvSpPr>
        <p:spPr>
          <a:xfrm>
            <a:off x="685800" y="1447560"/>
            <a:ext cx="7772400" cy="4647960"/>
          </a:xfrm>
          <a:prstGeom prst="rect">
            <a:avLst/>
          </a:prstGeom>
          <a:noFill/>
          <a:ln w="0">
            <a:noFill/>
          </a:ln>
        </p:spPr>
        <p:txBody>
          <a:bodyPr lIns="90000" rIns="90000" tIns="46800" bIns="46800" anchor="t">
            <a:normAutofit/>
          </a:bodyPr>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Macro Issues:</a:t>
            </a:r>
            <a:endParaRPr b="0" lang="en-US" sz="2800" strike="noStrike" u="none">
              <a:solidFill>
                <a:srgbClr val="ffffff"/>
              </a:solidFill>
              <a:effectLst/>
              <a:uFillTx/>
              <a:latin typeface="Arial"/>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Technology Convergence (voice over PSTN vs IP - is there a difference?)</a:t>
            </a:r>
            <a:endParaRPr b="0" lang="en-US" sz="2400" strike="noStrike" u="none">
              <a:solidFill>
                <a:srgbClr val="ffffff"/>
              </a:solidFill>
              <a:effectLst/>
              <a:uFillTx/>
              <a:latin typeface="Arial"/>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Market Convergence (difference between a CLEC and an IXC and an ISP?)</a:t>
            </a:r>
            <a:endParaRPr b="0" lang="en-US" sz="2400" strike="noStrike" u="none">
              <a:solidFill>
                <a:srgbClr val="ffffff"/>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51"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Enterprise Services Issues</a:t>
            </a:r>
            <a:endParaRPr b="0" lang="en-US" sz="3200" strike="noStrike" u="none">
              <a:solidFill>
                <a:srgbClr val="ffffff"/>
              </a:solidFill>
              <a:effectLst/>
              <a:uFillTx/>
              <a:latin typeface="Arial"/>
            </a:endParaRPr>
          </a:p>
        </p:txBody>
      </p:sp>
      <p:sp>
        <p:nvSpPr>
          <p:cNvPr id="752" name="PlaceHolder 2"/>
          <p:cNvSpPr>
            <a:spLocks noGrp="1"/>
          </p:cNvSpPr>
          <p:nvPr>
            <p:ph/>
          </p:nvPr>
        </p:nvSpPr>
        <p:spPr>
          <a:xfrm>
            <a:off x="76320" y="1066680"/>
            <a:ext cx="8610480" cy="4648320"/>
          </a:xfrm>
          <a:prstGeom prst="rect">
            <a:avLst/>
          </a:prstGeom>
          <a:noFill/>
          <a:ln w="0">
            <a:noFill/>
          </a:ln>
        </p:spPr>
        <p:txBody>
          <a:bodyPr lIns="90000" rIns="90000" tIns="46800" bIns="46800" anchor="t">
            <a:normAutofit fontScale="92500" lnSpcReduction="9999"/>
          </a:bodyPr>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Is EIN a Common Carrier Network?</a:t>
            </a:r>
            <a:endParaRPr b="0" lang="en-US" sz="18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Do we just pass traffic or do we originate traffic?</a:t>
            </a:r>
            <a:endParaRPr b="0" lang="en-US" sz="16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RBOC Service Restrictions</a:t>
            </a:r>
            <a:endParaRPr b="0" lang="en-US" sz="18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ie tariffs for xDSL (as we increase the demand for QoS, they must change their cost model of over subscription)</a:t>
            </a:r>
            <a:endParaRPr b="0" lang="en-US" sz="16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Access to Central Offices for services like hosted apps</a:t>
            </a:r>
            <a:endParaRPr b="0" lang="en-US" sz="16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Cable Franchise Rights</a:t>
            </a:r>
            <a:endParaRPr b="0" lang="en-US" sz="18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 we distribute cable channels like CNBC or do the local cable companies have exclusive distribution rights?  How can we get around this - ie original content?</a:t>
            </a:r>
            <a:endParaRPr b="0" lang="en-US" sz="16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Intermediation</a:t>
            </a:r>
            <a:endParaRPr b="0" lang="en-US" sz="18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As we buy out contracts and become the supplier of record for potentially ANY telecom service, what regulatory paradigm do we fall in? especially if we use our own network?  (esp local loop or inter-LATA services)</a:t>
            </a:r>
            <a:endParaRPr b="0" lang="en-US" sz="1600" strike="noStrike" u="none">
              <a:solidFill>
                <a:srgbClr val="ffffff"/>
              </a:solidFill>
              <a:effectLst/>
              <a:uFillTx/>
              <a:latin typeface="Arial"/>
            </a:endParaRPr>
          </a:p>
          <a:p>
            <a:pPr lvl="1" marL="743040" indent="-285840">
              <a:spcBef>
                <a:spcPts val="45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Internet Access or Transit</a:t>
            </a:r>
            <a:endParaRPr b="0" lang="en-US" sz="1800" strike="noStrike" u="none">
              <a:solidFill>
                <a:srgbClr val="ffffff"/>
              </a:solidFill>
              <a:effectLst/>
              <a:uFillTx/>
              <a:latin typeface="Arial"/>
            </a:endParaRPr>
          </a:p>
          <a:p>
            <a:pPr lvl="2" marL="1143000" indent="-228600">
              <a:spcBef>
                <a:spcPts val="400"/>
              </a:spcBef>
              <a:buClr>
                <a:srgbClr val="ffffff"/>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As we open the EIN up to generic data transmission, how do we differentiate ourselves form a peering backbone provider - and do we need to?</a:t>
            </a:r>
            <a:endParaRPr b="0" lang="en-US" sz="1600" strike="noStrike" u="none">
              <a:solidFill>
                <a:srgbClr val="ffffff"/>
              </a:solidFill>
              <a:effectLst/>
              <a:uFillTx/>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53"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Contact Information:</a:t>
            </a:r>
            <a:endParaRPr b="0" lang="en-US" sz="4000" strike="noStrike" u="none">
              <a:solidFill>
                <a:srgbClr val="ffffff"/>
              </a:solidFill>
              <a:effectLst/>
              <a:uFillTx/>
              <a:latin typeface="Arial"/>
            </a:endParaRPr>
          </a:p>
        </p:txBody>
      </p:sp>
      <p:sp>
        <p:nvSpPr>
          <p:cNvPr id="754" name="PlaceHolder 2"/>
          <p:cNvSpPr>
            <a:spLocks noGrp="1"/>
          </p:cNvSpPr>
          <p:nvPr>
            <p:ph/>
          </p:nvPr>
        </p:nvSpPr>
        <p:spPr>
          <a:xfrm>
            <a:off x="1905120" y="1447560"/>
            <a:ext cx="6781680" cy="4647960"/>
          </a:xfrm>
          <a:prstGeom prst="rect">
            <a:avLst/>
          </a:prstGeom>
          <a:noFill/>
          <a:ln w="0">
            <a:noFill/>
          </a:ln>
        </p:spPr>
        <p:txBody>
          <a:bodyPr lIns="90000" rIns="90000" tIns="46800" bIns="46800" anchor="t">
            <a:normAutofit/>
          </a:bodyPr>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Matt Harris</a:t>
            </a:r>
            <a:endParaRPr b="0" lang="en-US" sz="28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503 702 0254</a:t>
            </a:r>
            <a:endParaRPr b="0" lang="en-US" sz="2400" strike="noStrike" u="none">
              <a:solidFill>
                <a:srgbClr val="ffffff"/>
              </a:solidFill>
              <a:effectLst/>
              <a:uFillTx/>
              <a:latin typeface="Arial"/>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Brad Nebergall </a:t>
            </a:r>
            <a:endParaRPr b="0" lang="en-US" sz="28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713 853 4714</a:t>
            </a:r>
            <a:endParaRPr b="0" lang="en-US" sz="2400" strike="noStrike" u="none">
              <a:solidFill>
                <a:srgbClr val="ffffff"/>
              </a:solidFill>
              <a:effectLst/>
              <a:uFillTx/>
              <a:latin typeface="Arial"/>
            </a:endParaRPr>
          </a:p>
          <a:p>
            <a:pPr marL="34308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ff"/>
              </a:solidFill>
              <a:effectLst/>
              <a:uFillTx/>
              <a:latin typeface="Arial"/>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Michael Smythe, Business Development</a:t>
            </a:r>
            <a:endParaRPr b="0" lang="en-US" sz="28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503 886 0306</a:t>
            </a:r>
            <a:endParaRPr b="0" lang="en-US" sz="2400" strike="noStrike" u="none">
              <a:solidFill>
                <a:srgbClr val="ffffff"/>
              </a:solidFill>
              <a:effectLst/>
              <a:uFillTx/>
              <a:latin typeface="Arial"/>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Theresa Riedman, Marketing</a:t>
            </a:r>
            <a:endParaRPr b="0" lang="en-US" sz="2800" strike="noStrike" u="none">
              <a:solidFill>
                <a:srgbClr val="ffffff"/>
              </a:solidFill>
              <a:effectLst/>
              <a:uFillTx/>
              <a:latin typeface="Arial"/>
            </a:endParaRPr>
          </a:p>
          <a:p>
            <a:pPr lvl="1" marL="743040" indent="-28584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ff"/>
                </a:solidFill>
                <a:effectLst/>
                <a:uFillTx/>
                <a:latin typeface="Arial"/>
              </a:rPr>
              <a:t>503 886 0509</a:t>
            </a:r>
            <a:endParaRPr b="0" lang="en-US" sz="2400" strike="noStrike" u="none">
              <a:solidFill>
                <a:srgbClr val="ffffff"/>
              </a:solidFill>
              <a:effectLst/>
              <a:uFillTx/>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55" name="PlaceHolder 1"/>
          <p:cNvSpPr>
            <a:spLocks noGrp="1"/>
          </p:cNvSpPr>
          <p:nvPr>
            <p:ph type="title"/>
          </p:nvPr>
        </p:nvSpPr>
        <p:spPr>
          <a:xfrm>
            <a:off x="141120" y="237600"/>
            <a:ext cx="8863200" cy="590760"/>
          </a:xfrm>
          <a:prstGeom prst="rect">
            <a:avLst/>
          </a:prstGeom>
          <a:noFill/>
          <a:ln w="0">
            <a:noFill/>
          </a:ln>
        </p:spPr>
        <p:txBody>
          <a:bodyPr lIns="93240" rIns="9324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00"/>
                </a:solidFill>
                <a:effectLst/>
                <a:uFillTx/>
                <a:latin typeface="Arial"/>
              </a:rPr>
              <a:t>Requesting and Receiving Basic Information over</a:t>
            </a:r>
            <a:br>
              <a:rPr sz="2400"/>
            </a:br>
            <a:r>
              <a:rPr b="1" lang="en-US" sz="2400" strike="noStrike" u="none">
                <a:solidFill>
                  <a:srgbClr val="ffff00"/>
                </a:solidFill>
                <a:effectLst/>
                <a:uFillTx/>
                <a:latin typeface="Arial"/>
              </a:rPr>
              <a:t>The Internet</a:t>
            </a:r>
            <a:endParaRPr b="0" lang="en-US" sz="2400" strike="noStrike" u="none">
              <a:solidFill>
                <a:srgbClr val="ffffff"/>
              </a:solidFill>
              <a:effectLst/>
              <a:uFillTx/>
              <a:latin typeface="Arial"/>
            </a:endParaRPr>
          </a:p>
        </p:txBody>
      </p:sp>
      <p:sp>
        <p:nvSpPr>
          <p:cNvPr id="756" name=""/>
          <p:cNvSpPr/>
          <p:nvPr/>
        </p:nvSpPr>
        <p:spPr>
          <a:xfrm>
            <a:off x="3321000" y="3870360"/>
            <a:ext cx="2946600" cy="581040"/>
          </a:xfrm>
          <a:prstGeom prst="leftArrow">
            <a:avLst>
              <a:gd name="adj1" fmla="val 54981"/>
              <a:gd name="adj2" fmla="val 53483"/>
            </a:avLst>
          </a:prstGeom>
          <a:solidFill>
            <a:srgbClr val="0033cc"/>
          </a:solidFill>
          <a:ln w="9360">
            <a:solidFill>
              <a:srgbClr val="ffffff"/>
            </a:solidFill>
            <a:miter/>
          </a:ln>
        </p:spPr>
        <p:style>
          <a:lnRef idx="0"/>
          <a:fillRef idx="0"/>
          <a:effectRef idx="0"/>
          <a:fontRef idx="minor"/>
        </p:style>
        <p:txBody>
          <a:bodyPr lIns="90000" rIns="90000" tIns="91440" bIns="91440" anchor="ctr">
            <a:spAutoFit/>
          </a:bodyPr>
          <a:p>
            <a:endParaRPr b="0" lang="en-US" sz="2400" strike="noStrike" u="none">
              <a:solidFill>
                <a:srgbClr val="ffffff"/>
              </a:solidFill>
              <a:effectLst/>
              <a:uFillTx/>
              <a:latin typeface="Arial"/>
            </a:endParaRPr>
          </a:p>
        </p:txBody>
      </p:sp>
      <p:sp>
        <p:nvSpPr>
          <p:cNvPr id="757" name=""/>
          <p:cNvSpPr/>
          <p:nvPr/>
        </p:nvSpPr>
        <p:spPr>
          <a:xfrm rot="10800000">
            <a:off x="3638160" y="4430520"/>
            <a:ext cx="2948040" cy="580680"/>
          </a:xfrm>
          <a:prstGeom prst="leftArrow">
            <a:avLst>
              <a:gd name="adj1" fmla="val 54981"/>
              <a:gd name="adj2" fmla="val 53542"/>
            </a:avLst>
          </a:prstGeom>
          <a:solidFill>
            <a:srgbClr val="0033cc"/>
          </a:solidFill>
          <a:ln w="9360">
            <a:solidFill>
              <a:srgbClr val="ffffff"/>
            </a:solidFill>
            <a:miter/>
          </a:ln>
        </p:spPr>
        <p:style>
          <a:lnRef idx="0"/>
          <a:fillRef idx="0"/>
          <a:effectRef idx="0"/>
          <a:fontRef idx="minor"/>
        </p:style>
        <p:txBody>
          <a:bodyPr lIns="90000" rIns="90000" tIns="91440" bIns="91440" anchor="ctr">
            <a:spAutoFit/>
          </a:bodyPr>
          <a:p>
            <a:endParaRPr b="0" lang="en-US" sz="2400" strike="noStrike" u="none">
              <a:solidFill>
                <a:srgbClr val="ffffff"/>
              </a:solidFill>
              <a:effectLst/>
              <a:uFillTx/>
              <a:latin typeface="Arial"/>
            </a:endParaRPr>
          </a:p>
        </p:txBody>
      </p:sp>
      <p:sp>
        <p:nvSpPr>
          <p:cNvPr id="758" name=""/>
          <p:cNvSpPr/>
          <p:nvPr/>
        </p:nvSpPr>
        <p:spPr>
          <a:xfrm>
            <a:off x="4698000" y="4073400"/>
            <a:ext cx="56844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1014480"/>
                <a:tab algn="l" pos="2028960"/>
                <a:tab algn="l" pos="3043080"/>
                <a:tab algn="l" pos="4057560"/>
                <a:tab algn="l" pos="5072040"/>
                <a:tab algn="l" pos="6086520"/>
                <a:tab algn="l" pos="7101000"/>
                <a:tab algn="l" pos="8115480"/>
                <a:tab algn="l" pos="9129600"/>
                <a:tab algn="l" pos="10144080"/>
              </a:tabLst>
            </a:pPr>
            <a:r>
              <a:rPr b="0" lang="en-US" sz="1200" strike="noStrike" u="none">
                <a:solidFill>
                  <a:srgbClr val="ffffff"/>
                </a:solidFill>
                <a:effectLst/>
                <a:uFillTx/>
                <a:latin typeface="Arial"/>
              </a:rPr>
              <a:t>Request</a:t>
            </a:r>
            <a:endParaRPr b="0" lang="en-US" sz="1200" strike="noStrike" u="none">
              <a:solidFill>
                <a:srgbClr val="ffffff"/>
              </a:solidFill>
              <a:effectLst/>
              <a:uFillTx/>
              <a:latin typeface="Arial"/>
            </a:endParaRPr>
          </a:p>
        </p:txBody>
      </p:sp>
      <p:sp>
        <p:nvSpPr>
          <p:cNvPr id="759" name=""/>
          <p:cNvSpPr/>
          <p:nvPr/>
        </p:nvSpPr>
        <p:spPr>
          <a:xfrm>
            <a:off x="4639680" y="4633920"/>
            <a:ext cx="686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1014480"/>
                <a:tab algn="l" pos="2028960"/>
                <a:tab algn="l" pos="3043080"/>
                <a:tab algn="l" pos="4057560"/>
                <a:tab algn="l" pos="5072040"/>
                <a:tab algn="l" pos="6086520"/>
                <a:tab algn="l" pos="7101000"/>
                <a:tab algn="l" pos="8115480"/>
                <a:tab algn="l" pos="9129600"/>
                <a:tab algn="l" pos="10144080"/>
              </a:tabLst>
            </a:pPr>
            <a:r>
              <a:rPr b="0" lang="en-US" sz="1200" strike="noStrike" u="none">
                <a:solidFill>
                  <a:srgbClr val="ffffff"/>
                </a:solidFill>
                <a:effectLst/>
                <a:uFillTx/>
                <a:latin typeface="Arial"/>
              </a:rPr>
              <a:t>Response</a:t>
            </a:r>
            <a:endParaRPr b="0" lang="en-US" sz="1200" strike="noStrike" u="none">
              <a:solidFill>
                <a:srgbClr val="ffffff"/>
              </a:solidFill>
              <a:effectLst/>
              <a:uFillTx/>
              <a:latin typeface="Arial"/>
            </a:endParaRPr>
          </a:p>
        </p:txBody>
      </p:sp>
      <p:sp>
        <p:nvSpPr>
          <p:cNvPr id="760" name=""/>
          <p:cNvSpPr/>
          <p:nvPr/>
        </p:nvSpPr>
        <p:spPr>
          <a:xfrm>
            <a:off x="125280" y="1401840"/>
            <a:ext cx="2767320" cy="1674720"/>
          </a:xfrm>
          <a:custGeom>
            <a:avLst/>
            <a:gdLst/>
            <a:ahLst/>
            <a:rect l="l" t="t" r="r" b="b"/>
            <a:pathLst>
              <a:path w="4173" h="2523">
                <a:moveTo>
                  <a:pt x="4021" y="15"/>
                </a:moveTo>
                <a:lnTo>
                  <a:pt x="4000" y="0"/>
                </a:lnTo>
                <a:lnTo>
                  <a:pt x="3977" y="0"/>
                </a:lnTo>
                <a:lnTo>
                  <a:pt x="3962" y="0"/>
                </a:lnTo>
                <a:lnTo>
                  <a:pt x="3952" y="20"/>
                </a:lnTo>
                <a:lnTo>
                  <a:pt x="3934" y="15"/>
                </a:lnTo>
                <a:lnTo>
                  <a:pt x="3918" y="20"/>
                </a:lnTo>
                <a:lnTo>
                  <a:pt x="3911" y="43"/>
                </a:lnTo>
                <a:lnTo>
                  <a:pt x="3880" y="99"/>
                </a:lnTo>
                <a:lnTo>
                  <a:pt x="3895" y="135"/>
                </a:lnTo>
                <a:lnTo>
                  <a:pt x="3882" y="176"/>
                </a:lnTo>
                <a:lnTo>
                  <a:pt x="3893" y="194"/>
                </a:lnTo>
                <a:lnTo>
                  <a:pt x="3890" y="227"/>
                </a:lnTo>
                <a:lnTo>
                  <a:pt x="3885" y="258"/>
                </a:lnTo>
                <a:lnTo>
                  <a:pt x="3867" y="263"/>
                </a:lnTo>
                <a:lnTo>
                  <a:pt x="3852" y="245"/>
                </a:lnTo>
                <a:lnTo>
                  <a:pt x="3824" y="312"/>
                </a:lnTo>
                <a:lnTo>
                  <a:pt x="3770" y="327"/>
                </a:lnTo>
                <a:lnTo>
                  <a:pt x="3698" y="347"/>
                </a:lnTo>
                <a:lnTo>
                  <a:pt x="3647" y="360"/>
                </a:lnTo>
                <a:lnTo>
                  <a:pt x="3606" y="396"/>
                </a:lnTo>
                <a:lnTo>
                  <a:pt x="3578" y="434"/>
                </a:lnTo>
                <a:lnTo>
                  <a:pt x="3555" y="434"/>
                </a:lnTo>
                <a:lnTo>
                  <a:pt x="3529" y="478"/>
                </a:lnTo>
                <a:lnTo>
                  <a:pt x="3540" y="491"/>
                </a:lnTo>
                <a:lnTo>
                  <a:pt x="3547" y="524"/>
                </a:lnTo>
                <a:lnTo>
                  <a:pt x="3535" y="537"/>
                </a:lnTo>
                <a:lnTo>
                  <a:pt x="3517" y="562"/>
                </a:lnTo>
                <a:lnTo>
                  <a:pt x="3496" y="567"/>
                </a:lnTo>
                <a:lnTo>
                  <a:pt x="3489" y="585"/>
                </a:lnTo>
                <a:lnTo>
                  <a:pt x="3455" y="590"/>
                </a:lnTo>
                <a:lnTo>
                  <a:pt x="3407" y="590"/>
                </a:lnTo>
                <a:lnTo>
                  <a:pt x="3368" y="613"/>
                </a:lnTo>
                <a:lnTo>
                  <a:pt x="3373" y="652"/>
                </a:lnTo>
                <a:lnTo>
                  <a:pt x="3361" y="682"/>
                </a:lnTo>
                <a:lnTo>
                  <a:pt x="3330" y="723"/>
                </a:lnTo>
                <a:lnTo>
                  <a:pt x="3289" y="762"/>
                </a:lnTo>
                <a:lnTo>
                  <a:pt x="3251" y="777"/>
                </a:lnTo>
                <a:lnTo>
                  <a:pt x="3238" y="808"/>
                </a:lnTo>
                <a:lnTo>
                  <a:pt x="3156" y="841"/>
                </a:lnTo>
                <a:lnTo>
                  <a:pt x="3113" y="831"/>
                </a:lnTo>
                <a:lnTo>
                  <a:pt x="3102" y="821"/>
                </a:lnTo>
                <a:lnTo>
                  <a:pt x="3123" y="800"/>
                </a:lnTo>
                <a:lnTo>
                  <a:pt x="3125" y="775"/>
                </a:lnTo>
                <a:lnTo>
                  <a:pt x="3110" y="751"/>
                </a:lnTo>
                <a:lnTo>
                  <a:pt x="3128" y="739"/>
                </a:lnTo>
                <a:lnTo>
                  <a:pt x="3151" y="744"/>
                </a:lnTo>
                <a:lnTo>
                  <a:pt x="3146" y="695"/>
                </a:lnTo>
                <a:lnTo>
                  <a:pt x="3141" y="654"/>
                </a:lnTo>
                <a:lnTo>
                  <a:pt x="3128" y="618"/>
                </a:lnTo>
                <a:lnTo>
                  <a:pt x="3107" y="601"/>
                </a:lnTo>
                <a:lnTo>
                  <a:pt x="3077" y="590"/>
                </a:lnTo>
                <a:lnTo>
                  <a:pt x="3054" y="608"/>
                </a:lnTo>
                <a:lnTo>
                  <a:pt x="3033" y="639"/>
                </a:lnTo>
                <a:lnTo>
                  <a:pt x="3008" y="631"/>
                </a:lnTo>
                <a:lnTo>
                  <a:pt x="3018" y="616"/>
                </a:lnTo>
                <a:lnTo>
                  <a:pt x="3028" y="608"/>
                </a:lnTo>
                <a:lnTo>
                  <a:pt x="3043" y="598"/>
                </a:lnTo>
                <a:lnTo>
                  <a:pt x="3066" y="572"/>
                </a:lnTo>
                <a:lnTo>
                  <a:pt x="3049" y="521"/>
                </a:lnTo>
                <a:lnTo>
                  <a:pt x="3043" y="478"/>
                </a:lnTo>
                <a:lnTo>
                  <a:pt x="3008" y="473"/>
                </a:lnTo>
                <a:lnTo>
                  <a:pt x="2946" y="434"/>
                </a:lnTo>
                <a:lnTo>
                  <a:pt x="2908" y="450"/>
                </a:lnTo>
                <a:lnTo>
                  <a:pt x="2903" y="468"/>
                </a:lnTo>
                <a:lnTo>
                  <a:pt x="2910" y="483"/>
                </a:lnTo>
                <a:lnTo>
                  <a:pt x="2893" y="491"/>
                </a:lnTo>
                <a:lnTo>
                  <a:pt x="2890" y="521"/>
                </a:lnTo>
                <a:lnTo>
                  <a:pt x="2875" y="521"/>
                </a:lnTo>
                <a:lnTo>
                  <a:pt x="2846" y="547"/>
                </a:lnTo>
                <a:lnTo>
                  <a:pt x="2836" y="565"/>
                </a:lnTo>
                <a:lnTo>
                  <a:pt x="2829" y="585"/>
                </a:lnTo>
                <a:lnTo>
                  <a:pt x="2829" y="634"/>
                </a:lnTo>
                <a:lnTo>
                  <a:pt x="2823" y="685"/>
                </a:lnTo>
                <a:lnTo>
                  <a:pt x="2836" y="716"/>
                </a:lnTo>
                <a:lnTo>
                  <a:pt x="2854" y="767"/>
                </a:lnTo>
                <a:lnTo>
                  <a:pt x="2854" y="828"/>
                </a:lnTo>
                <a:lnTo>
                  <a:pt x="2836" y="895"/>
                </a:lnTo>
                <a:lnTo>
                  <a:pt x="2808" y="900"/>
                </a:lnTo>
                <a:lnTo>
                  <a:pt x="2788" y="890"/>
                </a:lnTo>
                <a:lnTo>
                  <a:pt x="2772" y="864"/>
                </a:lnTo>
                <a:lnTo>
                  <a:pt x="2752" y="828"/>
                </a:lnTo>
                <a:lnTo>
                  <a:pt x="2757" y="780"/>
                </a:lnTo>
                <a:lnTo>
                  <a:pt x="2757" y="746"/>
                </a:lnTo>
                <a:lnTo>
                  <a:pt x="2742" y="718"/>
                </a:lnTo>
                <a:lnTo>
                  <a:pt x="2744" y="657"/>
                </a:lnTo>
                <a:lnTo>
                  <a:pt x="2752" y="611"/>
                </a:lnTo>
                <a:lnTo>
                  <a:pt x="2754" y="585"/>
                </a:lnTo>
                <a:lnTo>
                  <a:pt x="2785" y="544"/>
                </a:lnTo>
                <a:lnTo>
                  <a:pt x="2767" y="524"/>
                </a:lnTo>
                <a:lnTo>
                  <a:pt x="2752" y="534"/>
                </a:lnTo>
                <a:lnTo>
                  <a:pt x="2742" y="557"/>
                </a:lnTo>
                <a:lnTo>
                  <a:pt x="2708" y="593"/>
                </a:lnTo>
                <a:lnTo>
                  <a:pt x="2729" y="562"/>
                </a:lnTo>
                <a:lnTo>
                  <a:pt x="2729" y="542"/>
                </a:lnTo>
                <a:lnTo>
                  <a:pt x="2724" y="516"/>
                </a:lnTo>
                <a:lnTo>
                  <a:pt x="2729" y="493"/>
                </a:lnTo>
                <a:lnTo>
                  <a:pt x="2742" y="473"/>
                </a:lnTo>
                <a:lnTo>
                  <a:pt x="2747" y="439"/>
                </a:lnTo>
                <a:lnTo>
                  <a:pt x="2752" y="424"/>
                </a:lnTo>
                <a:lnTo>
                  <a:pt x="2760" y="452"/>
                </a:lnTo>
                <a:lnTo>
                  <a:pt x="2790" y="455"/>
                </a:lnTo>
                <a:lnTo>
                  <a:pt x="2808" y="434"/>
                </a:lnTo>
                <a:lnTo>
                  <a:pt x="2836" y="422"/>
                </a:lnTo>
                <a:lnTo>
                  <a:pt x="2870" y="419"/>
                </a:lnTo>
                <a:lnTo>
                  <a:pt x="2885" y="429"/>
                </a:lnTo>
                <a:lnTo>
                  <a:pt x="2908" y="427"/>
                </a:lnTo>
                <a:lnTo>
                  <a:pt x="2946" y="416"/>
                </a:lnTo>
                <a:lnTo>
                  <a:pt x="2967" y="416"/>
                </a:lnTo>
                <a:lnTo>
                  <a:pt x="2969" y="399"/>
                </a:lnTo>
                <a:lnTo>
                  <a:pt x="2974" y="399"/>
                </a:lnTo>
                <a:lnTo>
                  <a:pt x="2956" y="381"/>
                </a:lnTo>
                <a:lnTo>
                  <a:pt x="2936" y="370"/>
                </a:lnTo>
                <a:lnTo>
                  <a:pt x="2900" y="360"/>
                </a:lnTo>
                <a:lnTo>
                  <a:pt x="2867" y="360"/>
                </a:lnTo>
                <a:lnTo>
                  <a:pt x="2846" y="355"/>
                </a:lnTo>
                <a:lnTo>
                  <a:pt x="2836" y="342"/>
                </a:lnTo>
                <a:lnTo>
                  <a:pt x="2800" y="337"/>
                </a:lnTo>
                <a:lnTo>
                  <a:pt x="2767" y="345"/>
                </a:lnTo>
                <a:lnTo>
                  <a:pt x="2744" y="347"/>
                </a:lnTo>
                <a:lnTo>
                  <a:pt x="2719" y="370"/>
                </a:lnTo>
                <a:lnTo>
                  <a:pt x="2685" y="355"/>
                </a:lnTo>
                <a:lnTo>
                  <a:pt x="2657" y="345"/>
                </a:lnTo>
                <a:lnTo>
                  <a:pt x="2627" y="360"/>
                </a:lnTo>
                <a:lnTo>
                  <a:pt x="2606" y="350"/>
                </a:lnTo>
                <a:lnTo>
                  <a:pt x="2629" y="317"/>
                </a:lnTo>
                <a:lnTo>
                  <a:pt x="2621" y="304"/>
                </a:lnTo>
                <a:lnTo>
                  <a:pt x="2609" y="309"/>
                </a:lnTo>
                <a:lnTo>
                  <a:pt x="2575" y="347"/>
                </a:lnTo>
                <a:lnTo>
                  <a:pt x="2552" y="378"/>
                </a:lnTo>
                <a:lnTo>
                  <a:pt x="2527" y="411"/>
                </a:lnTo>
                <a:lnTo>
                  <a:pt x="2491" y="406"/>
                </a:lnTo>
                <a:lnTo>
                  <a:pt x="2478" y="368"/>
                </a:lnTo>
                <a:lnTo>
                  <a:pt x="2463" y="370"/>
                </a:lnTo>
                <a:lnTo>
                  <a:pt x="2453" y="399"/>
                </a:lnTo>
                <a:lnTo>
                  <a:pt x="2412" y="401"/>
                </a:lnTo>
                <a:lnTo>
                  <a:pt x="2455" y="345"/>
                </a:lnTo>
                <a:lnTo>
                  <a:pt x="2560" y="278"/>
                </a:lnTo>
                <a:lnTo>
                  <a:pt x="2568" y="263"/>
                </a:lnTo>
                <a:lnTo>
                  <a:pt x="2509" y="266"/>
                </a:lnTo>
                <a:lnTo>
                  <a:pt x="2447" y="245"/>
                </a:lnTo>
                <a:lnTo>
                  <a:pt x="2427" y="273"/>
                </a:lnTo>
                <a:lnTo>
                  <a:pt x="2381" y="255"/>
                </a:lnTo>
                <a:lnTo>
                  <a:pt x="2350" y="268"/>
                </a:lnTo>
                <a:lnTo>
                  <a:pt x="2330" y="235"/>
                </a:lnTo>
                <a:lnTo>
                  <a:pt x="2279" y="237"/>
                </a:lnTo>
                <a:lnTo>
                  <a:pt x="2263" y="250"/>
                </a:lnTo>
                <a:lnTo>
                  <a:pt x="2207" y="214"/>
                </a:lnTo>
                <a:lnTo>
                  <a:pt x="2197" y="181"/>
                </a:lnTo>
                <a:lnTo>
                  <a:pt x="2130" y="166"/>
                </a:lnTo>
                <a:lnTo>
                  <a:pt x="2161" y="214"/>
                </a:lnTo>
                <a:lnTo>
                  <a:pt x="1176" y="184"/>
                </a:lnTo>
                <a:lnTo>
                  <a:pt x="1117" y="168"/>
                </a:lnTo>
                <a:lnTo>
                  <a:pt x="1012" y="156"/>
                </a:lnTo>
                <a:lnTo>
                  <a:pt x="879" y="135"/>
                </a:lnTo>
                <a:lnTo>
                  <a:pt x="713" y="120"/>
                </a:lnTo>
                <a:lnTo>
                  <a:pt x="649" y="109"/>
                </a:lnTo>
                <a:lnTo>
                  <a:pt x="560" y="94"/>
                </a:lnTo>
                <a:lnTo>
                  <a:pt x="496" y="79"/>
                </a:lnTo>
                <a:lnTo>
                  <a:pt x="322" y="30"/>
                </a:lnTo>
                <a:lnTo>
                  <a:pt x="312" y="33"/>
                </a:lnTo>
                <a:lnTo>
                  <a:pt x="317" y="58"/>
                </a:lnTo>
                <a:lnTo>
                  <a:pt x="327" y="84"/>
                </a:lnTo>
                <a:lnTo>
                  <a:pt x="319" y="94"/>
                </a:lnTo>
                <a:lnTo>
                  <a:pt x="306" y="107"/>
                </a:lnTo>
                <a:lnTo>
                  <a:pt x="314" y="125"/>
                </a:lnTo>
                <a:lnTo>
                  <a:pt x="337" y="166"/>
                </a:lnTo>
                <a:lnTo>
                  <a:pt x="319" y="194"/>
                </a:lnTo>
                <a:lnTo>
                  <a:pt x="306" y="230"/>
                </a:lnTo>
                <a:lnTo>
                  <a:pt x="278" y="230"/>
                </a:lnTo>
                <a:lnTo>
                  <a:pt x="301" y="214"/>
                </a:lnTo>
                <a:lnTo>
                  <a:pt x="309" y="194"/>
                </a:lnTo>
                <a:lnTo>
                  <a:pt x="304" y="176"/>
                </a:lnTo>
                <a:lnTo>
                  <a:pt x="289" y="171"/>
                </a:lnTo>
                <a:lnTo>
                  <a:pt x="296" y="158"/>
                </a:lnTo>
                <a:lnTo>
                  <a:pt x="317" y="163"/>
                </a:lnTo>
                <a:lnTo>
                  <a:pt x="317" y="153"/>
                </a:lnTo>
                <a:lnTo>
                  <a:pt x="304" y="122"/>
                </a:lnTo>
                <a:lnTo>
                  <a:pt x="289" y="120"/>
                </a:lnTo>
                <a:lnTo>
                  <a:pt x="258" y="115"/>
                </a:lnTo>
                <a:lnTo>
                  <a:pt x="232" y="92"/>
                </a:lnTo>
                <a:lnTo>
                  <a:pt x="214" y="81"/>
                </a:lnTo>
                <a:lnTo>
                  <a:pt x="194" y="71"/>
                </a:lnTo>
                <a:lnTo>
                  <a:pt x="181" y="94"/>
                </a:lnTo>
                <a:lnTo>
                  <a:pt x="191" y="127"/>
                </a:lnTo>
                <a:lnTo>
                  <a:pt x="194" y="156"/>
                </a:lnTo>
                <a:lnTo>
                  <a:pt x="191" y="191"/>
                </a:lnTo>
                <a:lnTo>
                  <a:pt x="191" y="222"/>
                </a:lnTo>
                <a:lnTo>
                  <a:pt x="194" y="235"/>
                </a:lnTo>
                <a:lnTo>
                  <a:pt x="207" y="258"/>
                </a:lnTo>
                <a:lnTo>
                  <a:pt x="194" y="276"/>
                </a:lnTo>
                <a:lnTo>
                  <a:pt x="196" y="289"/>
                </a:lnTo>
                <a:lnTo>
                  <a:pt x="199" y="314"/>
                </a:lnTo>
                <a:lnTo>
                  <a:pt x="181" y="322"/>
                </a:lnTo>
                <a:lnTo>
                  <a:pt x="166" y="378"/>
                </a:lnTo>
                <a:lnTo>
                  <a:pt x="153" y="429"/>
                </a:lnTo>
                <a:lnTo>
                  <a:pt x="133" y="480"/>
                </a:lnTo>
                <a:lnTo>
                  <a:pt x="109" y="521"/>
                </a:lnTo>
                <a:lnTo>
                  <a:pt x="86" y="572"/>
                </a:lnTo>
                <a:lnTo>
                  <a:pt x="61" y="603"/>
                </a:lnTo>
                <a:lnTo>
                  <a:pt x="61" y="680"/>
                </a:lnTo>
                <a:lnTo>
                  <a:pt x="61" y="751"/>
                </a:lnTo>
                <a:lnTo>
                  <a:pt x="53" y="777"/>
                </a:lnTo>
                <a:lnTo>
                  <a:pt x="28" y="823"/>
                </a:lnTo>
                <a:lnTo>
                  <a:pt x="0" y="869"/>
                </a:lnTo>
                <a:lnTo>
                  <a:pt x="28" y="931"/>
                </a:lnTo>
                <a:lnTo>
                  <a:pt x="20" y="982"/>
                </a:lnTo>
                <a:lnTo>
                  <a:pt x="12" y="1015"/>
                </a:lnTo>
                <a:lnTo>
                  <a:pt x="38" y="1076"/>
                </a:lnTo>
                <a:lnTo>
                  <a:pt x="56" y="1117"/>
                </a:lnTo>
                <a:lnTo>
                  <a:pt x="81" y="1135"/>
                </a:lnTo>
                <a:lnTo>
                  <a:pt x="107" y="1104"/>
                </a:lnTo>
                <a:lnTo>
                  <a:pt x="115" y="1125"/>
                </a:lnTo>
                <a:lnTo>
                  <a:pt x="122" y="1138"/>
                </a:lnTo>
                <a:lnTo>
                  <a:pt x="97" y="1143"/>
                </a:lnTo>
                <a:lnTo>
                  <a:pt x="99" y="1161"/>
                </a:lnTo>
                <a:lnTo>
                  <a:pt x="76" y="1148"/>
                </a:lnTo>
                <a:lnTo>
                  <a:pt x="79" y="1186"/>
                </a:lnTo>
                <a:lnTo>
                  <a:pt x="89" y="1220"/>
                </a:lnTo>
                <a:lnTo>
                  <a:pt x="94" y="1245"/>
                </a:lnTo>
                <a:lnTo>
                  <a:pt x="125" y="1240"/>
                </a:lnTo>
                <a:lnTo>
                  <a:pt x="120" y="1253"/>
                </a:lnTo>
                <a:lnTo>
                  <a:pt x="94" y="1271"/>
                </a:lnTo>
                <a:lnTo>
                  <a:pt x="94" y="1309"/>
                </a:lnTo>
                <a:lnTo>
                  <a:pt x="130" y="1350"/>
                </a:lnTo>
                <a:lnTo>
                  <a:pt x="145" y="1363"/>
                </a:lnTo>
                <a:lnTo>
                  <a:pt x="135" y="1381"/>
                </a:lnTo>
                <a:lnTo>
                  <a:pt x="148" y="1404"/>
                </a:lnTo>
                <a:lnTo>
                  <a:pt x="153" y="1432"/>
                </a:lnTo>
                <a:lnTo>
                  <a:pt x="163" y="1450"/>
                </a:lnTo>
                <a:lnTo>
                  <a:pt x="168" y="1470"/>
                </a:lnTo>
                <a:lnTo>
                  <a:pt x="171" y="1493"/>
                </a:lnTo>
                <a:lnTo>
                  <a:pt x="163" y="1506"/>
                </a:lnTo>
                <a:lnTo>
                  <a:pt x="189" y="1514"/>
                </a:lnTo>
                <a:lnTo>
                  <a:pt x="212" y="1516"/>
                </a:lnTo>
                <a:lnTo>
                  <a:pt x="232" y="1511"/>
                </a:lnTo>
                <a:lnTo>
                  <a:pt x="258" y="1514"/>
                </a:lnTo>
                <a:lnTo>
                  <a:pt x="263" y="1534"/>
                </a:lnTo>
                <a:lnTo>
                  <a:pt x="268" y="1550"/>
                </a:lnTo>
                <a:lnTo>
                  <a:pt x="294" y="1578"/>
                </a:lnTo>
                <a:lnTo>
                  <a:pt x="304" y="1588"/>
                </a:lnTo>
                <a:lnTo>
                  <a:pt x="317" y="1611"/>
                </a:lnTo>
                <a:lnTo>
                  <a:pt x="319" y="1624"/>
                </a:lnTo>
                <a:lnTo>
                  <a:pt x="342" y="1636"/>
                </a:lnTo>
                <a:lnTo>
                  <a:pt x="360" y="1654"/>
                </a:lnTo>
                <a:lnTo>
                  <a:pt x="383" y="1688"/>
                </a:lnTo>
                <a:lnTo>
                  <a:pt x="386" y="1729"/>
                </a:lnTo>
                <a:lnTo>
                  <a:pt x="386" y="1749"/>
                </a:lnTo>
                <a:lnTo>
                  <a:pt x="406" y="1752"/>
                </a:lnTo>
                <a:lnTo>
                  <a:pt x="429" y="1749"/>
                </a:lnTo>
                <a:lnTo>
                  <a:pt x="452" y="1746"/>
                </a:lnTo>
                <a:lnTo>
                  <a:pt x="488" y="1749"/>
                </a:lnTo>
                <a:lnTo>
                  <a:pt x="521" y="1749"/>
                </a:lnTo>
                <a:lnTo>
                  <a:pt x="565" y="1749"/>
                </a:lnTo>
                <a:lnTo>
                  <a:pt x="596" y="1752"/>
                </a:lnTo>
                <a:lnTo>
                  <a:pt x="601" y="1772"/>
                </a:lnTo>
                <a:lnTo>
                  <a:pt x="593" y="1790"/>
                </a:lnTo>
                <a:lnTo>
                  <a:pt x="631" y="1813"/>
                </a:lnTo>
                <a:lnTo>
                  <a:pt x="667" y="1831"/>
                </a:lnTo>
                <a:lnTo>
                  <a:pt x="736" y="1867"/>
                </a:lnTo>
                <a:lnTo>
                  <a:pt x="787" y="1895"/>
                </a:lnTo>
                <a:lnTo>
                  <a:pt x="844" y="1918"/>
                </a:lnTo>
                <a:lnTo>
                  <a:pt x="902" y="1936"/>
                </a:lnTo>
                <a:lnTo>
                  <a:pt x="941" y="1941"/>
                </a:lnTo>
                <a:lnTo>
                  <a:pt x="974" y="1936"/>
                </a:lnTo>
                <a:lnTo>
                  <a:pt x="1025" y="1941"/>
                </a:lnTo>
                <a:lnTo>
                  <a:pt x="1058" y="1946"/>
                </a:lnTo>
                <a:lnTo>
                  <a:pt x="1097" y="1943"/>
                </a:lnTo>
                <a:lnTo>
                  <a:pt x="1130" y="1951"/>
                </a:lnTo>
                <a:lnTo>
                  <a:pt x="1161" y="1951"/>
                </a:lnTo>
                <a:lnTo>
                  <a:pt x="1163" y="1908"/>
                </a:lnTo>
                <a:lnTo>
                  <a:pt x="1217" y="1915"/>
                </a:lnTo>
                <a:lnTo>
                  <a:pt x="1281" y="1918"/>
                </a:lnTo>
                <a:lnTo>
                  <a:pt x="1330" y="1974"/>
                </a:lnTo>
                <a:lnTo>
                  <a:pt x="1391" y="2025"/>
                </a:lnTo>
                <a:lnTo>
                  <a:pt x="1424" y="2064"/>
                </a:lnTo>
                <a:lnTo>
                  <a:pt x="1427" y="2097"/>
                </a:lnTo>
                <a:lnTo>
                  <a:pt x="1437" y="2133"/>
                </a:lnTo>
                <a:lnTo>
                  <a:pt x="1463" y="2158"/>
                </a:lnTo>
                <a:lnTo>
                  <a:pt x="1486" y="2181"/>
                </a:lnTo>
                <a:lnTo>
                  <a:pt x="1560" y="2225"/>
                </a:lnTo>
                <a:lnTo>
                  <a:pt x="1585" y="2220"/>
                </a:lnTo>
                <a:lnTo>
                  <a:pt x="1598" y="2207"/>
                </a:lnTo>
                <a:lnTo>
                  <a:pt x="1608" y="2179"/>
                </a:lnTo>
                <a:lnTo>
                  <a:pt x="1614" y="2158"/>
                </a:lnTo>
                <a:lnTo>
                  <a:pt x="1642" y="2156"/>
                </a:lnTo>
                <a:lnTo>
                  <a:pt x="1675" y="2158"/>
                </a:lnTo>
                <a:lnTo>
                  <a:pt x="1713" y="2166"/>
                </a:lnTo>
                <a:lnTo>
                  <a:pt x="1736" y="2181"/>
                </a:lnTo>
                <a:lnTo>
                  <a:pt x="1767" y="2197"/>
                </a:lnTo>
                <a:lnTo>
                  <a:pt x="1777" y="2217"/>
                </a:lnTo>
                <a:lnTo>
                  <a:pt x="1793" y="2253"/>
                </a:lnTo>
                <a:lnTo>
                  <a:pt x="1808" y="2286"/>
                </a:lnTo>
                <a:lnTo>
                  <a:pt x="1823" y="2312"/>
                </a:lnTo>
                <a:lnTo>
                  <a:pt x="1854" y="2330"/>
                </a:lnTo>
                <a:lnTo>
                  <a:pt x="1880" y="2358"/>
                </a:lnTo>
                <a:lnTo>
                  <a:pt x="1890" y="2396"/>
                </a:lnTo>
                <a:lnTo>
                  <a:pt x="1897" y="2427"/>
                </a:lnTo>
                <a:lnTo>
                  <a:pt x="1918" y="2478"/>
                </a:lnTo>
                <a:lnTo>
                  <a:pt x="1946" y="2483"/>
                </a:lnTo>
                <a:lnTo>
                  <a:pt x="1979" y="2496"/>
                </a:lnTo>
                <a:lnTo>
                  <a:pt x="2010" y="2504"/>
                </a:lnTo>
                <a:lnTo>
                  <a:pt x="2051" y="2506"/>
                </a:lnTo>
                <a:lnTo>
                  <a:pt x="2074" y="2522"/>
                </a:lnTo>
                <a:lnTo>
                  <a:pt x="2130" y="2519"/>
                </a:lnTo>
                <a:lnTo>
                  <a:pt x="2135" y="2481"/>
                </a:lnTo>
                <a:lnTo>
                  <a:pt x="2102" y="2452"/>
                </a:lnTo>
                <a:lnTo>
                  <a:pt x="2097" y="2409"/>
                </a:lnTo>
                <a:lnTo>
                  <a:pt x="2120" y="2378"/>
                </a:lnTo>
                <a:lnTo>
                  <a:pt x="2117" y="2348"/>
                </a:lnTo>
                <a:lnTo>
                  <a:pt x="2125" y="2337"/>
                </a:lnTo>
                <a:lnTo>
                  <a:pt x="2130" y="2314"/>
                </a:lnTo>
                <a:lnTo>
                  <a:pt x="2151" y="2302"/>
                </a:lnTo>
                <a:lnTo>
                  <a:pt x="2187" y="2276"/>
                </a:lnTo>
                <a:lnTo>
                  <a:pt x="2207" y="2276"/>
                </a:lnTo>
                <a:lnTo>
                  <a:pt x="2250" y="2248"/>
                </a:lnTo>
                <a:lnTo>
                  <a:pt x="2279" y="2222"/>
                </a:lnTo>
                <a:lnTo>
                  <a:pt x="2325" y="2197"/>
                </a:lnTo>
                <a:lnTo>
                  <a:pt x="2312" y="2161"/>
                </a:lnTo>
                <a:lnTo>
                  <a:pt x="2322" y="2153"/>
                </a:lnTo>
                <a:lnTo>
                  <a:pt x="2335" y="2189"/>
                </a:lnTo>
                <a:lnTo>
                  <a:pt x="2396" y="2135"/>
                </a:lnTo>
                <a:lnTo>
                  <a:pt x="2447" y="2138"/>
                </a:lnTo>
                <a:lnTo>
                  <a:pt x="2514" y="2153"/>
                </a:lnTo>
                <a:lnTo>
                  <a:pt x="2568" y="2146"/>
                </a:lnTo>
                <a:lnTo>
                  <a:pt x="2593" y="2140"/>
                </a:lnTo>
                <a:lnTo>
                  <a:pt x="2580" y="2117"/>
                </a:lnTo>
                <a:lnTo>
                  <a:pt x="2603" y="2120"/>
                </a:lnTo>
                <a:lnTo>
                  <a:pt x="2619" y="2140"/>
                </a:lnTo>
                <a:lnTo>
                  <a:pt x="2619" y="2156"/>
                </a:lnTo>
                <a:lnTo>
                  <a:pt x="2667" y="2158"/>
                </a:lnTo>
                <a:lnTo>
                  <a:pt x="2693" y="2161"/>
                </a:lnTo>
                <a:lnTo>
                  <a:pt x="2703" y="2151"/>
                </a:lnTo>
                <a:lnTo>
                  <a:pt x="2724" y="2169"/>
                </a:lnTo>
                <a:lnTo>
                  <a:pt x="2742" y="2174"/>
                </a:lnTo>
                <a:lnTo>
                  <a:pt x="2762" y="2169"/>
                </a:lnTo>
                <a:lnTo>
                  <a:pt x="2747" y="2140"/>
                </a:lnTo>
                <a:lnTo>
                  <a:pt x="2770" y="2140"/>
                </a:lnTo>
                <a:lnTo>
                  <a:pt x="2785" y="2148"/>
                </a:lnTo>
                <a:lnTo>
                  <a:pt x="2806" y="2163"/>
                </a:lnTo>
                <a:lnTo>
                  <a:pt x="2821" y="2158"/>
                </a:lnTo>
                <a:lnTo>
                  <a:pt x="2836" y="2143"/>
                </a:lnTo>
                <a:lnTo>
                  <a:pt x="2826" y="2120"/>
                </a:lnTo>
                <a:lnTo>
                  <a:pt x="2803" y="2112"/>
                </a:lnTo>
                <a:lnTo>
                  <a:pt x="2790" y="2102"/>
                </a:lnTo>
                <a:lnTo>
                  <a:pt x="2800" y="2079"/>
                </a:lnTo>
                <a:lnTo>
                  <a:pt x="2800" y="2056"/>
                </a:lnTo>
                <a:lnTo>
                  <a:pt x="2777" y="2056"/>
                </a:lnTo>
                <a:lnTo>
                  <a:pt x="2757" y="2079"/>
                </a:lnTo>
                <a:lnTo>
                  <a:pt x="2754" y="2048"/>
                </a:lnTo>
                <a:lnTo>
                  <a:pt x="2729" y="2064"/>
                </a:lnTo>
                <a:lnTo>
                  <a:pt x="2703" y="2074"/>
                </a:lnTo>
                <a:lnTo>
                  <a:pt x="2696" y="2059"/>
                </a:lnTo>
                <a:lnTo>
                  <a:pt x="2713" y="2033"/>
                </a:lnTo>
                <a:lnTo>
                  <a:pt x="2785" y="2046"/>
                </a:lnTo>
                <a:lnTo>
                  <a:pt x="2800" y="2020"/>
                </a:lnTo>
                <a:lnTo>
                  <a:pt x="2834" y="2010"/>
                </a:lnTo>
                <a:lnTo>
                  <a:pt x="2875" y="2020"/>
                </a:lnTo>
                <a:lnTo>
                  <a:pt x="2890" y="2010"/>
                </a:lnTo>
                <a:lnTo>
                  <a:pt x="2890" y="1977"/>
                </a:lnTo>
                <a:lnTo>
                  <a:pt x="2908" y="2018"/>
                </a:lnTo>
                <a:lnTo>
                  <a:pt x="2916" y="2033"/>
                </a:lnTo>
                <a:lnTo>
                  <a:pt x="2946" y="2018"/>
                </a:lnTo>
                <a:lnTo>
                  <a:pt x="2969" y="1989"/>
                </a:lnTo>
                <a:lnTo>
                  <a:pt x="2980" y="2007"/>
                </a:lnTo>
                <a:lnTo>
                  <a:pt x="3000" y="2012"/>
                </a:lnTo>
                <a:lnTo>
                  <a:pt x="3033" y="2000"/>
                </a:lnTo>
                <a:lnTo>
                  <a:pt x="3097" y="1989"/>
                </a:lnTo>
                <a:lnTo>
                  <a:pt x="3113" y="2002"/>
                </a:lnTo>
                <a:lnTo>
                  <a:pt x="3128" y="2023"/>
                </a:lnTo>
                <a:lnTo>
                  <a:pt x="3156" y="2028"/>
                </a:lnTo>
                <a:lnTo>
                  <a:pt x="3182" y="2030"/>
                </a:lnTo>
                <a:lnTo>
                  <a:pt x="3212" y="2018"/>
                </a:lnTo>
                <a:lnTo>
                  <a:pt x="3233" y="1997"/>
                </a:lnTo>
                <a:lnTo>
                  <a:pt x="3251" y="1992"/>
                </a:lnTo>
                <a:lnTo>
                  <a:pt x="3263" y="2000"/>
                </a:lnTo>
                <a:lnTo>
                  <a:pt x="3279" y="2018"/>
                </a:lnTo>
                <a:lnTo>
                  <a:pt x="3304" y="2041"/>
                </a:lnTo>
                <a:lnTo>
                  <a:pt x="3327" y="2046"/>
                </a:lnTo>
                <a:lnTo>
                  <a:pt x="3348" y="2051"/>
                </a:lnTo>
                <a:lnTo>
                  <a:pt x="3368" y="2071"/>
                </a:lnTo>
                <a:lnTo>
                  <a:pt x="3384" y="2097"/>
                </a:lnTo>
                <a:lnTo>
                  <a:pt x="3399" y="2112"/>
                </a:lnTo>
                <a:lnTo>
                  <a:pt x="3391" y="2148"/>
                </a:lnTo>
                <a:lnTo>
                  <a:pt x="3394" y="2176"/>
                </a:lnTo>
                <a:lnTo>
                  <a:pt x="3394" y="2197"/>
                </a:lnTo>
                <a:lnTo>
                  <a:pt x="3402" y="2212"/>
                </a:lnTo>
                <a:lnTo>
                  <a:pt x="3412" y="2215"/>
                </a:lnTo>
                <a:lnTo>
                  <a:pt x="3417" y="2184"/>
                </a:lnTo>
                <a:lnTo>
                  <a:pt x="3432" y="2202"/>
                </a:lnTo>
                <a:lnTo>
                  <a:pt x="3422" y="2225"/>
                </a:lnTo>
                <a:lnTo>
                  <a:pt x="3417" y="2243"/>
                </a:lnTo>
                <a:lnTo>
                  <a:pt x="3430" y="2253"/>
                </a:lnTo>
                <a:lnTo>
                  <a:pt x="3458" y="2281"/>
                </a:lnTo>
                <a:lnTo>
                  <a:pt x="3478" y="2286"/>
                </a:lnTo>
                <a:lnTo>
                  <a:pt x="3491" y="2319"/>
                </a:lnTo>
                <a:lnTo>
                  <a:pt x="3504" y="2325"/>
                </a:lnTo>
                <a:lnTo>
                  <a:pt x="3524" y="2363"/>
                </a:lnTo>
                <a:lnTo>
                  <a:pt x="3550" y="2376"/>
                </a:lnTo>
                <a:lnTo>
                  <a:pt x="3576" y="2386"/>
                </a:lnTo>
                <a:lnTo>
                  <a:pt x="3593" y="2414"/>
                </a:lnTo>
                <a:lnTo>
                  <a:pt x="3629" y="2409"/>
                </a:lnTo>
                <a:lnTo>
                  <a:pt x="3680" y="2396"/>
                </a:lnTo>
                <a:lnTo>
                  <a:pt x="3693" y="2342"/>
                </a:lnTo>
                <a:lnTo>
                  <a:pt x="3685" y="2307"/>
                </a:lnTo>
                <a:lnTo>
                  <a:pt x="3685" y="2245"/>
                </a:lnTo>
                <a:lnTo>
                  <a:pt x="3673" y="2227"/>
                </a:lnTo>
                <a:lnTo>
                  <a:pt x="3647" y="2197"/>
                </a:lnTo>
                <a:lnTo>
                  <a:pt x="3624" y="2163"/>
                </a:lnTo>
                <a:lnTo>
                  <a:pt x="3606" y="2122"/>
                </a:lnTo>
                <a:lnTo>
                  <a:pt x="3586" y="2074"/>
                </a:lnTo>
                <a:lnTo>
                  <a:pt x="3555" y="2030"/>
                </a:lnTo>
                <a:lnTo>
                  <a:pt x="3529" y="1997"/>
                </a:lnTo>
                <a:lnTo>
                  <a:pt x="3501" y="1954"/>
                </a:lnTo>
                <a:lnTo>
                  <a:pt x="3478" y="1915"/>
                </a:lnTo>
                <a:lnTo>
                  <a:pt x="3471" y="1882"/>
                </a:lnTo>
                <a:lnTo>
                  <a:pt x="3468" y="1856"/>
                </a:lnTo>
                <a:lnTo>
                  <a:pt x="3473" y="1836"/>
                </a:lnTo>
                <a:lnTo>
                  <a:pt x="3478" y="1828"/>
                </a:lnTo>
                <a:lnTo>
                  <a:pt x="3478" y="1775"/>
                </a:lnTo>
                <a:lnTo>
                  <a:pt x="3506" y="1726"/>
                </a:lnTo>
                <a:lnTo>
                  <a:pt x="3501" y="1695"/>
                </a:lnTo>
                <a:lnTo>
                  <a:pt x="3545" y="1685"/>
                </a:lnTo>
                <a:lnTo>
                  <a:pt x="3599" y="1631"/>
                </a:lnTo>
                <a:lnTo>
                  <a:pt x="3627" y="1544"/>
                </a:lnTo>
                <a:lnTo>
                  <a:pt x="3696" y="1516"/>
                </a:lnTo>
                <a:lnTo>
                  <a:pt x="3739" y="1437"/>
                </a:lnTo>
                <a:lnTo>
                  <a:pt x="3806" y="1411"/>
                </a:lnTo>
                <a:lnTo>
                  <a:pt x="3839" y="1350"/>
                </a:lnTo>
                <a:lnTo>
                  <a:pt x="3839" y="1307"/>
                </a:lnTo>
                <a:lnTo>
                  <a:pt x="3842" y="1268"/>
                </a:lnTo>
                <a:lnTo>
                  <a:pt x="3824" y="1271"/>
                </a:lnTo>
                <a:lnTo>
                  <a:pt x="3824" y="1332"/>
                </a:lnTo>
                <a:lnTo>
                  <a:pt x="3783" y="1381"/>
                </a:lnTo>
                <a:lnTo>
                  <a:pt x="3726" y="1391"/>
                </a:lnTo>
                <a:lnTo>
                  <a:pt x="3783" y="1363"/>
                </a:lnTo>
                <a:lnTo>
                  <a:pt x="3749" y="1350"/>
                </a:lnTo>
                <a:lnTo>
                  <a:pt x="3783" y="1342"/>
                </a:lnTo>
                <a:lnTo>
                  <a:pt x="3801" y="1345"/>
                </a:lnTo>
                <a:lnTo>
                  <a:pt x="3811" y="1309"/>
                </a:lnTo>
                <a:lnTo>
                  <a:pt x="3808" y="1276"/>
                </a:lnTo>
                <a:lnTo>
                  <a:pt x="3778" y="1276"/>
                </a:lnTo>
                <a:lnTo>
                  <a:pt x="3734" y="1291"/>
                </a:lnTo>
                <a:lnTo>
                  <a:pt x="3734" y="1261"/>
                </a:lnTo>
                <a:lnTo>
                  <a:pt x="3760" y="1273"/>
                </a:lnTo>
                <a:lnTo>
                  <a:pt x="3798" y="1255"/>
                </a:lnTo>
                <a:lnTo>
                  <a:pt x="3803" y="1237"/>
                </a:lnTo>
                <a:lnTo>
                  <a:pt x="3778" y="1227"/>
                </a:lnTo>
                <a:lnTo>
                  <a:pt x="3780" y="1191"/>
                </a:lnTo>
                <a:lnTo>
                  <a:pt x="3749" y="1176"/>
                </a:lnTo>
                <a:lnTo>
                  <a:pt x="3739" y="1189"/>
                </a:lnTo>
                <a:lnTo>
                  <a:pt x="3729" y="1163"/>
                </a:lnTo>
                <a:lnTo>
                  <a:pt x="3734" y="1133"/>
                </a:lnTo>
                <a:lnTo>
                  <a:pt x="3739" y="1102"/>
                </a:lnTo>
                <a:lnTo>
                  <a:pt x="3685" y="1081"/>
                </a:lnTo>
                <a:lnTo>
                  <a:pt x="3701" y="1074"/>
                </a:lnTo>
                <a:lnTo>
                  <a:pt x="3685" y="1010"/>
                </a:lnTo>
                <a:lnTo>
                  <a:pt x="3685" y="971"/>
                </a:lnTo>
                <a:lnTo>
                  <a:pt x="3696" y="961"/>
                </a:lnTo>
                <a:lnTo>
                  <a:pt x="3696" y="1015"/>
                </a:lnTo>
                <a:lnTo>
                  <a:pt x="3716" y="1051"/>
                </a:lnTo>
                <a:lnTo>
                  <a:pt x="3747" y="1087"/>
                </a:lnTo>
                <a:lnTo>
                  <a:pt x="3747" y="1153"/>
                </a:lnTo>
                <a:lnTo>
                  <a:pt x="3780" y="1158"/>
                </a:lnTo>
                <a:lnTo>
                  <a:pt x="3806" y="1092"/>
                </a:lnTo>
                <a:lnTo>
                  <a:pt x="3806" y="994"/>
                </a:lnTo>
                <a:lnTo>
                  <a:pt x="3770" y="969"/>
                </a:lnTo>
                <a:lnTo>
                  <a:pt x="3772" y="948"/>
                </a:lnTo>
                <a:lnTo>
                  <a:pt x="3816" y="969"/>
                </a:lnTo>
                <a:lnTo>
                  <a:pt x="3836" y="920"/>
                </a:lnTo>
                <a:lnTo>
                  <a:pt x="3839" y="879"/>
                </a:lnTo>
                <a:lnTo>
                  <a:pt x="3839" y="808"/>
                </a:lnTo>
                <a:lnTo>
                  <a:pt x="3819" y="785"/>
                </a:lnTo>
                <a:lnTo>
                  <a:pt x="3829" y="767"/>
                </a:lnTo>
                <a:lnTo>
                  <a:pt x="3844" y="785"/>
                </a:lnTo>
                <a:lnTo>
                  <a:pt x="3928" y="741"/>
                </a:lnTo>
                <a:lnTo>
                  <a:pt x="3990" y="693"/>
                </a:lnTo>
                <a:lnTo>
                  <a:pt x="3944" y="688"/>
                </a:lnTo>
                <a:lnTo>
                  <a:pt x="3880" y="726"/>
                </a:lnTo>
                <a:lnTo>
                  <a:pt x="3839" y="741"/>
                </a:lnTo>
                <a:lnTo>
                  <a:pt x="3867" y="705"/>
                </a:lnTo>
                <a:lnTo>
                  <a:pt x="3895" y="688"/>
                </a:lnTo>
                <a:lnTo>
                  <a:pt x="3913" y="695"/>
                </a:lnTo>
                <a:lnTo>
                  <a:pt x="3959" y="670"/>
                </a:lnTo>
                <a:lnTo>
                  <a:pt x="3969" y="647"/>
                </a:lnTo>
                <a:lnTo>
                  <a:pt x="3982" y="647"/>
                </a:lnTo>
                <a:lnTo>
                  <a:pt x="4000" y="634"/>
                </a:lnTo>
                <a:lnTo>
                  <a:pt x="4021" y="611"/>
                </a:lnTo>
                <a:lnTo>
                  <a:pt x="4056" y="624"/>
                </a:lnTo>
                <a:lnTo>
                  <a:pt x="4074" y="608"/>
                </a:lnTo>
                <a:lnTo>
                  <a:pt x="4090" y="585"/>
                </a:lnTo>
                <a:lnTo>
                  <a:pt x="4074" y="555"/>
                </a:lnTo>
                <a:lnTo>
                  <a:pt x="4051" y="537"/>
                </a:lnTo>
                <a:lnTo>
                  <a:pt x="4038" y="534"/>
                </a:lnTo>
                <a:lnTo>
                  <a:pt x="4023" y="544"/>
                </a:lnTo>
                <a:lnTo>
                  <a:pt x="4038" y="567"/>
                </a:lnTo>
                <a:lnTo>
                  <a:pt x="4046" y="583"/>
                </a:lnTo>
                <a:lnTo>
                  <a:pt x="4028" y="583"/>
                </a:lnTo>
                <a:lnTo>
                  <a:pt x="4005" y="552"/>
                </a:lnTo>
                <a:lnTo>
                  <a:pt x="3985" y="557"/>
                </a:lnTo>
                <a:lnTo>
                  <a:pt x="3990" y="537"/>
                </a:lnTo>
                <a:lnTo>
                  <a:pt x="4000" y="514"/>
                </a:lnTo>
                <a:lnTo>
                  <a:pt x="3980" y="511"/>
                </a:lnTo>
                <a:lnTo>
                  <a:pt x="3995" y="465"/>
                </a:lnTo>
                <a:lnTo>
                  <a:pt x="3990" y="439"/>
                </a:lnTo>
                <a:lnTo>
                  <a:pt x="4013" y="419"/>
                </a:lnTo>
                <a:lnTo>
                  <a:pt x="4000" y="391"/>
                </a:lnTo>
                <a:lnTo>
                  <a:pt x="4021" y="378"/>
                </a:lnTo>
                <a:lnTo>
                  <a:pt x="4044" y="360"/>
                </a:lnTo>
                <a:lnTo>
                  <a:pt x="4067" y="352"/>
                </a:lnTo>
                <a:lnTo>
                  <a:pt x="4074" y="306"/>
                </a:lnTo>
                <a:lnTo>
                  <a:pt x="4097" y="306"/>
                </a:lnTo>
                <a:lnTo>
                  <a:pt x="4128" y="286"/>
                </a:lnTo>
                <a:lnTo>
                  <a:pt x="4146" y="263"/>
                </a:lnTo>
                <a:lnTo>
                  <a:pt x="4172" y="242"/>
                </a:lnTo>
                <a:lnTo>
                  <a:pt x="4169" y="212"/>
                </a:lnTo>
                <a:lnTo>
                  <a:pt x="4133" y="196"/>
                </a:lnTo>
                <a:lnTo>
                  <a:pt x="4110" y="166"/>
                </a:lnTo>
                <a:lnTo>
                  <a:pt x="4072" y="166"/>
                </a:lnTo>
                <a:lnTo>
                  <a:pt x="4054" y="133"/>
                </a:lnTo>
                <a:lnTo>
                  <a:pt x="4049" y="94"/>
                </a:lnTo>
                <a:lnTo>
                  <a:pt x="4038" y="58"/>
                </a:lnTo>
                <a:lnTo>
                  <a:pt x="4021" y="15"/>
                </a:lnTo>
              </a:path>
            </a:pathLst>
          </a:custGeom>
          <a:solidFill>
            <a:srgbClr val="0033cc"/>
          </a:solidFill>
          <a:ln cap="rnd" w="12600">
            <a:solidFill>
              <a:srgbClr val="ffffff"/>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61" name=""/>
          <p:cNvSpPr/>
          <p:nvPr/>
        </p:nvSpPr>
        <p:spPr>
          <a:xfrm>
            <a:off x="658800" y="3186000"/>
            <a:ext cx="1806480" cy="36612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1014480"/>
                <a:tab algn="l" pos="2028960"/>
                <a:tab algn="l" pos="3043080"/>
                <a:tab algn="l" pos="4057560"/>
                <a:tab algn="l" pos="5072040"/>
                <a:tab algn="l" pos="6086520"/>
                <a:tab algn="l" pos="7101000"/>
                <a:tab algn="l" pos="8115480"/>
                <a:tab algn="l" pos="9129600"/>
                <a:tab algn="l" pos="10144080"/>
              </a:tabLst>
            </a:pPr>
            <a:r>
              <a:rPr b="0" lang="en-US" sz="1200" strike="noStrike" u="none">
                <a:solidFill>
                  <a:srgbClr val="ffffff"/>
                </a:solidFill>
                <a:effectLst/>
                <a:uFillTx/>
                <a:latin typeface="Frutiger 45 Light"/>
              </a:rPr>
              <a:t>Web page or content site in Seattle, Washington</a:t>
            </a:r>
            <a:endParaRPr b="0" lang="en-US" sz="1200" strike="noStrike" u="none">
              <a:solidFill>
                <a:srgbClr val="ffffff"/>
              </a:solidFill>
              <a:effectLst/>
              <a:uFillTx/>
              <a:latin typeface="Arial"/>
            </a:endParaRPr>
          </a:p>
        </p:txBody>
      </p:sp>
      <p:sp>
        <p:nvSpPr>
          <p:cNvPr id="762" name=""/>
          <p:cNvSpPr/>
          <p:nvPr/>
        </p:nvSpPr>
        <p:spPr>
          <a:xfrm>
            <a:off x="496800" y="1789200"/>
            <a:ext cx="2425680" cy="517320"/>
          </a:xfrm>
          <a:prstGeom prst="line">
            <a:avLst/>
          </a:prstGeom>
          <a:ln w="12600">
            <a:solidFill>
              <a:srgbClr val="ffffff"/>
            </a:solidFill>
            <a:miter/>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763" name=""/>
          <p:cNvSpPr/>
          <p:nvPr/>
        </p:nvSpPr>
        <p:spPr>
          <a:xfrm>
            <a:off x="4102920" y="2763000"/>
            <a:ext cx="421920" cy="378000"/>
          </a:xfrm>
          <a:prstGeom prst="line">
            <a:avLst/>
          </a:prstGeom>
          <a:ln w="12600">
            <a:solidFill>
              <a:srgbClr val="ffffff"/>
            </a:solidFill>
            <a:miter/>
            <a:headEnd len="med" type="triangle" w="med"/>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grpSp>
        <p:nvGrpSpPr>
          <p:cNvPr id="764" name=""/>
          <p:cNvGrpSpPr/>
          <p:nvPr/>
        </p:nvGrpSpPr>
        <p:grpSpPr>
          <a:xfrm>
            <a:off x="5168880" y="2038320"/>
            <a:ext cx="565560" cy="642600"/>
            <a:chOff x="5168880" y="2038320"/>
            <a:chExt cx="565560" cy="642600"/>
          </a:xfrm>
        </p:grpSpPr>
        <p:grpSp>
          <p:nvGrpSpPr>
            <p:cNvPr id="765" name=""/>
            <p:cNvGrpSpPr/>
            <p:nvPr/>
          </p:nvGrpSpPr>
          <p:grpSpPr>
            <a:xfrm>
              <a:off x="5388840" y="2038320"/>
              <a:ext cx="345600" cy="516600"/>
              <a:chOff x="5388840" y="2038320"/>
              <a:chExt cx="345600" cy="516600"/>
            </a:xfrm>
          </p:grpSpPr>
          <p:grpSp>
            <p:nvGrpSpPr>
              <p:cNvPr id="766" name=""/>
              <p:cNvGrpSpPr/>
              <p:nvPr/>
            </p:nvGrpSpPr>
            <p:grpSpPr>
              <a:xfrm>
                <a:off x="5477040" y="2106720"/>
                <a:ext cx="257400" cy="379080"/>
                <a:chOff x="5477040" y="2106720"/>
                <a:chExt cx="257400" cy="379080"/>
              </a:xfrm>
            </p:grpSpPr>
            <p:grpSp>
              <p:nvGrpSpPr>
                <p:cNvPr id="767" name=""/>
                <p:cNvGrpSpPr/>
                <p:nvPr/>
              </p:nvGrpSpPr>
              <p:grpSpPr>
                <a:xfrm>
                  <a:off x="5477040" y="2106720"/>
                  <a:ext cx="257400" cy="379080"/>
                  <a:chOff x="5477040" y="2106720"/>
                  <a:chExt cx="257400" cy="379080"/>
                </a:xfrm>
              </p:grpSpPr>
              <p:grpSp>
                <p:nvGrpSpPr>
                  <p:cNvPr id="768" name=""/>
                  <p:cNvGrpSpPr/>
                  <p:nvPr/>
                </p:nvGrpSpPr>
                <p:grpSpPr>
                  <a:xfrm>
                    <a:off x="5543280" y="2129040"/>
                    <a:ext cx="191160" cy="310320"/>
                    <a:chOff x="5543280" y="2129040"/>
                    <a:chExt cx="191160" cy="310320"/>
                  </a:xfrm>
                </p:grpSpPr>
                <p:grpSp>
                  <p:nvGrpSpPr>
                    <p:cNvPr id="769" name=""/>
                    <p:cNvGrpSpPr/>
                    <p:nvPr/>
                  </p:nvGrpSpPr>
                  <p:grpSpPr>
                    <a:xfrm>
                      <a:off x="5566320" y="2129040"/>
                      <a:ext cx="168120" cy="310320"/>
                      <a:chOff x="5566320" y="2129040"/>
                      <a:chExt cx="168120" cy="310320"/>
                    </a:xfrm>
                  </p:grpSpPr>
                  <p:sp>
                    <p:nvSpPr>
                      <p:cNvPr id="770" name=""/>
                      <p:cNvSpPr/>
                      <p:nvPr/>
                    </p:nvSpPr>
                    <p:spPr>
                      <a:xfrm>
                        <a:off x="5654520" y="2310840"/>
                        <a:ext cx="79920" cy="838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771" name=""/>
                      <p:cNvSpPr/>
                      <p:nvPr/>
                    </p:nvSpPr>
                    <p:spPr>
                      <a:xfrm>
                        <a:off x="5586480" y="2334600"/>
                        <a:ext cx="102960" cy="104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ffffff"/>
                          </a:solidFill>
                          <a:effectLst/>
                          <a:uFillTx/>
                          <a:latin typeface="Arial"/>
                        </a:endParaRPr>
                      </a:p>
                    </p:txBody>
                  </p:sp>
                  <p:sp>
                    <p:nvSpPr>
                      <p:cNvPr id="772" name=""/>
                      <p:cNvSpPr/>
                      <p:nvPr/>
                    </p:nvSpPr>
                    <p:spPr>
                      <a:xfrm>
                        <a:off x="5631480" y="2196000"/>
                        <a:ext cx="81000" cy="824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773" name=""/>
                      <p:cNvSpPr/>
                      <p:nvPr/>
                    </p:nvSpPr>
                    <p:spPr>
                      <a:xfrm>
                        <a:off x="5566320" y="2129040"/>
                        <a:ext cx="10152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774" name=""/>
                      <p:cNvSpPr/>
                      <p:nvPr/>
                    </p:nvSpPr>
                    <p:spPr>
                      <a:xfrm>
                        <a:off x="5629680" y="2196000"/>
                        <a:ext cx="78480" cy="181800"/>
                      </a:xfrm>
                      <a:custGeom>
                        <a:avLst/>
                        <a:gdLst/>
                        <a:ahLst/>
                        <a:rect l="l" t="t" r="r" b="b"/>
                        <a:pathLst>
                          <a:path w="58" h="130">
                            <a:moveTo>
                              <a:pt x="57" y="127"/>
                            </a:moveTo>
                            <a:lnTo>
                              <a:pt x="33" y="129"/>
                            </a:lnTo>
                            <a:lnTo>
                              <a:pt x="0" y="0"/>
                            </a:lnTo>
                            <a:lnTo>
                              <a:pt x="35" y="9"/>
                            </a:lnTo>
                            <a:lnTo>
                              <a:pt x="36" y="73"/>
                            </a:lnTo>
                            <a:lnTo>
                              <a:pt x="57" y="127"/>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775" name=""/>
                    <p:cNvSpPr/>
                    <p:nvPr/>
                  </p:nvSpPr>
                  <p:spPr>
                    <a:xfrm>
                      <a:off x="5543280" y="2220120"/>
                      <a:ext cx="147600" cy="1508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776" name=""/>
                    <p:cNvSpPr/>
                    <p:nvPr/>
                  </p:nvSpPr>
                  <p:spPr>
                    <a:xfrm>
                      <a:off x="5543280" y="2310840"/>
                      <a:ext cx="10296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777" name=""/>
                    <p:cNvSpPr/>
                    <p:nvPr/>
                  </p:nvSpPr>
                  <p:spPr>
                    <a:xfrm>
                      <a:off x="5572800" y="2175120"/>
                      <a:ext cx="81360" cy="195480"/>
                    </a:xfrm>
                    <a:custGeom>
                      <a:avLst/>
                      <a:gdLst/>
                      <a:ahLst/>
                      <a:rect l="l" t="t" r="r" b="b"/>
                      <a:pathLst>
                        <a:path w="60" h="140">
                          <a:moveTo>
                            <a:pt x="53" y="23"/>
                          </a:moveTo>
                          <a:lnTo>
                            <a:pt x="47" y="53"/>
                          </a:lnTo>
                          <a:lnTo>
                            <a:pt x="59" y="120"/>
                          </a:lnTo>
                          <a:lnTo>
                            <a:pt x="35" y="139"/>
                          </a:lnTo>
                          <a:lnTo>
                            <a:pt x="0" y="59"/>
                          </a:lnTo>
                          <a:lnTo>
                            <a:pt x="28" y="0"/>
                          </a:lnTo>
                          <a:lnTo>
                            <a:pt x="53" y="23"/>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778" name=""/>
                  <p:cNvSpPr/>
                  <p:nvPr/>
                </p:nvSpPr>
                <p:spPr>
                  <a:xfrm>
                    <a:off x="5543280" y="2403360"/>
                    <a:ext cx="81360" cy="824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779" name=""/>
                  <p:cNvSpPr/>
                  <p:nvPr/>
                </p:nvSpPr>
                <p:spPr>
                  <a:xfrm>
                    <a:off x="5477040" y="2106720"/>
                    <a:ext cx="102960" cy="10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ffffff"/>
                      </a:solidFill>
                      <a:effectLst/>
                      <a:uFillTx/>
                      <a:latin typeface="Arial"/>
                    </a:endParaRPr>
                  </a:p>
                </p:txBody>
              </p:sp>
              <p:sp>
                <p:nvSpPr>
                  <p:cNvPr id="780" name=""/>
                  <p:cNvSpPr/>
                  <p:nvPr/>
                </p:nvSpPr>
                <p:spPr>
                  <a:xfrm>
                    <a:off x="5563440" y="2381400"/>
                    <a:ext cx="62280" cy="41760"/>
                  </a:xfrm>
                  <a:custGeom>
                    <a:avLst/>
                    <a:gdLst/>
                    <a:ahLst/>
                    <a:rect l="l" t="t" r="r" b="b"/>
                    <a:pathLst>
                      <a:path w="46" h="30">
                        <a:moveTo>
                          <a:pt x="45" y="18"/>
                        </a:moveTo>
                        <a:lnTo>
                          <a:pt x="31" y="29"/>
                        </a:lnTo>
                        <a:lnTo>
                          <a:pt x="0" y="14"/>
                        </a:lnTo>
                        <a:lnTo>
                          <a:pt x="31" y="0"/>
                        </a:lnTo>
                        <a:lnTo>
                          <a:pt x="45" y="18"/>
                        </a:lnTo>
                      </a:path>
                    </a:pathLst>
                  </a:custGeom>
                  <a:solidFill>
                    <a:srgbClr val="ffffff"/>
                  </a:solidFill>
                  <a:ln w="0">
                    <a:noFill/>
                  </a:ln>
                </p:spPr>
                <p:style>
                  <a:lnRef idx="0"/>
                  <a:fillRef idx="0"/>
                  <a:effectRef idx="0"/>
                  <a:fontRef idx="minor"/>
                </p:style>
                <p:txBody>
                  <a:bodyPr lIns="90000" rIns="90000" tIns="-5040" bIns="-5040" anchor="t">
                    <a:noAutofit/>
                  </a:bodyPr>
                  <a:p>
                    <a:endParaRPr b="0" lang="en-US" sz="2400" strike="noStrike" u="none">
                      <a:solidFill>
                        <a:srgbClr val="ffffff"/>
                      </a:solidFill>
                      <a:effectLst/>
                      <a:uFillTx/>
                      <a:latin typeface="Arial"/>
                    </a:endParaRPr>
                  </a:p>
                </p:txBody>
              </p:sp>
            </p:grpSp>
            <p:sp>
              <p:nvSpPr>
                <p:cNvPr id="781" name=""/>
                <p:cNvSpPr/>
                <p:nvPr/>
              </p:nvSpPr>
              <p:spPr>
                <a:xfrm>
                  <a:off x="5556960" y="2154240"/>
                  <a:ext cx="37800" cy="65880"/>
                </a:xfrm>
                <a:custGeom>
                  <a:avLst/>
                  <a:gdLst/>
                  <a:ahLst/>
                  <a:rect l="l" t="t" r="r" b="b"/>
                  <a:pathLst>
                    <a:path w="28" h="47">
                      <a:moveTo>
                        <a:pt x="13" y="0"/>
                      </a:moveTo>
                      <a:lnTo>
                        <a:pt x="27" y="0"/>
                      </a:lnTo>
                      <a:lnTo>
                        <a:pt x="21" y="46"/>
                      </a:lnTo>
                      <a:lnTo>
                        <a:pt x="0" y="37"/>
                      </a:lnTo>
                      <a:lnTo>
                        <a:pt x="13" y="0"/>
                      </a:lnTo>
                    </a:path>
                  </a:pathLst>
                </a:custGeom>
                <a:solidFill>
                  <a:srgbClr val="ffffff"/>
                </a:solidFill>
                <a:ln w="0">
                  <a:noFill/>
                </a:ln>
              </p:spPr>
              <p:style>
                <a:lnRef idx="0"/>
                <a:fillRef idx="0"/>
                <a:effectRef idx="0"/>
                <a:fontRef idx="minor"/>
              </p:style>
              <p:txBody>
                <a:bodyPr lIns="90000" rIns="90000" tIns="19080" bIns="19080" anchor="t">
                  <a:noAutofit/>
                </a:bodyPr>
                <a:p>
                  <a:endParaRPr b="0" lang="en-US" sz="2400" strike="noStrike" u="none">
                    <a:solidFill>
                      <a:srgbClr val="ffffff"/>
                    </a:solidFill>
                    <a:effectLst/>
                    <a:uFillTx/>
                    <a:latin typeface="Arial"/>
                  </a:endParaRPr>
                </a:p>
              </p:txBody>
            </p:sp>
          </p:grpSp>
          <p:grpSp>
            <p:nvGrpSpPr>
              <p:cNvPr id="782" name=""/>
              <p:cNvGrpSpPr/>
              <p:nvPr/>
            </p:nvGrpSpPr>
            <p:grpSpPr>
              <a:xfrm>
                <a:off x="5388840" y="2038320"/>
                <a:ext cx="236160" cy="470160"/>
                <a:chOff x="5388840" y="2038320"/>
                <a:chExt cx="236160" cy="470160"/>
              </a:xfrm>
            </p:grpSpPr>
            <p:sp>
              <p:nvSpPr>
                <p:cNvPr id="783" name=""/>
                <p:cNvSpPr/>
                <p:nvPr/>
              </p:nvSpPr>
              <p:spPr>
                <a:xfrm>
                  <a:off x="5410440" y="2311200"/>
                  <a:ext cx="191160" cy="197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784" name=""/>
                <p:cNvSpPr/>
                <p:nvPr/>
              </p:nvSpPr>
              <p:spPr>
                <a:xfrm>
                  <a:off x="5430960" y="2174040"/>
                  <a:ext cx="194040" cy="197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785" name=""/>
                <p:cNvSpPr/>
                <p:nvPr/>
              </p:nvSpPr>
              <p:spPr>
                <a:xfrm>
                  <a:off x="5388840" y="2038320"/>
                  <a:ext cx="146520" cy="152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786" name=""/>
                <p:cNvSpPr/>
                <p:nvPr/>
              </p:nvSpPr>
              <p:spPr>
                <a:xfrm>
                  <a:off x="5477040" y="2129400"/>
                  <a:ext cx="79920" cy="838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787" name=""/>
                <p:cNvSpPr/>
                <p:nvPr/>
              </p:nvSpPr>
              <p:spPr>
                <a:xfrm>
                  <a:off x="5429520" y="2109600"/>
                  <a:ext cx="135360" cy="180360"/>
                </a:xfrm>
                <a:custGeom>
                  <a:avLst/>
                  <a:gdLst/>
                  <a:ahLst/>
                  <a:rect l="l" t="t" r="r" b="b"/>
                  <a:pathLst>
                    <a:path w="100" h="129">
                      <a:moveTo>
                        <a:pt x="70" y="4"/>
                      </a:moveTo>
                      <a:lnTo>
                        <a:pt x="69" y="20"/>
                      </a:lnTo>
                      <a:lnTo>
                        <a:pt x="93" y="48"/>
                      </a:lnTo>
                      <a:lnTo>
                        <a:pt x="99" y="51"/>
                      </a:lnTo>
                      <a:lnTo>
                        <a:pt x="64" y="128"/>
                      </a:lnTo>
                      <a:lnTo>
                        <a:pt x="0" y="0"/>
                      </a:lnTo>
                      <a:lnTo>
                        <a:pt x="70" y="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88" name=""/>
                <p:cNvSpPr/>
                <p:nvPr/>
              </p:nvSpPr>
              <p:spPr>
                <a:xfrm>
                  <a:off x="5492160" y="2346480"/>
                  <a:ext cx="89280" cy="55800"/>
                </a:xfrm>
                <a:custGeom>
                  <a:avLst/>
                  <a:gdLst/>
                  <a:ahLst/>
                  <a:rect l="l" t="t" r="r" b="b"/>
                  <a:pathLst>
                    <a:path w="66" h="40">
                      <a:moveTo>
                        <a:pt x="57" y="5"/>
                      </a:moveTo>
                      <a:lnTo>
                        <a:pt x="65" y="17"/>
                      </a:lnTo>
                      <a:lnTo>
                        <a:pt x="0" y="39"/>
                      </a:lnTo>
                      <a:lnTo>
                        <a:pt x="1" y="0"/>
                      </a:lnTo>
                      <a:lnTo>
                        <a:pt x="57" y="5"/>
                      </a:lnTo>
                    </a:path>
                  </a:pathLst>
                </a:custGeom>
                <a:solidFill>
                  <a:srgbClr val="ffffff"/>
                </a:solidFill>
                <a:ln w="0">
                  <a:no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Arial"/>
                  </a:endParaRPr>
                </a:p>
              </p:txBody>
            </p:sp>
          </p:grpSp>
          <p:sp>
            <p:nvSpPr>
              <p:cNvPr id="789" name=""/>
              <p:cNvSpPr/>
              <p:nvPr/>
            </p:nvSpPr>
            <p:spPr>
              <a:xfrm>
                <a:off x="5388840" y="2448360"/>
                <a:ext cx="103320" cy="10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ffffff"/>
                  </a:solidFill>
                  <a:effectLst/>
                  <a:uFillTx/>
                  <a:latin typeface="Arial"/>
                </a:endParaRPr>
              </a:p>
            </p:txBody>
          </p:sp>
          <p:sp>
            <p:nvSpPr>
              <p:cNvPr id="790" name=""/>
              <p:cNvSpPr/>
              <p:nvPr/>
            </p:nvSpPr>
            <p:spPr>
              <a:xfrm>
                <a:off x="5455080" y="2434320"/>
                <a:ext cx="61200" cy="63000"/>
              </a:xfrm>
              <a:custGeom>
                <a:avLst/>
                <a:gdLst/>
                <a:ahLst/>
                <a:rect l="l" t="t" r="r" b="b"/>
                <a:pathLst>
                  <a:path w="45" h="45">
                    <a:moveTo>
                      <a:pt x="17" y="44"/>
                    </a:moveTo>
                    <a:lnTo>
                      <a:pt x="44" y="29"/>
                    </a:lnTo>
                    <a:lnTo>
                      <a:pt x="14" y="0"/>
                    </a:lnTo>
                    <a:lnTo>
                      <a:pt x="0" y="16"/>
                    </a:lnTo>
                    <a:lnTo>
                      <a:pt x="17" y="44"/>
                    </a:lnTo>
                  </a:path>
                </a:pathLst>
              </a:custGeom>
              <a:solidFill>
                <a:srgbClr val="ffffff"/>
              </a:solidFill>
              <a:ln w="0">
                <a:noFill/>
              </a:ln>
            </p:spPr>
            <p:style>
              <a:lnRef idx="0"/>
              <a:fillRef idx="0"/>
              <a:effectRef idx="0"/>
              <a:fontRef idx="minor"/>
            </p:style>
            <p:txBody>
              <a:bodyPr lIns="90000" rIns="90000" tIns="16200" bIns="16200" anchor="t">
                <a:noAutofit/>
              </a:bodyPr>
              <a:p>
                <a:endParaRPr b="0" lang="en-US" sz="2400" strike="noStrike" u="none">
                  <a:solidFill>
                    <a:srgbClr val="ffffff"/>
                  </a:solidFill>
                  <a:effectLst/>
                  <a:uFillTx/>
                  <a:latin typeface="Arial"/>
                </a:endParaRPr>
              </a:p>
            </p:txBody>
          </p:sp>
        </p:grpSp>
        <p:sp>
          <p:nvSpPr>
            <p:cNvPr id="791" name=""/>
            <p:cNvSpPr/>
            <p:nvPr/>
          </p:nvSpPr>
          <p:spPr>
            <a:xfrm>
              <a:off x="5168880" y="2552400"/>
              <a:ext cx="127800" cy="1285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4280" bIns="44280" anchor="ctr">
              <a:noAutofit/>
            </a:bodyPr>
            <a:p>
              <a:endParaRPr b="0" lang="en-US" sz="2400" strike="noStrike" u="none">
                <a:solidFill>
                  <a:srgbClr val="ffffff"/>
                </a:solidFill>
                <a:effectLst/>
                <a:uFillTx/>
                <a:latin typeface="Arial"/>
              </a:endParaRPr>
            </a:p>
          </p:txBody>
        </p:sp>
        <p:sp>
          <p:nvSpPr>
            <p:cNvPr id="792" name=""/>
            <p:cNvSpPr/>
            <p:nvPr/>
          </p:nvSpPr>
          <p:spPr>
            <a:xfrm>
              <a:off x="5275800" y="2552400"/>
              <a:ext cx="103320" cy="104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ffffff"/>
                </a:solidFill>
                <a:effectLst/>
                <a:uFillTx/>
                <a:latin typeface="Arial"/>
              </a:endParaRPr>
            </a:p>
          </p:txBody>
        </p:sp>
        <p:sp>
          <p:nvSpPr>
            <p:cNvPr id="793" name=""/>
            <p:cNvSpPr/>
            <p:nvPr/>
          </p:nvSpPr>
          <p:spPr>
            <a:xfrm>
              <a:off x="5338440" y="2514600"/>
              <a:ext cx="102960" cy="10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ffffff"/>
                </a:solidFill>
                <a:effectLst/>
                <a:uFillTx/>
                <a:latin typeface="Arial"/>
              </a:endParaRPr>
            </a:p>
          </p:txBody>
        </p:sp>
        <p:sp>
          <p:nvSpPr>
            <p:cNvPr id="794" name=""/>
            <p:cNvSpPr/>
            <p:nvPr/>
          </p:nvSpPr>
          <p:spPr>
            <a:xfrm>
              <a:off x="5245920" y="2496240"/>
              <a:ext cx="217440" cy="151200"/>
            </a:xfrm>
            <a:custGeom>
              <a:avLst/>
              <a:gdLst/>
              <a:ahLst/>
              <a:rect l="l" t="t" r="r" b="b"/>
              <a:pathLst>
                <a:path w="160" h="108">
                  <a:moveTo>
                    <a:pt x="147" y="31"/>
                  </a:moveTo>
                  <a:lnTo>
                    <a:pt x="133" y="38"/>
                  </a:lnTo>
                  <a:lnTo>
                    <a:pt x="90" y="80"/>
                  </a:lnTo>
                  <a:lnTo>
                    <a:pt x="80" y="99"/>
                  </a:lnTo>
                  <a:lnTo>
                    <a:pt x="33" y="99"/>
                  </a:lnTo>
                  <a:lnTo>
                    <a:pt x="23" y="107"/>
                  </a:lnTo>
                  <a:lnTo>
                    <a:pt x="0" y="75"/>
                  </a:lnTo>
                  <a:lnTo>
                    <a:pt x="107" y="0"/>
                  </a:lnTo>
                  <a:lnTo>
                    <a:pt x="159" y="17"/>
                  </a:lnTo>
                  <a:lnTo>
                    <a:pt x="147" y="31"/>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grpSp>
        <p:nvGrpSpPr>
          <p:cNvPr id="795" name=""/>
          <p:cNvGrpSpPr/>
          <p:nvPr/>
        </p:nvGrpSpPr>
        <p:grpSpPr>
          <a:xfrm>
            <a:off x="4370400" y="2043000"/>
            <a:ext cx="339120" cy="444240"/>
            <a:chOff x="4370400" y="2043000"/>
            <a:chExt cx="339120" cy="444240"/>
          </a:xfrm>
        </p:grpSpPr>
        <p:grpSp>
          <p:nvGrpSpPr>
            <p:cNvPr id="796" name=""/>
            <p:cNvGrpSpPr/>
            <p:nvPr/>
          </p:nvGrpSpPr>
          <p:grpSpPr>
            <a:xfrm>
              <a:off x="4370400" y="2105640"/>
              <a:ext cx="182880" cy="264600"/>
              <a:chOff x="4370400" y="2105640"/>
              <a:chExt cx="182880" cy="264600"/>
            </a:xfrm>
          </p:grpSpPr>
          <p:sp>
            <p:nvSpPr>
              <p:cNvPr id="797" name=""/>
              <p:cNvSpPr/>
              <p:nvPr/>
            </p:nvSpPr>
            <p:spPr>
              <a:xfrm>
                <a:off x="4370400" y="2195280"/>
                <a:ext cx="79920" cy="824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798" name=""/>
              <p:cNvSpPr/>
              <p:nvPr/>
            </p:nvSpPr>
            <p:spPr>
              <a:xfrm>
                <a:off x="4383720" y="2265120"/>
                <a:ext cx="102960" cy="1051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799" name=""/>
              <p:cNvSpPr/>
              <p:nvPr/>
            </p:nvSpPr>
            <p:spPr>
              <a:xfrm>
                <a:off x="4405320" y="2105640"/>
                <a:ext cx="147960" cy="151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00" name=""/>
              <p:cNvSpPr/>
              <p:nvPr/>
            </p:nvSpPr>
            <p:spPr>
              <a:xfrm>
                <a:off x="4393080" y="2203560"/>
                <a:ext cx="59760" cy="88200"/>
              </a:xfrm>
              <a:custGeom>
                <a:avLst/>
                <a:gdLst/>
                <a:ahLst/>
                <a:rect l="l" t="t" r="r" b="b"/>
                <a:pathLst>
                  <a:path w="44" h="63">
                    <a:moveTo>
                      <a:pt x="24" y="0"/>
                    </a:moveTo>
                    <a:lnTo>
                      <a:pt x="0" y="11"/>
                    </a:lnTo>
                    <a:lnTo>
                      <a:pt x="1" y="50"/>
                    </a:lnTo>
                    <a:lnTo>
                      <a:pt x="9" y="62"/>
                    </a:lnTo>
                    <a:lnTo>
                      <a:pt x="43" y="50"/>
                    </a:lnTo>
                    <a:lnTo>
                      <a:pt x="24" y="0"/>
                    </a:lnTo>
                  </a:path>
                </a:pathLst>
              </a:custGeom>
              <a:solidFill>
                <a:srgbClr val="ffffff"/>
              </a:solidFill>
              <a:ln w="0">
                <a:noFill/>
              </a:ln>
            </p:spPr>
            <p:style>
              <a:lnRef idx="0"/>
              <a:fillRef idx="0"/>
              <a:effectRef idx="0"/>
              <a:fontRef idx="minor"/>
            </p:style>
            <p:txBody>
              <a:bodyPr lIns="90000" rIns="90000" tIns="41400" bIns="41400" anchor="t">
                <a:noAutofit/>
              </a:bodyPr>
              <a:p>
                <a:endParaRPr b="0" lang="en-US" sz="2400" strike="noStrike" u="none">
                  <a:solidFill>
                    <a:srgbClr val="ffffff"/>
                  </a:solidFill>
                  <a:effectLst/>
                  <a:uFillTx/>
                  <a:latin typeface="Arial"/>
                </a:endParaRPr>
              </a:p>
            </p:txBody>
          </p:sp>
        </p:grpSp>
        <p:grpSp>
          <p:nvGrpSpPr>
            <p:cNvPr id="801" name=""/>
            <p:cNvGrpSpPr/>
            <p:nvPr/>
          </p:nvGrpSpPr>
          <p:grpSpPr>
            <a:xfrm>
              <a:off x="4428360" y="2043000"/>
              <a:ext cx="281160" cy="444240"/>
              <a:chOff x="4428360" y="2043000"/>
              <a:chExt cx="281160" cy="444240"/>
            </a:xfrm>
          </p:grpSpPr>
          <p:sp>
            <p:nvSpPr>
              <p:cNvPr id="802" name=""/>
              <p:cNvSpPr/>
              <p:nvPr/>
            </p:nvSpPr>
            <p:spPr>
              <a:xfrm>
                <a:off x="4516560" y="2059560"/>
                <a:ext cx="192960" cy="19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03" name=""/>
              <p:cNvSpPr/>
              <p:nvPr/>
            </p:nvSpPr>
            <p:spPr>
              <a:xfrm>
                <a:off x="4428360" y="2195640"/>
                <a:ext cx="10296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804" name=""/>
              <p:cNvSpPr/>
              <p:nvPr/>
            </p:nvSpPr>
            <p:spPr>
              <a:xfrm>
                <a:off x="4449960" y="2265840"/>
                <a:ext cx="149400" cy="151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05" name=""/>
              <p:cNvSpPr/>
              <p:nvPr/>
            </p:nvSpPr>
            <p:spPr>
              <a:xfrm>
                <a:off x="4494960" y="2334600"/>
                <a:ext cx="148320" cy="152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06" name=""/>
              <p:cNvSpPr/>
              <p:nvPr/>
            </p:nvSpPr>
            <p:spPr>
              <a:xfrm>
                <a:off x="4505760" y="2153520"/>
                <a:ext cx="133200" cy="1303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5360" bIns="45360" anchor="ctr">
                <a:noAutofit/>
              </a:bodyPr>
              <a:p>
                <a:endParaRPr b="0" lang="en-US" sz="2400" strike="noStrike" u="none">
                  <a:solidFill>
                    <a:srgbClr val="ffffff"/>
                  </a:solidFill>
                  <a:effectLst/>
                  <a:uFillTx/>
                  <a:latin typeface="Arial"/>
                </a:endParaRPr>
              </a:p>
            </p:txBody>
          </p:sp>
          <p:sp>
            <p:nvSpPr>
              <p:cNvPr id="807" name=""/>
              <p:cNvSpPr/>
              <p:nvPr/>
            </p:nvSpPr>
            <p:spPr>
              <a:xfrm>
                <a:off x="4618440" y="2043000"/>
                <a:ext cx="80280" cy="813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0800" bIns="10800" anchor="ctr">
                <a:noAutofit/>
              </a:bodyPr>
              <a:p>
                <a:endParaRPr b="0" lang="en-US" sz="2400" strike="noStrike" u="none">
                  <a:solidFill>
                    <a:srgbClr val="ffffff"/>
                  </a:solidFill>
                  <a:effectLst/>
                  <a:uFillTx/>
                  <a:latin typeface="Arial"/>
                </a:endParaRPr>
              </a:p>
            </p:txBody>
          </p:sp>
          <p:sp>
            <p:nvSpPr>
              <p:cNvPr id="808" name=""/>
              <p:cNvSpPr/>
              <p:nvPr/>
            </p:nvSpPr>
            <p:spPr>
              <a:xfrm>
                <a:off x="4545000" y="2127240"/>
                <a:ext cx="100800" cy="72720"/>
              </a:xfrm>
              <a:custGeom>
                <a:avLst/>
                <a:gdLst/>
                <a:ahLst/>
                <a:rect l="l" t="t" r="r" b="b"/>
                <a:pathLst>
                  <a:path w="74" h="52">
                    <a:moveTo>
                      <a:pt x="0" y="13"/>
                    </a:moveTo>
                    <a:lnTo>
                      <a:pt x="9" y="37"/>
                    </a:lnTo>
                    <a:lnTo>
                      <a:pt x="73" y="51"/>
                    </a:lnTo>
                    <a:lnTo>
                      <a:pt x="73" y="18"/>
                    </a:lnTo>
                    <a:lnTo>
                      <a:pt x="4" y="0"/>
                    </a:lnTo>
                    <a:lnTo>
                      <a:pt x="0" y="13"/>
                    </a:lnTo>
                  </a:path>
                </a:pathLst>
              </a:custGeom>
              <a:solidFill>
                <a:srgbClr val="ffffff"/>
              </a:solidFill>
              <a:ln w="0">
                <a:noFill/>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Arial"/>
                </a:endParaRPr>
              </a:p>
            </p:txBody>
          </p:sp>
          <p:sp>
            <p:nvSpPr>
              <p:cNvPr id="809" name=""/>
              <p:cNvSpPr/>
              <p:nvPr/>
            </p:nvSpPr>
            <p:spPr>
              <a:xfrm>
                <a:off x="4455360" y="2243520"/>
                <a:ext cx="112680" cy="142560"/>
              </a:xfrm>
              <a:custGeom>
                <a:avLst/>
                <a:gdLst/>
                <a:ahLst/>
                <a:rect l="l" t="t" r="r" b="b"/>
                <a:pathLst>
                  <a:path w="83" h="102">
                    <a:moveTo>
                      <a:pt x="51" y="0"/>
                    </a:moveTo>
                    <a:lnTo>
                      <a:pt x="0" y="25"/>
                    </a:lnTo>
                    <a:lnTo>
                      <a:pt x="21" y="45"/>
                    </a:lnTo>
                    <a:lnTo>
                      <a:pt x="24" y="94"/>
                    </a:lnTo>
                    <a:lnTo>
                      <a:pt x="36" y="101"/>
                    </a:lnTo>
                    <a:lnTo>
                      <a:pt x="79" y="69"/>
                    </a:lnTo>
                    <a:lnTo>
                      <a:pt x="82" y="10"/>
                    </a:lnTo>
                    <a:lnTo>
                      <a:pt x="51"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810" name=""/>
            <p:cNvSpPr/>
            <p:nvPr/>
          </p:nvSpPr>
          <p:spPr>
            <a:xfrm>
              <a:off x="4610880" y="2086560"/>
              <a:ext cx="62280" cy="71280"/>
            </a:xfrm>
            <a:custGeom>
              <a:avLst/>
              <a:gdLst/>
              <a:ahLst/>
              <a:rect l="l" t="t" r="r" b="b"/>
              <a:pathLst>
                <a:path w="46" h="51">
                  <a:moveTo>
                    <a:pt x="0" y="27"/>
                  </a:moveTo>
                  <a:lnTo>
                    <a:pt x="18" y="0"/>
                  </a:lnTo>
                  <a:lnTo>
                    <a:pt x="45" y="27"/>
                  </a:lnTo>
                  <a:lnTo>
                    <a:pt x="23" y="50"/>
                  </a:lnTo>
                  <a:lnTo>
                    <a:pt x="0" y="27"/>
                  </a:lnTo>
                </a:path>
              </a:pathLst>
            </a:custGeom>
            <a:solidFill>
              <a:srgbClr val="ffffff"/>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Arial"/>
              </a:endParaRPr>
            </a:p>
          </p:txBody>
        </p:sp>
      </p:grpSp>
      <p:sp>
        <p:nvSpPr>
          <p:cNvPr id="811" name=""/>
          <p:cNvSpPr/>
          <p:nvPr/>
        </p:nvSpPr>
        <p:spPr>
          <a:xfrm>
            <a:off x="4541760" y="2219400"/>
            <a:ext cx="190440" cy="19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grpSp>
        <p:nvGrpSpPr>
          <p:cNvPr id="812" name=""/>
          <p:cNvGrpSpPr/>
          <p:nvPr/>
        </p:nvGrpSpPr>
        <p:grpSpPr>
          <a:xfrm>
            <a:off x="4564080" y="1968480"/>
            <a:ext cx="971280" cy="745920"/>
            <a:chOff x="4564080" y="1968480"/>
            <a:chExt cx="971280" cy="745920"/>
          </a:xfrm>
        </p:grpSpPr>
        <p:sp>
          <p:nvSpPr>
            <p:cNvPr id="813" name=""/>
            <p:cNvSpPr/>
            <p:nvPr/>
          </p:nvSpPr>
          <p:spPr>
            <a:xfrm>
              <a:off x="4853160" y="1990800"/>
              <a:ext cx="238320" cy="2437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4" name=""/>
            <p:cNvSpPr/>
            <p:nvPr/>
          </p:nvSpPr>
          <p:spPr>
            <a:xfrm>
              <a:off x="5053320" y="1968480"/>
              <a:ext cx="192960" cy="19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5" name=""/>
            <p:cNvSpPr/>
            <p:nvPr/>
          </p:nvSpPr>
          <p:spPr>
            <a:xfrm>
              <a:off x="5231880" y="2172600"/>
              <a:ext cx="303480" cy="314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6" name=""/>
            <p:cNvSpPr/>
            <p:nvPr/>
          </p:nvSpPr>
          <p:spPr>
            <a:xfrm>
              <a:off x="4651200" y="2311200"/>
              <a:ext cx="348840" cy="358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7" name=""/>
            <p:cNvSpPr/>
            <p:nvPr/>
          </p:nvSpPr>
          <p:spPr>
            <a:xfrm>
              <a:off x="5142240" y="2356200"/>
              <a:ext cx="260280" cy="2656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8" name=""/>
            <p:cNvSpPr/>
            <p:nvPr/>
          </p:nvSpPr>
          <p:spPr>
            <a:xfrm>
              <a:off x="4564080" y="2381040"/>
              <a:ext cx="189360" cy="19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19" name=""/>
            <p:cNvSpPr/>
            <p:nvPr/>
          </p:nvSpPr>
          <p:spPr>
            <a:xfrm>
              <a:off x="4629600" y="2037960"/>
              <a:ext cx="303480" cy="3110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0" name=""/>
            <p:cNvSpPr/>
            <p:nvPr/>
          </p:nvSpPr>
          <p:spPr>
            <a:xfrm>
              <a:off x="4898880" y="2403360"/>
              <a:ext cx="299880" cy="3110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1" name=""/>
            <p:cNvSpPr/>
            <p:nvPr/>
          </p:nvSpPr>
          <p:spPr>
            <a:xfrm>
              <a:off x="5275080" y="2060640"/>
              <a:ext cx="236520" cy="241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2" name=""/>
            <p:cNvSpPr/>
            <p:nvPr/>
          </p:nvSpPr>
          <p:spPr>
            <a:xfrm>
              <a:off x="5209920" y="1968480"/>
              <a:ext cx="214200" cy="2192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grpSp>
      <p:sp>
        <p:nvSpPr>
          <p:cNvPr id="823" name=""/>
          <p:cNvSpPr/>
          <p:nvPr/>
        </p:nvSpPr>
        <p:spPr>
          <a:xfrm>
            <a:off x="4619520" y="2023920"/>
            <a:ext cx="865440" cy="598680"/>
          </a:xfrm>
          <a:custGeom>
            <a:avLst/>
            <a:gdLst/>
            <a:ahLst/>
            <a:rect l="l" t="t" r="r" b="b"/>
            <a:pathLst>
              <a:path w="637" h="427">
                <a:moveTo>
                  <a:pt x="196" y="42"/>
                </a:moveTo>
                <a:lnTo>
                  <a:pt x="222" y="12"/>
                </a:lnTo>
                <a:lnTo>
                  <a:pt x="341" y="14"/>
                </a:lnTo>
                <a:lnTo>
                  <a:pt x="425" y="0"/>
                </a:lnTo>
                <a:lnTo>
                  <a:pt x="531" y="50"/>
                </a:lnTo>
                <a:lnTo>
                  <a:pt x="585" y="36"/>
                </a:lnTo>
                <a:lnTo>
                  <a:pt x="613" y="42"/>
                </a:lnTo>
                <a:lnTo>
                  <a:pt x="619" y="169"/>
                </a:lnTo>
                <a:lnTo>
                  <a:pt x="636" y="189"/>
                </a:lnTo>
                <a:lnTo>
                  <a:pt x="587" y="287"/>
                </a:lnTo>
                <a:lnTo>
                  <a:pt x="534" y="220"/>
                </a:lnTo>
                <a:lnTo>
                  <a:pt x="519" y="255"/>
                </a:lnTo>
                <a:lnTo>
                  <a:pt x="444" y="389"/>
                </a:lnTo>
                <a:lnTo>
                  <a:pt x="192" y="426"/>
                </a:lnTo>
                <a:lnTo>
                  <a:pt x="61" y="400"/>
                </a:lnTo>
                <a:lnTo>
                  <a:pt x="20" y="316"/>
                </a:lnTo>
                <a:lnTo>
                  <a:pt x="20" y="230"/>
                </a:lnTo>
                <a:lnTo>
                  <a:pt x="0" y="159"/>
                </a:lnTo>
                <a:lnTo>
                  <a:pt x="196" y="4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nvGrpSpPr>
          <p:cNvPr id="824" name=""/>
          <p:cNvGrpSpPr/>
          <p:nvPr/>
        </p:nvGrpSpPr>
        <p:grpSpPr>
          <a:xfrm>
            <a:off x="4541760" y="2955960"/>
            <a:ext cx="993600" cy="744120"/>
            <a:chOff x="4541760" y="2955960"/>
            <a:chExt cx="993600" cy="744120"/>
          </a:xfrm>
        </p:grpSpPr>
        <p:sp>
          <p:nvSpPr>
            <p:cNvPr id="825" name=""/>
            <p:cNvSpPr/>
            <p:nvPr/>
          </p:nvSpPr>
          <p:spPr>
            <a:xfrm>
              <a:off x="4853880" y="2978280"/>
              <a:ext cx="237960" cy="2433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6" name=""/>
            <p:cNvSpPr/>
            <p:nvPr/>
          </p:nvSpPr>
          <p:spPr>
            <a:xfrm>
              <a:off x="5053680" y="2955960"/>
              <a:ext cx="192600" cy="19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7" name=""/>
            <p:cNvSpPr/>
            <p:nvPr/>
          </p:nvSpPr>
          <p:spPr>
            <a:xfrm>
              <a:off x="5232240" y="3159720"/>
              <a:ext cx="303120" cy="314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8" name=""/>
            <p:cNvSpPr/>
            <p:nvPr/>
          </p:nvSpPr>
          <p:spPr>
            <a:xfrm>
              <a:off x="4652280" y="3297960"/>
              <a:ext cx="348480" cy="3574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29" name=""/>
            <p:cNvSpPr/>
            <p:nvPr/>
          </p:nvSpPr>
          <p:spPr>
            <a:xfrm>
              <a:off x="5142960" y="3342960"/>
              <a:ext cx="259920" cy="2653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0" name=""/>
            <p:cNvSpPr/>
            <p:nvPr/>
          </p:nvSpPr>
          <p:spPr>
            <a:xfrm>
              <a:off x="4565160" y="3367800"/>
              <a:ext cx="189000" cy="19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1" name=""/>
            <p:cNvSpPr/>
            <p:nvPr/>
          </p:nvSpPr>
          <p:spPr>
            <a:xfrm>
              <a:off x="4541760" y="3206520"/>
              <a:ext cx="190440" cy="19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2" name=""/>
            <p:cNvSpPr/>
            <p:nvPr/>
          </p:nvSpPr>
          <p:spPr>
            <a:xfrm>
              <a:off x="4630680" y="3025440"/>
              <a:ext cx="303120" cy="3103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3" name=""/>
            <p:cNvSpPr/>
            <p:nvPr/>
          </p:nvSpPr>
          <p:spPr>
            <a:xfrm>
              <a:off x="4899600" y="3389760"/>
              <a:ext cx="299520" cy="3103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4" name=""/>
            <p:cNvSpPr/>
            <p:nvPr/>
          </p:nvSpPr>
          <p:spPr>
            <a:xfrm>
              <a:off x="5275440" y="3047400"/>
              <a:ext cx="236520" cy="241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35" name=""/>
            <p:cNvSpPr/>
            <p:nvPr/>
          </p:nvSpPr>
          <p:spPr>
            <a:xfrm>
              <a:off x="5210280" y="2955960"/>
              <a:ext cx="214200" cy="2185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grpSp>
      <p:grpSp>
        <p:nvGrpSpPr>
          <p:cNvPr id="836" name=""/>
          <p:cNvGrpSpPr/>
          <p:nvPr/>
        </p:nvGrpSpPr>
        <p:grpSpPr>
          <a:xfrm>
            <a:off x="6797520" y="2023920"/>
            <a:ext cx="567000" cy="644400"/>
            <a:chOff x="6797520" y="2023920"/>
            <a:chExt cx="567000" cy="644400"/>
          </a:xfrm>
        </p:grpSpPr>
        <p:grpSp>
          <p:nvGrpSpPr>
            <p:cNvPr id="837" name=""/>
            <p:cNvGrpSpPr/>
            <p:nvPr/>
          </p:nvGrpSpPr>
          <p:grpSpPr>
            <a:xfrm>
              <a:off x="7018200" y="2023920"/>
              <a:ext cx="346320" cy="518040"/>
              <a:chOff x="7018200" y="2023920"/>
              <a:chExt cx="346320" cy="518040"/>
            </a:xfrm>
          </p:grpSpPr>
          <p:grpSp>
            <p:nvGrpSpPr>
              <p:cNvPr id="838" name=""/>
              <p:cNvGrpSpPr/>
              <p:nvPr/>
            </p:nvGrpSpPr>
            <p:grpSpPr>
              <a:xfrm>
                <a:off x="7106760" y="2092680"/>
                <a:ext cx="257760" cy="380520"/>
                <a:chOff x="7106760" y="2092680"/>
                <a:chExt cx="257760" cy="380520"/>
              </a:xfrm>
            </p:grpSpPr>
            <p:grpSp>
              <p:nvGrpSpPr>
                <p:cNvPr id="839" name=""/>
                <p:cNvGrpSpPr/>
                <p:nvPr/>
              </p:nvGrpSpPr>
              <p:grpSpPr>
                <a:xfrm>
                  <a:off x="7106760" y="2092680"/>
                  <a:ext cx="257760" cy="380520"/>
                  <a:chOff x="7106760" y="2092680"/>
                  <a:chExt cx="257760" cy="380520"/>
                </a:xfrm>
              </p:grpSpPr>
              <p:grpSp>
                <p:nvGrpSpPr>
                  <p:cNvPr id="840" name=""/>
                  <p:cNvGrpSpPr/>
                  <p:nvPr/>
                </p:nvGrpSpPr>
                <p:grpSpPr>
                  <a:xfrm>
                    <a:off x="7173360" y="2115000"/>
                    <a:ext cx="191160" cy="311400"/>
                    <a:chOff x="7173360" y="2115000"/>
                    <a:chExt cx="191160" cy="311400"/>
                  </a:xfrm>
                </p:grpSpPr>
                <p:grpSp>
                  <p:nvGrpSpPr>
                    <p:cNvPr id="841" name=""/>
                    <p:cNvGrpSpPr/>
                    <p:nvPr/>
                  </p:nvGrpSpPr>
                  <p:grpSpPr>
                    <a:xfrm>
                      <a:off x="7196400" y="2115000"/>
                      <a:ext cx="168120" cy="311400"/>
                      <a:chOff x="7196400" y="2115000"/>
                      <a:chExt cx="168120" cy="311400"/>
                    </a:xfrm>
                  </p:grpSpPr>
                  <p:sp>
                    <p:nvSpPr>
                      <p:cNvPr id="842" name=""/>
                      <p:cNvSpPr/>
                      <p:nvPr/>
                    </p:nvSpPr>
                    <p:spPr>
                      <a:xfrm>
                        <a:off x="7284600" y="2297160"/>
                        <a:ext cx="79920" cy="842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843" name=""/>
                      <p:cNvSpPr/>
                      <p:nvPr/>
                    </p:nvSpPr>
                    <p:spPr>
                      <a:xfrm>
                        <a:off x="7216560" y="2321280"/>
                        <a:ext cx="102960" cy="1051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844" name=""/>
                      <p:cNvSpPr/>
                      <p:nvPr/>
                    </p:nvSpPr>
                    <p:spPr>
                      <a:xfrm>
                        <a:off x="7261560" y="2182320"/>
                        <a:ext cx="81000" cy="828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845" name=""/>
                      <p:cNvSpPr/>
                      <p:nvPr/>
                    </p:nvSpPr>
                    <p:spPr>
                      <a:xfrm>
                        <a:off x="7196400" y="2115000"/>
                        <a:ext cx="101880" cy="10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ffffff"/>
                          </a:solidFill>
                          <a:effectLst/>
                          <a:uFillTx/>
                          <a:latin typeface="Arial"/>
                        </a:endParaRPr>
                      </a:p>
                    </p:txBody>
                  </p:sp>
                  <p:sp>
                    <p:nvSpPr>
                      <p:cNvPr id="846" name=""/>
                      <p:cNvSpPr/>
                      <p:nvPr/>
                    </p:nvSpPr>
                    <p:spPr>
                      <a:xfrm>
                        <a:off x="7260120" y="2182320"/>
                        <a:ext cx="78840" cy="182160"/>
                      </a:xfrm>
                      <a:custGeom>
                        <a:avLst/>
                        <a:gdLst/>
                        <a:ahLst/>
                        <a:rect l="l" t="t" r="r" b="b"/>
                        <a:pathLst>
                          <a:path w="58" h="130">
                            <a:moveTo>
                              <a:pt x="57" y="127"/>
                            </a:moveTo>
                            <a:lnTo>
                              <a:pt x="33" y="129"/>
                            </a:lnTo>
                            <a:lnTo>
                              <a:pt x="0" y="0"/>
                            </a:lnTo>
                            <a:lnTo>
                              <a:pt x="35" y="9"/>
                            </a:lnTo>
                            <a:lnTo>
                              <a:pt x="36" y="73"/>
                            </a:lnTo>
                            <a:lnTo>
                              <a:pt x="57" y="127"/>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847" name=""/>
                    <p:cNvSpPr/>
                    <p:nvPr/>
                  </p:nvSpPr>
                  <p:spPr>
                    <a:xfrm>
                      <a:off x="7173360" y="2206080"/>
                      <a:ext cx="148320" cy="151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48" name=""/>
                    <p:cNvSpPr/>
                    <p:nvPr/>
                  </p:nvSpPr>
                  <p:spPr>
                    <a:xfrm>
                      <a:off x="7173360" y="2297160"/>
                      <a:ext cx="103320" cy="10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800" bIns="28800" anchor="ctr">
                      <a:noAutofit/>
                    </a:bodyPr>
                    <a:p>
                      <a:endParaRPr b="0" lang="en-US" sz="2400" strike="noStrike" u="none">
                        <a:solidFill>
                          <a:srgbClr val="ffffff"/>
                        </a:solidFill>
                        <a:effectLst/>
                        <a:uFillTx/>
                        <a:latin typeface="Arial"/>
                      </a:endParaRPr>
                    </a:p>
                  </p:txBody>
                </p:sp>
                <p:sp>
                  <p:nvSpPr>
                    <p:cNvPr id="849" name=""/>
                    <p:cNvSpPr/>
                    <p:nvPr/>
                  </p:nvSpPr>
                  <p:spPr>
                    <a:xfrm>
                      <a:off x="7203240" y="2161440"/>
                      <a:ext cx="81720" cy="196200"/>
                    </a:xfrm>
                    <a:custGeom>
                      <a:avLst/>
                      <a:gdLst/>
                      <a:ahLst/>
                      <a:rect l="l" t="t" r="r" b="b"/>
                      <a:pathLst>
                        <a:path w="60" h="140">
                          <a:moveTo>
                            <a:pt x="53" y="23"/>
                          </a:moveTo>
                          <a:lnTo>
                            <a:pt x="47" y="53"/>
                          </a:lnTo>
                          <a:lnTo>
                            <a:pt x="59" y="120"/>
                          </a:lnTo>
                          <a:lnTo>
                            <a:pt x="35" y="139"/>
                          </a:lnTo>
                          <a:lnTo>
                            <a:pt x="0" y="59"/>
                          </a:lnTo>
                          <a:lnTo>
                            <a:pt x="28" y="0"/>
                          </a:lnTo>
                          <a:lnTo>
                            <a:pt x="53" y="23"/>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850" name=""/>
                  <p:cNvSpPr/>
                  <p:nvPr/>
                </p:nvSpPr>
                <p:spPr>
                  <a:xfrm>
                    <a:off x="7173360" y="2390400"/>
                    <a:ext cx="81720" cy="828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851" name=""/>
                  <p:cNvSpPr/>
                  <p:nvPr/>
                </p:nvSpPr>
                <p:spPr>
                  <a:xfrm>
                    <a:off x="7106760" y="2092680"/>
                    <a:ext cx="103320" cy="10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9160" bIns="29160" anchor="ctr">
                    <a:noAutofit/>
                  </a:bodyPr>
                  <a:p>
                    <a:endParaRPr b="0" lang="en-US" sz="2400" strike="noStrike" u="none">
                      <a:solidFill>
                        <a:srgbClr val="ffffff"/>
                      </a:solidFill>
                      <a:effectLst/>
                      <a:uFillTx/>
                      <a:latin typeface="Arial"/>
                    </a:endParaRPr>
                  </a:p>
                </p:txBody>
              </p:sp>
              <p:sp>
                <p:nvSpPr>
                  <p:cNvPr id="852" name=""/>
                  <p:cNvSpPr/>
                  <p:nvPr/>
                </p:nvSpPr>
                <p:spPr>
                  <a:xfrm>
                    <a:off x="7193880" y="2368080"/>
                    <a:ext cx="62640" cy="41760"/>
                  </a:xfrm>
                  <a:custGeom>
                    <a:avLst/>
                    <a:gdLst/>
                    <a:ahLst/>
                    <a:rect l="l" t="t" r="r" b="b"/>
                    <a:pathLst>
                      <a:path w="46" h="30">
                        <a:moveTo>
                          <a:pt x="45" y="18"/>
                        </a:moveTo>
                        <a:lnTo>
                          <a:pt x="31" y="29"/>
                        </a:lnTo>
                        <a:lnTo>
                          <a:pt x="0" y="14"/>
                        </a:lnTo>
                        <a:lnTo>
                          <a:pt x="31" y="0"/>
                        </a:lnTo>
                        <a:lnTo>
                          <a:pt x="45" y="18"/>
                        </a:lnTo>
                      </a:path>
                    </a:pathLst>
                  </a:custGeom>
                  <a:solidFill>
                    <a:srgbClr val="ffffff"/>
                  </a:solidFill>
                  <a:ln w="0">
                    <a:noFill/>
                  </a:ln>
                </p:spPr>
                <p:style>
                  <a:lnRef idx="0"/>
                  <a:fillRef idx="0"/>
                  <a:effectRef idx="0"/>
                  <a:fontRef idx="minor"/>
                </p:style>
                <p:txBody>
                  <a:bodyPr lIns="90000" rIns="90000" tIns="-5040" bIns="-5040" anchor="t">
                    <a:noAutofit/>
                  </a:bodyPr>
                  <a:p>
                    <a:endParaRPr b="0" lang="en-US" sz="2400" strike="noStrike" u="none">
                      <a:solidFill>
                        <a:srgbClr val="ffffff"/>
                      </a:solidFill>
                      <a:effectLst/>
                      <a:uFillTx/>
                      <a:latin typeface="Arial"/>
                    </a:endParaRPr>
                  </a:p>
                </p:txBody>
              </p:sp>
            </p:grpSp>
            <p:sp>
              <p:nvSpPr>
                <p:cNvPr id="853" name=""/>
                <p:cNvSpPr/>
                <p:nvPr/>
              </p:nvSpPr>
              <p:spPr>
                <a:xfrm>
                  <a:off x="7187040" y="2140200"/>
                  <a:ext cx="38160" cy="66240"/>
                </a:xfrm>
                <a:custGeom>
                  <a:avLst/>
                  <a:gdLst/>
                  <a:ahLst/>
                  <a:rect l="l" t="t" r="r" b="b"/>
                  <a:pathLst>
                    <a:path w="28" h="47">
                      <a:moveTo>
                        <a:pt x="13" y="0"/>
                      </a:moveTo>
                      <a:lnTo>
                        <a:pt x="27" y="0"/>
                      </a:lnTo>
                      <a:lnTo>
                        <a:pt x="21" y="46"/>
                      </a:lnTo>
                      <a:lnTo>
                        <a:pt x="0" y="37"/>
                      </a:lnTo>
                      <a:lnTo>
                        <a:pt x="13" y="0"/>
                      </a:lnTo>
                    </a:path>
                  </a:pathLst>
                </a:custGeom>
                <a:solidFill>
                  <a:srgbClr val="ffffff"/>
                </a:solidFill>
                <a:ln w="0">
                  <a:noFill/>
                </a:ln>
              </p:spPr>
              <p:style>
                <a:lnRef idx="0"/>
                <a:fillRef idx="0"/>
                <a:effectRef idx="0"/>
                <a:fontRef idx="minor"/>
              </p:style>
              <p:txBody>
                <a:bodyPr lIns="90000" rIns="90000" tIns="19440" bIns="19440" anchor="t">
                  <a:noAutofit/>
                </a:bodyPr>
                <a:p>
                  <a:endParaRPr b="0" lang="en-US" sz="2400" strike="noStrike" u="none">
                    <a:solidFill>
                      <a:srgbClr val="ffffff"/>
                    </a:solidFill>
                    <a:effectLst/>
                    <a:uFillTx/>
                    <a:latin typeface="Arial"/>
                  </a:endParaRPr>
                </a:p>
              </p:txBody>
            </p:sp>
          </p:grpSp>
          <p:grpSp>
            <p:nvGrpSpPr>
              <p:cNvPr id="854" name=""/>
              <p:cNvGrpSpPr/>
              <p:nvPr/>
            </p:nvGrpSpPr>
            <p:grpSpPr>
              <a:xfrm>
                <a:off x="7018200" y="2023920"/>
                <a:ext cx="236880" cy="471240"/>
                <a:chOff x="7018200" y="2023920"/>
                <a:chExt cx="236880" cy="471240"/>
              </a:xfrm>
            </p:grpSpPr>
            <p:sp>
              <p:nvSpPr>
                <p:cNvPr id="855" name=""/>
                <p:cNvSpPr/>
                <p:nvPr/>
              </p:nvSpPr>
              <p:spPr>
                <a:xfrm>
                  <a:off x="7039800" y="2297520"/>
                  <a:ext cx="191880" cy="19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56" name=""/>
                <p:cNvSpPr/>
                <p:nvPr/>
              </p:nvSpPr>
              <p:spPr>
                <a:xfrm>
                  <a:off x="7060320" y="2160000"/>
                  <a:ext cx="194760" cy="19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57" name=""/>
                <p:cNvSpPr/>
                <p:nvPr/>
              </p:nvSpPr>
              <p:spPr>
                <a:xfrm>
                  <a:off x="7018200" y="2023920"/>
                  <a:ext cx="147240" cy="1530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58" name=""/>
                <p:cNvSpPr/>
                <p:nvPr/>
              </p:nvSpPr>
              <p:spPr>
                <a:xfrm>
                  <a:off x="7106760" y="2115000"/>
                  <a:ext cx="80280" cy="842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859" name=""/>
                <p:cNvSpPr/>
                <p:nvPr/>
              </p:nvSpPr>
              <p:spPr>
                <a:xfrm>
                  <a:off x="7059240" y="2095200"/>
                  <a:ext cx="136080" cy="181080"/>
                </a:xfrm>
                <a:custGeom>
                  <a:avLst/>
                  <a:gdLst/>
                  <a:ahLst/>
                  <a:rect l="l" t="t" r="r" b="b"/>
                  <a:pathLst>
                    <a:path w="100" h="129">
                      <a:moveTo>
                        <a:pt x="70" y="4"/>
                      </a:moveTo>
                      <a:lnTo>
                        <a:pt x="69" y="20"/>
                      </a:lnTo>
                      <a:lnTo>
                        <a:pt x="93" y="48"/>
                      </a:lnTo>
                      <a:lnTo>
                        <a:pt x="99" y="51"/>
                      </a:lnTo>
                      <a:lnTo>
                        <a:pt x="64" y="128"/>
                      </a:lnTo>
                      <a:lnTo>
                        <a:pt x="0" y="0"/>
                      </a:lnTo>
                      <a:lnTo>
                        <a:pt x="70" y="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60" name=""/>
                <p:cNvSpPr/>
                <p:nvPr/>
              </p:nvSpPr>
              <p:spPr>
                <a:xfrm>
                  <a:off x="7121880" y="2332800"/>
                  <a:ext cx="89640" cy="55800"/>
                </a:xfrm>
                <a:custGeom>
                  <a:avLst/>
                  <a:gdLst/>
                  <a:ahLst/>
                  <a:rect l="l" t="t" r="r" b="b"/>
                  <a:pathLst>
                    <a:path w="66" h="40">
                      <a:moveTo>
                        <a:pt x="57" y="5"/>
                      </a:moveTo>
                      <a:lnTo>
                        <a:pt x="65" y="17"/>
                      </a:lnTo>
                      <a:lnTo>
                        <a:pt x="0" y="39"/>
                      </a:lnTo>
                      <a:lnTo>
                        <a:pt x="1" y="0"/>
                      </a:lnTo>
                      <a:lnTo>
                        <a:pt x="57" y="5"/>
                      </a:lnTo>
                    </a:path>
                  </a:pathLst>
                </a:custGeom>
                <a:solidFill>
                  <a:srgbClr val="ffffff"/>
                </a:solidFill>
                <a:ln w="0">
                  <a:no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Arial"/>
                  </a:endParaRPr>
                </a:p>
              </p:txBody>
            </p:sp>
          </p:grpSp>
          <p:sp>
            <p:nvSpPr>
              <p:cNvPr id="861" name=""/>
              <p:cNvSpPr/>
              <p:nvPr/>
            </p:nvSpPr>
            <p:spPr>
              <a:xfrm>
                <a:off x="7018200" y="2435040"/>
                <a:ext cx="103680" cy="10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9160" bIns="29160" anchor="ctr">
                <a:noAutofit/>
              </a:bodyPr>
              <a:p>
                <a:endParaRPr b="0" lang="en-US" sz="2400" strike="noStrike" u="none">
                  <a:solidFill>
                    <a:srgbClr val="ffffff"/>
                  </a:solidFill>
                  <a:effectLst/>
                  <a:uFillTx/>
                  <a:latin typeface="Arial"/>
                </a:endParaRPr>
              </a:p>
            </p:txBody>
          </p:sp>
          <p:sp>
            <p:nvSpPr>
              <p:cNvPr id="862" name=""/>
              <p:cNvSpPr/>
              <p:nvPr/>
            </p:nvSpPr>
            <p:spPr>
              <a:xfrm>
                <a:off x="7084800" y="2421000"/>
                <a:ext cx="61200" cy="63360"/>
              </a:xfrm>
              <a:custGeom>
                <a:avLst/>
                <a:gdLst/>
                <a:ahLst/>
                <a:rect l="l" t="t" r="r" b="b"/>
                <a:pathLst>
                  <a:path w="45" h="45">
                    <a:moveTo>
                      <a:pt x="17" y="44"/>
                    </a:moveTo>
                    <a:lnTo>
                      <a:pt x="44" y="29"/>
                    </a:lnTo>
                    <a:lnTo>
                      <a:pt x="14" y="0"/>
                    </a:lnTo>
                    <a:lnTo>
                      <a:pt x="0" y="16"/>
                    </a:lnTo>
                    <a:lnTo>
                      <a:pt x="17" y="44"/>
                    </a:lnTo>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grpSp>
        <p:sp>
          <p:nvSpPr>
            <p:cNvPr id="863" name=""/>
            <p:cNvSpPr/>
            <p:nvPr/>
          </p:nvSpPr>
          <p:spPr>
            <a:xfrm>
              <a:off x="6797520" y="2539440"/>
              <a:ext cx="128160" cy="1288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4640" bIns="44640" anchor="ctr">
              <a:noAutofit/>
            </a:bodyPr>
            <a:p>
              <a:endParaRPr b="0" lang="en-US" sz="2400" strike="noStrike" u="none">
                <a:solidFill>
                  <a:srgbClr val="ffffff"/>
                </a:solidFill>
                <a:effectLst/>
                <a:uFillTx/>
                <a:latin typeface="Arial"/>
              </a:endParaRPr>
            </a:p>
          </p:txBody>
        </p:sp>
        <p:sp>
          <p:nvSpPr>
            <p:cNvPr id="864" name=""/>
            <p:cNvSpPr/>
            <p:nvPr/>
          </p:nvSpPr>
          <p:spPr>
            <a:xfrm>
              <a:off x="6904800" y="2539440"/>
              <a:ext cx="103680" cy="1051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865" name=""/>
            <p:cNvSpPr/>
            <p:nvPr/>
          </p:nvSpPr>
          <p:spPr>
            <a:xfrm>
              <a:off x="6967800" y="2501640"/>
              <a:ext cx="103320" cy="10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ffffff"/>
                </a:solidFill>
                <a:effectLst/>
                <a:uFillTx/>
                <a:latin typeface="Arial"/>
              </a:endParaRPr>
            </a:p>
          </p:txBody>
        </p:sp>
        <p:sp>
          <p:nvSpPr>
            <p:cNvPr id="866" name=""/>
            <p:cNvSpPr/>
            <p:nvPr/>
          </p:nvSpPr>
          <p:spPr>
            <a:xfrm>
              <a:off x="6874920" y="2483280"/>
              <a:ext cx="218160" cy="151920"/>
            </a:xfrm>
            <a:custGeom>
              <a:avLst/>
              <a:gdLst/>
              <a:ahLst/>
              <a:rect l="l" t="t" r="r" b="b"/>
              <a:pathLst>
                <a:path w="160" h="108">
                  <a:moveTo>
                    <a:pt x="147" y="31"/>
                  </a:moveTo>
                  <a:lnTo>
                    <a:pt x="133" y="38"/>
                  </a:lnTo>
                  <a:lnTo>
                    <a:pt x="90" y="80"/>
                  </a:lnTo>
                  <a:lnTo>
                    <a:pt x="80" y="99"/>
                  </a:lnTo>
                  <a:lnTo>
                    <a:pt x="33" y="99"/>
                  </a:lnTo>
                  <a:lnTo>
                    <a:pt x="23" y="107"/>
                  </a:lnTo>
                  <a:lnTo>
                    <a:pt x="0" y="75"/>
                  </a:lnTo>
                  <a:lnTo>
                    <a:pt x="107" y="0"/>
                  </a:lnTo>
                  <a:lnTo>
                    <a:pt x="159" y="17"/>
                  </a:lnTo>
                  <a:lnTo>
                    <a:pt x="147" y="31"/>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grpSp>
        <p:nvGrpSpPr>
          <p:cNvPr id="867" name=""/>
          <p:cNvGrpSpPr/>
          <p:nvPr/>
        </p:nvGrpSpPr>
        <p:grpSpPr>
          <a:xfrm>
            <a:off x="5999040" y="2031840"/>
            <a:ext cx="340560" cy="444240"/>
            <a:chOff x="5999040" y="2031840"/>
            <a:chExt cx="340560" cy="444240"/>
          </a:xfrm>
        </p:grpSpPr>
        <p:grpSp>
          <p:nvGrpSpPr>
            <p:cNvPr id="868" name=""/>
            <p:cNvGrpSpPr/>
            <p:nvPr/>
          </p:nvGrpSpPr>
          <p:grpSpPr>
            <a:xfrm>
              <a:off x="5999040" y="2094480"/>
              <a:ext cx="183600" cy="264600"/>
              <a:chOff x="5999040" y="2094480"/>
              <a:chExt cx="183600" cy="264600"/>
            </a:xfrm>
          </p:grpSpPr>
          <p:sp>
            <p:nvSpPr>
              <p:cNvPr id="869" name=""/>
              <p:cNvSpPr/>
              <p:nvPr/>
            </p:nvSpPr>
            <p:spPr>
              <a:xfrm>
                <a:off x="5999040" y="2184120"/>
                <a:ext cx="80280" cy="824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870" name=""/>
              <p:cNvSpPr/>
              <p:nvPr/>
            </p:nvSpPr>
            <p:spPr>
              <a:xfrm>
                <a:off x="6012360" y="2253960"/>
                <a:ext cx="103320" cy="1051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871" name=""/>
              <p:cNvSpPr/>
              <p:nvPr/>
            </p:nvSpPr>
            <p:spPr>
              <a:xfrm>
                <a:off x="6033960" y="2094480"/>
                <a:ext cx="148680" cy="151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72" name=""/>
              <p:cNvSpPr/>
              <p:nvPr/>
            </p:nvSpPr>
            <p:spPr>
              <a:xfrm>
                <a:off x="6021720" y="2192400"/>
                <a:ext cx="59760" cy="88200"/>
              </a:xfrm>
              <a:custGeom>
                <a:avLst/>
                <a:gdLst/>
                <a:ahLst/>
                <a:rect l="l" t="t" r="r" b="b"/>
                <a:pathLst>
                  <a:path w="44" h="63">
                    <a:moveTo>
                      <a:pt x="24" y="0"/>
                    </a:moveTo>
                    <a:lnTo>
                      <a:pt x="0" y="11"/>
                    </a:lnTo>
                    <a:lnTo>
                      <a:pt x="1" y="50"/>
                    </a:lnTo>
                    <a:lnTo>
                      <a:pt x="9" y="62"/>
                    </a:lnTo>
                    <a:lnTo>
                      <a:pt x="43" y="50"/>
                    </a:lnTo>
                    <a:lnTo>
                      <a:pt x="24" y="0"/>
                    </a:lnTo>
                  </a:path>
                </a:pathLst>
              </a:custGeom>
              <a:solidFill>
                <a:srgbClr val="ffffff"/>
              </a:solidFill>
              <a:ln w="0">
                <a:noFill/>
              </a:ln>
            </p:spPr>
            <p:style>
              <a:lnRef idx="0"/>
              <a:fillRef idx="0"/>
              <a:effectRef idx="0"/>
              <a:fontRef idx="minor"/>
            </p:style>
            <p:txBody>
              <a:bodyPr lIns="90000" rIns="90000" tIns="41400" bIns="41400" anchor="t">
                <a:noAutofit/>
              </a:bodyPr>
              <a:p>
                <a:endParaRPr b="0" lang="en-US" sz="2400" strike="noStrike" u="none">
                  <a:solidFill>
                    <a:srgbClr val="ffffff"/>
                  </a:solidFill>
                  <a:effectLst/>
                  <a:uFillTx/>
                  <a:latin typeface="Arial"/>
                </a:endParaRPr>
              </a:p>
            </p:txBody>
          </p:sp>
        </p:grpSp>
        <p:grpSp>
          <p:nvGrpSpPr>
            <p:cNvPr id="873" name=""/>
            <p:cNvGrpSpPr/>
            <p:nvPr/>
          </p:nvGrpSpPr>
          <p:grpSpPr>
            <a:xfrm>
              <a:off x="6057360" y="2031840"/>
              <a:ext cx="282240" cy="444240"/>
              <a:chOff x="6057360" y="2031840"/>
              <a:chExt cx="282240" cy="444240"/>
            </a:xfrm>
          </p:grpSpPr>
          <p:sp>
            <p:nvSpPr>
              <p:cNvPr id="874" name=""/>
              <p:cNvSpPr/>
              <p:nvPr/>
            </p:nvSpPr>
            <p:spPr>
              <a:xfrm>
                <a:off x="6145920" y="2048400"/>
                <a:ext cx="193680" cy="197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75" name=""/>
              <p:cNvSpPr/>
              <p:nvPr/>
            </p:nvSpPr>
            <p:spPr>
              <a:xfrm>
                <a:off x="6057360" y="2184480"/>
                <a:ext cx="10368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876" name=""/>
              <p:cNvSpPr/>
              <p:nvPr/>
            </p:nvSpPr>
            <p:spPr>
              <a:xfrm>
                <a:off x="6079320" y="2254680"/>
                <a:ext cx="150120" cy="151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77" name=""/>
              <p:cNvSpPr/>
              <p:nvPr/>
            </p:nvSpPr>
            <p:spPr>
              <a:xfrm>
                <a:off x="6123960" y="2323440"/>
                <a:ext cx="148680" cy="1526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78" name=""/>
              <p:cNvSpPr/>
              <p:nvPr/>
            </p:nvSpPr>
            <p:spPr>
              <a:xfrm>
                <a:off x="6134760" y="2142360"/>
                <a:ext cx="133920" cy="1303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5360" bIns="45360" anchor="ctr">
                <a:noAutofit/>
              </a:bodyPr>
              <a:p>
                <a:endParaRPr b="0" lang="en-US" sz="2400" strike="noStrike" u="none">
                  <a:solidFill>
                    <a:srgbClr val="ffffff"/>
                  </a:solidFill>
                  <a:effectLst/>
                  <a:uFillTx/>
                  <a:latin typeface="Arial"/>
                </a:endParaRPr>
              </a:p>
            </p:txBody>
          </p:sp>
          <p:sp>
            <p:nvSpPr>
              <p:cNvPr id="879" name=""/>
              <p:cNvSpPr/>
              <p:nvPr/>
            </p:nvSpPr>
            <p:spPr>
              <a:xfrm>
                <a:off x="6248160" y="2031840"/>
                <a:ext cx="80640" cy="813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0800" bIns="10800" anchor="ctr">
                <a:noAutofit/>
              </a:bodyPr>
              <a:p>
                <a:endParaRPr b="0" lang="en-US" sz="2400" strike="noStrike" u="none">
                  <a:solidFill>
                    <a:srgbClr val="ffffff"/>
                  </a:solidFill>
                  <a:effectLst/>
                  <a:uFillTx/>
                  <a:latin typeface="Arial"/>
                </a:endParaRPr>
              </a:p>
            </p:txBody>
          </p:sp>
          <p:sp>
            <p:nvSpPr>
              <p:cNvPr id="880" name=""/>
              <p:cNvSpPr/>
              <p:nvPr/>
            </p:nvSpPr>
            <p:spPr>
              <a:xfrm>
                <a:off x="6174360" y="2116080"/>
                <a:ext cx="101160" cy="72720"/>
              </a:xfrm>
              <a:custGeom>
                <a:avLst/>
                <a:gdLst/>
                <a:ahLst/>
                <a:rect l="l" t="t" r="r" b="b"/>
                <a:pathLst>
                  <a:path w="74" h="52">
                    <a:moveTo>
                      <a:pt x="0" y="13"/>
                    </a:moveTo>
                    <a:lnTo>
                      <a:pt x="9" y="37"/>
                    </a:lnTo>
                    <a:lnTo>
                      <a:pt x="73" y="51"/>
                    </a:lnTo>
                    <a:lnTo>
                      <a:pt x="73" y="18"/>
                    </a:lnTo>
                    <a:lnTo>
                      <a:pt x="4" y="0"/>
                    </a:lnTo>
                    <a:lnTo>
                      <a:pt x="0" y="13"/>
                    </a:lnTo>
                  </a:path>
                </a:pathLst>
              </a:custGeom>
              <a:solidFill>
                <a:srgbClr val="ffffff"/>
              </a:solidFill>
              <a:ln w="0">
                <a:noFill/>
              </a:ln>
            </p:spPr>
            <p:style>
              <a:lnRef idx="0"/>
              <a:fillRef idx="0"/>
              <a:effectRef idx="0"/>
              <a:fontRef idx="minor"/>
            </p:style>
            <p:txBody>
              <a:bodyPr lIns="90000" rIns="90000" tIns="25920" bIns="25920" anchor="t">
                <a:noAutofit/>
              </a:bodyPr>
              <a:p>
                <a:endParaRPr b="0" lang="en-US" sz="2400" strike="noStrike" u="none">
                  <a:solidFill>
                    <a:srgbClr val="ffffff"/>
                  </a:solidFill>
                  <a:effectLst/>
                  <a:uFillTx/>
                  <a:latin typeface="Arial"/>
                </a:endParaRPr>
              </a:p>
            </p:txBody>
          </p:sp>
          <p:sp>
            <p:nvSpPr>
              <p:cNvPr id="881" name=""/>
              <p:cNvSpPr/>
              <p:nvPr/>
            </p:nvSpPr>
            <p:spPr>
              <a:xfrm>
                <a:off x="6084360" y="2232360"/>
                <a:ext cx="113040" cy="142560"/>
              </a:xfrm>
              <a:custGeom>
                <a:avLst/>
                <a:gdLst/>
                <a:ahLst/>
                <a:rect l="l" t="t" r="r" b="b"/>
                <a:pathLst>
                  <a:path w="83" h="102">
                    <a:moveTo>
                      <a:pt x="51" y="0"/>
                    </a:moveTo>
                    <a:lnTo>
                      <a:pt x="0" y="25"/>
                    </a:lnTo>
                    <a:lnTo>
                      <a:pt x="21" y="45"/>
                    </a:lnTo>
                    <a:lnTo>
                      <a:pt x="24" y="94"/>
                    </a:lnTo>
                    <a:lnTo>
                      <a:pt x="36" y="101"/>
                    </a:lnTo>
                    <a:lnTo>
                      <a:pt x="79" y="69"/>
                    </a:lnTo>
                    <a:lnTo>
                      <a:pt x="82" y="10"/>
                    </a:lnTo>
                    <a:lnTo>
                      <a:pt x="51"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882" name=""/>
            <p:cNvSpPr/>
            <p:nvPr/>
          </p:nvSpPr>
          <p:spPr>
            <a:xfrm>
              <a:off x="6240600" y="2075400"/>
              <a:ext cx="62640" cy="71280"/>
            </a:xfrm>
            <a:custGeom>
              <a:avLst/>
              <a:gdLst/>
              <a:ahLst/>
              <a:rect l="l" t="t" r="r" b="b"/>
              <a:pathLst>
                <a:path w="46" h="51">
                  <a:moveTo>
                    <a:pt x="0" y="27"/>
                  </a:moveTo>
                  <a:lnTo>
                    <a:pt x="18" y="0"/>
                  </a:lnTo>
                  <a:lnTo>
                    <a:pt x="45" y="27"/>
                  </a:lnTo>
                  <a:lnTo>
                    <a:pt x="23" y="50"/>
                  </a:lnTo>
                  <a:lnTo>
                    <a:pt x="0" y="27"/>
                  </a:lnTo>
                </a:path>
              </a:pathLst>
            </a:custGeom>
            <a:solidFill>
              <a:srgbClr val="ffffff"/>
            </a:solidFill>
            <a:ln w="0">
              <a:no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Arial"/>
              </a:endParaRPr>
            </a:p>
          </p:txBody>
        </p:sp>
      </p:grpSp>
      <p:grpSp>
        <p:nvGrpSpPr>
          <p:cNvPr id="883" name=""/>
          <p:cNvGrpSpPr/>
          <p:nvPr/>
        </p:nvGrpSpPr>
        <p:grpSpPr>
          <a:xfrm>
            <a:off x="6168960" y="1954080"/>
            <a:ext cx="995040" cy="747360"/>
            <a:chOff x="6168960" y="1954080"/>
            <a:chExt cx="995040" cy="747360"/>
          </a:xfrm>
        </p:grpSpPr>
        <p:sp>
          <p:nvSpPr>
            <p:cNvPr id="884" name=""/>
            <p:cNvSpPr/>
            <p:nvPr/>
          </p:nvSpPr>
          <p:spPr>
            <a:xfrm>
              <a:off x="6481440" y="1976400"/>
              <a:ext cx="238320" cy="2440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85" name=""/>
            <p:cNvSpPr/>
            <p:nvPr/>
          </p:nvSpPr>
          <p:spPr>
            <a:xfrm>
              <a:off x="6681600" y="1954080"/>
              <a:ext cx="192960" cy="19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86" name=""/>
            <p:cNvSpPr/>
            <p:nvPr/>
          </p:nvSpPr>
          <p:spPr>
            <a:xfrm>
              <a:off x="6860520" y="2158560"/>
              <a:ext cx="303480" cy="3153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87" name=""/>
            <p:cNvSpPr/>
            <p:nvPr/>
          </p:nvSpPr>
          <p:spPr>
            <a:xfrm>
              <a:off x="6279840" y="2297520"/>
              <a:ext cx="349200" cy="358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88" name=""/>
            <p:cNvSpPr/>
            <p:nvPr/>
          </p:nvSpPr>
          <p:spPr>
            <a:xfrm>
              <a:off x="6771240" y="2342520"/>
              <a:ext cx="259920" cy="266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89" name=""/>
            <p:cNvSpPr/>
            <p:nvPr/>
          </p:nvSpPr>
          <p:spPr>
            <a:xfrm>
              <a:off x="6192360" y="2367000"/>
              <a:ext cx="189360" cy="19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90" name=""/>
            <p:cNvSpPr/>
            <p:nvPr/>
          </p:nvSpPr>
          <p:spPr>
            <a:xfrm>
              <a:off x="6168960" y="2205720"/>
              <a:ext cx="190800" cy="19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91" name=""/>
            <p:cNvSpPr/>
            <p:nvPr/>
          </p:nvSpPr>
          <p:spPr>
            <a:xfrm>
              <a:off x="6257880" y="2023200"/>
              <a:ext cx="303480" cy="311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92" name=""/>
            <p:cNvSpPr/>
            <p:nvPr/>
          </p:nvSpPr>
          <p:spPr>
            <a:xfrm>
              <a:off x="6527520" y="2389680"/>
              <a:ext cx="299880" cy="311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93" name=""/>
            <p:cNvSpPr/>
            <p:nvPr/>
          </p:nvSpPr>
          <p:spPr>
            <a:xfrm>
              <a:off x="6903720" y="2045880"/>
              <a:ext cx="236520" cy="242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894" name=""/>
            <p:cNvSpPr/>
            <p:nvPr/>
          </p:nvSpPr>
          <p:spPr>
            <a:xfrm>
              <a:off x="6838560" y="1954080"/>
              <a:ext cx="214560" cy="2196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grpSp>
      <p:sp>
        <p:nvSpPr>
          <p:cNvPr id="895" name=""/>
          <p:cNvSpPr/>
          <p:nvPr/>
        </p:nvSpPr>
        <p:spPr>
          <a:xfrm>
            <a:off x="6248520" y="2011320"/>
            <a:ext cx="865080" cy="598680"/>
          </a:xfrm>
          <a:custGeom>
            <a:avLst/>
            <a:gdLst/>
            <a:ahLst/>
            <a:rect l="l" t="t" r="r" b="b"/>
            <a:pathLst>
              <a:path w="637" h="427">
                <a:moveTo>
                  <a:pt x="196" y="42"/>
                </a:moveTo>
                <a:lnTo>
                  <a:pt x="222" y="12"/>
                </a:lnTo>
                <a:lnTo>
                  <a:pt x="341" y="14"/>
                </a:lnTo>
                <a:lnTo>
                  <a:pt x="425" y="0"/>
                </a:lnTo>
                <a:lnTo>
                  <a:pt x="531" y="50"/>
                </a:lnTo>
                <a:lnTo>
                  <a:pt x="585" y="36"/>
                </a:lnTo>
                <a:lnTo>
                  <a:pt x="613" y="42"/>
                </a:lnTo>
                <a:lnTo>
                  <a:pt x="619" y="169"/>
                </a:lnTo>
                <a:lnTo>
                  <a:pt x="636" y="189"/>
                </a:lnTo>
                <a:lnTo>
                  <a:pt x="587" y="287"/>
                </a:lnTo>
                <a:lnTo>
                  <a:pt x="534" y="220"/>
                </a:lnTo>
                <a:lnTo>
                  <a:pt x="519" y="255"/>
                </a:lnTo>
                <a:lnTo>
                  <a:pt x="444" y="389"/>
                </a:lnTo>
                <a:lnTo>
                  <a:pt x="192" y="426"/>
                </a:lnTo>
                <a:lnTo>
                  <a:pt x="61" y="400"/>
                </a:lnTo>
                <a:lnTo>
                  <a:pt x="20" y="316"/>
                </a:lnTo>
                <a:lnTo>
                  <a:pt x="20" y="230"/>
                </a:lnTo>
                <a:lnTo>
                  <a:pt x="0" y="159"/>
                </a:lnTo>
                <a:lnTo>
                  <a:pt x="196" y="4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96" name=""/>
          <p:cNvSpPr/>
          <p:nvPr/>
        </p:nvSpPr>
        <p:spPr>
          <a:xfrm>
            <a:off x="4638600" y="3075120"/>
            <a:ext cx="857160" cy="153000"/>
          </a:xfrm>
          <a:prstGeom prst="rect">
            <a:avLst/>
          </a:prstGeom>
          <a:noFill/>
          <a:ln w="0">
            <a:noFill/>
          </a:ln>
        </p:spPr>
        <p:style>
          <a:lnRef idx="0"/>
          <a:fillRef idx="0"/>
          <a:effectRef idx="0"/>
          <a:fontRef idx="minor"/>
        </p:style>
        <p:txBody>
          <a:bodyPr lIns="0" rIns="0" tIns="0" bIns="0" anchor="t">
            <a:spAutoFit/>
          </a:bodyPr>
          <a:p>
            <a:pPr algn="ctr">
              <a:tabLst>
                <a:tab algn="l" pos="0"/>
                <a:tab algn="l" pos="1181160"/>
                <a:tab algn="l" pos="2362320"/>
                <a:tab algn="l" pos="3543480"/>
                <a:tab algn="l" pos="4724280"/>
                <a:tab algn="l" pos="5905440"/>
                <a:tab algn="l" pos="7086600"/>
                <a:tab algn="l" pos="8267760"/>
                <a:tab algn="l" pos="9448920"/>
                <a:tab algn="l" pos="10630080"/>
              </a:tabLst>
            </a:pPr>
            <a:r>
              <a:rPr b="0" lang="en-US" sz="1000" strike="noStrike" u="none">
                <a:solidFill>
                  <a:srgbClr val="003300"/>
                </a:solidFill>
                <a:effectLst/>
                <a:uFillTx/>
                <a:latin typeface="Arial"/>
              </a:rPr>
              <a:t>Network 4</a:t>
            </a:r>
            <a:endParaRPr b="0" lang="en-US" sz="1000" strike="noStrike" u="none">
              <a:solidFill>
                <a:srgbClr val="ffffff"/>
              </a:solidFill>
              <a:effectLst/>
              <a:uFillTx/>
              <a:latin typeface="Arial"/>
            </a:endParaRPr>
          </a:p>
        </p:txBody>
      </p:sp>
      <p:sp>
        <p:nvSpPr>
          <p:cNvPr id="897" name=""/>
          <p:cNvSpPr/>
          <p:nvPr/>
        </p:nvSpPr>
        <p:spPr>
          <a:xfrm>
            <a:off x="4014720" y="2290680"/>
            <a:ext cx="290520" cy="0"/>
          </a:xfrm>
          <a:prstGeom prst="line">
            <a:avLst/>
          </a:prstGeom>
          <a:ln w="12600">
            <a:solidFill>
              <a:srgbClr val="ffffff"/>
            </a:solidFill>
            <a:miter/>
            <a:tailEnd len="med" type="triangle" w="med"/>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898" name=""/>
          <p:cNvSpPr/>
          <p:nvPr/>
        </p:nvSpPr>
        <p:spPr>
          <a:xfrm>
            <a:off x="4203720" y="2290680"/>
            <a:ext cx="187200" cy="0"/>
          </a:xfrm>
          <a:prstGeom prst="line">
            <a:avLst/>
          </a:prstGeom>
          <a:ln w="12600">
            <a:solidFill>
              <a:srgbClr val="ffffff"/>
            </a:solidFill>
            <a:miter/>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899" name=""/>
          <p:cNvSpPr/>
          <p:nvPr/>
        </p:nvSpPr>
        <p:spPr>
          <a:xfrm>
            <a:off x="5686560" y="2290680"/>
            <a:ext cx="290520" cy="0"/>
          </a:xfrm>
          <a:prstGeom prst="line">
            <a:avLst/>
          </a:prstGeom>
          <a:ln w="12600">
            <a:solidFill>
              <a:srgbClr val="ffffff"/>
            </a:solidFill>
            <a:miter/>
            <a:tailEnd len="med" type="triangle" w="med"/>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900" name=""/>
          <p:cNvSpPr/>
          <p:nvPr/>
        </p:nvSpPr>
        <p:spPr>
          <a:xfrm>
            <a:off x="5875200" y="2290680"/>
            <a:ext cx="189000" cy="0"/>
          </a:xfrm>
          <a:prstGeom prst="line">
            <a:avLst/>
          </a:prstGeom>
          <a:ln w="12600">
            <a:solidFill>
              <a:srgbClr val="ffffff"/>
            </a:solidFill>
            <a:miter/>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901" name=""/>
          <p:cNvSpPr/>
          <p:nvPr/>
        </p:nvSpPr>
        <p:spPr>
          <a:xfrm>
            <a:off x="3812040" y="2509200"/>
            <a:ext cx="403920" cy="361800"/>
          </a:xfrm>
          <a:prstGeom prst="line">
            <a:avLst/>
          </a:prstGeom>
          <a:ln w="12600">
            <a:solidFill>
              <a:srgbClr val="ffffff"/>
            </a:solidFill>
            <a:miter/>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902" name=""/>
          <p:cNvSpPr/>
          <p:nvPr/>
        </p:nvSpPr>
        <p:spPr>
          <a:xfrm flipH="1">
            <a:off x="5945760" y="2427480"/>
            <a:ext cx="421200" cy="514080"/>
          </a:xfrm>
          <a:prstGeom prst="line">
            <a:avLst/>
          </a:prstGeom>
          <a:ln w="12600">
            <a:solidFill>
              <a:srgbClr val="ffffff"/>
            </a:solidFill>
            <a:miter/>
            <a:tailEnd len="med" type="triangle" w="med"/>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903" name=""/>
          <p:cNvSpPr/>
          <p:nvPr/>
        </p:nvSpPr>
        <p:spPr>
          <a:xfrm flipH="1">
            <a:off x="5672160" y="2844720"/>
            <a:ext cx="346680" cy="411480"/>
          </a:xfrm>
          <a:prstGeom prst="line">
            <a:avLst/>
          </a:prstGeom>
          <a:ln w="12600">
            <a:solidFill>
              <a:srgbClr val="ffffff"/>
            </a:solidFill>
            <a:miter/>
          </a:ln>
        </p:spPr>
        <p:style>
          <a:lnRef idx="0"/>
          <a:fillRef idx="0"/>
          <a:effectRef idx="0"/>
          <a:fontRef idx="minor"/>
        </p:style>
        <p:txBody>
          <a:bodyPr lIns="90000" rIns="90000" tIns="91440" bIns="91440" anchor="ctr">
            <a:noAutofit/>
          </a:bodyPr>
          <a:p>
            <a:endParaRPr b="0" lang="en-US" sz="2400" strike="noStrike" u="none">
              <a:solidFill>
                <a:srgbClr val="ffffff"/>
              </a:solidFill>
              <a:effectLst/>
              <a:uFillTx/>
              <a:latin typeface="Arial"/>
            </a:endParaRPr>
          </a:p>
        </p:txBody>
      </p:sp>
      <p:sp>
        <p:nvSpPr>
          <p:cNvPr id="904" name=""/>
          <p:cNvSpPr/>
          <p:nvPr/>
        </p:nvSpPr>
        <p:spPr>
          <a:xfrm>
            <a:off x="7380360" y="3186000"/>
            <a:ext cx="1550880" cy="366120"/>
          </a:xfrm>
          <a:prstGeom prst="rect">
            <a:avLst/>
          </a:prstGeom>
          <a:noFill/>
          <a:ln w="0">
            <a:noFill/>
          </a:ln>
        </p:spPr>
        <p:style>
          <a:lnRef idx="0"/>
          <a:fillRef idx="0"/>
          <a:effectRef idx="0"/>
          <a:fontRef idx="minor"/>
        </p:style>
        <p:txBody>
          <a:bodyPr lIns="0" rIns="0" tIns="0" bIns="0" anchor="t">
            <a:spAutoFit/>
          </a:bodyPr>
          <a:p>
            <a:pPr>
              <a:tabLst>
                <a:tab algn="l" pos="0"/>
                <a:tab algn="l" pos="1014480"/>
                <a:tab algn="l" pos="2028960"/>
                <a:tab algn="l" pos="3043080"/>
                <a:tab algn="l" pos="4057560"/>
                <a:tab algn="l" pos="5072040"/>
                <a:tab algn="l" pos="6086520"/>
                <a:tab algn="l" pos="7101000"/>
                <a:tab algn="l" pos="8115480"/>
                <a:tab algn="l" pos="9129600"/>
                <a:tab algn="l" pos="10144080"/>
              </a:tabLst>
            </a:pPr>
            <a:r>
              <a:rPr b="0" lang="en-US" sz="1200" strike="noStrike" u="none">
                <a:solidFill>
                  <a:srgbClr val="ffffff"/>
                </a:solidFill>
                <a:effectLst/>
                <a:uFillTx/>
                <a:latin typeface="Arial"/>
              </a:rPr>
              <a:t>End user in Muskogee, Oklahoma</a:t>
            </a:r>
            <a:endParaRPr b="0" lang="en-US" sz="1200" strike="noStrike" u="none">
              <a:solidFill>
                <a:srgbClr val="ffffff"/>
              </a:solidFill>
              <a:effectLst/>
              <a:uFillTx/>
              <a:latin typeface="Arial"/>
            </a:endParaRPr>
          </a:p>
        </p:txBody>
      </p:sp>
      <p:pic>
        <p:nvPicPr>
          <p:cNvPr id="905" name="picture" descr=""/>
          <p:cNvPicPr/>
          <p:nvPr/>
        </p:nvPicPr>
        <p:blipFill>
          <a:blip r:embed="rId2"/>
          <a:stretch/>
        </p:blipFill>
        <p:spPr>
          <a:xfrm>
            <a:off x="7380360" y="1616040"/>
            <a:ext cx="1623960" cy="1501920"/>
          </a:xfrm>
          <a:prstGeom prst="rect">
            <a:avLst/>
          </a:prstGeom>
          <a:noFill/>
          <a:ln w="0">
            <a:noFill/>
          </a:ln>
        </p:spPr>
      </p:pic>
      <p:grpSp>
        <p:nvGrpSpPr>
          <p:cNvPr id="906" name=""/>
          <p:cNvGrpSpPr/>
          <p:nvPr/>
        </p:nvGrpSpPr>
        <p:grpSpPr>
          <a:xfrm>
            <a:off x="5168880" y="3025800"/>
            <a:ext cx="565560" cy="640800"/>
            <a:chOff x="5168880" y="3025800"/>
            <a:chExt cx="565560" cy="640800"/>
          </a:xfrm>
        </p:grpSpPr>
        <p:grpSp>
          <p:nvGrpSpPr>
            <p:cNvPr id="907" name=""/>
            <p:cNvGrpSpPr/>
            <p:nvPr/>
          </p:nvGrpSpPr>
          <p:grpSpPr>
            <a:xfrm>
              <a:off x="5388840" y="3025800"/>
              <a:ext cx="345600" cy="515160"/>
              <a:chOff x="5388840" y="3025800"/>
              <a:chExt cx="345600" cy="515160"/>
            </a:xfrm>
          </p:grpSpPr>
          <p:grpSp>
            <p:nvGrpSpPr>
              <p:cNvPr id="908" name=""/>
              <p:cNvGrpSpPr/>
              <p:nvPr/>
            </p:nvGrpSpPr>
            <p:grpSpPr>
              <a:xfrm>
                <a:off x="5477040" y="3094200"/>
                <a:ext cx="257400" cy="378000"/>
                <a:chOff x="5477040" y="3094200"/>
                <a:chExt cx="257400" cy="378000"/>
              </a:xfrm>
            </p:grpSpPr>
            <p:grpSp>
              <p:nvGrpSpPr>
                <p:cNvPr id="909" name=""/>
                <p:cNvGrpSpPr/>
                <p:nvPr/>
              </p:nvGrpSpPr>
              <p:grpSpPr>
                <a:xfrm>
                  <a:off x="5477040" y="3094200"/>
                  <a:ext cx="257400" cy="378000"/>
                  <a:chOff x="5477040" y="3094200"/>
                  <a:chExt cx="257400" cy="378000"/>
                </a:xfrm>
              </p:grpSpPr>
              <p:grpSp>
                <p:nvGrpSpPr>
                  <p:cNvPr id="910" name=""/>
                  <p:cNvGrpSpPr/>
                  <p:nvPr/>
                </p:nvGrpSpPr>
                <p:grpSpPr>
                  <a:xfrm>
                    <a:off x="5543280" y="3116520"/>
                    <a:ext cx="191160" cy="309600"/>
                    <a:chOff x="5543280" y="3116520"/>
                    <a:chExt cx="191160" cy="309600"/>
                  </a:xfrm>
                </p:grpSpPr>
                <p:grpSp>
                  <p:nvGrpSpPr>
                    <p:cNvPr id="911" name=""/>
                    <p:cNvGrpSpPr/>
                    <p:nvPr/>
                  </p:nvGrpSpPr>
                  <p:grpSpPr>
                    <a:xfrm>
                      <a:off x="5566320" y="3116520"/>
                      <a:ext cx="168120" cy="309600"/>
                      <a:chOff x="5566320" y="3116520"/>
                      <a:chExt cx="168120" cy="309600"/>
                    </a:xfrm>
                  </p:grpSpPr>
                  <p:sp>
                    <p:nvSpPr>
                      <p:cNvPr id="912" name=""/>
                      <p:cNvSpPr/>
                      <p:nvPr/>
                    </p:nvSpPr>
                    <p:spPr>
                      <a:xfrm>
                        <a:off x="5654520" y="3297960"/>
                        <a:ext cx="79920" cy="838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913" name=""/>
                      <p:cNvSpPr/>
                      <p:nvPr/>
                    </p:nvSpPr>
                    <p:spPr>
                      <a:xfrm>
                        <a:off x="5586480" y="3321360"/>
                        <a:ext cx="102960" cy="1047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7720" bIns="27720" anchor="ctr">
                        <a:noAutofit/>
                      </a:bodyPr>
                      <a:p>
                        <a:endParaRPr b="0" lang="en-US" sz="2400" strike="noStrike" u="none">
                          <a:solidFill>
                            <a:srgbClr val="ffffff"/>
                          </a:solidFill>
                          <a:effectLst/>
                          <a:uFillTx/>
                          <a:latin typeface="Arial"/>
                        </a:endParaRPr>
                      </a:p>
                    </p:txBody>
                  </p:sp>
                  <p:sp>
                    <p:nvSpPr>
                      <p:cNvPr id="914" name=""/>
                      <p:cNvSpPr/>
                      <p:nvPr/>
                    </p:nvSpPr>
                    <p:spPr>
                      <a:xfrm>
                        <a:off x="5631480" y="3183480"/>
                        <a:ext cx="81000" cy="820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ffffff"/>
                          </a:solidFill>
                          <a:effectLst/>
                          <a:uFillTx/>
                          <a:latin typeface="Arial"/>
                        </a:endParaRPr>
                      </a:p>
                    </p:txBody>
                  </p:sp>
                  <p:sp>
                    <p:nvSpPr>
                      <p:cNvPr id="915" name=""/>
                      <p:cNvSpPr/>
                      <p:nvPr/>
                    </p:nvSpPr>
                    <p:spPr>
                      <a:xfrm>
                        <a:off x="5566320" y="3116520"/>
                        <a:ext cx="101520" cy="1058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916" name=""/>
                      <p:cNvSpPr/>
                      <p:nvPr/>
                    </p:nvSpPr>
                    <p:spPr>
                      <a:xfrm>
                        <a:off x="5629680" y="3183480"/>
                        <a:ext cx="78480" cy="181440"/>
                      </a:xfrm>
                      <a:custGeom>
                        <a:avLst/>
                        <a:gdLst/>
                        <a:ahLst/>
                        <a:rect l="l" t="t" r="r" b="b"/>
                        <a:pathLst>
                          <a:path w="58" h="130">
                            <a:moveTo>
                              <a:pt x="57" y="127"/>
                            </a:moveTo>
                            <a:lnTo>
                              <a:pt x="33" y="129"/>
                            </a:lnTo>
                            <a:lnTo>
                              <a:pt x="0" y="0"/>
                            </a:lnTo>
                            <a:lnTo>
                              <a:pt x="35" y="9"/>
                            </a:lnTo>
                            <a:lnTo>
                              <a:pt x="36" y="73"/>
                            </a:lnTo>
                            <a:lnTo>
                              <a:pt x="57" y="127"/>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917" name=""/>
                    <p:cNvSpPr/>
                    <p:nvPr/>
                  </p:nvSpPr>
                  <p:spPr>
                    <a:xfrm>
                      <a:off x="5543280" y="3207240"/>
                      <a:ext cx="147600" cy="1504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18" name=""/>
                    <p:cNvSpPr/>
                    <p:nvPr/>
                  </p:nvSpPr>
                  <p:spPr>
                    <a:xfrm>
                      <a:off x="5543280" y="3297960"/>
                      <a:ext cx="102960" cy="1058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919" name=""/>
                    <p:cNvSpPr/>
                    <p:nvPr/>
                  </p:nvSpPr>
                  <p:spPr>
                    <a:xfrm>
                      <a:off x="5572800" y="3162600"/>
                      <a:ext cx="81360" cy="195120"/>
                    </a:xfrm>
                    <a:custGeom>
                      <a:avLst/>
                      <a:gdLst/>
                      <a:ahLst/>
                      <a:rect l="l" t="t" r="r" b="b"/>
                      <a:pathLst>
                        <a:path w="60" h="140">
                          <a:moveTo>
                            <a:pt x="53" y="23"/>
                          </a:moveTo>
                          <a:lnTo>
                            <a:pt x="47" y="53"/>
                          </a:lnTo>
                          <a:lnTo>
                            <a:pt x="59" y="120"/>
                          </a:lnTo>
                          <a:lnTo>
                            <a:pt x="35" y="139"/>
                          </a:lnTo>
                          <a:lnTo>
                            <a:pt x="0" y="59"/>
                          </a:lnTo>
                          <a:lnTo>
                            <a:pt x="28" y="0"/>
                          </a:lnTo>
                          <a:lnTo>
                            <a:pt x="53" y="23"/>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920" name=""/>
                  <p:cNvSpPr/>
                  <p:nvPr/>
                </p:nvSpPr>
                <p:spPr>
                  <a:xfrm>
                    <a:off x="5543280" y="3390120"/>
                    <a:ext cx="81360" cy="820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ffffff"/>
                      </a:solidFill>
                      <a:effectLst/>
                      <a:uFillTx/>
                      <a:latin typeface="Arial"/>
                    </a:endParaRPr>
                  </a:p>
                </p:txBody>
              </p:sp>
              <p:sp>
                <p:nvSpPr>
                  <p:cNvPr id="921" name=""/>
                  <p:cNvSpPr/>
                  <p:nvPr/>
                </p:nvSpPr>
                <p:spPr>
                  <a:xfrm>
                    <a:off x="5477040" y="3094200"/>
                    <a:ext cx="10296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922" name=""/>
                  <p:cNvSpPr/>
                  <p:nvPr/>
                </p:nvSpPr>
                <p:spPr>
                  <a:xfrm>
                    <a:off x="5563440" y="3367800"/>
                    <a:ext cx="62280" cy="41760"/>
                  </a:xfrm>
                  <a:custGeom>
                    <a:avLst/>
                    <a:gdLst/>
                    <a:ahLst/>
                    <a:rect l="l" t="t" r="r" b="b"/>
                    <a:pathLst>
                      <a:path w="46" h="30">
                        <a:moveTo>
                          <a:pt x="45" y="18"/>
                        </a:moveTo>
                        <a:lnTo>
                          <a:pt x="31" y="29"/>
                        </a:lnTo>
                        <a:lnTo>
                          <a:pt x="0" y="14"/>
                        </a:lnTo>
                        <a:lnTo>
                          <a:pt x="31" y="0"/>
                        </a:lnTo>
                        <a:lnTo>
                          <a:pt x="45" y="18"/>
                        </a:lnTo>
                      </a:path>
                    </a:pathLst>
                  </a:custGeom>
                  <a:solidFill>
                    <a:srgbClr val="ffffff"/>
                  </a:solidFill>
                  <a:ln w="0">
                    <a:noFill/>
                  </a:ln>
                </p:spPr>
                <p:style>
                  <a:lnRef idx="0"/>
                  <a:fillRef idx="0"/>
                  <a:effectRef idx="0"/>
                  <a:fontRef idx="minor"/>
                </p:style>
                <p:txBody>
                  <a:bodyPr lIns="90000" rIns="90000" tIns="-5040" bIns="-5040" anchor="t">
                    <a:noAutofit/>
                  </a:bodyPr>
                  <a:p>
                    <a:endParaRPr b="0" lang="en-US" sz="2400" strike="noStrike" u="none">
                      <a:solidFill>
                        <a:srgbClr val="ffffff"/>
                      </a:solidFill>
                      <a:effectLst/>
                      <a:uFillTx/>
                      <a:latin typeface="Arial"/>
                    </a:endParaRPr>
                  </a:p>
                </p:txBody>
              </p:sp>
            </p:grpSp>
            <p:sp>
              <p:nvSpPr>
                <p:cNvPr id="923" name=""/>
                <p:cNvSpPr/>
                <p:nvPr/>
              </p:nvSpPr>
              <p:spPr>
                <a:xfrm>
                  <a:off x="5556960" y="3141360"/>
                  <a:ext cx="37800" cy="65520"/>
                </a:xfrm>
                <a:custGeom>
                  <a:avLst/>
                  <a:gdLst/>
                  <a:ahLst/>
                  <a:rect l="l" t="t" r="r" b="b"/>
                  <a:pathLst>
                    <a:path w="28" h="47">
                      <a:moveTo>
                        <a:pt x="13" y="0"/>
                      </a:moveTo>
                      <a:lnTo>
                        <a:pt x="27" y="0"/>
                      </a:lnTo>
                      <a:lnTo>
                        <a:pt x="21" y="46"/>
                      </a:lnTo>
                      <a:lnTo>
                        <a:pt x="0" y="37"/>
                      </a:lnTo>
                      <a:lnTo>
                        <a:pt x="13" y="0"/>
                      </a:lnTo>
                    </a:path>
                  </a:pathLst>
                </a:custGeom>
                <a:solidFill>
                  <a:srgbClr val="ffffff"/>
                </a:solidFill>
                <a:ln w="0">
                  <a:noFill/>
                </a:ln>
              </p:spPr>
              <p:style>
                <a:lnRef idx="0"/>
                <a:fillRef idx="0"/>
                <a:effectRef idx="0"/>
                <a:fontRef idx="minor"/>
              </p:style>
              <p:txBody>
                <a:bodyPr lIns="90000" rIns="90000" tIns="18720" bIns="18720" anchor="t">
                  <a:noAutofit/>
                </a:bodyPr>
                <a:p>
                  <a:endParaRPr b="0" lang="en-US" sz="2400" strike="noStrike" u="none">
                    <a:solidFill>
                      <a:srgbClr val="ffffff"/>
                    </a:solidFill>
                    <a:effectLst/>
                    <a:uFillTx/>
                    <a:latin typeface="Arial"/>
                  </a:endParaRPr>
                </a:p>
              </p:txBody>
            </p:sp>
          </p:grpSp>
          <p:grpSp>
            <p:nvGrpSpPr>
              <p:cNvPr id="924" name=""/>
              <p:cNvGrpSpPr/>
              <p:nvPr/>
            </p:nvGrpSpPr>
            <p:grpSpPr>
              <a:xfrm>
                <a:off x="5388840" y="3025800"/>
                <a:ext cx="236160" cy="468720"/>
                <a:chOff x="5388840" y="3025800"/>
                <a:chExt cx="236160" cy="468720"/>
              </a:xfrm>
            </p:grpSpPr>
            <p:sp>
              <p:nvSpPr>
                <p:cNvPr id="925" name=""/>
                <p:cNvSpPr/>
                <p:nvPr/>
              </p:nvSpPr>
              <p:spPr>
                <a:xfrm>
                  <a:off x="5410440" y="3297960"/>
                  <a:ext cx="191160" cy="19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26" name=""/>
                <p:cNvSpPr/>
                <p:nvPr/>
              </p:nvSpPr>
              <p:spPr>
                <a:xfrm>
                  <a:off x="5430960" y="3161160"/>
                  <a:ext cx="194040" cy="1965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27" name=""/>
                <p:cNvSpPr/>
                <p:nvPr/>
              </p:nvSpPr>
              <p:spPr>
                <a:xfrm>
                  <a:off x="5388840" y="3025800"/>
                  <a:ext cx="146520" cy="151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28" name=""/>
                <p:cNvSpPr/>
                <p:nvPr/>
              </p:nvSpPr>
              <p:spPr>
                <a:xfrm>
                  <a:off x="5477040" y="3116520"/>
                  <a:ext cx="79920" cy="838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929" name=""/>
                <p:cNvSpPr/>
                <p:nvPr/>
              </p:nvSpPr>
              <p:spPr>
                <a:xfrm>
                  <a:off x="5429520" y="3096720"/>
                  <a:ext cx="135360" cy="180000"/>
                </a:xfrm>
                <a:custGeom>
                  <a:avLst/>
                  <a:gdLst/>
                  <a:ahLst/>
                  <a:rect l="l" t="t" r="r" b="b"/>
                  <a:pathLst>
                    <a:path w="100" h="129">
                      <a:moveTo>
                        <a:pt x="70" y="4"/>
                      </a:moveTo>
                      <a:lnTo>
                        <a:pt x="69" y="20"/>
                      </a:lnTo>
                      <a:lnTo>
                        <a:pt x="93" y="48"/>
                      </a:lnTo>
                      <a:lnTo>
                        <a:pt x="99" y="51"/>
                      </a:lnTo>
                      <a:lnTo>
                        <a:pt x="64" y="128"/>
                      </a:lnTo>
                      <a:lnTo>
                        <a:pt x="0" y="0"/>
                      </a:lnTo>
                      <a:lnTo>
                        <a:pt x="70" y="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30" name=""/>
                <p:cNvSpPr/>
                <p:nvPr/>
              </p:nvSpPr>
              <p:spPr>
                <a:xfrm>
                  <a:off x="5492160" y="3332880"/>
                  <a:ext cx="89280" cy="55440"/>
                </a:xfrm>
                <a:custGeom>
                  <a:avLst/>
                  <a:gdLst/>
                  <a:ahLst/>
                  <a:rect l="l" t="t" r="r" b="b"/>
                  <a:pathLst>
                    <a:path w="66" h="40">
                      <a:moveTo>
                        <a:pt x="57" y="5"/>
                      </a:moveTo>
                      <a:lnTo>
                        <a:pt x="65" y="17"/>
                      </a:lnTo>
                      <a:lnTo>
                        <a:pt x="0" y="39"/>
                      </a:lnTo>
                      <a:lnTo>
                        <a:pt x="1" y="0"/>
                      </a:lnTo>
                      <a:lnTo>
                        <a:pt x="57" y="5"/>
                      </a:lnTo>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grpSp>
          <p:sp>
            <p:nvSpPr>
              <p:cNvPr id="931" name=""/>
              <p:cNvSpPr/>
              <p:nvPr/>
            </p:nvSpPr>
            <p:spPr>
              <a:xfrm>
                <a:off x="5388840" y="3434760"/>
                <a:ext cx="103320" cy="1062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440" bIns="28440" anchor="ctr">
                <a:noAutofit/>
              </a:bodyPr>
              <a:p>
                <a:endParaRPr b="0" lang="en-US" sz="2400" strike="noStrike" u="none">
                  <a:solidFill>
                    <a:srgbClr val="ffffff"/>
                  </a:solidFill>
                  <a:effectLst/>
                  <a:uFillTx/>
                  <a:latin typeface="Arial"/>
                </a:endParaRPr>
              </a:p>
            </p:txBody>
          </p:sp>
          <p:sp>
            <p:nvSpPr>
              <p:cNvPr id="932" name=""/>
              <p:cNvSpPr/>
              <p:nvPr/>
            </p:nvSpPr>
            <p:spPr>
              <a:xfrm>
                <a:off x="5455080" y="3420720"/>
                <a:ext cx="61200" cy="63000"/>
              </a:xfrm>
              <a:custGeom>
                <a:avLst/>
                <a:gdLst/>
                <a:ahLst/>
                <a:rect l="l" t="t" r="r" b="b"/>
                <a:pathLst>
                  <a:path w="45" h="45">
                    <a:moveTo>
                      <a:pt x="17" y="44"/>
                    </a:moveTo>
                    <a:lnTo>
                      <a:pt x="44" y="29"/>
                    </a:lnTo>
                    <a:lnTo>
                      <a:pt x="14" y="0"/>
                    </a:lnTo>
                    <a:lnTo>
                      <a:pt x="0" y="16"/>
                    </a:lnTo>
                    <a:lnTo>
                      <a:pt x="17" y="44"/>
                    </a:lnTo>
                  </a:path>
                </a:pathLst>
              </a:custGeom>
              <a:solidFill>
                <a:srgbClr val="ffffff"/>
              </a:solidFill>
              <a:ln w="0">
                <a:noFill/>
              </a:ln>
            </p:spPr>
            <p:style>
              <a:lnRef idx="0"/>
              <a:fillRef idx="0"/>
              <a:effectRef idx="0"/>
              <a:fontRef idx="minor"/>
            </p:style>
            <p:txBody>
              <a:bodyPr lIns="90000" rIns="90000" tIns="16200" bIns="16200" anchor="t">
                <a:noAutofit/>
              </a:bodyPr>
              <a:p>
                <a:endParaRPr b="0" lang="en-US" sz="2400" strike="noStrike" u="none">
                  <a:solidFill>
                    <a:srgbClr val="ffffff"/>
                  </a:solidFill>
                  <a:effectLst/>
                  <a:uFillTx/>
                  <a:latin typeface="Arial"/>
                </a:endParaRPr>
              </a:p>
            </p:txBody>
          </p:sp>
        </p:grpSp>
        <p:sp>
          <p:nvSpPr>
            <p:cNvPr id="933" name=""/>
            <p:cNvSpPr/>
            <p:nvPr/>
          </p:nvSpPr>
          <p:spPr>
            <a:xfrm>
              <a:off x="5168880" y="3538440"/>
              <a:ext cx="127800" cy="12816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3920" bIns="43920" anchor="ctr">
              <a:noAutofit/>
            </a:bodyPr>
            <a:p>
              <a:endParaRPr b="0" lang="en-US" sz="2400" strike="noStrike" u="none">
                <a:solidFill>
                  <a:srgbClr val="ffffff"/>
                </a:solidFill>
                <a:effectLst/>
                <a:uFillTx/>
                <a:latin typeface="Arial"/>
              </a:endParaRPr>
            </a:p>
          </p:txBody>
        </p:sp>
        <p:sp>
          <p:nvSpPr>
            <p:cNvPr id="934" name=""/>
            <p:cNvSpPr/>
            <p:nvPr/>
          </p:nvSpPr>
          <p:spPr>
            <a:xfrm>
              <a:off x="5275800" y="3538440"/>
              <a:ext cx="103320" cy="1044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ffffff"/>
                </a:solidFill>
                <a:effectLst/>
                <a:uFillTx/>
                <a:latin typeface="Arial"/>
              </a:endParaRPr>
            </a:p>
          </p:txBody>
        </p:sp>
        <p:sp>
          <p:nvSpPr>
            <p:cNvPr id="935" name=""/>
            <p:cNvSpPr/>
            <p:nvPr/>
          </p:nvSpPr>
          <p:spPr>
            <a:xfrm>
              <a:off x="5338440" y="3501000"/>
              <a:ext cx="102960" cy="107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9520" bIns="29520" anchor="ctr">
              <a:noAutofit/>
            </a:bodyPr>
            <a:p>
              <a:endParaRPr b="0" lang="en-US" sz="2400" strike="noStrike" u="none">
                <a:solidFill>
                  <a:srgbClr val="ffffff"/>
                </a:solidFill>
                <a:effectLst/>
                <a:uFillTx/>
                <a:latin typeface="Arial"/>
              </a:endParaRPr>
            </a:p>
          </p:txBody>
        </p:sp>
        <p:sp>
          <p:nvSpPr>
            <p:cNvPr id="936" name=""/>
            <p:cNvSpPr/>
            <p:nvPr/>
          </p:nvSpPr>
          <p:spPr>
            <a:xfrm>
              <a:off x="5245920" y="3482280"/>
              <a:ext cx="217440" cy="150840"/>
            </a:xfrm>
            <a:custGeom>
              <a:avLst/>
              <a:gdLst/>
              <a:ahLst/>
              <a:rect l="l" t="t" r="r" b="b"/>
              <a:pathLst>
                <a:path w="160" h="108">
                  <a:moveTo>
                    <a:pt x="147" y="31"/>
                  </a:moveTo>
                  <a:lnTo>
                    <a:pt x="133" y="38"/>
                  </a:lnTo>
                  <a:lnTo>
                    <a:pt x="90" y="80"/>
                  </a:lnTo>
                  <a:lnTo>
                    <a:pt x="80" y="99"/>
                  </a:lnTo>
                  <a:lnTo>
                    <a:pt x="33" y="99"/>
                  </a:lnTo>
                  <a:lnTo>
                    <a:pt x="23" y="107"/>
                  </a:lnTo>
                  <a:lnTo>
                    <a:pt x="0" y="75"/>
                  </a:lnTo>
                  <a:lnTo>
                    <a:pt x="107" y="0"/>
                  </a:lnTo>
                  <a:lnTo>
                    <a:pt x="159" y="17"/>
                  </a:lnTo>
                  <a:lnTo>
                    <a:pt x="147" y="31"/>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grpSp>
        <p:nvGrpSpPr>
          <p:cNvPr id="937" name=""/>
          <p:cNvGrpSpPr/>
          <p:nvPr/>
        </p:nvGrpSpPr>
        <p:grpSpPr>
          <a:xfrm>
            <a:off x="4370400" y="3030480"/>
            <a:ext cx="339120" cy="442440"/>
            <a:chOff x="4370400" y="3030480"/>
            <a:chExt cx="339120" cy="442440"/>
          </a:xfrm>
        </p:grpSpPr>
        <p:grpSp>
          <p:nvGrpSpPr>
            <p:cNvPr id="938" name=""/>
            <p:cNvGrpSpPr/>
            <p:nvPr/>
          </p:nvGrpSpPr>
          <p:grpSpPr>
            <a:xfrm>
              <a:off x="4370400" y="3093120"/>
              <a:ext cx="182880" cy="263520"/>
              <a:chOff x="4370400" y="3093120"/>
              <a:chExt cx="182880" cy="263520"/>
            </a:xfrm>
          </p:grpSpPr>
          <p:sp>
            <p:nvSpPr>
              <p:cNvPr id="939" name=""/>
              <p:cNvSpPr/>
              <p:nvPr/>
            </p:nvSpPr>
            <p:spPr>
              <a:xfrm>
                <a:off x="4370400" y="3182400"/>
                <a:ext cx="79920" cy="820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1520" bIns="11520" anchor="ctr">
                <a:noAutofit/>
              </a:bodyPr>
              <a:p>
                <a:endParaRPr b="0" lang="en-US" sz="2400" strike="noStrike" u="none">
                  <a:solidFill>
                    <a:srgbClr val="ffffff"/>
                  </a:solidFill>
                  <a:effectLst/>
                  <a:uFillTx/>
                  <a:latin typeface="Arial"/>
                </a:endParaRPr>
              </a:p>
            </p:txBody>
          </p:sp>
          <p:sp>
            <p:nvSpPr>
              <p:cNvPr id="940" name=""/>
              <p:cNvSpPr/>
              <p:nvPr/>
            </p:nvSpPr>
            <p:spPr>
              <a:xfrm>
                <a:off x="4383720" y="3252240"/>
                <a:ext cx="102960" cy="1044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7360" bIns="27360" anchor="ctr">
                <a:noAutofit/>
              </a:bodyPr>
              <a:p>
                <a:endParaRPr b="0" lang="en-US" sz="2400" strike="noStrike" u="none">
                  <a:solidFill>
                    <a:srgbClr val="ffffff"/>
                  </a:solidFill>
                  <a:effectLst/>
                  <a:uFillTx/>
                  <a:latin typeface="Arial"/>
                </a:endParaRPr>
              </a:p>
            </p:txBody>
          </p:sp>
          <p:sp>
            <p:nvSpPr>
              <p:cNvPr id="941" name=""/>
              <p:cNvSpPr/>
              <p:nvPr/>
            </p:nvSpPr>
            <p:spPr>
              <a:xfrm>
                <a:off x="4405320" y="3093120"/>
                <a:ext cx="147960" cy="1508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42" name=""/>
              <p:cNvSpPr/>
              <p:nvPr/>
            </p:nvSpPr>
            <p:spPr>
              <a:xfrm>
                <a:off x="4393080" y="3190680"/>
                <a:ext cx="59760" cy="87840"/>
              </a:xfrm>
              <a:custGeom>
                <a:avLst/>
                <a:gdLst/>
                <a:ahLst/>
                <a:rect l="l" t="t" r="r" b="b"/>
                <a:pathLst>
                  <a:path w="44" h="63">
                    <a:moveTo>
                      <a:pt x="24" y="0"/>
                    </a:moveTo>
                    <a:lnTo>
                      <a:pt x="0" y="11"/>
                    </a:lnTo>
                    <a:lnTo>
                      <a:pt x="1" y="50"/>
                    </a:lnTo>
                    <a:lnTo>
                      <a:pt x="9" y="62"/>
                    </a:lnTo>
                    <a:lnTo>
                      <a:pt x="43" y="50"/>
                    </a:lnTo>
                    <a:lnTo>
                      <a:pt x="24" y="0"/>
                    </a:lnTo>
                  </a:path>
                </a:pathLst>
              </a:custGeom>
              <a:solidFill>
                <a:srgbClr val="ffffff"/>
              </a:solidFill>
              <a:ln w="0">
                <a:noFill/>
              </a:ln>
            </p:spPr>
            <p:style>
              <a:lnRef idx="0"/>
              <a:fillRef idx="0"/>
              <a:effectRef idx="0"/>
              <a:fontRef idx="minor"/>
            </p:style>
            <p:txBody>
              <a:bodyPr lIns="90000" rIns="90000" tIns="41040" bIns="41040" anchor="t">
                <a:noAutofit/>
              </a:bodyPr>
              <a:p>
                <a:endParaRPr b="0" lang="en-US" sz="2400" strike="noStrike" u="none">
                  <a:solidFill>
                    <a:srgbClr val="ffffff"/>
                  </a:solidFill>
                  <a:effectLst/>
                  <a:uFillTx/>
                  <a:latin typeface="Arial"/>
                </a:endParaRPr>
              </a:p>
            </p:txBody>
          </p:sp>
        </p:grpSp>
        <p:grpSp>
          <p:nvGrpSpPr>
            <p:cNvPr id="943" name=""/>
            <p:cNvGrpSpPr/>
            <p:nvPr/>
          </p:nvGrpSpPr>
          <p:grpSpPr>
            <a:xfrm>
              <a:off x="4428360" y="3030480"/>
              <a:ext cx="281160" cy="442440"/>
              <a:chOff x="4428360" y="3030480"/>
              <a:chExt cx="281160" cy="442440"/>
            </a:xfrm>
          </p:grpSpPr>
          <p:sp>
            <p:nvSpPr>
              <p:cNvPr id="944" name=""/>
              <p:cNvSpPr/>
              <p:nvPr/>
            </p:nvSpPr>
            <p:spPr>
              <a:xfrm>
                <a:off x="4516560" y="3047040"/>
                <a:ext cx="192960" cy="19692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45" name=""/>
              <p:cNvSpPr/>
              <p:nvPr/>
            </p:nvSpPr>
            <p:spPr>
              <a:xfrm>
                <a:off x="4428360" y="3182760"/>
                <a:ext cx="102960" cy="10584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28080" bIns="28080" anchor="ctr">
                <a:noAutofit/>
              </a:bodyPr>
              <a:p>
                <a:endParaRPr b="0" lang="en-US" sz="2400" strike="noStrike" u="none">
                  <a:solidFill>
                    <a:srgbClr val="ffffff"/>
                  </a:solidFill>
                  <a:effectLst/>
                  <a:uFillTx/>
                  <a:latin typeface="Arial"/>
                </a:endParaRPr>
              </a:p>
            </p:txBody>
          </p:sp>
          <p:sp>
            <p:nvSpPr>
              <p:cNvPr id="946" name=""/>
              <p:cNvSpPr/>
              <p:nvPr/>
            </p:nvSpPr>
            <p:spPr>
              <a:xfrm>
                <a:off x="4449960" y="3252240"/>
                <a:ext cx="149400" cy="1504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47" name=""/>
              <p:cNvSpPr/>
              <p:nvPr/>
            </p:nvSpPr>
            <p:spPr>
              <a:xfrm>
                <a:off x="4494960" y="3320640"/>
                <a:ext cx="148320" cy="15228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948" name=""/>
              <p:cNvSpPr/>
              <p:nvPr/>
            </p:nvSpPr>
            <p:spPr>
              <a:xfrm>
                <a:off x="4505760" y="3140640"/>
                <a:ext cx="133200" cy="1296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45360" bIns="45360" anchor="ctr">
                <a:noAutofit/>
              </a:bodyPr>
              <a:p>
                <a:endParaRPr b="0" lang="en-US" sz="2400" strike="noStrike" u="none">
                  <a:solidFill>
                    <a:srgbClr val="ffffff"/>
                  </a:solidFill>
                  <a:effectLst/>
                  <a:uFillTx/>
                  <a:latin typeface="Arial"/>
                </a:endParaRPr>
              </a:p>
            </p:txBody>
          </p:sp>
          <p:sp>
            <p:nvSpPr>
              <p:cNvPr id="949" name=""/>
              <p:cNvSpPr/>
              <p:nvPr/>
            </p:nvSpPr>
            <p:spPr>
              <a:xfrm>
                <a:off x="4618440" y="3030480"/>
                <a:ext cx="80280" cy="81000"/>
              </a:xfrm>
              <a:prstGeom prst="ellipse">
                <a:avLst/>
              </a:prstGeom>
              <a:solidFill>
                <a:srgbClr val="ffffff"/>
              </a:solidFill>
              <a:ln w="12600">
                <a:solidFill>
                  <a:srgbClr val="000000"/>
                </a:solidFill>
                <a:miter/>
              </a:ln>
            </p:spPr>
            <p:style>
              <a:lnRef idx="0"/>
              <a:fillRef idx="0"/>
              <a:effectRef idx="0"/>
              <a:fontRef idx="minor"/>
            </p:style>
            <p:txBody>
              <a:bodyPr wrap="none" lIns="90000" rIns="90000" tIns="10440" bIns="10440" anchor="ctr">
                <a:noAutofit/>
              </a:bodyPr>
              <a:p>
                <a:endParaRPr b="0" lang="en-US" sz="2400" strike="noStrike" u="none">
                  <a:solidFill>
                    <a:srgbClr val="ffffff"/>
                  </a:solidFill>
                  <a:effectLst/>
                  <a:uFillTx/>
                  <a:latin typeface="Arial"/>
                </a:endParaRPr>
              </a:p>
            </p:txBody>
          </p:sp>
          <p:sp>
            <p:nvSpPr>
              <p:cNvPr id="950" name=""/>
              <p:cNvSpPr/>
              <p:nvPr/>
            </p:nvSpPr>
            <p:spPr>
              <a:xfrm>
                <a:off x="4545000" y="3114360"/>
                <a:ext cx="100800" cy="72360"/>
              </a:xfrm>
              <a:custGeom>
                <a:avLst/>
                <a:gdLst/>
                <a:ahLst/>
                <a:rect l="l" t="t" r="r" b="b"/>
                <a:pathLst>
                  <a:path w="74" h="52">
                    <a:moveTo>
                      <a:pt x="0" y="13"/>
                    </a:moveTo>
                    <a:lnTo>
                      <a:pt x="9" y="37"/>
                    </a:lnTo>
                    <a:lnTo>
                      <a:pt x="73" y="51"/>
                    </a:lnTo>
                    <a:lnTo>
                      <a:pt x="73" y="18"/>
                    </a:lnTo>
                    <a:lnTo>
                      <a:pt x="4" y="0"/>
                    </a:lnTo>
                    <a:lnTo>
                      <a:pt x="0" y="13"/>
                    </a:lnTo>
                  </a:path>
                </a:pathLst>
              </a:custGeom>
              <a:solidFill>
                <a:srgbClr val="ffffff"/>
              </a:solidFill>
              <a:ln w="0">
                <a:noFill/>
              </a:ln>
            </p:spPr>
            <p:style>
              <a:lnRef idx="0"/>
              <a:fillRef idx="0"/>
              <a:effectRef idx="0"/>
              <a:fontRef idx="minor"/>
            </p:style>
            <p:txBody>
              <a:bodyPr lIns="90000" rIns="90000" tIns="25560" bIns="25560" anchor="t">
                <a:noAutofit/>
              </a:bodyPr>
              <a:p>
                <a:endParaRPr b="0" lang="en-US" sz="2400" strike="noStrike" u="none">
                  <a:solidFill>
                    <a:srgbClr val="ffffff"/>
                  </a:solidFill>
                  <a:effectLst/>
                  <a:uFillTx/>
                  <a:latin typeface="Arial"/>
                </a:endParaRPr>
              </a:p>
            </p:txBody>
          </p:sp>
          <p:sp>
            <p:nvSpPr>
              <p:cNvPr id="951" name=""/>
              <p:cNvSpPr/>
              <p:nvPr/>
            </p:nvSpPr>
            <p:spPr>
              <a:xfrm>
                <a:off x="4455360" y="3230280"/>
                <a:ext cx="112680" cy="142200"/>
              </a:xfrm>
              <a:custGeom>
                <a:avLst/>
                <a:gdLst/>
                <a:ahLst/>
                <a:rect l="l" t="t" r="r" b="b"/>
                <a:pathLst>
                  <a:path w="83" h="102">
                    <a:moveTo>
                      <a:pt x="51" y="0"/>
                    </a:moveTo>
                    <a:lnTo>
                      <a:pt x="0" y="25"/>
                    </a:lnTo>
                    <a:lnTo>
                      <a:pt x="21" y="45"/>
                    </a:lnTo>
                    <a:lnTo>
                      <a:pt x="24" y="94"/>
                    </a:lnTo>
                    <a:lnTo>
                      <a:pt x="36" y="101"/>
                    </a:lnTo>
                    <a:lnTo>
                      <a:pt x="79" y="69"/>
                    </a:lnTo>
                    <a:lnTo>
                      <a:pt x="82" y="10"/>
                    </a:lnTo>
                    <a:lnTo>
                      <a:pt x="51"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952" name=""/>
            <p:cNvSpPr/>
            <p:nvPr/>
          </p:nvSpPr>
          <p:spPr>
            <a:xfrm>
              <a:off x="4610880" y="3073680"/>
              <a:ext cx="62280" cy="70920"/>
            </a:xfrm>
            <a:custGeom>
              <a:avLst/>
              <a:gdLst/>
              <a:ahLst/>
              <a:rect l="l" t="t" r="r" b="b"/>
              <a:pathLst>
                <a:path w="46" h="51">
                  <a:moveTo>
                    <a:pt x="0" y="27"/>
                  </a:moveTo>
                  <a:lnTo>
                    <a:pt x="18" y="0"/>
                  </a:lnTo>
                  <a:lnTo>
                    <a:pt x="45" y="27"/>
                  </a:lnTo>
                  <a:lnTo>
                    <a:pt x="23" y="50"/>
                  </a:lnTo>
                  <a:lnTo>
                    <a:pt x="0" y="27"/>
                  </a:lnTo>
                </a:path>
              </a:pathLst>
            </a:custGeom>
            <a:solidFill>
              <a:srgbClr val="ffffff"/>
            </a:solidFill>
            <a:ln w="0">
              <a:noFill/>
            </a:ln>
          </p:spPr>
          <p:style>
            <a:lnRef idx="0"/>
            <a:fillRef idx="0"/>
            <a:effectRef idx="0"/>
            <a:fontRef idx="minor"/>
          </p:style>
          <p:txBody>
            <a:bodyPr lIns="90000" rIns="90000" tIns="24120" bIns="24120" anchor="t">
              <a:noAutofit/>
            </a:bodyPr>
            <a:p>
              <a:endParaRPr b="0" lang="en-US" sz="2400" strike="noStrike" u="none">
                <a:solidFill>
                  <a:srgbClr val="ffffff"/>
                </a:solidFill>
                <a:effectLst/>
                <a:uFillTx/>
                <a:latin typeface="Arial"/>
              </a:endParaRPr>
            </a:p>
          </p:txBody>
        </p:sp>
      </p:grpSp>
      <p:sp>
        <p:nvSpPr>
          <p:cNvPr id="953" name=""/>
          <p:cNvSpPr/>
          <p:nvPr/>
        </p:nvSpPr>
        <p:spPr>
          <a:xfrm>
            <a:off x="4619520" y="3013200"/>
            <a:ext cx="865440" cy="596880"/>
          </a:xfrm>
          <a:custGeom>
            <a:avLst/>
            <a:gdLst/>
            <a:ahLst/>
            <a:rect l="l" t="t" r="r" b="b"/>
            <a:pathLst>
              <a:path w="637" h="427">
                <a:moveTo>
                  <a:pt x="196" y="42"/>
                </a:moveTo>
                <a:lnTo>
                  <a:pt x="222" y="12"/>
                </a:lnTo>
                <a:lnTo>
                  <a:pt x="341" y="14"/>
                </a:lnTo>
                <a:lnTo>
                  <a:pt x="425" y="0"/>
                </a:lnTo>
                <a:lnTo>
                  <a:pt x="531" y="50"/>
                </a:lnTo>
                <a:lnTo>
                  <a:pt x="585" y="36"/>
                </a:lnTo>
                <a:lnTo>
                  <a:pt x="613" y="42"/>
                </a:lnTo>
                <a:lnTo>
                  <a:pt x="619" y="169"/>
                </a:lnTo>
                <a:lnTo>
                  <a:pt x="636" y="189"/>
                </a:lnTo>
                <a:lnTo>
                  <a:pt x="587" y="287"/>
                </a:lnTo>
                <a:lnTo>
                  <a:pt x="534" y="220"/>
                </a:lnTo>
                <a:lnTo>
                  <a:pt x="519" y="255"/>
                </a:lnTo>
                <a:lnTo>
                  <a:pt x="444" y="389"/>
                </a:lnTo>
                <a:lnTo>
                  <a:pt x="192" y="426"/>
                </a:lnTo>
                <a:lnTo>
                  <a:pt x="61" y="400"/>
                </a:lnTo>
                <a:lnTo>
                  <a:pt x="20" y="316"/>
                </a:lnTo>
                <a:lnTo>
                  <a:pt x="20" y="230"/>
                </a:lnTo>
                <a:lnTo>
                  <a:pt x="0" y="159"/>
                </a:lnTo>
                <a:lnTo>
                  <a:pt x="196" y="4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54" name=""/>
          <p:cNvSpPr/>
          <p:nvPr/>
        </p:nvSpPr>
        <p:spPr>
          <a:xfrm>
            <a:off x="4705200" y="2138400"/>
            <a:ext cx="727200" cy="15300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1014480"/>
                <a:tab algn="l" pos="2028960"/>
                <a:tab algn="l" pos="3043080"/>
                <a:tab algn="l" pos="4057560"/>
                <a:tab algn="l" pos="5072040"/>
                <a:tab algn="l" pos="6086520"/>
                <a:tab algn="l" pos="7101000"/>
                <a:tab algn="l" pos="8115480"/>
                <a:tab algn="l" pos="9129600"/>
                <a:tab algn="l" pos="10144080"/>
              </a:tabLst>
            </a:pPr>
            <a:r>
              <a:rPr b="1" lang="en-US" sz="1000" strike="noStrike" u="none">
                <a:solidFill>
                  <a:srgbClr val="000000"/>
                </a:solidFill>
                <a:effectLst/>
                <a:uFillTx/>
                <a:latin typeface="Frutiger 45 Light"/>
              </a:rPr>
              <a:t>Network 2</a:t>
            </a:r>
            <a:endParaRPr b="0" lang="en-US" sz="1000" strike="noStrike" u="none">
              <a:solidFill>
                <a:srgbClr val="ffffff"/>
              </a:solidFill>
              <a:effectLst/>
              <a:uFillTx/>
              <a:latin typeface="Arial"/>
            </a:endParaRPr>
          </a:p>
        </p:txBody>
      </p:sp>
      <p:sp>
        <p:nvSpPr>
          <p:cNvPr id="955" name=""/>
          <p:cNvSpPr/>
          <p:nvPr/>
        </p:nvSpPr>
        <p:spPr>
          <a:xfrm>
            <a:off x="6340320" y="2163600"/>
            <a:ext cx="700200" cy="15300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1014480"/>
                <a:tab algn="l" pos="2028960"/>
                <a:tab algn="l" pos="3043080"/>
                <a:tab algn="l" pos="4057560"/>
                <a:tab algn="l" pos="5072040"/>
                <a:tab algn="l" pos="6086520"/>
                <a:tab algn="l" pos="7101000"/>
                <a:tab algn="l" pos="8115480"/>
                <a:tab algn="l" pos="9129600"/>
                <a:tab algn="l" pos="10144080"/>
              </a:tabLst>
            </a:pPr>
            <a:r>
              <a:rPr b="1" lang="en-US" sz="1000" strike="noStrike" u="none">
                <a:solidFill>
                  <a:srgbClr val="000000"/>
                </a:solidFill>
                <a:effectLst/>
                <a:uFillTx/>
                <a:latin typeface="Frutiger 45 Light"/>
              </a:rPr>
              <a:t>Network 3</a:t>
            </a:r>
            <a:endParaRPr b="0" lang="en-US" sz="1000" strike="noStrike" u="none">
              <a:solidFill>
                <a:srgbClr val="ffffff"/>
              </a:solidFill>
              <a:effectLst/>
              <a:uFillTx/>
              <a:latin typeface="Arial"/>
            </a:endParaRPr>
          </a:p>
        </p:txBody>
      </p:sp>
      <p:sp>
        <p:nvSpPr>
          <p:cNvPr id="956" name=""/>
          <p:cNvSpPr/>
          <p:nvPr/>
        </p:nvSpPr>
        <p:spPr>
          <a:xfrm>
            <a:off x="4745160" y="3203640"/>
            <a:ext cx="677880" cy="15300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1014480"/>
                <a:tab algn="l" pos="2028960"/>
                <a:tab algn="l" pos="3043080"/>
                <a:tab algn="l" pos="4057560"/>
                <a:tab algn="l" pos="5072040"/>
                <a:tab algn="l" pos="6086520"/>
                <a:tab algn="l" pos="7101000"/>
                <a:tab algn="l" pos="8115480"/>
                <a:tab algn="l" pos="9129600"/>
                <a:tab algn="l" pos="10144080"/>
              </a:tabLst>
            </a:pPr>
            <a:r>
              <a:rPr b="1" lang="en-US" sz="1000" strike="noStrike" u="none">
                <a:solidFill>
                  <a:srgbClr val="000000"/>
                </a:solidFill>
                <a:effectLst/>
                <a:uFillTx/>
                <a:latin typeface="Frutiger 45 Light"/>
              </a:rPr>
              <a:t>Network 4</a:t>
            </a:r>
            <a:endParaRPr b="0" lang="en-US" sz="1000" strike="noStrike" u="none">
              <a:solidFill>
                <a:srgbClr val="ffffff"/>
              </a:solidFill>
              <a:effectLst/>
              <a:uFillTx/>
              <a:latin typeface="Arial"/>
            </a:endParaRPr>
          </a:p>
        </p:txBody>
      </p:sp>
      <p:grpSp>
        <p:nvGrpSpPr>
          <p:cNvPr id="957" name=""/>
          <p:cNvGrpSpPr/>
          <p:nvPr/>
        </p:nvGrpSpPr>
        <p:grpSpPr>
          <a:xfrm>
            <a:off x="2751120" y="1954080"/>
            <a:ext cx="1363320" cy="747000"/>
            <a:chOff x="2751120" y="1954080"/>
            <a:chExt cx="1363320" cy="747000"/>
          </a:xfrm>
        </p:grpSpPr>
        <p:grpSp>
          <p:nvGrpSpPr>
            <p:cNvPr id="958" name=""/>
            <p:cNvGrpSpPr/>
            <p:nvPr/>
          </p:nvGrpSpPr>
          <p:grpSpPr>
            <a:xfrm>
              <a:off x="3548520" y="2023560"/>
              <a:ext cx="565920" cy="643320"/>
              <a:chOff x="3548520" y="2023560"/>
              <a:chExt cx="565920" cy="643320"/>
            </a:xfrm>
          </p:grpSpPr>
          <p:grpSp>
            <p:nvGrpSpPr>
              <p:cNvPr id="959" name=""/>
              <p:cNvGrpSpPr/>
              <p:nvPr/>
            </p:nvGrpSpPr>
            <p:grpSpPr>
              <a:xfrm>
                <a:off x="3768480" y="2023560"/>
                <a:ext cx="345960" cy="517320"/>
                <a:chOff x="3768480" y="2023560"/>
                <a:chExt cx="345960" cy="517320"/>
              </a:xfrm>
            </p:grpSpPr>
            <p:grpSp>
              <p:nvGrpSpPr>
                <p:cNvPr id="960" name=""/>
                <p:cNvGrpSpPr/>
                <p:nvPr/>
              </p:nvGrpSpPr>
              <p:grpSpPr>
                <a:xfrm>
                  <a:off x="3856680" y="2091960"/>
                  <a:ext cx="257760" cy="379440"/>
                  <a:chOff x="3856680" y="2091960"/>
                  <a:chExt cx="257760" cy="379440"/>
                </a:xfrm>
              </p:grpSpPr>
              <p:grpSp>
                <p:nvGrpSpPr>
                  <p:cNvPr id="961" name=""/>
                  <p:cNvGrpSpPr/>
                  <p:nvPr/>
                </p:nvGrpSpPr>
                <p:grpSpPr>
                  <a:xfrm>
                    <a:off x="3856680" y="2091960"/>
                    <a:ext cx="257760" cy="379440"/>
                    <a:chOff x="3856680" y="2091960"/>
                    <a:chExt cx="257760" cy="379440"/>
                  </a:xfrm>
                </p:grpSpPr>
                <p:grpSp>
                  <p:nvGrpSpPr>
                    <p:cNvPr id="962" name=""/>
                    <p:cNvGrpSpPr/>
                    <p:nvPr/>
                  </p:nvGrpSpPr>
                  <p:grpSpPr>
                    <a:xfrm>
                      <a:off x="3923280" y="2114280"/>
                      <a:ext cx="191160" cy="310680"/>
                      <a:chOff x="3923280" y="2114280"/>
                      <a:chExt cx="191160" cy="310680"/>
                    </a:xfrm>
                  </p:grpSpPr>
                  <p:grpSp>
                    <p:nvGrpSpPr>
                      <p:cNvPr id="963" name=""/>
                      <p:cNvGrpSpPr/>
                      <p:nvPr/>
                    </p:nvGrpSpPr>
                    <p:grpSpPr>
                      <a:xfrm>
                        <a:off x="3946320" y="2114280"/>
                        <a:ext cx="168120" cy="310680"/>
                        <a:chOff x="3946320" y="2114280"/>
                        <a:chExt cx="168120" cy="310680"/>
                      </a:xfrm>
                    </p:grpSpPr>
                    <p:sp>
                      <p:nvSpPr>
                        <p:cNvPr id="964" name=""/>
                        <p:cNvSpPr/>
                        <p:nvPr/>
                      </p:nvSpPr>
                      <p:spPr>
                        <a:xfrm>
                          <a:off x="4034520" y="2296080"/>
                          <a:ext cx="79920" cy="8388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65" name=""/>
                        <p:cNvSpPr/>
                        <p:nvPr/>
                      </p:nvSpPr>
                      <p:spPr>
                        <a:xfrm>
                          <a:off x="3966480" y="2319840"/>
                          <a:ext cx="102960" cy="1051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66" name=""/>
                        <p:cNvSpPr/>
                        <p:nvPr/>
                      </p:nvSpPr>
                      <p:spPr>
                        <a:xfrm>
                          <a:off x="4011480" y="2181600"/>
                          <a:ext cx="81000" cy="824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67" name=""/>
                        <p:cNvSpPr/>
                        <p:nvPr/>
                      </p:nvSpPr>
                      <p:spPr>
                        <a:xfrm>
                          <a:off x="3946320" y="2114280"/>
                          <a:ext cx="101880" cy="106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68" name=""/>
                        <p:cNvSpPr/>
                        <p:nvPr/>
                      </p:nvSpPr>
                      <p:spPr>
                        <a:xfrm>
                          <a:off x="4010040" y="2181600"/>
                          <a:ext cx="78840" cy="181800"/>
                        </a:xfrm>
                        <a:custGeom>
                          <a:avLst/>
                          <a:gdLst/>
                          <a:ahLst/>
                          <a:rect l="l" t="t" r="r" b="b"/>
                          <a:pathLst>
                            <a:path w="58" h="130">
                              <a:moveTo>
                                <a:pt x="57" y="127"/>
                              </a:moveTo>
                              <a:lnTo>
                                <a:pt x="33" y="129"/>
                              </a:lnTo>
                              <a:lnTo>
                                <a:pt x="0" y="0"/>
                              </a:lnTo>
                              <a:lnTo>
                                <a:pt x="35" y="9"/>
                              </a:lnTo>
                              <a:lnTo>
                                <a:pt x="36" y="73"/>
                              </a:lnTo>
                              <a:lnTo>
                                <a:pt x="57" y="127"/>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969" name=""/>
                      <p:cNvSpPr/>
                      <p:nvPr/>
                    </p:nvSpPr>
                    <p:spPr>
                      <a:xfrm>
                        <a:off x="3923280" y="2205360"/>
                        <a:ext cx="148320" cy="151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0" name=""/>
                      <p:cNvSpPr/>
                      <p:nvPr/>
                    </p:nvSpPr>
                    <p:spPr>
                      <a:xfrm>
                        <a:off x="3923280" y="2296080"/>
                        <a:ext cx="103320" cy="106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1" name=""/>
                      <p:cNvSpPr/>
                      <p:nvPr/>
                    </p:nvSpPr>
                    <p:spPr>
                      <a:xfrm>
                        <a:off x="3953160" y="2160360"/>
                        <a:ext cx="81720" cy="195840"/>
                      </a:xfrm>
                      <a:custGeom>
                        <a:avLst/>
                        <a:gdLst/>
                        <a:ahLst/>
                        <a:rect l="l" t="t" r="r" b="b"/>
                        <a:pathLst>
                          <a:path w="60" h="140">
                            <a:moveTo>
                              <a:pt x="53" y="23"/>
                            </a:moveTo>
                            <a:lnTo>
                              <a:pt x="47" y="53"/>
                            </a:lnTo>
                            <a:lnTo>
                              <a:pt x="59" y="120"/>
                            </a:lnTo>
                            <a:lnTo>
                              <a:pt x="35" y="139"/>
                            </a:lnTo>
                            <a:lnTo>
                              <a:pt x="0" y="59"/>
                            </a:lnTo>
                            <a:lnTo>
                              <a:pt x="28" y="0"/>
                            </a:lnTo>
                            <a:lnTo>
                              <a:pt x="53" y="23"/>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972" name=""/>
                    <p:cNvSpPr/>
                    <p:nvPr/>
                  </p:nvSpPr>
                  <p:spPr>
                    <a:xfrm>
                      <a:off x="3923280" y="2388960"/>
                      <a:ext cx="81720" cy="824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3" name=""/>
                    <p:cNvSpPr/>
                    <p:nvPr/>
                  </p:nvSpPr>
                  <p:spPr>
                    <a:xfrm>
                      <a:off x="3856680" y="2091960"/>
                      <a:ext cx="103320" cy="1065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4" name=""/>
                    <p:cNvSpPr/>
                    <p:nvPr/>
                  </p:nvSpPr>
                  <p:spPr>
                    <a:xfrm>
                      <a:off x="3943440" y="2366640"/>
                      <a:ext cx="62280" cy="41760"/>
                    </a:xfrm>
                    <a:custGeom>
                      <a:avLst/>
                      <a:gdLst/>
                      <a:ahLst/>
                      <a:rect l="l" t="t" r="r" b="b"/>
                      <a:pathLst>
                        <a:path w="46" h="30">
                          <a:moveTo>
                            <a:pt x="45" y="18"/>
                          </a:moveTo>
                          <a:lnTo>
                            <a:pt x="31" y="29"/>
                          </a:lnTo>
                          <a:lnTo>
                            <a:pt x="0" y="14"/>
                          </a:lnTo>
                          <a:lnTo>
                            <a:pt x="31" y="0"/>
                          </a:lnTo>
                          <a:lnTo>
                            <a:pt x="45" y="18"/>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975" name=""/>
                  <p:cNvSpPr/>
                  <p:nvPr/>
                </p:nvSpPr>
                <p:spPr>
                  <a:xfrm>
                    <a:off x="3936600" y="2139480"/>
                    <a:ext cx="38160" cy="65880"/>
                  </a:xfrm>
                  <a:custGeom>
                    <a:avLst/>
                    <a:gdLst/>
                    <a:ahLst/>
                    <a:rect l="l" t="t" r="r" b="b"/>
                    <a:pathLst>
                      <a:path w="28" h="47">
                        <a:moveTo>
                          <a:pt x="13" y="0"/>
                        </a:moveTo>
                        <a:lnTo>
                          <a:pt x="27" y="0"/>
                        </a:lnTo>
                        <a:lnTo>
                          <a:pt x="21" y="46"/>
                        </a:lnTo>
                        <a:lnTo>
                          <a:pt x="0" y="37"/>
                        </a:lnTo>
                        <a:lnTo>
                          <a:pt x="13" y="0"/>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grpSp>
              <p:nvGrpSpPr>
                <p:cNvPr id="976" name=""/>
                <p:cNvGrpSpPr/>
                <p:nvPr/>
              </p:nvGrpSpPr>
              <p:grpSpPr>
                <a:xfrm>
                  <a:off x="3768480" y="2023560"/>
                  <a:ext cx="236520" cy="470880"/>
                  <a:chOff x="3768480" y="2023560"/>
                  <a:chExt cx="236520" cy="470880"/>
                </a:xfrm>
              </p:grpSpPr>
              <p:sp>
                <p:nvSpPr>
                  <p:cNvPr id="977" name=""/>
                  <p:cNvSpPr/>
                  <p:nvPr/>
                </p:nvSpPr>
                <p:spPr>
                  <a:xfrm>
                    <a:off x="3790080" y="2296800"/>
                    <a:ext cx="191880" cy="197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8" name=""/>
                  <p:cNvSpPr/>
                  <p:nvPr/>
                </p:nvSpPr>
                <p:spPr>
                  <a:xfrm>
                    <a:off x="3810600" y="2159640"/>
                    <a:ext cx="194400" cy="197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79" name=""/>
                  <p:cNvSpPr/>
                  <p:nvPr/>
                </p:nvSpPr>
                <p:spPr>
                  <a:xfrm>
                    <a:off x="3768480" y="2023560"/>
                    <a:ext cx="146880" cy="152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0" name=""/>
                  <p:cNvSpPr/>
                  <p:nvPr/>
                </p:nvSpPr>
                <p:spPr>
                  <a:xfrm>
                    <a:off x="3856680" y="2114640"/>
                    <a:ext cx="79920" cy="842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1" name=""/>
                  <p:cNvSpPr/>
                  <p:nvPr/>
                </p:nvSpPr>
                <p:spPr>
                  <a:xfrm>
                    <a:off x="3809160" y="2094840"/>
                    <a:ext cx="135720" cy="180720"/>
                  </a:xfrm>
                  <a:custGeom>
                    <a:avLst/>
                    <a:gdLst/>
                    <a:ahLst/>
                    <a:rect l="l" t="t" r="r" b="b"/>
                    <a:pathLst>
                      <a:path w="100" h="129">
                        <a:moveTo>
                          <a:pt x="70" y="4"/>
                        </a:moveTo>
                        <a:lnTo>
                          <a:pt x="69" y="20"/>
                        </a:lnTo>
                        <a:lnTo>
                          <a:pt x="93" y="48"/>
                        </a:lnTo>
                        <a:lnTo>
                          <a:pt x="99" y="51"/>
                        </a:lnTo>
                        <a:lnTo>
                          <a:pt x="64" y="128"/>
                        </a:lnTo>
                        <a:lnTo>
                          <a:pt x="0" y="0"/>
                        </a:lnTo>
                        <a:lnTo>
                          <a:pt x="70" y="4"/>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2" name=""/>
                  <p:cNvSpPr/>
                  <p:nvPr/>
                </p:nvSpPr>
                <p:spPr>
                  <a:xfrm>
                    <a:off x="3871800" y="2332080"/>
                    <a:ext cx="89640" cy="55800"/>
                  </a:xfrm>
                  <a:custGeom>
                    <a:avLst/>
                    <a:gdLst/>
                    <a:ahLst/>
                    <a:rect l="l" t="t" r="r" b="b"/>
                    <a:pathLst>
                      <a:path w="66" h="40">
                        <a:moveTo>
                          <a:pt x="57" y="5"/>
                        </a:moveTo>
                        <a:lnTo>
                          <a:pt x="65" y="17"/>
                        </a:lnTo>
                        <a:lnTo>
                          <a:pt x="0" y="39"/>
                        </a:lnTo>
                        <a:lnTo>
                          <a:pt x="1" y="0"/>
                        </a:lnTo>
                        <a:lnTo>
                          <a:pt x="57" y="5"/>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983" name=""/>
                <p:cNvSpPr/>
                <p:nvPr/>
              </p:nvSpPr>
              <p:spPr>
                <a:xfrm>
                  <a:off x="3768480" y="2434320"/>
                  <a:ext cx="103320" cy="1065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4" name=""/>
                <p:cNvSpPr/>
                <p:nvPr/>
              </p:nvSpPr>
              <p:spPr>
                <a:xfrm>
                  <a:off x="3835080" y="2420280"/>
                  <a:ext cx="61200" cy="63000"/>
                </a:xfrm>
                <a:custGeom>
                  <a:avLst/>
                  <a:gdLst/>
                  <a:ahLst/>
                  <a:rect l="l" t="t" r="r" b="b"/>
                  <a:pathLst>
                    <a:path w="45" h="45">
                      <a:moveTo>
                        <a:pt x="17" y="44"/>
                      </a:moveTo>
                      <a:lnTo>
                        <a:pt x="44" y="29"/>
                      </a:lnTo>
                      <a:lnTo>
                        <a:pt x="14" y="0"/>
                      </a:lnTo>
                      <a:lnTo>
                        <a:pt x="0" y="16"/>
                      </a:lnTo>
                      <a:lnTo>
                        <a:pt x="17" y="44"/>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985" name=""/>
              <p:cNvSpPr/>
              <p:nvPr/>
            </p:nvSpPr>
            <p:spPr>
              <a:xfrm>
                <a:off x="3548520" y="2538360"/>
                <a:ext cx="127800" cy="1285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6" name=""/>
              <p:cNvSpPr/>
              <p:nvPr/>
            </p:nvSpPr>
            <p:spPr>
              <a:xfrm>
                <a:off x="3655800" y="2538360"/>
                <a:ext cx="103320" cy="1047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7" name=""/>
              <p:cNvSpPr/>
              <p:nvPr/>
            </p:nvSpPr>
            <p:spPr>
              <a:xfrm>
                <a:off x="3718440" y="2500560"/>
                <a:ext cx="103320" cy="107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88" name=""/>
              <p:cNvSpPr/>
              <p:nvPr/>
            </p:nvSpPr>
            <p:spPr>
              <a:xfrm>
                <a:off x="3625920" y="2481840"/>
                <a:ext cx="217800" cy="151560"/>
              </a:xfrm>
              <a:custGeom>
                <a:avLst/>
                <a:gdLst/>
                <a:ahLst/>
                <a:rect l="l" t="t" r="r" b="b"/>
                <a:pathLst>
                  <a:path w="160" h="108">
                    <a:moveTo>
                      <a:pt x="147" y="31"/>
                    </a:moveTo>
                    <a:lnTo>
                      <a:pt x="133" y="38"/>
                    </a:lnTo>
                    <a:lnTo>
                      <a:pt x="90" y="80"/>
                    </a:lnTo>
                    <a:lnTo>
                      <a:pt x="80" y="99"/>
                    </a:lnTo>
                    <a:lnTo>
                      <a:pt x="33" y="99"/>
                    </a:lnTo>
                    <a:lnTo>
                      <a:pt x="23" y="107"/>
                    </a:lnTo>
                    <a:lnTo>
                      <a:pt x="0" y="75"/>
                    </a:lnTo>
                    <a:lnTo>
                      <a:pt x="107" y="0"/>
                    </a:lnTo>
                    <a:lnTo>
                      <a:pt x="159" y="17"/>
                    </a:lnTo>
                    <a:lnTo>
                      <a:pt x="147" y="31"/>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grpSp>
          <p:nvGrpSpPr>
            <p:cNvPr id="989" name=""/>
            <p:cNvGrpSpPr/>
            <p:nvPr/>
          </p:nvGrpSpPr>
          <p:grpSpPr>
            <a:xfrm>
              <a:off x="2751120" y="2030040"/>
              <a:ext cx="337680" cy="443880"/>
              <a:chOff x="2751120" y="2030040"/>
              <a:chExt cx="337680" cy="443880"/>
            </a:xfrm>
          </p:grpSpPr>
          <p:grpSp>
            <p:nvGrpSpPr>
              <p:cNvPr id="990" name=""/>
              <p:cNvGrpSpPr/>
              <p:nvPr/>
            </p:nvGrpSpPr>
            <p:grpSpPr>
              <a:xfrm>
                <a:off x="2751120" y="2092680"/>
                <a:ext cx="182160" cy="264600"/>
                <a:chOff x="2751120" y="2092680"/>
                <a:chExt cx="182160" cy="264600"/>
              </a:xfrm>
            </p:grpSpPr>
            <p:sp>
              <p:nvSpPr>
                <p:cNvPr id="991" name=""/>
                <p:cNvSpPr/>
                <p:nvPr/>
              </p:nvSpPr>
              <p:spPr>
                <a:xfrm>
                  <a:off x="2751120" y="2182320"/>
                  <a:ext cx="79560" cy="824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2" name=""/>
                <p:cNvSpPr/>
                <p:nvPr/>
              </p:nvSpPr>
              <p:spPr>
                <a:xfrm>
                  <a:off x="2764440" y="2252160"/>
                  <a:ext cx="102600" cy="1051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3" name=""/>
                <p:cNvSpPr/>
                <p:nvPr/>
              </p:nvSpPr>
              <p:spPr>
                <a:xfrm>
                  <a:off x="2786040" y="2092680"/>
                  <a:ext cx="147240" cy="1515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4" name=""/>
                <p:cNvSpPr/>
                <p:nvPr/>
              </p:nvSpPr>
              <p:spPr>
                <a:xfrm>
                  <a:off x="2773800" y="2190600"/>
                  <a:ext cx="59400" cy="88200"/>
                </a:xfrm>
                <a:custGeom>
                  <a:avLst/>
                  <a:gdLst/>
                  <a:ahLst/>
                  <a:rect l="l" t="t" r="r" b="b"/>
                  <a:pathLst>
                    <a:path w="44" h="63">
                      <a:moveTo>
                        <a:pt x="24" y="0"/>
                      </a:moveTo>
                      <a:lnTo>
                        <a:pt x="0" y="11"/>
                      </a:lnTo>
                      <a:lnTo>
                        <a:pt x="1" y="50"/>
                      </a:lnTo>
                      <a:lnTo>
                        <a:pt x="9" y="62"/>
                      </a:lnTo>
                      <a:lnTo>
                        <a:pt x="43" y="50"/>
                      </a:lnTo>
                      <a:lnTo>
                        <a:pt x="24" y="0"/>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grpSp>
            <p:nvGrpSpPr>
              <p:cNvPr id="995" name=""/>
              <p:cNvGrpSpPr/>
              <p:nvPr/>
            </p:nvGrpSpPr>
            <p:grpSpPr>
              <a:xfrm>
                <a:off x="2809080" y="2030040"/>
                <a:ext cx="279720" cy="443880"/>
                <a:chOff x="2809080" y="2030040"/>
                <a:chExt cx="279720" cy="443880"/>
              </a:xfrm>
            </p:grpSpPr>
            <p:sp>
              <p:nvSpPr>
                <p:cNvPr id="996" name=""/>
                <p:cNvSpPr/>
                <p:nvPr/>
              </p:nvSpPr>
              <p:spPr>
                <a:xfrm>
                  <a:off x="2896920" y="2046600"/>
                  <a:ext cx="191880" cy="197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7" name=""/>
                <p:cNvSpPr/>
                <p:nvPr/>
              </p:nvSpPr>
              <p:spPr>
                <a:xfrm>
                  <a:off x="2809080" y="2182680"/>
                  <a:ext cx="102600" cy="106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8" name=""/>
                <p:cNvSpPr/>
                <p:nvPr/>
              </p:nvSpPr>
              <p:spPr>
                <a:xfrm>
                  <a:off x="2830680" y="2252520"/>
                  <a:ext cx="148680" cy="151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999" name=""/>
                <p:cNvSpPr/>
                <p:nvPr/>
              </p:nvSpPr>
              <p:spPr>
                <a:xfrm>
                  <a:off x="2875320" y="2321280"/>
                  <a:ext cx="147240" cy="15264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0" name=""/>
                <p:cNvSpPr/>
                <p:nvPr/>
              </p:nvSpPr>
              <p:spPr>
                <a:xfrm>
                  <a:off x="2885760" y="2140560"/>
                  <a:ext cx="132840" cy="1299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1" name=""/>
                <p:cNvSpPr/>
                <p:nvPr/>
              </p:nvSpPr>
              <p:spPr>
                <a:xfrm>
                  <a:off x="2998080" y="2030040"/>
                  <a:ext cx="79920" cy="810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2" name=""/>
                <p:cNvSpPr/>
                <p:nvPr/>
              </p:nvSpPr>
              <p:spPr>
                <a:xfrm>
                  <a:off x="2925360" y="2113920"/>
                  <a:ext cx="100080" cy="72720"/>
                </a:xfrm>
                <a:custGeom>
                  <a:avLst/>
                  <a:gdLst/>
                  <a:ahLst/>
                  <a:rect l="l" t="t" r="r" b="b"/>
                  <a:pathLst>
                    <a:path w="74" h="52">
                      <a:moveTo>
                        <a:pt x="0" y="13"/>
                      </a:moveTo>
                      <a:lnTo>
                        <a:pt x="9" y="37"/>
                      </a:lnTo>
                      <a:lnTo>
                        <a:pt x="73" y="51"/>
                      </a:lnTo>
                      <a:lnTo>
                        <a:pt x="73" y="18"/>
                      </a:lnTo>
                      <a:lnTo>
                        <a:pt x="4" y="0"/>
                      </a:lnTo>
                      <a:lnTo>
                        <a:pt x="0" y="13"/>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3" name=""/>
                <p:cNvSpPr/>
                <p:nvPr/>
              </p:nvSpPr>
              <p:spPr>
                <a:xfrm>
                  <a:off x="2836080" y="2230560"/>
                  <a:ext cx="111960" cy="142560"/>
                </a:xfrm>
                <a:custGeom>
                  <a:avLst/>
                  <a:gdLst/>
                  <a:ahLst/>
                  <a:rect l="l" t="t" r="r" b="b"/>
                  <a:pathLst>
                    <a:path w="83" h="102">
                      <a:moveTo>
                        <a:pt x="51" y="0"/>
                      </a:moveTo>
                      <a:lnTo>
                        <a:pt x="0" y="25"/>
                      </a:lnTo>
                      <a:lnTo>
                        <a:pt x="21" y="45"/>
                      </a:lnTo>
                      <a:lnTo>
                        <a:pt x="24" y="94"/>
                      </a:lnTo>
                      <a:lnTo>
                        <a:pt x="36" y="101"/>
                      </a:lnTo>
                      <a:lnTo>
                        <a:pt x="79" y="69"/>
                      </a:lnTo>
                      <a:lnTo>
                        <a:pt x="82" y="10"/>
                      </a:lnTo>
                      <a:lnTo>
                        <a:pt x="51" y="0"/>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1004" name=""/>
              <p:cNvSpPr/>
              <p:nvPr/>
            </p:nvSpPr>
            <p:spPr>
              <a:xfrm>
                <a:off x="2990520" y="2073240"/>
                <a:ext cx="62280" cy="71280"/>
              </a:xfrm>
              <a:custGeom>
                <a:avLst/>
                <a:gdLst/>
                <a:ahLst/>
                <a:rect l="l" t="t" r="r" b="b"/>
                <a:pathLst>
                  <a:path w="46" h="51">
                    <a:moveTo>
                      <a:pt x="0" y="27"/>
                    </a:moveTo>
                    <a:lnTo>
                      <a:pt x="18" y="0"/>
                    </a:lnTo>
                    <a:lnTo>
                      <a:pt x="45" y="27"/>
                    </a:lnTo>
                    <a:lnTo>
                      <a:pt x="23" y="50"/>
                    </a:lnTo>
                    <a:lnTo>
                      <a:pt x="0" y="27"/>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grpSp>
          <p:nvGrpSpPr>
            <p:cNvPr id="1005" name=""/>
            <p:cNvGrpSpPr/>
            <p:nvPr/>
          </p:nvGrpSpPr>
          <p:grpSpPr>
            <a:xfrm>
              <a:off x="2921040" y="1954080"/>
              <a:ext cx="994680" cy="747000"/>
              <a:chOff x="2921040" y="1954080"/>
              <a:chExt cx="994680" cy="747000"/>
            </a:xfrm>
          </p:grpSpPr>
          <p:sp>
            <p:nvSpPr>
              <p:cNvPr id="1006" name=""/>
              <p:cNvSpPr/>
              <p:nvPr/>
            </p:nvSpPr>
            <p:spPr>
              <a:xfrm>
                <a:off x="3233880" y="1976400"/>
                <a:ext cx="237960" cy="2437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7" name=""/>
              <p:cNvSpPr/>
              <p:nvPr/>
            </p:nvSpPr>
            <p:spPr>
              <a:xfrm>
                <a:off x="3434040" y="1954080"/>
                <a:ext cx="192600" cy="1969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8" name=""/>
              <p:cNvSpPr/>
              <p:nvPr/>
            </p:nvSpPr>
            <p:spPr>
              <a:xfrm>
                <a:off x="3612240" y="2158200"/>
                <a:ext cx="303480" cy="3153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09" name=""/>
              <p:cNvSpPr/>
              <p:nvPr/>
            </p:nvSpPr>
            <p:spPr>
              <a:xfrm>
                <a:off x="3031920" y="2297520"/>
                <a:ext cx="349200" cy="3582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0" name=""/>
              <p:cNvSpPr/>
              <p:nvPr/>
            </p:nvSpPr>
            <p:spPr>
              <a:xfrm>
                <a:off x="3522960" y="2342160"/>
                <a:ext cx="259560" cy="26676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1" name=""/>
              <p:cNvSpPr/>
              <p:nvPr/>
            </p:nvSpPr>
            <p:spPr>
              <a:xfrm>
                <a:off x="2944800" y="2367000"/>
                <a:ext cx="188640" cy="1969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2" name=""/>
              <p:cNvSpPr/>
              <p:nvPr/>
            </p:nvSpPr>
            <p:spPr>
              <a:xfrm>
                <a:off x="2921040" y="2205720"/>
                <a:ext cx="190800" cy="19692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3" name=""/>
              <p:cNvSpPr/>
              <p:nvPr/>
            </p:nvSpPr>
            <p:spPr>
              <a:xfrm>
                <a:off x="3009960" y="2023200"/>
                <a:ext cx="303840" cy="3114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4" name=""/>
              <p:cNvSpPr/>
              <p:nvPr/>
            </p:nvSpPr>
            <p:spPr>
              <a:xfrm>
                <a:off x="3279240" y="2389680"/>
                <a:ext cx="300240" cy="3114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5" name=""/>
              <p:cNvSpPr/>
              <p:nvPr/>
            </p:nvSpPr>
            <p:spPr>
              <a:xfrm>
                <a:off x="3655800" y="2045880"/>
                <a:ext cx="236160" cy="24228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6" name=""/>
              <p:cNvSpPr/>
              <p:nvPr/>
            </p:nvSpPr>
            <p:spPr>
              <a:xfrm>
                <a:off x="3590280" y="1954080"/>
                <a:ext cx="214200" cy="219600"/>
              </a:xfrm>
              <a:prstGeom prst="ellipse">
                <a:avLst/>
              </a:prstGeom>
              <a:solidFill>
                <a:srgbClr val="ffffff"/>
              </a:solidFill>
              <a:ln w="12600">
                <a:solidFill>
                  <a:srgbClr val="000000"/>
                </a:solidFill>
                <a:miter/>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grpSp>
        <p:sp>
          <p:nvSpPr>
            <p:cNvPr id="1017" name=""/>
            <p:cNvSpPr/>
            <p:nvPr/>
          </p:nvSpPr>
          <p:spPr>
            <a:xfrm>
              <a:off x="3033000" y="2101320"/>
              <a:ext cx="855720" cy="15300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1181160"/>
                  <a:tab algn="l" pos="2362320"/>
                  <a:tab algn="l" pos="3543480"/>
                  <a:tab algn="l" pos="4724280"/>
                  <a:tab algn="l" pos="5905440"/>
                  <a:tab algn="l" pos="7086600"/>
                  <a:tab algn="l" pos="8267760"/>
                  <a:tab algn="l" pos="9448920"/>
                  <a:tab algn="l" pos="10630080"/>
                </a:tabLst>
              </a:pPr>
              <a:r>
                <a:rPr b="0" lang="en-US" sz="1000" strike="noStrike" u="none">
                  <a:solidFill>
                    <a:srgbClr val="000000"/>
                  </a:solidFill>
                  <a:effectLst/>
                  <a:uFillTx/>
                  <a:latin typeface="Frutiger 45 Light"/>
                </a:rPr>
                <a:t>Network 1</a:t>
              </a:r>
              <a:endParaRPr b="0" lang="en-US" sz="1000" strike="noStrike" u="none">
                <a:solidFill>
                  <a:srgbClr val="ffffff"/>
                </a:solidFill>
                <a:effectLst/>
                <a:uFillTx/>
                <a:latin typeface="Arial"/>
              </a:endParaRPr>
            </a:p>
          </p:txBody>
        </p:sp>
        <p:sp>
          <p:nvSpPr>
            <p:cNvPr id="1018" name=""/>
            <p:cNvSpPr/>
            <p:nvPr/>
          </p:nvSpPr>
          <p:spPr>
            <a:xfrm>
              <a:off x="2998800" y="2010600"/>
              <a:ext cx="867600" cy="598320"/>
            </a:xfrm>
            <a:custGeom>
              <a:avLst/>
              <a:gdLst/>
              <a:ahLst/>
              <a:rect l="l" t="t" r="r" b="b"/>
              <a:pathLst>
                <a:path w="637" h="427">
                  <a:moveTo>
                    <a:pt x="196" y="42"/>
                  </a:moveTo>
                  <a:lnTo>
                    <a:pt x="222" y="12"/>
                  </a:lnTo>
                  <a:lnTo>
                    <a:pt x="341" y="14"/>
                  </a:lnTo>
                  <a:lnTo>
                    <a:pt x="425" y="0"/>
                  </a:lnTo>
                  <a:lnTo>
                    <a:pt x="531" y="50"/>
                  </a:lnTo>
                  <a:lnTo>
                    <a:pt x="585" y="36"/>
                  </a:lnTo>
                  <a:lnTo>
                    <a:pt x="613" y="42"/>
                  </a:lnTo>
                  <a:lnTo>
                    <a:pt x="619" y="169"/>
                  </a:lnTo>
                  <a:lnTo>
                    <a:pt x="636" y="189"/>
                  </a:lnTo>
                  <a:lnTo>
                    <a:pt x="587" y="287"/>
                  </a:lnTo>
                  <a:lnTo>
                    <a:pt x="534" y="220"/>
                  </a:lnTo>
                  <a:lnTo>
                    <a:pt x="519" y="255"/>
                  </a:lnTo>
                  <a:lnTo>
                    <a:pt x="444" y="389"/>
                  </a:lnTo>
                  <a:lnTo>
                    <a:pt x="192" y="426"/>
                  </a:lnTo>
                  <a:lnTo>
                    <a:pt x="61" y="400"/>
                  </a:lnTo>
                  <a:lnTo>
                    <a:pt x="20" y="316"/>
                  </a:lnTo>
                  <a:lnTo>
                    <a:pt x="20" y="230"/>
                  </a:lnTo>
                  <a:lnTo>
                    <a:pt x="0" y="159"/>
                  </a:lnTo>
                  <a:lnTo>
                    <a:pt x="196" y="42"/>
                  </a:lnTo>
                </a:path>
              </a:pathLst>
            </a:custGeom>
            <a:solidFill>
              <a:srgbClr val="ffffff"/>
            </a:solidFill>
            <a:ln w="0">
              <a:noFill/>
            </a:ln>
          </p:spPr>
          <p:style>
            <a:lnRef idx="0"/>
            <a:fillRef idx="0"/>
            <a:effectRef idx="0"/>
            <a:fontRef idx="minor"/>
          </p:style>
          <p:txBody>
            <a:bodyPr lIns="0" rIns="0" tIns="0" bIns="0" anchor="t">
              <a:spAutoFit/>
            </a:bodyPr>
            <a:p>
              <a:endParaRPr b="0" lang="en-US" sz="2400" strike="noStrike" u="none">
                <a:solidFill>
                  <a:srgbClr val="ffffff"/>
                </a:solidFill>
                <a:effectLst/>
                <a:uFillTx/>
                <a:latin typeface="Arial"/>
              </a:endParaRPr>
            </a:p>
          </p:txBody>
        </p:sp>
        <p:sp>
          <p:nvSpPr>
            <p:cNvPr id="1019" name=""/>
            <p:cNvSpPr/>
            <p:nvPr/>
          </p:nvSpPr>
          <p:spPr>
            <a:xfrm>
              <a:off x="3097800" y="2163240"/>
              <a:ext cx="642240" cy="153000"/>
            </a:xfrm>
            <a:prstGeom prst="rect">
              <a:avLst/>
            </a:prstGeom>
            <a:noFill/>
            <a:ln w="0">
              <a:noFill/>
            </a:ln>
          </p:spPr>
          <p:style>
            <a:lnRef idx="0"/>
            <a:fillRef idx="0"/>
            <a:effectRef idx="0"/>
            <a:fontRef idx="minor"/>
          </p:style>
          <p:txBody>
            <a:bodyPr lIns="0" rIns="0" tIns="0" bIns="0" anchor="t">
              <a:spAutoFit/>
            </a:bodyPr>
            <a:p>
              <a:pPr algn="ctr">
                <a:lnSpc>
                  <a:spcPct val="100000"/>
                </a:lnSpc>
                <a:tabLst>
                  <a:tab algn="l" pos="0"/>
                  <a:tab algn="l" pos="1014480"/>
                  <a:tab algn="l" pos="2028960"/>
                  <a:tab algn="l" pos="3043080"/>
                  <a:tab algn="l" pos="4057560"/>
                  <a:tab algn="l" pos="5072040"/>
                  <a:tab algn="l" pos="6086520"/>
                  <a:tab algn="l" pos="7101000"/>
                  <a:tab algn="l" pos="8115480"/>
                  <a:tab algn="l" pos="9129600"/>
                  <a:tab algn="l" pos="10144080"/>
                </a:tabLst>
              </a:pPr>
              <a:r>
                <a:rPr b="1" lang="en-US" sz="1000" strike="noStrike" u="none">
                  <a:solidFill>
                    <a:srgbClr val="000000"/>
                  </a:solidFill>
                  <a:effectLst/>
                  <a:uFillTx/>
                  <a:latin typeface="Frutiger 45 Light"/>
                </a:rPr>
                <a:t>Network 1</a:t>
              </a:r>
              <a:endParaRPr b="0" lang="en-US" sz="1000" strike="noStrike" u="none">
                <a:solidFill>
                  <a:srgbClr val="ffffff"/>
                </a:solidFill>
                <a:effectLst/>
                <a:uFillTx/>
                <a:latin typeface="Arial"/>
              </a:endParaRPr>
            </a:p>
          </p:txBody>
        </p:sp>
      </p:grpSp>
      <p:sp>
        <p:nvSpPr>
          <p:cNvPr id="1020" name=""/>
          <p:cNvSpPr/>
          <p:nvPr/>
        </p:nvSpPr>
        <p:spPr>
          <a:xfrm>
            <a:off x="334800" y="1560600"/>
            <a:ext cx="239760" cy="345960"/>
          </a:xfrm>
          <a:prstGeom prst="flowChartMagneticDisk">
            <a:avLst/>
          </a:prstGeom>
          <a:solidFill>
            <a:srgbClr val="339933"/>
          </a:solidFill>
          <a:ln w="12600">
            <a:solidFill>
              <a:srgbClr val="808080"/>
            </a:solidFill>
            <a:miter/>
          </a:ln>
        </p:spPr>
        <p:style>
          <a:lnRef idx="0"/>
          <a:fillRef idx="0"/>
          <a:effectRef idx="0"/>
          <a:fontRef idx="minor"/>
        </p:style>
        <p:txBody>
          <a:bodyPr lIns="90000" rIns="90000" tIns="91440" bIns="91440" anchor="ctr">
            <a:spAutoFit/>
          </a:bodyPr>
          <a:p>
            <a:endParaRPr b="0" lang="en-US" sz="2400" strike="noStrike" u="none">
              <a:solidFill>
                <a:srgbClr val="ffffff"/>
              </a:solidFill>
              <a:effectLst/>
              <a:uFillTx/>
              <a:latin typeface="Arial"/>
            </a:endParaRPr>
          </a:p>
        </p:txBody>
      </p:sp>
      <p:sp>
        <p:nvSpPr>
          <p:cNvPr id="1021" name=""/>
          <p:cNvSpPr/>
          <p:nvPr/>
        </p:nvSpPr>
        <p:spPr>
          <a:xfrm>
            <a:off x="1778040" y="5465880"/>
            <a:ext cx="5591160" cy="1101600"/>
          </a:xfrm>
          <a:prstGeom prst="rect">
            <a:avLst/>
          </a:prstGeom>
          <a:solidFill>
            <a:srgbClr val="0033cc"/>
          </a:solidFill>
          <a:ln w="12600">
            <a:solidFill>
              <a:srgbClr val="ffffff"/>
            </a:solidFill>
            <a:miter/>
          </a:ln>
          <a:effectLst>
            <a:outerShdw dist="17819" dir="2700000" blurRad="0" rotWithShape="0">
              <a:srgbClr val="808080"/>
            </a:outerShdw>
          </a:effectLst>
        </p:spPr>
        <p:style>
          <a:lnRef idx="0"/>
          <a:fillRef idx="0"/>
          <a:effectRef idx="0"/>
          <a:fontRef idx="minor"/>
        </p:style>
        <p:txBody>
          <a:bodyPr lIns="93240" rIns="93240" tIns="93240" bIns="9324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2000" strike="noStrike" u="none">
                <a:solidFill>
                  <a:srgbClr val="ffff00"/>
                </a:solidFill>
                <a:effectLst/>
                <a:uFillTx/>
                <a:latin typeface="Frutiger 45 Light"/>
              </a:rPr>
              <a:t>Requests and content packets must “hop” across multiple networks and interconnect points to reach their destination</a:t>
            </a:r>
            <a:endParaRPr b="0" lang="en-US" sz="2000" strike="noStrike" u="none">
              <a:solidFill>
                <a:srgbClr val="ffffff"/>
              </a:solidFill>
              <a:effectLst/>
              <a:uFillTx/>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22" name="McK Footnote"/>
          <p:cNvSpPr/>
          <p:nvPr/>
        </p:nvSpPr>
        <p:spPr>
          <a:xfrm>
            <a:off x="141120" y="6579360"/>
            <a:ext cx="8863200" cy="183240"/>
          </a:xfrm>
          <a:prstGeom prst="rect">
            <a:avLst/>
          </a:prstGeom>
          <a:noFill/>
          <a:ln w="0">
            <a:noFill/>
          </a:ln>
        </p:spPr>
        <p:style>
          <a:lnRef idx="0"/>
          <a:fillRef idx="0"/>
          <a:effectRef idx="0"/>
          <a:fontRef idx="minor"/>
        </p:style>
        <p:txBody>
          <a:bodyPr lIns="0" rIns="0" tIns="0" bIns="0" anchor="b">
            <a:spAutoFit/>
          </a:bodyPr>
          <a:p>
            <a:pPr marL="601560" indent="-601560">
              <a:spcAft>
                <a:spcPts val="213"/>
              </a:spcAft>
              <a:tabLst>
                <a:tab algn="l" pos="0"/>
                <a:tab algn="r" pos="539640"/>
                <a:tab algn="l" pos="828720"/>
                <a:tab algn="l" pos="1657440"/>
                <a:tab algn="l" pos="2486160"/>
                <a:tab algn="l" pos="3314880"/>
                <a:tab algn="l" pos="4143240"/>
                <a:tab algn="l" pos="4971960"/>
                <a:tab algn="l" pos="5800680"/>
                <a:tab algn="l" pos="6629400"/>
                <a:tab algn="l" pos="7458120"/>
                <a:tab algn="l" pos="8286840"/>
                <a:tab algn="l" pos="9115560"/>
                <a:tab algn="l" pos="9944280"/>
                <a:tab algn="l" pos="10772640"/>
              </a:tabLst>
            </a:pPr>
            <a:r>
              <a:rPr b="0" lang="en-US" sz="1200" strike="noStrike" u="none">
                <a:solidFill>
                  <a:srgbClr val="ffffff"/>
                </a:solidFill>
                <a:effectLst/>
                <a:uFillTx/>
                <a:latin typeface="Arial"/>
              </a:rPr>
              <a:t>	</a:t>
            </a:r>
            <a:r>
              <a:rPr b="0" lang="en-US" sz="1200" strike="noStrike" u="none">
                <a:solidFill>
                  <a:srgbClr val="ffffff"/>
                </a:solidFill>
                <a:effectLst/>
                <a:uFillTx/>
                <a:latin typeface="Arial"/>
              </a:rPr>
              <a:t>Source:</a:t>
            </a:r>
            <a:r>
              <a:rPr b="0" lang="en-US" sz="1200" strike="noStrike" u="none">
                <a:solidFill>
                  <a:srgbClr val="ffffff"/>
                </a:solidFill>
                <a:effectLst/>
                <a:uFillTx/>
                <a:latin typeface="Arial"/>
              </a:rPr>
              <a:t>	</a:t>
            </a:r>
            <a:r>
              <a:rPr b="0" lang="en-US" sz="1200" strike="noStrike" u="none">
                <a:solidFill>
                  <a:srgbClr val="ffffff"/>
                </a:solidFill>
                <a:effectLst/>
                <a:uFillTx/>
                <a:latin typeface="Arial"/>
              </a:rPr>
              <a:t>Telegeography; Chicago/Ameritech NAP Web site; press articles</a:t>
            </a:r>
            <a:endParaRPr b="0" lang="en-US" sz="1200" strike="noStrike" u="none">
              <a:solidFill>
                <a:srgbClr val="ffffff"/>
              </a:solidFill>
              <a:effectLst/>
              <a:uFillTx/>
              <a:latin typeface="Arial"/>
            </a:endParaRPr>
          </a:p>
        </p:txBody>
      </p:sp>
      <p:sp>
        <p:nvSpPr>
          <p:cNvPr id="1023" name=""/>
          <p:cNvSpPr/>
          <p:nvPr/>
        </p:nvSpPr>
        <p:spPr>
          <a:xfrm>
            <a:off x="2027160" y="777960"/>
            <a:ext cx="5083200" cy="3271680"/>
          </a:xfrm>
          <a:custGeom>
            <a:avLst/>
            <a:gdLst/>
            <a:ahLst/>
            <a:rect l="l" t="t" r="r" b="b"/>
            <a:pathLst>
              <a:path w="4173" h="2523">
                <a:moveTo>
                  <a:pt x="4021" y="15"/>
                </a:moveTo>
                <a:lnTo>
                  <a:pt x="4000" y="0"/>
                </a:lnTo>
                <a:lnTo>
                  <a:pt x="3977" y="0"/>
                </a:lnTo>
                <a:lnTo>
                  <a:pt x="3962" y="0"/>
                </a:lnTo>
                <a:lnTo>
                  <a:pt x="3952" y="20"/>
                </a:lnTo>
                <a:lnTo>
                  <a:pt x="3934" y="15"/>
                </a:lnTo>
                <a:lnTo>
                  <a:pt x="3918" y="20"/>
                </a:lnTo>
                <a:lnTo>
                  <a:pt x="3911" y="43"/>
                </a:lnTo>
                <a:lnTo>
                  <a:pt x="3880" y="99"/>
                </a:lnTo>
                <a:lnTo>
                  <a:pt x="3895" y="135"/>
                </a:lnTo>
                <a:lnTo>
                  <a:pt x="3882" y="176"/>
                </a:lnTo>
                <a:lnTo>
                  <a:pt x="3893" y="194"/>
                </a:lnTo>
                <a:lnTo>
                  <a:pt x="3890" y="227"/>
                </a:lnTo>
                <a:lnTo>
                  <a:pt x="3885" y="258"/>
                </a:lnTo>
                <a:lnTo>
                  <a:pt x="3867" y="263"/>
                </a:lnTo>
                <a:lnTo>
                  <a:pt x="3852" y="245"/>
                </a:lnTo>
                <a:lnTo>
                  <a:pt x="3824" y="312"/>
                </a:lnTo>
                <a:lnTo>
                  <a:pt x="3770" y="327"/>
                </a:lnTo>
                <a:lnTo>
                  <a:pt x="3698" y="347"/>
                </a:lnTo>
                <a:lnTo>
                  <a:pt x="3647" y="360"/>
                </a:lnTo>
                <a:lnTo>
                  <a:pt x="3606" y="396"/>
                </a:lnTo>
                <a:lnTo>
                  <a:pt x="3578" y="434"/>
                </a:lnTo>
                <a:lnTo>
                  <a:pt x="3555" y="434"/>
                </a:lnTo>
                <a:lnTo>
                  <a:pt x="3529" y="478"/>
                </a:lnTo>
                <a:lnTo>
                  <a:pt x="3540" y="491"/>
                </a:lnTo>
                <a:lnTo>
                  <a:pt x="3547" y="524"/>
                </a:lnTo>
                <a:lnTo>
                  <a:pt x="3535" y="537"/>
                </a:lnTo>
                <a:lnTo>
                  <a:pt x="3517" y="562"/>
                </a:lnTo>
                <a:lnTo>
                  <a:pt x="3496" y="567"/>
                </a:lnTo>
                <a:lnTo>
                  <a:pt x="3489" y="585"/>
                </a:lnTo>
                <a:lnTo>
                  <a:pt x="3455" y="590"/>
                </a:lnTo>
                <a:lnTo>
                  <a:pt x="3407" y="590"/>
                </a:lnTo>
                <a:lnTo>
                  <a:pt x="3368" y="613"/>
                </a:lnTo>
                <a:lnTo>
                  <a:pt x="3373" y="652"/>
                </a:lnTo>
                <a:lnTo>
                  <a:pt x="3361" y="682"/>
                </a:lnTo>
                <a:lnTo>
                  <a:pt x="3330" y="723"/>
                </a:lnTo>
                <a:lnTo>
                  <a:pt x="3289" y="762"/>
                </a:lnTo>
                <a:lnTo>
                  <a:pt x="3251" y="777"/>
                </a:lnTo>
                <a:lnTo>
                  <a:pt x="3238" y="808"/>
                </a:lnTo>
                <a:lnTo>
                  <a:pt x="3156" y="841"/>
                </a:lnTo>
                <a:lnTo>
                  <a:pt x="3113" y="831"/>
                </a:lnTo>
                <a:lnTo>
                  <a:pt x="3102" y="821"/>
                </a:lnTo>
                <a:lnTo>
                  <a:pt x="3123" y="800"/>
                </a:lnTo>
                <a:lnTo>
                  <a:pt x="3125" y="775"/>
                </a:lnTo>
                <a:lnTo>
                  <a:pt x="3110" y="751"/>
                </a:lnTo>
                <a:lnTo>
                  <a:pt x="3128" y="739"/>
                </a:lnTo>
                <a:lnTo>
                  <a:pt x="3151" y="744"/>
                </a:lnTo>
                <a:lnTo>
                  <a:pt x="3146" y="695"/>
                </a:lnTo>
                <a:lnTo>
                  <a:pt x="3141" y="654"/>
                </a:lnTo>
                <a:lnTo>
                  <a:pt x="3128" y="618"/>
                </a:lnTo>
                <a:lnTo>
                  <a:pt x="3107" y="601"/>
                </a:lnTo>
                <a:lnTo>
                  <a:pt x="3077" y="590"/>
                </a:lnTo>
                <a:lnTo>
                  <a:pt x="3054" y="608"/>
                </a:lnTo>
                <a:lnTo>
                  <a:pt x="3033" y="639"/>
                </a:lnTo>
                <a:lnTo>
                  <a:pt x="3008" y="631"/>
                </a:lnTo>
                <a:lnTo>
                  <a:pt x="3018" y="616"/>
                </a:lnTo>
                <a:lnTo>
                  <a:pt x="3028" y="608"/>
                </a:lnTo>
                <a:lnTo>
                  <a:pt x="3043" y="598"/>
                </a:lnTo>
                <a:lnTo>
                  <a:pt x="3066" y="572"/>
                </a:lnTo>
                <a:lnTo>
                  <a:pt x="3049" y="521"/>
                </a:lnTo>
                <a:lnTo>
                  <a:pt x="3043" y="478"/>
                </a:lnTo>
                <a:lnTo>
                  <a:pt x="3008" y="473"/>
                </a:lnTo>
                <a:lnTo>
                  <a:pt x="2946" y="434"/>
                </a:lnTo>
                <a:lnTo>
                  <a:pt x="2908" y="450"/>
                </a:lnTo>
                <a:lnTo>
                  <a:pt x="2903" y="468"/>
                </a:lnTo>
                <a:lnTo>
                  <a:pt x="2910" y="483"/>
                </a:lnTo>
                <a:lnTo>
                  <a:pt x="2893" y="491"/>
                </a:lnTo>
                <a:lnTo>
                  <a:pt x="2890" y="521"/>
                </a:lnTo>
                <a:lnTo>
                  <a:pt x="2875" y="521"/>
                </a:lnTo>
                <a:lnTo>
                  <a:pt x="2846" y="547"/>
                </a:lnTo>
                <a:lnTo>
                  <a:pt x="2836" y="565"/>
                </a:lnTo>
                <a:lnTo>
                  <a:pt x="2829" y="585"/>
                </a:lnTo>
                <a:lnTo>
                  <a:pt x="2829" y="634"/>
                </a:lnTo>
                <a:lnTo>
                  <a:pt x="2823" y="685"/>
                </a:lnTo>
                <a:lnTo>
                  <a:pt x="2836" y="716"/>
                </a:lnTo>
                <a:lnTo>
                  <a:pt x="2854" y="767"/>
                </a:lnTo>
                <a:lnTo>
                  <a:pt x="2854" y="828"/>
                </a:lnTo>
                <a:lnTo>
                  <a:pt x="2836" y="895"/>
                </a:lnTo>
                <a:lnTo>
                  <a:pt x="2808" y="900"/>
                </a:lnTo>
                <a:lnTo>
                  <a:pt x="2788" y="890"/>
                </a:lnTo>
                <a:lnTo>
                  <a:pt x="2772" y="864"/>
                </a:lnTo>
                <a:lnTo>
                  <a:pt x="2752" y="828"/>
                </a:lnTo>
                <a:lnTo>
                  <a:pt x="2757" y="780"/>
                </a:lnTo>
                <a:lnTo>
                  <a:pt x="2757" y="746"/>
                </a:lnTo>
                <a:lnTo>
                  <a:pt x="2742" y="718"/>
                </a:lnTo>
                <a:lnTo>
                  <a:pt x="2744" y="657"/>
                </a:lnTo>
                <a:lnTo>
                  <a:pt x="2752" y="611"/>
                </a:lnTo>
                <a:lnTo>
                  <a:pt x="2754" y="585"/>
                </a:lnTo>
                <a:lnTo>
                  <a:pt x="2785" y="544"/>
                </a:lnTo>
                <a:lnTo>
                  <a:pt x="2767" y="524"/>
                </a:lnTo>
                <a:lnTo>
                  <a:pt x="2752" y="534"/>
                </a:lnTo>
                <a:lnTo>
                  <a:pt x="2742" y="557"/>
                </a:lnTo>
                <a:lnTo>
                  <a:pt x="2708" y="593"/>
                </a:lnTo>
                <a:lnTo>
                  <a:pt x="2729" y="562"/>
                </a:lnTo>
                <a:lnTo>
                  <a:pt x="2729" y="542"/>
                </a:lnTo>
                <a:lnTo>
                  <a:pt x="2724" y="516"/>
                </a:lnTo>
                <a:lnTo>
                  <a:pt x="2729" y="493"/>
                </a:lnTo>
                <a:lnTo>
                  <a:pt x="2742" y="473"/>
                </a:lnTo>
                <a:lnTo>
                  <a:pt x="2747" y="439"/>
                </a:lnTo>
                <a:lnTo>
                  <a:pt x="2752" y="424"/>
                </a:lnTo>
                <a:lnTo>
                  <a:pt x="2760" y="452"/>
                </a:lnTo>
                <a:lnTo>
                  <a:pt x="2790" y="455"/>
                </a:lnTo>
                <a:lnTo>
                  <a:pt x="2808" y="434"/>
                </a:lnTo>
                <a:lnTo>
                  <a:pt x="2836" y="422"/>
                </a:lnTo>
                <a:lnTo>
                  <a:pt x="2870" y="419"/>
                </a:lnTo>
                <a:lnTo>
                  <a:pt x="2885" y="429"/>
                </a:lnTo>
                <a:lnTo>
                  <a:pt x="2908" y="427"/>
                </a:lnTo>
                <a:lnTo>
                  <a:pt x="2946" y="416"/>
                </a:lnTo>
                <a:lnTo>
                  <a:pt x="2967" y="416"/>
                </a:lnTo>
                <a:lnTo>
                  <a:pt x="2969" y="399"/>
                </a:lnTo>
                <a:lnTo>
                  <a:pt x="2974" y="399"/>
                </a:lnTo>
                <a:lnTo>
                  <a:pt x="2956" y="381"/>
                </a:lnTo>
                <a:lnTo>
                  <a:pt x="2936" y="370"/>
                </a:lnTo>
                <a:lnTo>
                  <a:pt x="2900" y="360"/>
                </a:lnTo>
                <a:lnTo>
                  <a:pt x="2867" y="360"/>
                </a:lnTo>
                <a:lnTo>
                  <a:pt x="2846" y="355"/>
                </a:lnTo>
                <a:lnTo>
                  <a:pt x="2836" y="342"/>
                </a:lnTo>
                <a:lnTo>
                  <a:pt x="2800" y="337"/>
                </a:lnTo>
                <a:lnTo>
                  <a:pt x="2767" y="345"/>
                </a:lnTo>
                <a:lnTo>
                  <a:pt x="2744" y="347"/>
                </a:lnTo>
                <a:lnTo>
                  <a:pt x="2719" y="370"/>
                </a:lnTo>
                <a:lnTo>
                  <a:pt x="2685" y="355"/>
                </a:lnTo>
                <a:lnTo>
                  <a:pt x="2657" y="345"/>
                </a:lnTo>
                <a:lnTo>
                  <a:pt x="2627" y="360"/>
                </a:lnTo>
                <a:lnTo>
                  <a:pt x="2606" y="350"/>
                </a:lnTo>
                <a:lnTo>
                  <a:pt x="2629" y="317"/>
                </a:lnTo>
                <a:lnTo>
                  <a:pt x="2621" y="304"/>
                </a:lnTo>
                <a:lnTo>
                  <a:pt x="2609" y="309"/>
                </a:lnTo>
                <a:lnTo>
                  <a:pt x="2575" y="347"/>
                </a:lnTo>
                <a:lnTo>
                  <a:pt x="2552" y="378"/>
                </a:lnTo>
                <a:lnTo>
                  <a:pt x="2527" y="411"/>
                </a:lnTo>
                <a:lnTo>
                  <a:pt x="2491" y="406"/>
                </a:lnTo>
                <a:lnTo>
                  <a:pt x="2478" y="368"/>
                </a:lnTo>
                <a:lnTo>
                  <a:pt x="2463" y="370"/>
                </a:lnTo>
                <a:lnTo>
                  <a:pt x="2453" y="399"/>
                </a:lnTo>
                <a:lnTo>
                  <a:pt x="2412" y="401"/>
                </a:lnTo>
                <a:lnTo>
                  <a:pt x="2455" y="345"/>
                </a:lnTo>
                <a:lnTo>
                  <a:pt x="2560" y="278"/>
                </a:lnTo>
                <a:lnTo>
                  <a:pt x="2568" y="263"/>
                </a:lnTo>
                <a:lnTo>
                  <a:pt x="2509" y="266"/>
                </a:lnTo>
                <a:lnTo>
                  <a:pt x="2447" y="245"/>
                </a:lnTo>
                <a:lnTo>
                  <a:pt x="2427" y="273"/>
                </a:lnTo>
                <a:lnTo>
                  <a:pt x="2381" y="255"/>
                </a:lnTo>
                <a:lnTo>
                  <a:pt x="2350" y="268"/>
                </a:lnTo>
                <a:lnTo>
                  <a:pt x="2330" y="235"/>
                </a:lnTo>
                <a:lnTo>
                  <a:pt x="2279" y="237"/>
                </a:lnTo>
                <a:lnTo>
                  <a:pt x="2263" y="250"/>
                </a:lnTo>
                <a:lnTo>
                  <a:pt x="2207" y="214"/>
                </a:lnTo>
                <a:lnTo>
                  <a:pt x="2197" y="181"/>
                </a:lnTo>
                <a:lnTo>
                  <a:pt x="2130" y="166"/>
                </a:lnTo>
                <a:lnTo>
                  <a:pt x="2161" y="214"/>
                </a:lnTo>
                <a:lnTo>
                  <a:pt x="1176" y="184"/>
                </a:lnTo>
                <a:lnTo>
                  <a:pt x="1117" y="168"/>
                </a:lnTo>
                <a:lnTo>
                  <a:pt x="1012" y="156"/>
                </a:lnTo>
                <a:lnTo>
                  <a:pt x="879" y="135"/>
                </a:lnTo>
                <a:lnTo>
                  <a:pt x="713" y="120"/>
                </a:lnTo>
                <a:lnTo>
                  <a:pt x="649" y="109"/>
                </a:lnTo>
                <a:lnTo>
                  <a:pt x="560" y="94"/>
                </a:lnTo>
                <a:lnTo>
                  <a:pt x="496" y="79"/>
                </a:lnTo>
                <a:lnTo>
                  <a:pt x="322" y="30"/>
                </a:lnTo>
                <a:lnTo>
                  <a:pt x="312" y="33"/>
                </a:lnTo>
                <a:lnTo>
                  <a:pt x="317" y="58"/>
                </a:lnTo>
                <a:lnTo>
                  <a:pt x="327" y="84"/>
                </a:lnTo>
                <a:lnTo>
                  <a:pt x="319" y="94"/>
                </a:lnTo>
                <a:lnTo>
                  <a:pt x="306" y="107"/>
                </a:lnTo>
                <a:lnTo>
                  <a:pt x="314" y="125"/>
                </a:lnTo>
                <a:lnTo>
                  <a:pt x="337" y="166"/>
                </a:lnTo>
                <a:lnTo>
                  <a:pt x="319" y="194"/>
                </a:lnTo>
                <a:lnTo>
                  <a:pt x="306" y="230"/>
                </a:lnTo>
                <a:lnTo>
                  <a:pt x="278" y="230"/>
                </a:lnTo>
                <a:lnTo>
                  <a:pt x="301" y="214"/>
                </a:lnTo>
                <a:lnTo>
                  <a:pt x="309" y="194"/>
                </a:lnTo>
                <a:lnTo>
                  <a:pt x="304" y="176"/>
                </a:lnTo>
                <a:lnTo>
                  <a:pt x="289" y="171"/>
                </a:lnTo>
                <a:lnTo>
                  <a:pt x="296" y="158"/>
                </a:lnTo>
                <a:lnTo>
                  <a:pt x="317" y="163"/>
                </a:lnTo>
                <a:lnTo>
                  <a:pt x="317" y="153"/>
                </a:lnTo>
                <a:lnTo>
                  <a:pt x="304" y="122"/>
                </a:lnTo>
                <a:lnTo>
                  <a:pt x="289" y="120"/>
                </a:lnTo>
                <a:lnTo>
                  <a:pt x="258" y="115"/>
                </a:lnTo>
                <a:lnTo>
                  <a:pt x="232" y="92"/>
                </a:lnTo>
                <a:lnTo>
                  <a:pt x="214" y="81"/>
                </a:lnTo>
                <a:lnTo>
                  <a:pt x="194" y="71"/>
                </a:lnTo>
                <a:lnTo>
                  <a:pt x="181" y="94"/>
                </a:lnTo>
                <a:lnTo>
                  <a:pt x="191" y="127"/>
                </a:lnTo>
                <a:lnTo>
                  <a:pt x="194" y="156"/>
                </a:lnTo>
                <a:lnTo>
                  <a:pt x="191" y="191"/>
                </a:lnTo>
                <a:lnTo>
                  <a:pt x="191" y="222"/>
                </a:lnTo>
                <a:lnTo>
                  <a:pt x="194" y="235"/>
                </a:lnTo>
                <a:lnTo>
                  <a:pt x="207" y="258"/>
                </a:lnTo>
                <a:lnTo>
                  <a:pt x="194" y="276"/>
                </a:lnTo>
                <a:lnTo>
                  <a:pt x="196" y="289"/>
                </a:lnTo>
                <a:lnTo>
                  <a:pt x="199" y="314"/>
                </a:lnTo>
                <a:lnTo>
                  <a:pt x="181" y="322"/>
                </a:lnTo>
                <a:lnTo>
                  <a:pt x="166" y="378"/>
                </a:lnTo>
                <a:lnTo>
                  <a:pt x="153" y="429"/>
                </a:lnTo>
                <a:lnTo>
                  <a:pt x="133" y="480"/>
                </a:lnTo>
                <a:lnTo>
                  <a:pt x="109" y="521"/>
                </a:lnTo>
                <a:lnTo>
                  <a:pt x="86" y="572"/>
                </a:lnTo>
                <a:lnTo>
                  <a:pt x="61" y="603"/>
                </a:lnTo>
                <a:lnTo>
                  <a:pt x="61" y="680"/>
                </a:lnTo>
                <a:lnTo>
                  <a:pt x="61" y="751"/>
                </a:lnTo>
                <a:lnTo>
                  <a:pt x="53" y="777"/>
                </a:lnTo>
                <a:lnTo>
                  <a:pt x="28" y="823"/>
                </a:lnTo>
                <a:lnTo>
                  <a:pt x="0" y="869"/>
                </a:lnTo>
                <a:lnTo>
                  <a:pt x="28" y="931"/>
                </a:lnTo>
                <a:lnTo>
                  <a:pt x="20" y="982"/>
                </a:lnTo>
                <a:lnTo>
                  <a:pt x="12" y="1015"/>
                </a:lnTo>
                <a:lnTo>
                  <a:pt x="38" y="1076"/>
                </a:lnTo>
                <a:lnTo>
                  <a:pt x="56" y="1117"/>
                </a:lnTo>
                <a:lnTo>
                  <a:pt x="81" y="1135"/>
                </a:lnTo>
                <a:lnTo>
                  <a:pt x="107" y="1104"/>
                </a:lnTo>
                <a:lnTo>
                  <a:pt x="115" y="1125"/>
                </a:lnTo>
                <a:lnTo>
                  <a:pt x="122" y="1138"/>
                </a:lnTo>
                <a:lnTo>
                  <a:pt x="97" y="1143"/>
                </a:lnTo>
                <a:lnTo>
                  <a:pt x="99" y="1161"/>
                </a:lnTo>
                <a:lnTo>
                  <a:pt x="76" y="1148"/>
                </a:lnTo>
                <a:lnTo>
                  <a:pt x="79" y="1186"/>
                </a:lnTo>
                <a:lnTo>
                  <a:pt x="89" y="1220"/>
                </a:lnTo>
                <a:lnTo>
                  <a:pt x="94" y="1245"/>
                </a:lnTo>
                <a:lnTo>
                  <a:pt x="125" y="1240"/>
                </a:lnTo>
                <a:lnTo>
                  <a:pt x="120" y="1253"/>
                </a:lnTo>
                <a:lnTo>
                  <a:pt x="94" y="1271"/>
                </a:lnTo>
                <a:lnTo>
                  <a:pt x="94" y="1309"/>
                </a:lnTo>
                <a:lnTo>
                  <a:pt x="130" y="1350"/>
                </a:lnTo>
                <a:lnTo>
                  <a:pt x="145" y="1363"/>
                </a:lnTo>
                <a:lnTo>
                  <a:pt x="135" y="1381"/>
                </a:lnTo>
                <a:lnTo>
                  <a:pt x="148" y="1404"/>
                </a:lnTo>
                <a:lnTo>
                  <a:pt x="153" y="1432"/>
                </a:lnTo>
                <a:lnTo>
                  <a:pt x="163" y="1450"/>
                </a:lnTo>
                <a:lnTo>
                  <a:pt x="168" y="1470"/>
                </a:lnTo>
                <a:lnTo>
                  <a:pt x="171" y="1493"/>
                </a:lnTo>
                <a:lnTo>
                  <a:pt x="163" y="1506"/>
                </a:lnTo>
                <a:lnTo>
                  <a:pt x="189" y="1514"/>
                </a:lnTo>
                <a:lnTo>
                  <a:pt x="212" y="1516"/>
                </a:lnTo>
                <a:lnTo>
                  <a:pt x="232" y="1511"/>
                </a:lnTo>
                <a:lnTo>
                  <a:pt x="258" y="1514"/>
                </a:lnTo>
                <a:lnTo>
                  <a:pt x="263" y="1534"/>
                </a:lnTo>
                <a:lnTo>
                  <a:pt x="268" y="1550"/>
                </a:lnTo>
                <a:lnTo>
                  <a:pt x="294" y="1578"/>
                </a:lnTo>
                <a:lnTo>
                  <a:pt x="304" y="1588"/>
                </a:lnTo>
                <a:lnTo>
                  <a:pt x="317" y="1611"/>
                </a:lnTo>
                <a:lnTo>
                  <a:pt x="319" y="1624"/>
                </a:lnTo>
                <a:lnTo>
                  <a:pt x="342" y="1636"/>
                </a:lnTo>
                <a:lnTo>
                  <a:pt x="360" y="1654"/>
                </a:lnTo>
                <a:lnTo>
                  <a:pt x="383" y="1688"/>
                </a:lnTo>
                <a:lnTo>
                  <a:pt x="386" y="1729"/>
                </a:lnTo>
                <a:lnTo>
                  <a:pt x="386" y="1749"/>
                </a:lnTo>
                <a:lnTo>
                  <a:pt x="406" y="1752"/>
                </a:lnTo>
                <a:lnTo>
                  <a:pt x="429" y="1749"/>
                </a:lnTo>
                <a:lnTo>
                  <a:pt x="452" y="1746"/>
                </a:lnTo>
                <a:lnTo>
                  <a:pt x="488" y="1749"/>
                </a:lnTo>
                <a:lnTo>
                  <a:pt x="521" y="1749"/>
                </a:lnTo>
                <a:lnTo>
                  <a:pt x="565" y="1749"/>
                </a:lnTo>
                <a:lnTo>
                  <a:pt x="596" y="1752"/>
                </a:lnTo>
                <a:lnTo>
                  <a:pt x="601" y="1772"/>
                </a:lnTo>
                <a:lnTo>
                  <a:pt x="593" y="1790"/>
                </a:lnTo>
                <a:lnTo>
                  <a:pt x="631" y="1813"/>
                </a:lnTo>
                <a:lnTo>
                  <a:pt x="667" y="1831"/>
                </a:lnTo>
                <a:lnTo>
                  <a:pt x="736" y="1867"/>
                </a:lnTo>
                <a:lnTo>
                  <a:pt x="787" y="1895"/>
                </a:lnTo>
                <a:lnTo>
                  <a:pt x="844" y="1918"/>
                </a:lnTo>
                <a:lnTo>
                  <a:pt x="902" y="1936"/>
                </a:lnTo>
                <a:lnTo>
                  <a:pt x="941" y="1941"/>
                </a:lnTo>
                <a:lnTo>
                  <a:pt x="974" y="1936"/>
                </a:lnTo>
                <a:lnTo>
                  <a:pt x="1025" y="1941"/>
                </a:lnTo>
                <a:lnTo>
                  <a:pt x="1058" y="1946"/>
                </a:lnTo>
                <a:lnTo>
                  <a:pt x="1097" y="1943"/>
                </a:lnTo>
                <a:lnTo>
                  <a:pt x="1130" y="1951"/>
                </a:lnTo>
                <a:lnTo>
                  <a:pt x="1161" y="1951"/>
                </a:lnTo>
                <a:lnTo>
                  <a:pt x="1163" y="1908"/>
                </a:lnTo>
                <a:lnTo>
                  <a:pt x="1217" y="1915"/>
                </a:lnTo>
                <a:lnTo>
                  <a:pt x="1281" y="1918"/>
                </a:lnTo>
                <a:lnTo>
                  <a:pt x="1330" y="1974"/>
                </a:lnTo>
                <a:lnTo>
                  <a:pt x="1391" y="2025"/>
                </a:lnTo>
                <a:lnTo>
                  <a:pt x="1424" y="2064"/>
                </a:lnTo>
                <a:lnTo>
                  <a:pt x="1427" y="2097"/>
                </a:lnTo>
                <a:lnTo>
                  <a:pt x="1437" y="2133"/>
                </a:lnTo>
                <a:lnTo>
                  <a:pt x="1463" y="2158"/>
                </a:lnTo>
                <a:lnTo>
                  <a:pt x="1486" y="2181"/>
                </a:lnTo>
                <a:lnTo>
                  <a:pt x="1560" y="2225"/>
                </a:lnTo>
                <a:lnTo>
                  <a:pt x="1585" y="2220"/>
                </a:lnTo>
                <a:lnTo>
                  <a:pt x="1598" y="2207"/>
                </a:lnTo>
                <a:lnTo>
                  <a:pt x="1608" y="2179"/>
                </a:lnTo>
                <a:lnTo>
                  <a:pt x="1614" y="2158"/>
                </a:lnTo>
                <a:lnTo>
                  <a:pt x="1642" y="2156"/>
                </a:lnTo>
                <a:lnTo>
                  <a:pt x="1675" y="2158"/>
                </a:lnTo>
                <a:lnTo>
                  <a:pt x="1713" y="2166"/>
                </a:lnTo>
                <a:lnTo>
                  <a:pt x="1736" y="2181"/>
                </a:lnTo>
                <a:lnTo>
                  <a:pt x="1767" y="2197"/>
                </a:lnTo>
                <a:lnTo>
                  <a:pt x="1777" y="2217"/>
                </a:lnTo>
                <a:lnTo>
                  <a:pt x="1793" y="2253"/>
                </a:lnTo>
                <a:lnTo>
                  <a:pt x="1808" y="2286"/>
                </a:lnTo>
                <a:lnTo>
                  <a:pt x="1823" y="2312"/>
                </a:lnTo>
                <a:lnTo>
                  <a:pt x="1854" y="2330"/>
                </a:lnTo>
                <a:lnTo>
                  <a:pt x="1880" y="2358"/>
                </a:lnTo>
                <a:lnTo>
                  <a:pt x="1890" y="2396"/>
                </a:lnTo>
                <a:lnTo>
                  <a:pt x="1897" y="2427"/>
                </a:lnTo>
                <a:lnTo>
                  <a:pt x="1918" y="2478"/>
                </a:lnTo>
                <a:lnTo>
                  <a:pt x="1946" y="2483"/>
                </a:lnTo>
                <a:lnTo>
                  <a:pt x="1979" y="2496"/>
                </a:lnTo>
                <a:lnTo>
                  <a:pt x="2010" y="2504"/>
                </a:lnTo>
                <a:lnTo>
                  <a:pt x="2051" y="2506"/>
                </a:lnTo>
                <a:lnTo>
                  <a:pt x="2074" y="2522"/>
                </a:lnTo>
                <a:lnTo>
                  <a:pt x="2130" y="2519"/>
                </a:lnTo>
                <a:lnTo>
                  <a:pt x="2135" y="2481"/>
                </a:lnTo>
                <a:lnTo>
                  <a:pt x="2102" y="2452"/>
                </a:lnTo>
                <a:lnTo>
                  <a:pt x="2097" y="2409"/>
                </a:lnTo>
                <a:lnTo>
                  <a:pt x="2120" y="2378"/>
                </a:lnTo>
                <a:lnTo>
                  <a:pt x="2117" y="2348"/>
                </a:lnTo>
                <a:lnTo>
                  <a:pt x="2125" y="2337"/>
                </a:lnTo>
                <a:lnTo>
                  <a:pt x="2130" y="2314"/>
                </a:lnTo>
                <a:lnTo>
                  <a:pt x="2151" y="2302"/>
                </a:lnTo>
                <a:lnTo>
                  <a:pt x="2187" y="2276"/>
                </a:lnTo>
                <a:lnTo>
                  <a:pt x="2207" y="2276"/>
                </a:lnTo>
                <a:lnTo>
                  <a:pt x="2250" y="2248"/>
                </a:lnTo>
                <a:lnTo>
                  <a:pt x="2279" y="2222"/>
                </a:lnTo>
                <a:lnTo>
                  <a:pt x="2325" y="2197"/>
                </a:lnTo>
                <a:lnTo>
                  <a:pt x="2312" y="2161"/>
                </a:lnTo>
                <a:lnTo>
                  <a:pt x="2322" y="2153"/>
                </a:lnTo>
                <a:lnTo>
                  <a:pt x="2335" y="2189"/>
                </a:lnTo>
                <a:lnTo>
                  <a:pt x="2396" y="2135"/>
                </a:lnTo>
                <a:lnTo>
                  <a:pt x="2447" y="2138"/>
                </a:lnTo>
                <a:lnTo>
                  <a:pt x="2514" y="2153"/>
                </a:lnTo>
                <a:lnTo>
                  <a:pt x="2568" y="2146"/>
                </a:lnTo>
                <a:lnTo>
                  <a:pt x="2593" y="2140"/>
                </a:lnTo>
                <a:lnTo>
                  <a:pt x="2580" y="2117"/>
                </a:lnTo>
                <a:lnTo>
                  <a:pt x="2603" y="2120"/>
                </a:lnTo>
                <a:lnTo>
                  <a:pt x="2619" y="2140"/>
                </a:lnTo>
                <a:lnTo>
                  <a:pt x="2619" y="2156"/>
                </a:lnTo>
                <a:lnTo>
                  <a:pt x="2667" y="2158"/>
                </a:lnTo>
                <a:lnTo>
                  <a:pt x="2693" y="2161"/>
                </a:lnTo>
                <a:lnTo>
                  <a:pt x="2703" y="2151"/>
                </a:lnTo>
                <a:lnTo>
                  <a:pt x="2724" y="2169"/>
                </a:lnTo>
                <a:lnTo>
                  <a:pt x="2742" y="2174"/>
                </a:lnTo>
                <a:lnTo>
                  <a:pt x="2762" y="2169"/>
                </a:lnTo>
                <a:lnTo>
                  <a:pt x="2747" y="2140"/>
                </a:lnTo>
                <a:lnTo>
                  <a:pt x="2770" y="2140"/>
                </a:lnTo>
                <a:lnTo>
                  <a:pt x="2785" y="2148"/>
                </a:lnTo>
                <a:lnTo>
                  <a:pt x="2806" y="2163"/>
                </a:lnTo>
                <a:lnTo>
                  <a:pt x="2821" y="2158"/>
                </a:lnTo>
                <a:lnTo>
                  <a:pt x="2836" y="2143"/>
                </a:lnTo>
                <a:lnTo>
                  <a:pt x="2826" y="2120"/>
                </a:lnTo>
                <a:lnTo>
                  <a:pt x="2803" y="2112"/>
                </a:lnTo>
                <a:lnTo>
                  <a:pt x="2790" y="2102"/>
                </a:lnTo>
                <a:lnTo>
                  <a:pt x="2800" y="2079"/>
                </a:lnTo>
                <a:lnTo>
                  <a:pt x="2800" y="2056"/>
                </a:lnTo>
                <a:lnTo>
                  <a:pt x="2777" y="2056"/>
                </a:lnTo>
                <a:lnTo>
                  <a:pt x="2757" y="2079"/>
                </a:lnTo>
                <a:lnTo>
                  <a:pt x="2754" y="2048"/>
                </a:lnTo>
                <a:lnTo>
                  <a:pt x="2729" y="2064"/>
                </a:lnTo>
                <a:lnTo>
                  <a:pt x="2703" y="2074"/>
                </a:lnTo>
                <a:lnTo>
                  <a:pt x="2696" y="2059"/>
                </a:lnTo>
                <a:lnTo>
                  <a:pt x="2713" y="2033"/>
                </a:lnTo>
                <a:lnTo>
                  <a:pt x="2785" y="2046"/>
                </a:lnTo>
                <a:lnTo>
                  <a:pt x="2800" y="2020"/>
                </a:lnTo>
                <a:lnTo>
                  <a:pt x="2834" y="2010"/>
                </a:lnTo>
                <a:lnTo>
                  <a:pt x="2875" y="2020"/>
                </a:lnTo>
                <a:lnTo>
                  <a:pt x="2890" y="2010"/>
                </a:lnTo>
                <a:lnTo>
                  <a:pt x="2890" y="1977"/>
                </a:lnTo>
                <a:lnTo>
                  <a:pt x="2908" y="2018"/>
                </a:lnTo>
                <a:lnTo>
                  <a:pt x="2916" y="2033"/>
                </a:lnTo>
                <a:lnTo>
                  <a:pt x="2946" y="2018"/>
                </a:lnTo>
                <a:lnTo>
                  <a:pt x="2969" y="1989"/>
                </a:lnTo>
                <a:lnTo>
                  <a:pt x="2980" y="2007"/>
                </a:lnTo>
                <a:lnTo>
                  <a:pt x="3000" y="2012"/>
                </a:lnTo>
                <a:lnTo>
                  <a:pt x="3033" y="2000"/>
                </a:lnTo>
                <a:lnTo>
                  <a:pt x="3097" y="1989"/>
                </a:lnTo>
                <a:lnTo>
                  <a:pt x="3113" y="2002"/>
                </a:lnTo>
                <a:lnTo>
                  <a:pt x="3128" y="2023"/>
                </a:lnTo>
                <a:lnTo>
                  <a:pt x="3156" y="2028"/>
                </a:lnTo>
                <a:lnTo>
                  <a:pt x="3182" y="2030"/>
                </a:lnTo>
                <a:lnTo>
                  <a:pt x="3212" y="2018"/>
                </a:lnTo>
                <a:lnTo>
                  <a:pt x="3233" y="1997"/>
                </a:lnTo>
                <a:lnTo>
                  <a:pt x="3251" y="1992"/>
                </a:lnTo>
                <a:lnTo>
                  <a:pt x="3263" y="2000"/>
                </a:lnTo>
                <a:lnTo>
                  <a:pt x="3279" y="2018"/>
                </a:lnTo>
                <a:lnTo>
                  <a:pt x="3304" y="2041"/>
                </a:lnTo>
                <a:lnTo>
                  <a:pt x="3327" y="2046"/>
                </a:lnTo>
                <a:lnTo>
                  <a:pt x="3348" y="2051"/>
                </a:lnTo>
                <a:lnTo>
                  <a:pt x="3368" y="2071"/>
                </a:lnTo>
                <a:lnTo>
                  <a:pt x="3384" y="2097"/>
                </a:lnTo>
                <a:lnTo>
                  <a:pt x="3399" y="2112"/>
                </a:lnTo>
                <a:lnTo>
                  <a:pt x="3391" y="2148"/>
                </a:lnTo>
                <a:lnTo>
                  <a:pt x="3394" y="2176"/>
                </a:lnTo>
                <a:lnTo>
                  <a:pt x="3394" y="2197"/>
                </a:lnTo>
                <a:lnTo>
                  <a:pt x="3402" y="2212"/>
                </a:lnTo>
                <a:lnTo>
                  <a:pt x="3412" y="2215"/>
                </a:lnTo>
                <a:lnTo>
                  <a:pt x="3417" y="2184"/>
                </a:lnTo>
                <a:lnTo>
                  <a:pt x="3432" y="2202"/>
                </a:lnTo>
                <a:lnTo>
                  <a:pt x="3422" y="2225"/>
                </a:lnTo>
                <a:lnTo>
                  <a:pt x="3417" y="2243"/>
                </a:lnTo>
                <a:lnTo>
                  <a:pt x="3430" y="2253"/>
                </a:lnTo>
                <a:lnTo>
                  <a:pt x="3458" y="2281"/>
                </a:lnTo>
                <a:lnTo>
                  <a:pt x="3478" y="2286"/>
                </a:lnTo>
                <a:lnTo>
                  <a:pt x="3491" y="2319"/>
                </a:lnTo>
                <a:lnTo>
                  <a:pt x="3504" y="2325"/>
                </a:lnTo>
                <a:lnTo>
                  <a:pt x="3524" y="2363"/>
                </a:lnTo>
                <a:lnTo>
                  <a:pt x="3550" y="2376"/>
                </a:lnTo>
                <a:lnTo>
                  <a:pt x="3576" y="2386"/>
                </a:lnTo>
                <a:lnTo>
                  <a:pt x="3593" y="2414"/>
                </a:lnTo>
                <a:lnTo>
                  <a:pt x="3629" y="2409"/>
                </a:lnTo>
                <a:lnTo>
                  <a:pt x="3680" y="2396"/>
                </a:lnTo>
                <a:lnTo>
                  <a:pt x="3693" y="2342"/>
                </a:lnTo>
                <a:lnTo>
                  <a:pt x="3685" y="2307"/>
                </a:lnTo>
                <a:lnTo>
                  <a:pt x="3685" y="2245"/>
                </a:lnTo>
                <a:lnTo>
                  <a:pt x="3673" y="2227"/>
                </a:lnTo>
                <a:lnTo>
                  <a:pt x="3647" y="2197"/>
                </a:lnTo>
                <a:lnTo>
                  <a:pt x="3624" y="2163"/>
                </a:lnTo>
                <a:lnTo>
                  <a:pt x="3606" y="2122"/>
                </a:lnTo>
                <a:lnTo>
                  <a:pt x="3586" y="2074"/>
                </a:lnTo>
                <a:lnTo>
                  <a:pt x="3555" y="2030"/>
                </a:lnTo>
                <a:lnTo>
                  <a:pt x="3529" y="1997"/>
                </a:lnTo>
                <a:lnTo>
                  <a:pt x="3501" y="1954"/>
                </a:lnTo>
                <a:lnTo>
                  <a:pt x="3478" y="1915"/>
                </a:lnTo>
                <a:lnTo>
                  <a:pt x="3471" y="1882"/>
                </a:lnTo>
                <a:lnTo>
                  <a:pt x="3468" y="1856"/>
                </a:lnTo>
                <a:lnTo>
                  <a:pt x="3473" y="1836"/>
                </a:lnTo>
                <a:lnTo>
                  <a:pt x="3478" y="1828"/>
                </a:lnTo>
                <a:lnTo>
                  <a:pt x="3478" y="1775"/>
                </a:lnTo>
                <a:lnTo>
                  <a:pt x="3506" y="1726"/>
                </a:lnTo>
                <a:lnTo>
                  <a:pt x="3501" y="1695"/>
                </a:lnTo>
                <a:lnTo>
                  <a:pt x="3545" y="1685"/>
                </a:lnTo>
                <a:lnTo>
                  <a:pt x="3599" y="1631"/>
                </a:lnTo>
                <a:lnTo>
                  <a:pt x="3627" y="1544"/>
                </a:lnTo>
                <a:lnTo>
                  <a:pt x="3696" y="1516"/>
                </a:lnTo>
                <a:lnTo>
                  <a:pt x="3739" y="1437"/>
                </a:lnTo>
                <a:lnTo>
                  <a:pt x="3806" y="1411"/>
                </a:lnTo>
                <a:lnTo>
                  <a:pt x="3839" y="1350"/>
                </a:lnTo>
                <a:lnTo>
                  <a:pt x="3839" y="1307"/>
                </a:lnTo>
                <a:lnTo>
                  <a:pt x="3842" y="1268"/>
                </a:lnTo>
                <a:lnTo>
                  <a:pt x="3824" y="1271"/>
                </a:lnTo>
                <a:lnTo>
                  <a:pt x="3824" y="1332"/>
                </a:lnTo>
                <a:lnTo>
                  <a:pt x="3783" y="1381"/>
                </a:lnTo>
                <a:lnTo>
                  <a:pt x="3726" y="1391"/>
                </a:lnTo>
                <a:lnTo>
                  <a:pt x="3783" y="1363"/>
                </a:lnTo>
                <a:lnTo>
                  <a:pt x="3749" y="1350"/>
                </a:lnTo>
                <a:lnTo>
                  <a:pt x="3783" y="1342"/>
                </a:lnTo>
                <a:lnTo>
                  <a:pt x="3801" y="1345"/>
                </a:lnTo>
                <a:lnTo>
                  <a:pt x="3811" y="1309"/>
                </a:lnTo>
                <a:lnTo>
                  <a:pt x="3808" y="1276"/>
                </a:lnTo>
                <a:lnTo>
                  <a:pt x="3778" y="1276"/>
                </a:lnTo>
                <a:lnTo>
                  <a:pt x="3734" y="1291"/>
                </a:lnTo>
                <a:lnTo>
                  <a:pt x="3734" y="1261"/>
                </a:lnTo>
                <a:lnTo>
                  <a:pt x="3760" y="1273"/>
                </a:lnTo>
                <a:lnTo>
                  <a:pt x="3798" y="1255"/>
                </a:lnTo>
                <a:lnTo>
                  <a:pt x="3803" y="1237"/>
                </a:lnTo>
                <a:lnTo>
                  <a:pt x="3778" y="1227"/>
                </a:lnTo>
                <a:lnTo>
                  <a:pt x="3780" y="1191"/>
                </a:lnTo>
                <a:lnTo>
                  <a:pt x="3749" y="1176"/>
                </a:lnTo>
                <a:lnTo>
                  <a:pt x="3739" y="1189"/>
                </a:lnTo>
                <a:lnTo>
                  <a:pt x="3729" y="1163"/>
                </a:lnTo>
                <a:lnTo>
                  <a:pt x="3734" y="1133"/>
                </a:lnTo>
                <a:lnTo>
                  <a:pt x="3739" y="1102"/>
                </a:lnTo>
                <a:lnTo>
                  <a:pt x="3685" y="1081"/>
                </a:lnTo>
                <a:lnTo>
                  <a:pt x="3701" y="1074"/>
                </a:lnTo>
                <a:lnTo>
                  <a:pt x="3685" y="1010"/>
                </a:lnTo>
                <a:lnTo>
                  <a:pt x="3685" y="971"/>
                </a:lnTo>
                <a:lnTo>
                  <a:pt x="3696" y="961"/>
                </a:lnTo>
                <a:lnTo>
                  <a:pt x="3696" y="1015"/>
                </a:lnTo>
                <a:lnTo>
                  <a:pt x="3716" y="1051"/>
                </a:lnTo>
                <a:lnTo>
                  <a:pt x="3747" y="1087"/>
                </a:lnTo>
                <a:lnTo>
                  <a:pt x="3747" y="1153"/>
                </a:lnTo>
                <a:lnTo>
                  <a:pt x="3780" y="1158"/>
                </a:lnTo>
                <a:lnTo>
                  <a:pt x="3806" y="1092"/>
                </a:lnTo>
                <a:lnTo>
                  <a:pt x="3806" y="994"/>
                </a:lnTo>
                <a:lnTo>
                  <a:pt x="3770" y="969"/>
                </a:lnTo>
                <a:lnTo>
                  <a:pt x="3772" y="948"/>
                </a:lnTo>
                <a:lnTo>
                  <a:pt x="3816" y="969"/>
                </a:lnTo>
                <a:lnTo>
                  <a:pt x="3836" y="920"/>
                </a:lnTo>
                <a:lnTo>
                  <a:pt x="3839" y="879"/>
                </a:lnTo>
                <a:lnTo>
                  <a:pt x="3839" y="808"/>
                </a:lnTo>
                <a:lnTo>
                  <a:pt x="3819" y="785"/>
                </a:lnTo>
                <a:lnTo>
                  <a:pt x="3829" y="767"/>
                </a:lnTo>
                <a:lnTo>
                  <a:pt x="3844" y="785"/>
                </a:lnTo>
                <a:lnTo>
                  <a:pt x="3928" y="741"/>
                </a:lnTo>
                <a:lnTo>
                  <a:pt x="3990" y="693"/>
                </a:lnTo>
                <a:lnTo>
                  <a:pt x="3944" y="688"/>
                </a:lnTo>
                <a:lnTo>
                  <a:pt x="3880" y="726"/>
                </a:lnTo>
                <a:lnTo>
                  <a:pt x="3839" y="741"/>
                </a:lnTo>
                <a:lnTo>
                  <a:pt x="3867" y="705"/>
                </a:lnTo>
                <a:lnTo>
                  <a:pt x="3895" y="688"/>
                </a:lnTo>
                <a:lnTo>
                  <a:pt x="3913" y="695"/>
                </a:lnTo>
                <a:lnTo>
                  <a:pt x="3959" y="670"/>
                </a:lnTo>
                <a:lnTo>
                  <a:pt x="3969" y="647"/>
                </a:lnTo>
                <a:lnTo>
                  <a:pt x="3982" y="647"/>
                </a:lnTo>
                <a:lnTo>
                  <a:pt x="4000" y="634"/>
                </a:lnTo>
                <a:lnTo>
                  <a:pt x="4021" y="611"/>
                </a:lnTo>
                <a:lnTo>
                  <a:pt x="4056" y="624"/>
                </a:lnTo>
                <a:lnTo>
                  <a:pt x="4074" y="608"/>
                </a:lnTo>
                <a:lnTo>
                  <a:pt x="4090" y="585"/>
                </a:lnTo>
                <a:lnTo>
                  <a:pt x="4074" y="555"/>
                </a:lnTo>
                <a:lnTo>
                  <a:pt x="4051" y="537"/>
                </a:lnTo>
                <a:lnTo>
                  <a:pt x="4038" y="534"/>
                </a:lnTo>
                <a:lnTo>
                  <a:pt x="4023" y="544"/>
                </a:lnTo>
                <a:lnTo>
                  <a:pt x="4038" y="567"/>
                </a:lnTo>
                <a:lnTo>
                  <a:pt x="4046" y="583"/>
                </a:lnTo>
                <a:lnTo>
                  <a:pt x="4028" y="583"/>
                </a:lnTo>
                <a:lnTo>
                  <a:pt x="4005" y="552"/>
                </a:lnTo>
                <a:lnTo>
                  <a:pt x="3985" y="557"/>
                </a:lnTo>
                <a:lnTo>
                  <a:pt x="3990" y="537"/>
                </a:lnTo>
                <a:lnTo>
                  <a:pt x="4000" y="514"/>
                </a:lnTo>
                <a:lnTo>
                  <a:pt x="3980" y="511"/>
                </a:lnTo>
                <a:lnTo>
                  <a:pt x="3995" y="465"/>
                </a:lnTo>
                <a:lnTo>
                  <a:pt x="3990" y="439"/>
                </a:lnTo>
                <a:lnTo>
                  <a:pt x="4013" y="419"/>
                </a:lnTo>
                <a:lnTo>
                  <a:pt x="4000" y="391"/>
                </a:lnTo>
                <a:lnTo>
                  <a:pt x="4021" y="378"/>
                </a:lnTo>
                <a:lnTo>
                  <a:pt x="4044" y="360"/>
                </a:lnTo>
                <a:lnTo>
                  <a:pt x="4067" y="352"/>
                </a:lnTo>
                <a:lnTo>
                  <a:pt x="4074" y="306"/>
                </a:lnTo>
                <a:lnTo>
                  <a:pt x="4097" y="306"/>
                </a:lnTo>
                <a:lnTo>
                  <a:pt x="4128" y="286"/>
                </a:lnTo>
                <a:lnTo>
                  <a:pt x="4146" y="263"/>
                </a:lnTo>
                <a:lnTo>
                  <a:pt x="4172" y="242"/>
                </a:lnTo>
                <a:lnTo>
                  <a:pt x="4169" y="212"/>
                </a:lnTo>
                <a:lnTo>
                  <a:pt x="4133" y="196"/>
                </a:lnTo>
                <a:lnTo>
                  <a:pt x="4110" y="166"/>
                </a:lnTo>
                <a:lnTo>
                  <a:pt x="4072" y="166"/>
                </a:lnTo>
                <a:lnTo>
                  <a:pt x="4054" y="133"/>
                </a:lnTo>
                <a:lnTo>
                  <a:pt x="4049" y="94"/>
                </a:lnTo>
                <a:lnTo>
                  <a:pt x="4038" y="58"/>
                </a:lnTo>
                <a:lnTo>
                  <a:pt x="4021" y="15"/>
                </a:lnTo>
              </a:path>
            </a:pathLst>
          </a:custGeom>
          <a:solidFill>
            <a:srgbClr val="0033cc"/>
          </a:solidFill>
          <a:ln cap="rnd"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24" name=""/>
          <p:cNvSpPr/>
          <p:nvPr/>
        </p:nvSpPr>
        <p:spPr>
          <a:xfrm>
            <a:off x="43200" y="1616040"/>
            <a:ext cx="1383840" cy="7779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San Francisco</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NAP</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PacBell</a:t>
            </a:r>
            <a:endParaRPr b="0" lang="en-US" sz="1700" strike="noStrike" u="none">
              <a:solidFill>
                <a:srgbClr val="ffffff"/>
              </a:solidFill>
              <a:effectLst/>
              <a:uFillTx/>
              <a:latin typeface="Arial"/>
            </a:endParaRPr>
          </a:p>
        </p:txBody>
      </p:sp>
      <p:sp>
        <p:nvSpPr>
          <p:cNvPr id="1025" name=""/>
          <p:cNvSpPr/>
          <p:nvPr/>
        </p:nvSpPr>
        <p:spPr>
          <a:xfrm>
            <a:off x="1317600" y="2076480"/>
            <a:ext cx="803160" cy="73080"/>
          </a:xfrm>
          <a:prstGeom prst="line">
            <a:avLst/>
          </a:prstGeom>
          <a:ln w="9360">
            <a:solidFill>
              <a:srgbClr val="ffffff"/>
            </a:solidFill>
            <a:miter/>
            <a:tailEnd len="med" type="triangle" w="med"/>
          </a:ln>
        </p:spPr>
        <p:style>
          <a:lnRef idx="0"/>
          <a:fillRef idx="0"/>
          <a:effectRef idx="0"/>
          <a:fontRef idx="minor"/>
        </p:style>
        <p:txBody>
          <a:bodyPr lIns="90000" rIns="90000" tIns="26280" bIns="26280" anchor="ctr">
            <a:noAutofit/>
          </a:bodyPr>
          <a:p>
            <a:endParaRPr b="0" lang="en-US" sz="2400" strike="noStrike" u="none">
              <a:solidFill>
                <a:srgbClr val="ffffff"/>
              </a:solidFill>
              <a:effectLst/>
              <a:uFillTx/>
              <a:latin typeface="Arial"/>
            </a:endParaRPr>
          </a:p>
        </p:txBody>
      </p:sp>
      <p:sp>
        <p:nvSpPr>
          <p:cNvPr id="1026" name=""/>
          <p:cNvSpPr/>
          <p:nvPr/>
        </p:nvSpPr>
        <p:spPr>
          <a:xfrm>
            <a:off x="141120" y="2481120"/>
            <a:ext cx="2178360" cy="103716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FIX-West</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Ames Research Center</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Mountain View</a:t>
            </a:r>
            <a:endParaRPr b="0" lang="en-US" sz="1700" strike="noStrike" u="none">
              <a:solidFill>
                <a:srgbClr val="ffffff"/>
              </a:solidFill>
              <a:effectLst/>
              <a:uFillTx/>
              <a:latin typeface="Arial"/>
            </a:endParaRPr>
          </a:p>
        </p:txBody>
      </p:sp>
      <p:sp>
        <p:nvSpPr>
          <p:cNvPr id="1027" name=""/>
          <p:cNvSpPr/>
          <p:nvPr/>
        </p:nvSpPr>
        <p:spPr>
          <a:xfrm flipV="1">
            <a:off x="1569960" y="2276280"/>
            <a:ext cx="571680" cy="33156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28" name=""/>
          <p:cNvSpPr/>
          <p:nvPr/>
        </p:nvSpPr>
        <p:spPr>
          <a:xfrm>
            <a:off x="1571040" y="3490920"/>
            <a:ext cx="1191960" cy="5187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MAE-LA</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Los Angeles</a:t>
            </a:r>
            <a:endParaRPr b="0" lang="en-US" sz="1700" strike="noStrike" u="none">
              <a:solidFill>
                <a:srgbClr val="ffffff"/>
              </a:solidFill>
              <a:effectLst/>
              <a:uFillTx/>
              <a:latin typeface="Arial"/>
            </a:endParaRPr>
          </a:p>
        </p:txBody>
      </p:sp>
      <p:sp>
        <p:nvSpPr>
          <p:cNvPr id="1029" name=""/>
          <p:cNvSpPr/>
          <p:nvPr/>
        </p:nvSpPr>
        <p:spPr>
          <a:xfrm flipV="1">
            <a:off x="2084400" y="3066840"/>
            <a:ext cx="245880" cy="40140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30" name=""/>
          <p:cNvSpPr/>
          <p:nvPr/>
        </p:nvSpPr>
        <p:spPr>
          <a:xfrm flipH="1">
            <a:off x="2207880" y="2108160"/>
            <a:ext cx="498600" cy="24768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31" name=""/>
          <p:cNvSpPr/>
          <p:nvPr/>
        </p:nvSpPr>
        <p:spPr>
          <a:xfrm flipH="1">
            <a:off x="2133360" y="1839960"/>
            <a:ext cx="446040" cy="43164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32" name=""/>
          <p:cNvSpPr/>
          <p:nvPr/>
        </p:nvSpPr>
        <p:spPr>
          <a:xfrm>
            <a:off x="2226240" y="1276200"/>
            <a:ext cx="1143360" cy="5187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CIX</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Santa Clara</a:t>
            </a:r>
            <a:endParaRPr b="0" lang="en-US" sz="1700" strike="noStrike" u="none">
              <a:solidFill>
                <a:srgbClr val="ffffff"/>
              </a:solidFill>
              <a:effectLst/>
              <a:uFillTx/>
              <a:latin typeface="Arial"/>
            </a:endParaRPr>
          </a:p>
        </p:txBody>
      </p:sp>
      <p:sp>
        <p:nvSpPr>
          <p:cNvPr id="1033" name=""/>
          <p:cNvSpPr/>
          <p:nvPr/>
        </p:nvSpPr>
        <p:spPr>
          <a:xfrm>
            <a:off x="2713320" y="1839960"/>
            <a:ext cx="1034640" cy="5187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MAE-West</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San Jose</a:t>
            </a:r>
            <a:endParaRPr b="0" lang="en-US" sz="1700" strike="noStrike" u="none">
              <a:solidFill>
                <a:srgbClr val="ffffff"/>
              </a:solidFill>
              <a:effectLst/>
              <a:uFillTx/>
              <a:latin typeface="Arial"/>
            </a:endParaRPr>
          </a:p>
        </p:txBody>
      </p:sp>
      <p:sp>
        <p:nvSpPr>
          <p:cNvPr id="1034" name=""/>
          <p:cNvSpPr/>
          <p:nvPr/>
        </p:nvSpPr>
        <p:spPr>
          <a:xfrm>
            <a:off x="4859280" y="1550880"/>
            <a:ext cx="509760" cy="31284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35" name=""/>
          <p:cNvSpPr/>
          <p:nvPr/>
        </p:nvSpPr>
        <p:spPr>
          <a:xfrm>
            <a:off x="3399120" y="1069920"/>
            <a:ext cx="1816920" cy="5187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Chicago NAP</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Ameritech/Bellcorp</a:t>
            </a:r>
            <a:endParaRPr b="0" lang="en-US" sz="1700" strike="noStrike" u="none">
              <a:solidFill>
                <a:srgbClr val="ffffff"/>
              </a:solidFill>
              <a:effectLst/>
              <a:uFillTx/>
              <a:latin typeface="Arial"/>
            </a:endParaRPr>
          </a:p>
        </p:txBody>
      </p:sp>
      <p:sp>
        <p:nvSpPr>
          <p:cNvPr id="1036" name=""/>
          <p:cNvSpPr/>
          <p:nvPr/>
        </p:nvSpPr>
        <p:spPr>
          <a:xfrm flipV="1">
            <a:off x="4637160" y="1876320"/>
            <a:ext cx="712800" cy="44640"/>
          </a:xfrm>
          <a:prstGeom prst="line">
            <a:avLst/>
          </a:prstGeom>
          <a:ln w="9360">
            <a:solidFill>
              <a:srgbClr val="ffffff"/>
            </a:solidFill>
            <a:miter/>
            <a:tailEnd len="med" type="triangle" w="med"/>
          </a:ln>
        </p:spPr>
        <p:style>
          <a:lnRef idx="0"/>
          <a:fillRef idx="0"/>
          <a:effectRef idx="0"/>
          <a:fontRef idx="minor"/>
        </p:style>
        <p:txBody>
          <a:bodyPr lIns="90000" rIns="90000" tIns="-2160" bIns="-2160" anchor="ctr">
            <a:noAutofit/>
          </a:bodyPr>
          <a:p>
            <a:endParaRPr b="0" lang="en-US" sz="2400" strike="noStrike" u="none">
              <a:solidFill>
                <a:srgbClr val="ffffff"/>
              </a:solidFill>
              <a:effectLst/>
              <a:uFillTx/>
              <a:latin typeface="Arial"/>
            </a:endParaRPr>
          </a:p>
        </p:txBody>
      </p:sp>
      <p:sp>
        <p:nvSpPr>
          <p:cNvPr id="1037" name=""/>
          <p:cNvSpPr/>
          <p:nvPr/>
        </p:nvSpPr>
        <p:spPr>
          <a:xfrm>
            <a:off x="4174200" y="1917720"/>
            <a:ext cx="1335600" cy="2595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MAE-Chicago</a:t>
            </a:r>
            <a:endParaRPr b="0" lang="en-US" sz="1700" strike="noStrike" u="none">
              <a:solidFill>
                <a:srgbClr val="ffffff"/>
              </a:solidFill>
              <a:effectLst/>
              <a:uFillTx/>
              <a:latin typeface="Arial"/>
            </a:endParaRPr>
          </a:p>
        </p:txBody>
      </p:sp>
      <p:sp>
        <p:nvSpPr>
          <p:cNvPr id="1038" name=""/>
          <p:cNvSpPr/>
          <p:nvPr/>
        </p:nvSpPr>
        <p:spPr>
          <a:xfrm>
            <a:off x="4281480" y="3270240"/>
            <a:ext cx="372960" cy="17640"/>
          </a:xfrm>
          <a:prstGeom prst="line">
            <a:avLst/>
          </a:prstGeom>
          <a:ln w="9360">
            <a:solidFill>
              <a:srgbClr val="ffffff"/>
            </a:solidFill>
            <a:miter/>
            <a:tailEnd len="med" type="triangle" w="med"/>
          </a:ln>
        </p:spPr>
        <p:style>
          <a:lnRef idx="0"/>
          <a:fillRef idx="0"/>
          <a:effectRef idx="0"/>
          <a:fontRef idx="minor"/>
        </p:style>
        <p:txBody>
          <a:bodyPr lIns="90000" rIns="90000" tIns="-29160" bIns="-29160" anchor="ctr">
            <a:noAutofit/>
          </a:bodyPr>
          <a:p>
            <a:endParaRPr b="0" lang="en-US" sz="2400" strike="noStrike" u="none">
              <a:solidFill>
                <a:srgbClr val="ffffff"/>
              </a:solidFill>
              <a:effectLst/>
              <a:uFillTx/>
              <a:latin typeface="Arial"/>
            </a:endParaRPr>
          </a:p>
        </p:txBody>
      </p:sp>
      <p:sp>
        <p:nvSpPr>
          <p:cNvPr id="1039" name=""/>
          <p:cNvSpPr/>
          <p:nvPr/>
        </p:nvSpPr>
        <p:spPr>
          <a:xfrm flipV="1">
            <a:off x="4390920" y="3611160"/>
            <a:ext cx="373320" cy="33012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40" name=""/>
          <p:cNvSpPr/>
          <p:nvPr/>
        </p:nvSpPr>
        <p:spPr>
          <a:xfrm>
            <a:off x="3029040" y="3133800"/>
            <a:ext cx="1143000" cy="2595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MAE-Dallas</a:t>
            </a:r>
            <a:endParaRPr b="0" lang="en-US" sz="1700" strike="noStrike" u="none">
              <a:solidFill>
                <a:srgbClr val="ffffff"/>
              </a:solidFill>
              <a:effectLst/>
              <a:uFillTx/>
              <a:latin typeface="Arial"/>
            </a:endParaRPr>
          </a:p>
        </p:txBody>
      </p:sp>
      <p:sp>
        <p:nvSpPr>
          <p:cNvPr id="1041" name=""/>
          <p:cNvSpPr/>
          <p:nvPr/>
        </p:nvSpPr>
        <p:spPr>
          <a:xfrm>
            <a:off x="3107520" y="3822840"/>
            <a:ext cx="1347840" cy="2595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MAE-Houston</a:t>
            </a:r>
            <a:endParaRPr b="0" lang="en-US" sz="1700" strike="noStrike" u="none">
              <a:solidFill>
                <a:srgbClr val="ffffff"/>
              </a:solidFill>
              <a:effectLst/>
              <a:uFillTx/>
              <a:latin typeface="Arial"/>
            </a:endParaRPr>
          </a:p>
        </p:txBody>
      </p:sp>
      <p:sp>
        <p:nvSpPr>
          <p:cNvPr id="1042" name=""/>
          <p:cNvSpPr/>
          <p:nvPr/>
        </p:nvSpPr>
        <p:spPr>
          <a:xfrm>
            <a:off x="7345440" y="1263600"/>
            <a:ext cx="1612800" cy="77796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New York  NAP</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SprintLink</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Pennsauken, NJ</a:t>
            </a:r>
            <a:endParaRPr b="0" lang="en-US" sz="1700" strike="noStrike" u="none">
              <a:solidFill>
                <a:srgbClr val="ffffff"/>
              </a:solidFill>
              <a:effectLst/>
              <a:uFillTx/>
              <a:latin typeface="Arial"/>
            </a:endParaRPr>
          </a:p>
        </p:txBody>
      </p:sp>
      <p:sp>
        <p:nvSpPr>
          <p:cNvPr id="1043" name=""/>
          <p:cNvSpPr/>
          <p:nvPr/>
        </p:nvSpPr>
        <p:spPr>
          <a:xfrm>
            <a:off x="7345440" y="2092320"/>
            <a:ext cx="1658880" cy="51876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FIX-East</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College Park MD</a:t>
            </a:r>
            <a:endParaRPr b="0" lang="en-US" sz="1700" strike="noStrike" u="none">
              <a:solidFill>
                <a:srgbClr val="ffffff"/>
              </a:solidFill>
              <a:effectLst/>
              <a:uFillTx/>
              <a:latin typeface="Arial"/>
            </a:endParaRPr>
          </a:p>
        </p:txBody>
      </p:sp>
      <p:sp>
        <p:nvSpPr>
          <p:cNvPr id="1044" name=""/>
          <p:cNvSpPr/>
          <p:nvPr/>
        </p:nvSpPr>
        <p:spPr>
          <a:xfrm>
            <a:off x="4822920" y="2195640"/>
            <a:ext cx="1516320" cy="7779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MAE-East</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MAE-East+</a:t>
            </a:r>
            <a:endParaRPr b="0" lang="en-US" sz="1700" strike="noStrike" u="none">
              <a:solidFill>
                <a:srgbClr val="ffffff"/>
              </a:solidFill>
              <a:effectLst/>
              <a:uFillTx/>
              <a:latin typeface="Arial"/>
            </a:endParaRPr>
          </a:p>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Washington DC</a:t>
            </a:r>
            <a:endParaRPr b="0" lang="en-US" sz="1700" strike="noStrike" u="none">
              <a:solidFill>
                <a:srgbClr val="ffffff"/>
              </a:solidFill>
              <a:effectLst/>
              <a:uFillTx/>
              <a:latin typeface="Arial"/>
            </a:endParaRPr>
          </a:p>
        </p:txBody>
      </p:sp>
      <p:sp>
        <p:nvSpPr>
          <p:cNvPr id="1045" name=""/>
          <p:cNvSpPr/>
          <p:nvPr/>
        </p:nvSpPr>
        <p:spPr>
          <a:xfrm flipH="1" flipV="1">
            <a:off x="6499080" y="2117880"/>
            <a:ext cx="771840" cy="10944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46" name=""/>
          <p:cNvSpPr/>
          <p:nvPr/>
        </p:nvSpPr>
        <p:spPr>
          <a:xfrm flipV="1">
            <a:off x="5875200" y="2334960"/>
            <a:ext cx="660600" cy="9828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47" name=""/>
          <p:cNvSpPr/>
          <p:nvPr/>
        </p:nvSpPr>
        <p:spPr>
          <a:xfrm flipH="1">
            <a:off x="6624360" y="1535040"/>
            <a:ext cx="531720" cy="338040"/>
          </a:xfrm>
          <a:prstGeom prst="line">
            <a:avLst/>
          </a:prstGeom>
          <a:ln w="93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048" name=""/>
          <p:cNvSpPr/>
          <p:nvPr/>
        </p:nvSpPr>
        <p:spPr>
          <a:xfrm>
            <a:off x="1920960" y="4659480"/>
            <a:ext cx="7083360" cy="1829160"/>
          </a:xfrm>
          <a:prstGeom prst="rect">
            <a:avLst/>
          </a:prstGeom>
          <a:solidFill>
            <a:srgbClr val="000000"/>
          </a:solidFill>
          <a:ln w="0">
            <a:noFill/>
          </a:ln>
        </p:spPr>
        <p:style>
          <a:lnRef idx="0"/>
          <a:fillRef idx="0"/>
          <a:effectRef idx="0"/>
          <a:fontRef idx="minor"/>
        </p:style>
        <p:txBody>
          <a:bodyPr lIns="0" rIns="0" tIns="0" bIns="0" anchor="t">
            <a:spAutoFit/>
          </a:bodyPr>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500" strike="noStrike" u="none">
                <a:solidFill>
                  <a:srgbClr val="ffff00"/>
                </a:solidFill>
                <a:effectLst/>
                <a:uFillTx/>
                <a:latin typeface="Frutiger 45 Light"/>
              </a:rPr>
              <a:t>4 NAPs created by the NSFnet through outsourcing to PacBell, Sprint, Ameritech, and MFS (MAE, D.C.)</a:t>
            </a:r>
            <a:endParaRPr b="0" lang="en-US" sz="1500" strike="noStrike" u="none">
              <a:solidFill>
                <a:srgbClr val="ffffff"/>
              </a:solidFill>
              <a:effectLst/>
              <a:uFillTx/>
              <a:latin typeface="Arial"/>
            </a:endParaRPr>
          </a:p>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endParaRPr b="0" lang="en-US" sz="1500" strike="noStrike" u="none">
              <a:solidFill>
                <a:srgbClr val="ffffff"/>
              </a:solidFill>
              <a:effectLst/>
              <a:uFillTx/>
              <a:latin typeface="Arial"/>
            </a:endParaRPr>
          </a:p>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500" strike="noStrike" u="none">
                <a:solidFill>
                  <a:srgbClr val="ffff00"/>
                </a:solidFill>
                <a:effectLst/>
                <a:uFillTx/>
                <a:latin typeface="Frutiger 45 Light"/>
              </a:rPr>
              <a:t>6 Metropolitan Area Ethernets were designed to handle interconnect traffic around major metro areas; these have become de facto NAPs</a:t>
            </a:r>
            <a:endParaRPr b="0" lang="en-US" sz="1500" strike="noStrike" u="none">
              <a:solidFill>
                <a:srgbClr val="ffffff"/>
              </a:solidFill>
              <a:effectLst/>
              <a:uFillTx/>
              <a:latin typeface="Arial"/>
            </a:endParaRPr>
          </a:p>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endParaRPr b="0" lang="en-US" sz="1500" strike="noStrike" u="none">
              <a:solidFill>
                <a:srgbClr val="ffffff"/>
              </a:solidFill>
              <a:effectLst/>
              <a:uFillTx/>
              <a:latin typeface="Arial"/>
            </a:endParaRPr>
          </a:p>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500" strike="noStrike" u="none">
                <a:solidFill>
                  <a:srgbClr val="ffff00"/>
                </a:solidFill>
                <a:effectLst/>
                <a:uFillTx/>
                <a:latin typeface="Frutiger 45 Light"/>
              </a:rPr>
              <a:t>2 Federal Internet Exchange points and 1 Commercial Internet Exchange points created to provide exclusively government and commercial NAPS</a:t>
            </a:r>
            <a:endParaRPr b="0" lang="en-US" sz="1500" strike="noStrike" u="none">
              <a:solidFill>
                <a:srgbClr val="ffffff"/>
              </a:solidFill>
              <a:effectLst/>
              <a:uFillTx/>
              <a:latin typeface="Arial"/>
            </a:endParaRPr>
          </a:p>
        </p:txBody>
      </p:sp>
      <p:sp>
        <p:nvSpPr>
          <p:cNvPr id="1049" name=""/>
          <p:cNvSpPr/>
          <p:nvPr/>
        </p:nvSpPr>
        <p:spPr>
          <a:xfrm>
            <a:off x="141120" y="4484520"/>
            <a:ext cx="1455840" cy="492120"/>
          </a:xfrm>
          <a:prstGeom prst="rect">
            <a:avLst/>
          </a:prstGeom>
          <a:solidFill>
            <a:srgbClr val="0033cc"/>
          </a:solidFill>
          <a:ln w="9360">
            <a:solidFill>
              <a:srgbClr val="ffffff"/>
            </a:solidFill>
            <a:miter/>
          </a:ln>
        </p:spPr>
        <p:style>
          <a:lnRef idx="0"/>
          <a:fillRef idx="0"/>
          <a:effectRef idx="0"/>
          <a:fontRef idx="minor"/>
        </p:style>
        <p:txBody>
          <a:bodyPr lIns="93240" rIns="93240" tIns="93240" bIns="93240" anchor="t">
            <a:no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Official NAPs</a:t>
            </a:r>
            <a:endParaRPr b="0" lang="en-US" sz="1700" strike="noStrike" u="none">
              <a:solidFill>
                <a:srgbClr val="ffffff"/>
              </a:solidFill>
              <a:effectLst/>
              <a:uFillTx/>
              <a:latin typeface="Arial"/>
            </a:endParaRPr>
          </a:p>
        </p:txBody>
      </p:sp>
      <p:sp>
        <p:nvSpPr>
          <p:cNvPr id="1050" name=""/>
          <p:cNvSpPr/>
          <p:nvPr/>
        </p:nvSpPr>
        <p:spPr>
          <a:xfrm>
            <a:off x="141120" y="5222880"/>
            <a:ext cx="1457640" cy="493560"/>
          </a:xfrm>
          <a:prstGeom prst="rect">
            <a:avLst/>
          </a:prstGeom>
          <a:solidFill>
            <a:srgbClr val="0033cc"/>
          </a:solidFill>
          <a:ln w="9360">
            <a:solidFill>
              <a:srgbClr val="ffffff"/>
            </a:solidFill>
            <a:miter/>
          </a:ln>
        </p:spPr>
        <p:style>
          <a:lnRef idx="0"/>
          <a:fillRef idx="0"/>
          <a:effectRef idx="0"/>
          <a:fontRef idx="minor"/>
        </p:style>
        <p:txBody>
          <a:bodyPr lIns="93240" rIns="93240" tIns="93240" bIns="93240" anchor="t">
            <a:no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MAE</a:t>
            </a:r>
            <a:endParaRPr b="0" lang="en-US" sz="1700" strike="noStrike" u="none">
              <a:solidFill>
                <a:srgbClr val="ffffff"/>
              </a:solidFill>
              <a:effectLst/>
              <a:uFillTx/>
              <a:latin typeface="Arial"/>
            </a:endParaRPr>
          </a:p>
        </p:txBody>
      </p:sp>
      <p:sp>
        <p:nvSpPr>
          <p:cNvPr id="1051" name=""/>
          <p:cNvSpPr/>
          <p:nvPr/>
        </p:nvSpPr>
        <p:spPr>
          <a:xfrm>
            <a:off x="141120" y="5962680"/>
            <a:ext cx="1457640" cy="495360"/>
          </a:xfrm>
          <a:prstGeom prst="rect">
            <a:avLst/>
          </a:prstGeom>
          <a:solidFill>
            <a:srgbClr val="0033cc"/>
          </a:solidFill>
          <a:ln w="9360">
            <a:solidFill>
              <a:srgbClr val="ffffff"/>
            </a:solidFill>
            <a:miter/>
          </a:ln>
        </p:spPr>
        <p:style>
          <a:lnRef idx="0"/>
          <a:fillRef idx="0"/>
          <a:effectRef idx="0"/>
          <a:fontRef idx="minor"/>
        </p:style>
        <p:txBody>
          <a:bodyPr lIns="93240" rIns="93240" tIns="93240" bIns="93240" anchor="t">
            <a:no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700" strike="noStrike" u="none">
                <a:solidFill>
                  <a:srgbClr val="ffffff"/>
                </a:solidFill>
                <a:effectLst/>
                <a:uFillTx/>
                <a:latin typeface="Frutiger 45 Light"/>
              </a:rPr>
              <a:t>FIX, CIX</a:t>
            </a:r>
            <a:endParaRPr b="0" lang="en-US" sz="1700" strike="noStrike" u="none">
              <a:solidFill>
                <a:srgbClr val="ffffff"/>
              </a:solidFill>
              <a:effectLst/>
              <a:uFillTx/>
              <a:latin typeface="Arial"/>
            </a:endParaRPr>
          </a:p>
        </p:txBody>
      </p:sp>
      <p:sp>
        <p:nvSpPr>
          <p:cNvPr id="1052" name=""/>
          <p:cNvSpPr/>
          <p:nvPr/>
        </p:nvSpPr>
        <p:spPr>
          <a:xfrm>
            <a:off x="90360" y="4194000"/>
            <a:ext cx="1022760" cy="25956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700" strike="noStrike" u="none">
                <a:solidFill>
                  <a:srgbClr val="ffffff"/>
                </a:solidFill>
                <a:effectLst/>
                <a:uFillTx/>
                <a:latin typeface="Frutiger 45 Light"/>
              </a:rPr>
              <a:t>Locations</a:t>
            </a:r>
            <a:endParaRPr b="0" lang="en-US" sz="1700" strike="noStrike" u="none">
              <a:solidFill>
                <a:srgbClr val="ffffff"/>
              </a:solidFill>
              <a:effectLst/>
              <a:uFillTx/>
              <a:latin typeface="Arial"/>
            </a:endParaRPr>
          </a:p>
        </p:txBody>
      </p:sp>
      <p:sp>
        <p:nvSpPr>
          <p:cNvPr id="1053" name="PlaceHolder 1"/>
          <p:cNvSpPr>
            <a:spLocks noGrp="1"/>
          </p:cNvSpPr>
          <p:nvPr>
            <p:ph type="title"/>
          </p:nvPr>
        </p:nvSpPr>
        <p:spPr>
          <a:xfrm>
            <a:off x="280800" y="85320"/>
            <a:ext cx="8862840" cy="590760"/>
          </a:xfrm>
          <a:prstGeom prst="rect">
            <a:avLst/>
          </a:prstGeom>
          <a:noFill/>
          <a:ln w="0">
            <a:noFill/>
          </a:ln>
        </p:spPr>
        <p:txBody>
          <a:bodyPr lIns="93240" rIns="9324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00"/>
                </a:solidFill>
                <a:effectLst/>
                <a:uFillTx/>
                <a:latin typeface="Arial"/>
              </a:rPr>
              <a:t>The Major Access Points Have Become Major Bottlenecks and Congestion Points</a:t>
            </a:r>
            <a:endParaRPr b="0" lang="en-US" sz="2400" strike="noStrike" u="none">
              <a:solidFill>
                <a:srgbClr val="ffffff"/>
              </a:solidFill>
              <a:effectLst/>
              <a:uFillTx/>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54" name="PlaceHolder 1"/>
          <p:cNvSpPr>
            <a:spLocks noGrp="1"/>
          </p:cNvSpPr>
          <p:nvPr>
            <p:ph type="title"/>
          </p:nvPr>
        </p:nvSpPr>
        <p:spPr>
          <a:xfrm>
            <a:off x="685800" y="171000"/>
            <a:ext cx="7772400" cy="1143000"/>
          </a:xfrm>
          <a:prstGeom prst="rect">
            <a:avLst/>
          </a:prstGeom>
          <a:noFill/>
          <a:ln w="0">
            <a:noFill/>
          </a:ln>
        </p:spPr>
        <p:txBody>
          <a:bodyPr lIns="93240" rIns="9324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00"/>
                </a:solidFill>
                <a:effectLst/>
                <a:uFillTx/>
                <a:latin typeface="Arial"/>
              </a:rPr>
              <a:t>Traversing the Current Internet</a:t>
            </a:r>
            <a:endParaRPr b="0" lang="en-US" sz="3200" strike="noStrike" u="none">
              <a:solidFill>
                <a:srgbClr val="ffffff"/>
              </a:solidFill>
              <a:effectLst/>
              <a:uFillTx/>
              <a:latin typeface="Arial"/>
            </a:endParaRPr>
          </a:p>
        </p:txBody>
      </p:sp>
      <p:grpSp>
        <p:nvGrpSpPr>
          <p:cNvPr id="1055" name=""/>
          <p:cNvGrpSpPr/>
          <p:nvPr/>
        </p:nvGrpSpPr>
        <p:grpSpPr>
          <a:xfrm>
            <a:off x="1143000" y="1514520"/>
            <a:ext cx="5654160" cy="3423960"/>
            <a:chOff x="1143000" y="1514520"/>
            <a:chExt cx="5654160" cy="3423960"/>
          </a:xfrm>
        </p:grpSpPr>
        <p:sp>
          <p:nvSpPr>
            <p:cNvPr id="1056" name=""/>
            <p:cNvSpPr/>
            <p:nvPr/>
          </p:nvSpPr>
          <p:spPr>
            <a:xfrm>
              <a:off x="6378480" y="1514520"/>
              <a:ext cx="418680" cy="637200"/>
            </a:xfrm>
            <a:custGeom>
              <a:avLst/>
              <a:gdLst/>
              <a:ahLst/>
              <a:rect l="l" t="t" r="r" b="b"/>
              <a:pathLst>
                <a:path w="312" h="475">
                  <a:moveTo>
                    <a:pt x="73" y="14"/>
                  </a:moveTo>
                  <a:lnTo>
                    <a:pt x="27" y="101"/>
                  </a:lnTo>
                  <a:lnTo>
                    <a:pt x="49" y="134"/>
                  </a:lnTo>
                  <a:lnTo>
                    <a:pt x="27" y="174"/>
                  </a:lnTo>
                  <a:lnTo>
                    <a:pt x="39" y="187"/>
                  </a:lnTo>
                  <a:lnTo>
                    <a:pt x="30" y="214"/>
                  </a:lnTo>
                  <a:lnTo>
                    <a:pt x="30" y="258"/>
                  </a:lnTo>
                  <a:lnTo>
                    <a:pt x="0" y="275"/>
                  </a:lnTo>
                  <a:lnTo>
                    <a:pt x="12" y="287"/>
                  </a:lnTo>
                  <a:lnTo>
                    <a:pt x="76" y="454"/>
                  </a:lnTo>
                  <a:lnTo>
                    <a:pt x="128" y="474"/>
                  </a:lnTo>
                  <a:lnTo>
                    <a:pt x="126" y="440"/>
                  </a:lnTo>
                  <a:lnTo>
                    <a:pt x="151" y="413"/>
                  </a:lnTo>
                  <a:lnTo>
                    <a:pt x="142" y="385"/>
                  </a:lnTo>
                  <a:lnTo>
                    <a:pt x="205" y="351"/>
                  </a:lnTo>
                  <a:lnTo>
                    <a:pt x="208" y="306"/>
                  </a:lnTo>
                  <a:lnTo>
                    <a:pt x="245" y="302"/>
                  </a:lnTo>
                  <a:lnTo>
                    <a:pt x="275" y="268"/>
                  </a:lnTo>
                  <a:lnTo>
                    <a:pt x="311" y="244"/>
                  </a:lnTo>
                  <a:lnTo>
                    <a:pt x="311" y="214"/>
                  </a:lnTo>
                  <a:lnTo>
                    <a:pt x="261" y="205"/>
                  </a:lnTo>
                  <a:lnTo>
                    <a:pt x="252" y="172"/>
                  </a:lnTo>
                  <a:lnTo>
                    <a:pt x="204" y="168"/>
                  </a:lnTo>
                  <a:lnTo>
                    <a:pt x="164" y="28"/>
                  </a:lnTo>
                  <a:lnTo>
                    <a:pt x="146" y="0"/>
                  </a:lnTo>
                  <a:lnTo>
                    <a:pt x="97" y="12"/>
                  </a:lnTo>
                  <a:lnTo>
                    <a:pt x="89" y="24"/>
                  </a:lnTo>
                  <a:lnTo>
                    <a:pt x="73" y="1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57" name=""/>
            <p:cNvSpPr/>
            <p:nvPr/>
          </p:nvSpPr>
          <p:spPr>
            <a:xfrm>
              <a:off x="5757480" y="2769840"/>
              <a:ext cx="537840" cy="221040"/>
            </a:xfrm>
            <a:custGeom>
              <a:avLst/>
              <a:gdLst/>
              <a:ahLst/>
              <a:rect l="l" t="t" r="r" b="b"/>
              <a:pathLst>
                <a:path w="401" h="165">
                  <a:moveTo>
                    <a:pt x="0" y="55"/>
                  </a:moveTo>
                  <a:lnTo>
                    <a:pt x="298" y="0"/>
                  </a:lnTo>
                  <a:lnTo>
                    <a:pt x="346" y="111"/>
                  </a:lnTo>
                  <a:lnTo>
                    <a:pt x="398" y="100"/>
                  </a:lnTo>
                  <a:lnTo>
                    <a:pt x="400" y="156"/>
                  </a:lnTo>
                  <a:lnTo>
                    <a:pt x="359" y="164"/>
                  </a:lnTo>
                  <a:lnTo>
                    <a:pt x="321" y="126"/>
                  </a:lnTo>
                  <a:lnTo>
                    <a:pt x="298" y="82"/>
                  </a:lnTo>
                  <a:lnTo>
                    <a:pt x="293" y="19"/>
                  </a:lnTo>
                  <a:lnTo>
                    <a:pt x="275" y="50"/>
                  </a:lnTo>
                  <a:lnTo>
                    <a:pt x="295" y="144"/>
                  </a:lnTo>
                  <a:lnTo>
                    <a:pt x="208" y="157"/>
                  </a:lnTo>
                  <a:lnTo>
                    <a:pt x="206" y="89"/>
                  </a:lnTo>
                  <a:lnTo>
                    <a:pt x="152" y="60"/>
                  </a:lnTo>
                  <a:lnTo>
                    <a:pt x="106" y="53"/>
                  </a:lnTo>
                  <a:lnTo>
                    <a:pt x="12" y="100"/>
                  </a:lnTo>
                  <a:lnTo>
                    <a:pt x="0" y="55"/>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58" name=""/>
            <p:cNvSpPr/>
            <p:nvPr/>
          </p:nvSpPr>
          <p:spPr>
            <a:xfrm>
              <a:off x="1380600" y="1562760"/>
              <a:ext cx="708480" cy="516240"/>
            </a:xfrm>
            <a:custGeom>
              <a:avLst/>
              <a:gdLst/>
              <a:ahLst/>
              <a:rect l="l" t="t" r="r" b="b"/>
              <a:pathLst>
                <a:path w="528" h="385">
                  <a:moveTo>
                    <a:pt x="133" y="0"/>
                  </a:moveTo>
                  <a:lnTo>
                    <a:pt x="241" y="29"/>
                  </a:lnTo>
                  <a:lnTo>
                    <a:pt x="324" y="48"/>
                  </a:lnTo>
                  <a:lnTo>
                    <a:pt x="364" y="56"/>
                  </a:lnTo>
                  <a:lnTo>
                    <a:pt x="405" y="63"/>
                  </a:lnTo>
                  <a:lnTo>
                    <a:pt x="460" y="73"/>
                  </a:lnTo>
                  <a:lnTo>
                    <a:pt x="527" y="85"/>
                  </a:lnTo>
                  <a:lnTo>
                    <a:pt x="483" y="384"/>
                  </a:lnTo>
                  <a:lnTo>
                    <a:pt x="280" y="341"/>
                  </a:lnTo>
                  <a:lnTo>
                    <a:pt x="251" y="360"/>
                  </a:lnTo>
                  <a:lnTo>
                    <a:pt x="214" y="331"/>
                  </a:lnTo>
                  <a:lnTo>
                    <a:pt x="182" y="360"/>
                  </a:lnTo>
                  <a:lnTo>
                    <a:pt x="152" y="335"/>
                  </a:lnTo>
                  <a:lnTo>
                    <a:pt x="68" y="331"/>
                  </a:lnTo>
                  <a:lnTo>
                    <a:pt x="80" y="282"/>
                  </a:lnTo>
                  <a:lnTo>
                    <a:pt x="19" y="278"/>
                  </a:lnTo>
                  <a:lnTo>
                    <a:pt x="13" y="250"/>
                  </a:lnTo>
                  <a:lnTo>
                    <a:pt x="26" y="220"/>
                  </a:lnTo>
                  <a:lnTo>
                    <a:pt x="11" y="194"/>
                  </a:lnTo>
                  <a:lnTo>
                    <a:pt x="12" y="118"/>
                  </a:lnTo>
                  <a:lnTo>
                    <a:pt x="0" y="61"/>
                  </a:lnTo>
                  <a:lnTo>
                    <a:pt x="7" y="39"/>
                  </a:lnTo>
                  <a:lnTo>
                    <a:pt x="34" y="48"/>
                  </a:lnTo>
                  <a:lnTo>
                    <a:pt x="63" y="81"/>
                  </a:lnTo>
                  <a:lnTo>
                    <a:pt x="114" y="89"/>
                  </a:lnTo>
                  <a:lnTo>
                    <a:pt x="127" y="117"/>
                  </a:lnTo>
                  <a:lnTo>
                    <a:pt x="102" y="117"/>
                  </a:lnTo>
                  <a:lnTo>
                    <a:pt x="99" y="141"/>
                  </a:lnTo>
                  <a:lnTo>
                    <a:pt x="114" y="143"/>
                  </a:lnTo>
                  <a:lnTo>
                    <a:pt x="120" y="167"/>
                  </a:lnTo>
                  <a:lnTo>
                    <a:pt x="89" y="185"/>
                  </a:lnTo>
                  <a:lnTo>
                    <a:pt x="89" y="201"/>
                  </a:lnTo>
                  <a:lnTo>
                    <a:pt x="125" y="201"/>
                  </a:lnTo>
                  <a:lnTo>
                    <a:pt x="133" y="159"/>
                  </a:lnTo>
                  <a:lnTo>
                    <a:pt x="159" y="135"/>
                  </a:lnTo>
                  <a:lnTo>
                    <a:pt x="127" y="70"/>
                  </a:lnTo>
                  <a:lnTo>
                    <a:pt x="148" y="49"/>
                  </a:lnTo>
                  <a:lnTo>
                    <a:pt x="133"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59" name=""/>
            <p:cNvSpPr/>
            <p:nvPr/>
          </p:nvSpPr>
          <p:spPr>
            <a:xfrm>
              <a:off x="1213920" y="1936800"/>
              <a:ext cx="882720" cy="672120"/>
            </a:xfrm>
            <a:custGeom>
              <a:avLst/>
              <a:gdLst/>
              <a:ahLst/>
              <a:rect l="l" t="t" r="r" b="b"/>
              <a:pathLst>
                <a:path w="658" h="501">
                  <a:moveTo>
                    <a:pt x="143" y="0"/>
                  </a:moveTo>
                  <a:lnTo>
                    <a:pt x="123" y="9"/>
                  </a:lnTo>
                  <a:lnTo>
                    <a:pt x="112" y="54"/>
                  </a:lnTo>
                  <a:lnTo>
                    <a:pt x="100" y="90"/>
                  </a:lnTo>
                  <a:lnTo>
                    <a:pt x="91" y="120"/>
                  </a:lnTo>
                  <a:lnTo>
                    <a:pt x="80" y="152"/>
                  </a:lnTo>
                  <a:lnTo>
                    <a:pt x="66" y="186"/>
                  </a:lnTo>
                  <a:lnTo>
                    <a:pt x="49" y="220"/>
                  </a:lnTo>
                  <a:lnTo>
                    <a:pt x="26" y="263"/>
                  </a:lnTo>
                  <a:lnTo>
                    <a:pt x="0" y="302"/>
                  </a:lnTo>
                  <a:lnTo>
                    <a:pt x="0" y="389"/>
                  </a:lnTo>
                  <a:lnTo>
                    <a:pt x="368" y="465"/>
                  </a:lnTo>
                  <a:lnTo>
                    <a:pt x="537" y="500"/>
                  </a:lnTo>
                  <a:lnTo>
                    <a:pt x="573" y="326"/>
                  </a:lnTo>
                  <a:lnTo>
                    <a:pt x="596" y="311"/>
                  </a:lnTo>
                  <a:lnTo>
                    <a:pt x="575" y="272"/>
                  </a:lnTo>
                  <a:lnTo>
                    <a:pt x="585" y="233"/>
                  </a:lnTo>
                  <a:lnTo>
                    <a:pt x="657" y="166"/>
                  </a:lnTo>
                  <a:lnTo>
                    <a:pt x="607" y="105"/>
                  </a:lnTo>
                  <a:lnTo>
                    <a:pt x="404" y="63"/>
                  </a:lnTo>
                  <a:lnTo>
                    <a:pt x="375" y="80"/>
                  </a:lnTo>
                  <a:lnTo>
                    <a:pt x="338" y="50"/>
                  </a:lnTo>
                  <a:lnTo>
                    <a:pt x="306" y="81"/>
                  </a:lnTo>
                  <a:lnTo>
                    <a:pt x="275" y="50"/>
                  </a:lnTo>
                  <a:lnTo>
                    <a:pt x="193" y="53"/>
                  </a:lnTo>
                  <a:lnTo>
                    <a:pt x="204" y="3"/>
                  </a:lnTo>
                  <a:lnTo>
                    <a:pt x="143"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0" name=""/>
            <p:cNvSpPr/>
            <p:nvPr/>
          </p:nvSpPr>
          <p:spPr>
            <a:xfrm>
              <a:off x="1143000" y="2454840"/>
              <a:ext cx="929880" cy="1432080"/>
            </a:xfrm>
            <a:custGeom>
              <a:avLst/>
              <a:gdLst/>
              <a:ahLst/>
              <a:rect l="l" t="t" r="r" b="b"/>
              <a:pathLst>
                <a:path w="693" h="1068">
                  <a:moveTo>
                    <a:pt x="53" y="0"/>
                  </a:moveTo>
                  <a:lnTo>
                    <a:pt x="372" y="64"/>
                  </a:lnTo>
                  <a:lnTo>
                    <a:pt x="302" y="377"/>
                  </a:lnTo>
                  <a:lnTo>
                    <a:pt x="659" y="856"/>
                  </a:lnTo>
                  <a:lnTo>
                    <a:pt x="692" y="917"/>
                  </a:lnTo>
                  <a:lnTo>
                    <a:pt x="658" y="945"/>
                  </a:lnTo>
                  <a:lnTo>
                    <a:pt x="636" y="998"/>
                  </a:lnTo>
                  <a:lnTo>
                    <a:pt x="615" y="1029"/>
                  </a:lnTo>
                  <a:lnTo>
                    <a:pt x="637" y="1058"/>
                  </a:lnTo>
                  <a:lnTo>
                    <a:pt x="600" y="1067"/>
                  </a:lnTo>
                  <a:lnTo>
                    <a:pt x="390" y="1059"/>
                  </a:lnTo>
                  <a:lnTo>
                    <a:pt x="377" y="997"/>
                  </a:lnTo>
                  <a:lnTo>
                    <a:pt x="341" y="951"/>
                  </a:lnTo>
                  <a:lnTo>
                    <a:pt x="313" y="935"/>
                  </a:lnTo>
                  <a:lnTo>
                    <a:pt x="306" y="903"/>
                  </a:lnTo>
                  <a:lnTo>
                    <a:pt x="283" y="886"/>
                  </a:lnTo>
                  <a:lnTo>
                    <a:pt x="261" y="863"/>
                  </a:lnTo>
                  <a:lnTo>
                    <a:pt x="254" y="838"/>
                  </a:lnTo>
                  <a:lnTo>
                    <a:pt x="234" y="821"/>
                  </a:lnTo>
                  <a:lnTo>
                    <a:pt x="202" y="831"/>
                  </a:lnTo>
                  <a:lnTo>
                    <a:pt x="164" y="817"/>
                  </a:lnTo>
                  <a:lnTo>
                    <a:pt x="164" y="804"/>
                  </a:lnTo>
                  <a:lnTo>
                    <a:pt x="162" y="774"/>
                  </a:lnTo>
                  <a:lnTo>
                    <a:pt x="148" y="742"/>
                  </a:lnTo>
                  <a:lnTo>
                    <a:pt x="146" y="716"/>
                  </a:lnTo>
                  <a:lnTo>
                    <a:pt x="130" y="692"/>
                  </a:lnTo>
                  <a:lnTo>
                    <a:pt x="135" y="670"/>
                  </a:lnTo>
                  <a:lnTo>
                    <a:pt x="89" y="615"/>
                  </a:lnTo>
                  <a:lnTo>
                    <a:pt x="89" y="584"/>
                  </a:lnTo>
                  <a:lnTo>
                    <a:pt x="112" y="572"/>
                  </a:lnTo>
                  <a:lnTo>
                    <a:pt x="112" y="553"/>
                  </a:lnTo>
                  <a:lnTo>
                    <a:pt x="89" y="547"/>
                  </a:lnTo>
                  <a:lnTo>
                    <a:pt x="79" y="518"/>
                  </a:lnTo>
                  <a:lnTo>
                    <a:pt x="66" y="467"/>
                  </a:lnTo>
                  <a:lnTo>
                    <a:pt x="100" y="494"/>
                  </a:lnTo>
                  <a:lnTo>
                    <a:pt x="88" y="457"/>
                  </a:lnTo>
                  <a:lnTo>
                    <a:pt x="112" y="457"/>
                  </a:lnTo>
                  <a:lnTo>
                    <a:pt x="112" y="431"/>
                  </a:lnTo>
                  <a:lnTo>
                    <a:pt x="88" y="413"/>
                  </a:lnTo>
                  <a:lnTo>
                    <a:pt x="75" y="438"/>
                  </a:lnTo>
                  <a:lnTo>
                    <a:pt x="53" y="430"/>
                  </a:lnTo>
                  <a:lnTo>
                    <a:pt x="8" y="309"/>
                  </a:lnTo>
                  <a:lnTo>
                    <a:pt x="21" y="224"/>
                  </a:lnTo>
                  <a:lnTo>
                    <a:pt x="0" y="175"/>
                  </a:lnTo>
                  <a:lnTo>
                    <a:pt x="11" y="138"/>
                  </a:lnTo>
                  <a:lnTo>
                    <a:pt x="33" y="131"/>
                  </a:lnTo>
                  <a:lnTo>
                    <a:pt x="53" y="73"/>
                  </a:lnTo>
                  <a:lnTo>
                    <a:pt x="53"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1" name=""/>
            <p:cNvSpPr/>
            <p:nvPr/>
          </p:nvSpPr>
          <p:spPr>
            <a:xfrm>
              <a:off x="1549440" y="2544480"/>
              <a:ext cx="703080" cy="1059480"/>
            </a:xfrm>
            <a:custGeom>
              <a:avLst/>
              <a:gdLst/>
              <a:ahLst/>
              <a:rect l="l" t="t" r="r" b="b"/>
              <a:pathLst>
                <a:path w="524" h="790">
                  <a:moveTo>
                    <a:pt x="65" y="0"/>
                  </a:moveTo>
                  <a:lnTo>
                    <a:pt x="0" y="312"/>
                  </a:lnTo>
                  <a:lnTo>
                    <a:pt x="355" y="789"/>
                  </a:lnTo>
                  <a:lnTo>
                    <a:pt x="377" y="767"/>
                  </a:lnTo>
                  <a:lnTo>
                    <a:pt x="376" y="673"/>
                  </a:lnTo>
                  <a:lnTo>
                    <a:pt x="420" y="681"/>
                  </a:lnTo>
                  <a:lnTo>
                    <a:pt x="465" y="392"/>
                  </a:lnTo>
                  <a:lnTo>
                    <a:pt x="496" y="195"/>
                  </a:lnTo>
                  <a:lnTo>
                    <a:pt x="506" y="137"/>
                  </a:lnTo>
                  <a:lnTo>
                    <a:pt x="523" y="84"/>
                  </a:lnTo>
                  <a:lnTo>
                    <a:pt x="287" y="47"/>
                  </a:lnTo>
                  <a:lnTo>
                    <a:pt x="65"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2" name=""/>
            <p:cNvSpPr/>
            <p:nvPr/>
          </p:nvSpPr>
          <p:spPr>
            <a:xfrm>
              <a:off x="1934640" y="1675440"/>
              <a:ext cx="636120" cy="1024560"/>
            </a:xfrm>
            <a:custGeom>
              <a:avLst/>
              <a:gdLst/>
              <a:ahLst/>
              <a:rect l="l" t="t" r="r" b="b"/>
              <a:pathLst>
                <a:path w="474" h="764">
                  <a:moveTo>
                    <a:pt x="114" y="0"/>
                  </a:moveTo>
                  <a:lnTo>
                    <a:pt x="70" y="297"/>
                  </a:lnTo>
                  <a:lnTo>
                    <a:pt x="115" y="361"/>
                  </a:lnTo>
                  <a:lnTo>
                    <a:pt x="45" y="428"/>
                  </a:lnTo>
                  <a:lnTo>
                    <a:pt x="37" y="473"/>
                  </a:lnTo>
                  <a:lnTo>
                    <a:pt x="55" y="506"/>
                  </a:lnTo>
                  <a:lnTo>
                    <a:pt x="37" y="522"/>
                  </a:lnTo>
                  <a:lnTo>
                    <a:pt x="0" y="694"/>
                  </a:lnTo>
                  <a:lnTo>
                    <a:pt x="224" y="734"/>
                  </a:lnTo>
                  <a:lnTo>
                    <a:pt x="438" y="763"/>
                  </a:lnTo>
                  <a:lnTo>
                    <a:pt x="460" y="605"/>
                  </a:lnTo>
                  <a:lnTo>
                    <a:pt x="473" y="517"/>
                  </a:lnTo>
                  <a:lnTo>
                    <a:pt x="451" y="486"/>
                  </a:lnTo>
                  <a:lnTo>
                    <a:pt x="403" y="495"/>
                  </a:lnTo>
                  <a:lnTo>
                    <a:pt x="338" y="502"/>
                  </a:lnTo>
                  <a:lnTo>
                    <a:pt x="327" y="431"/>
                  </a:lnTo>
                  <a:lnTo>
                    <a:pt x="250" y="374"/>
                  </a:lnTo>
                  <a:lnTo>
                    <a:pt x="260" y="337"/>
                  </a:lnTo>
                  <a:lnTo>
                    <a:pt x="268" y="272"/>
                  </a:lnTo>
                  <a:lnTo>
                    <a:pt x="168" y="132"/>
                  </a:lnTo>
                  <a:lnTo>
                    <a:pt x="182" y="8"/>
                  </a:lnTo>
                  <a:lnTo>
                    <a:pt x="114"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3" name=""/>
            <p:cNvSpPr/>
            <p:nvPr/>
          </p:nvSpPr>
          <p:spPr>
            <a:xfrm>
              <a:off x="2129400" y="2658600"/>
              <a:ext cx="588960" cy="757440"/>
            </a:xfrm>
            <a:custGeom>
              <a:avLst/>
              <a:gdLst/>
              <a:ahLst/>
              <a:rect l="l" t="t" r="r" b="b"/>
              <a:pathLst>
                <a:path w="439" h="565">
                  <a:moveTo>
                    <a:pt x="81" y="0"/>
                  </a:moveTo>
                  <a:lnTo>
                    <a:pt x="296" y="29"/>
                  </a:lnTo>
                  <a:lnTo>
                    <a:pt x="281" y="137"/>
                  </a:lnTo>
                  <a:lnTo>
                    <a:pt x="438" y="152"/>
                  </a:lnTo>
                  <a:lnTo>
                    <a:pt x="394" y="564"/>
                  </a:lnTo>
                  <a:lnTo>
                    <a:pt x="0" y="520"/>
                  </a:lnTo>
                  <a:lnTo>
                    <a:pt x="39" y="257"/>
                  </a:lnTo>
                  <a:lnTo>
                    <a:pt x="81"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4" name=""/>
            <p:cNvSpPr/>
            <p:nvPr/>
          </p:nvSpPr>
          <p:spPr>
            <a:xfrm>
              <a:off x="2157480" y="1686240"/>
              <a:ext cx="1103040" cy="684000"/>
            </a:xfrm>
            <a:custGeom>
              <a:avLst/>
              <a:gdLst/>
              <a:ahLst/>
              <a:rect l="l" t="t" r="r" b="b"/>
              <a:pathLst>
                <a:path w="822" h="510">
                  <a:moveTo>
                    <a:pt x="12" y="0"/>
                  </a:moveTo>
                  <a:lnTo>
                    <a:pt x="173" y="19"/>
                  </a:lnTo>
                  <a:lnTo>
                    <a:pt x="271" y="33"/>
                  </a:lnTo>
                  <a:lnTo>
                    <a:pt x="400" y="47"/>
                  </a:lnTo>
                  <a:lnTo>
                    <a:pt x="518" y="58"/>
                  </a:lnTo>
                  <a:lnTo>
                    <a:pt x="724" y="73"/>
                  </a:lnTo>
                  <a:lnTo>
                    <a:pt x="821" y="80"/>
                  </a:lnTo>
                  <a:lnTo>
                    <a:pt x="817" y="496"/>
                  </a:lnTo>
                  <a:lnTo>
                    <a:pt x="315" y="453"/>
                  </a:lnTo>
                  <a:lnTo>
                    <a:pt x="303" y="509"/>
                  </a:lnTo>
                  <a:lnTo>
                    <a:pt x="285" y="482"/>
                  </a:lnTo>
                  <a:lnTo>
                    <a:pt x="239" y="486"/>
                  </a:lnTo>
                  <a:lnTo>
                    <a:pt x="172" y="497"/>
                  </a:lnTo>
                  <a:lnTo>
                    <a:pt x="161" y="424"/>
                  </a:lnTo>
                  <a:lnTo>
                    <a:pt x="81" y="367"/>
                  </a:lnTo>
                  <a:lnTo>
                    <a:pt x="94" y="313"/>
                  </a:lnTo>
                  <a:lnTo>
                    <a:pt x="101" y="268"/>
                  </a:lnTo>
                  <a:lnTo>
                    <a:pt x="0" y="126"/>
                  </a:lnTo>
                  <a:lnTo>
                    <a:pt x="12"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5" name=""/>
            <p:cNvSpPr/>
            <p:nvPr/>
          </p:nvSpPr>
          <p:spPr>
            <a:xfrm>
              <a:off x="2501280" y="2289600"/>
              <a:ext cx="754200" cy="617040"/>
            </a:xfrm>
            <a:custGeom>
              <a:avLst/>
              <a:gdLst/>
              <a:ahLst/>
              <a:rect l="l" t="t" r="r" b="b"/>
              <a:pathLst>
                <a:path w="562" h="460">
                  <a:moveTo>
                    <a:pt x="54" y="0"/>
                  </a:moveTo>
                  <a:lnTo>
                    <a:pt x="33" y="171"/>
                  </a:lnTo>
                  <a:lnTo>
                    <a:pt x="0" y="415"/>
                  </a:lnTo>
                  <a:lnTo>
                    <a:pt x="162" y="429"/>
                  </a:lnTo>
                  <a:lnTo>
                    <a:pt x="542" y="459"/>
                  </a:lnTo>
                  <a:lnTo>
                    <a:pt x="561" y="47"/>
                  </a:lnTo>
                  <a:lnTo>
                    <a:pt x="54"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6" name=""/>
            <p:cNvSpPr/>
            <p:nvPr/>
          </p:nvSpPr>
          <p:spPr>
            <a:xfrm>
              <a:off x="2653920" y="2863800"/>
              <a:ext cx="786600" cy="584280"/>
            </a:xfrm>
            <a:custGeom>
              <a:avLst/>
              <a:gdLst/>
              <a:ahLst/>
              <a:rect l="l" t="t" r="r" b="b"/>
              <a:pathLst>
                <a:path w="586" h="436">
                  <a:moveTo>
                    <a:pt x="48" y="0"/>
                  </a:moveTo>
                  <a:lnTo>
                    <a:pt x="18" y="260"/>
                  </a:lnTo>
                  <a:lnTo>
                    <a:pt x="0" y="411"/>
                  </a:lnTo>
                  <a:lnTo>
                    <a:pt x="292" y="426"/>
                  </a:lnTo>
                  <a:lnTo>
                    <a:pt x="571" y="435"/>
                  </a:lnTo>
                  <a:lnTo>
                    <a:pt x="581" y="231"/>
                  </a:lnTo>
                  <a:lnTo>
                    <a:pt x="585" y="32"/>
                  </a:lnTo>
                  <a:lnTo>
                    <a:pt x="425" y="28"/>
                  </a:lnTo>
                  <a:lnTo>
                    <a:pt x="48"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7" name=""/>
            <p:cNvSpPr/>
            <p:nvPr/>
          </p:nvSpPr>
          <p:spPr>
            <a:xfrm>
              <a:off x="1946520" y="3353400"/>
              <a:ext cx="713880" cy="792360"/>
            </a:xfrm>
            <a:custGeom>
              <a:avLst/>
              <a:gdLst/>
              <a:ahLst/>
              <a:rect l="l" t="t" r="r" b="b"/>
              <a:pathLst>
                <a:path w="532" h="591">
                  <a:moveTo>
                    <a:pt x="135" y="0"/>
                  </a:moveTo>
                  <a:lnTo>
                    <a:pt x="124" y="77"/>
                  </a:lnTo>
                  <a:lnTo>
                    <a:pt x="79" y="68"/>
                  </a:lnTo>
                  <a:lnTo>
                    <a:pt x="81" y="166"/>
                  </a:lnTo>
                  <a:lnTo>
                    <a:pt x="59" y="186"/>
                  </a:lnTo>
                  <a:lnTo>
                    <a:pt x="91" y="247"/>
                  </a:lnTo>
                  <a:lnTo>
                    <a:pt x="59" y="273"/>
                  </a:lnTo>
                  <a:lnTo>
                    <a:pt x="42" y="317"/>
                  </a:lnTo>
                  <a:lnTo>
                    <a:pt x="16" y="360"/>
                  </a:lnTo>
                  <a:lnTo>
                    <a:pt x="34" y="386"/>
                  </a:lnTo>
                  <a:lnTo>
                    <a:pt x="3" y="396"/>
                  </a:lnTo>
                  <a:lnTo>
                    <a:pt x="0" y="435"/>
                  </a:lnTo>
                  <a:lnTo>
                    <a:pt x="298" y="586"/>
                  </a:lnTo>
                  <a:lnTo>
                    <a:pt x="467" y="590"/>
                  </a:lnTo>
                  <a:lnTo>
                    <a:pt x="531" y="45"/>
                  </a:lnTo>
                  <a:lnTo>
                    <a:pt x="135"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8" name=""/>
            <p:cNvSpPr/>
            <p:nvPr/>
          </p:nvSpPr>
          <p:spPr>
            <a:xfrm>
              <a:off x="2569680" y="3408480"/>
              <a:ext cx="756720" cy="749520"/>
            </a:xfrm>
            <a:custGeom>
              <a:avLst/>
              <a:gdLst/>
              <a:ahLst/>
              <a:rect l="l" t="t" r="r" b="b"/>
              <a:pathLst>
                <a:path w="564" h="559">
                  <a:moveTo>
                    <a:pt x="66" y="0"/>
                  </a:moveTo>
                  <a:lnTo>
                    <a:pt x="563" y="22"/>
                  </a:lnTo>
                  <a:lnTo>
                    <a:pt x="539" y="515"/>
                  </a:lnTo>
                  <a:lnTo>
                    <a:pt x="378" y="505"/>
                  </a:lnTo>
                  <a:lnTo>
                    <a:pt x="226" y="502"/>
                  </a:lnTo>
                  <a:lnTo>
                    <a:pt x="226" y="520"/>
                  </a:lnTo>
                  <a:lnTo>
                    <a:pt x="101" y="520"/>
                  </a:lnTo>
                  <a:lnTo>
                    <a:pt x="94" y="558"/>
                  </a:lnTo>
                  <a:lnTo>
                    <a:pt x="0" y="546"/>
                  </a:lnTo>
                  <a:lnTo>
                    <a:pt x="52" y="128"/>
                  </a:lnTo>
                  <a:lnTo>
                    <a:pt x="66"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9" name=""/>
            <p:cNvSpPr/>
            <p:nvPr/>
          </p:nvSpPr>
          <p:spPr>
            <a:xfrm>
              <a:off x="2868840" y="3519720"/>
              <a:ext cx="1533960" cy="1418760"/>
            </a:xfrm>
            <a:custGeom>
              <a:avLst/>
              <a:gdLst/>
              <a:ahLst/>
              <a:rect l="l" t="t" r="r" b="b"/>
              <a:pathLst>
                <a:path w="1143" h="1058">
                  <a:moveTo>
                    <a:pt x="331" y="0"/>
                  </a:moveTo>
                  <a:lnTo>
                    <a:pt x="584" y="8"/>
                  </a:lnTo>
                  <a:lnTo>
                    <a:pt x="584" y="200"/>
                  </a:lnTo>
                  <a:lnTo>
                    <a:pt x="711" y="254"/>
                  </a:lnTo>
                  <a:lnTo>
                    <a:pt x="747" y="235"/>
                  </a:lnTo>
                  <a:lnTo>
                    <a:pt x="832" y="277"/>
                  </a:lnTo>
                  <a:lnTo>
                    <a:pt x="882" y="274"/>
                  </a:lnTo>
                  <a:lnTo>
                    <a:pt x="979" y="233"/>
                  </a:lnTo>
                  <a:lnTo>
                    <a:pt x="1036" y="272"/>
                  </a:lnTo>
                  <a:lnTo>
                    <a:pt x="1084" y="282"/>
                  </a:lnTo>
                  <a:lnTo>
                    <a:pt x="1084" y="440"/>
                  </a:lnTo>
                  <a:lnTo>
                    <a:pt x="1142" y="537"/>
                  </a:lnTo>
                  <a:lnTo>
                    <a:pt x="1129" y="669"/>
                  </a:lnTo>
                  <a:lnTo>
                    <a:pt x="1067" y="723"/>
                  </a:lnTo>
                  <a:lnTo>
                    <a:pt x="1053" y="674"/>
                  </a:lnTo>
                  <a:lnTo>
                    <a:pt x="1036" y="697"/>
                  </a:lnTo>
                  <a:lnTo>
                    <a:pt x="1049" y="728"/>
                  </a:lnTo>
                  <a:lnTo>
                    <a:pt x="938" y="807"/>
                  </a:lnTo>
                  <a:lnTo>
                    <a:pt x="911" y="811"/>
                  </a:lnTo>
                  <a:lnTo>
                    <a:pt x="854" y="852"/>
                  </a:lnTo>
                  <a:lnTo>
                    <a:pt x="854" y="873"/>
                  </a:lnTo>
                  <a:lnTo>
                    <a:pt x="836" y="878"/>
                  </a:lnTo>
                  <a:lnTo>
                    <a:pt x="849" y="904"/>
                  </a:lnTo>
                  <a:lnTo>
                    <a:pt x="818" y="945"/>
                  </a:lnTo>
                  <a:lnTo>
                    <a:pt x="836" y="1002"/>
                  </a:lnTo>
                  <a:lnTo>
                    <a:pt x="854" y="1021"/>
                  </a:lnTo>
                  <a:lnTo>
                    <a:pt x="849" y="1057"/>
                  </a:lnTo>
                  <a:lnTo>
                    <a:pt x="805" y="1057"/>
                  </a:lnTo>
                  <a:lnTo>
                    <a:pt x="765" y="1039"/>
                  </a:lnTo>
                  <a:lnTo>
                    <a:pt x="739" y="1043"/>
                  </a:lnTo>
                  <a:lnTo>
                    <a:pt x="649" y="1012"/>
                  </a:lnTo>
                  <a:lnTo>
                    <a:pt x="610" y="891"/>
                  </a:lnTo>
                  <a:lnTo>
                    <a:pt x="548" y="833"/>
                  </a:lnTo>
                  <a:lnTo>
                    <a:pt x="493" y="728"/>
                  </a:lnTo>
                  <a:lnTo>
                    <a:pt x="468" y="717"/>
                  </a:lnTo>
                  <a:lnTo>
                    <a:pt x="438" y="691"/>
                  </a:lnTo>
                  <a:lnTo>
                    <a:pt x="410" y="691"/>
                  </a:lnTo>
                  <a:lnTo>
                    <a:pt x="368" y="682"/>
                  </a:lnTo>
                  <a:lnTo>
                    <a:pt x="334" y="691"/>
                  </a:lnTo>
                  <a:lnTo>
                    <a:pt x="312" y="744"/>
                  </a:lnTo>
                  <a:lnTo>
                    <a:pt x="278" y="753"/>
                  </a:lnTo>
                  <a:lnTo>
                    <a:pt x="207" y="712"/>
                  </a:lnTo>
                  <a:lnTo>
                    <a:pt x="163" y="661"/>
                  </a:lnTo>
                  <a:lnTo>
                    <a:pt x="156" y="600"/>
                  </a:lnTo>
                  <a:lnTo>
                    <a:pt x="125" y="559"/>
                  </a:lnTo>
                  <a:lnTo>
                    <a:pt x="53" y="502"/>
                  </a:lnTo>
                  <a:lnTo>
                    <a:pt x="0" y="441"/>
                  </a:lnTo>
                  <a:lnTo>
                    <a:pt x="0" y="415"/>
                  </a:lnTo>
                  <a:lnTo>
                    <a:pt x="172" y="418"/>
                  </a:lnTo>
                  <a:lnTo>
                    <a:pt x="312" y="429"/>
                  </a:lnTo>
                  <a:lnTo>
                    <a:pt x="331"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0" name=""/>
            <p:cNvSpPr/>
            <p:nvPr/>
          </p:nvSpPr>
          <p:spPr>
            <a:xfrm>
              <a:off x="3256560" y="1793520"/>
              <a:ext cx="739440" cy="431640"/>
            </a:xfrm>
            <a:custGeom>
              <a:avLst/>
              <a:gdLst/>
              <a:ahLst/>
              <a:rect l="l" t="t" r="r" b="b"/>
              <a:pathLst>
                <a:path w="551" h="322">
                  <a:moveTo>
                    <a:pt x="2" y="0"/>
                  </a:moveTo>
                  <a:lnTo>
                    <a:pt x="460" y="9"/>
                  </a:lnTo>
                  <a:lnTo>
                    <a:pt x="495" y="104"/>
                  </a:lnTo>
                  <a:lnTo>
                    <a:pt x="527" y="177"/>
                  </a:lnTo>
                  <a:lnTo>
                    <a:pt x="550" y="294"/>
                  </a:lnTo>
                  <a:lnTo>
                    <a:pt x="536" y="321"/>
                  </a:lnTo>
                  <a:lnTo>
                    <a:pt x="366" y="317"/>
                  </a:lnTo>
                  <a:lnTo>
                    <a:pt x="0" y="311"/>
                  </a:lnTo>
                  <a:lnTo>
                    <a:pt x="2"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1" name=""/>
            <p:cNvSpPr/>
            <p:nvPr/>
          </p:nvSpPr>
          <p:spPr>
            <a:xfrm>
              <a:off x="3236400" y="2209320"/>
              <a:ext cx="778320" cy="505440"/>
            </a:xfrm>
            <a:custGeom>
              <a:avLst/>
              <a:gdLst/>
              <a:ahLst/>
              <a:rect l="l" t="t" r="r" b="b"/>
              <a:pathLst>
                <a:path w="580" h="377">
                  <a:moveTo>
                    <a:pt x="11" y="0"/>
                  </a:moveTo>
                  <a:lnTo>
                    <a:pt x="9" y="146"/>
                  </a:lnTo>
                  <a:lnTo>
                    <a:pt x="0" y="317"/>
                  </a:lnTo>
                  <a:lnTo>
                    <a:pt x="420" y="323"/>
                  </a:lnTo>
                  <a:lnTo>
                    <a:pt x="464" y="347"/>
                  </a:lnTo>
                  <a:lnTo>
                    <a:pt x="495" y="313"/>
                  </a:lnTo>
                  <a:lnTo>
                    <a:pt x="579" y="376"/>
                  </a:lnTo>
                  <a:lnTo>
                    <a:pt x="566" y="311"/>
                  </a:lnTo>
                  <a:lnTo>
                    <a:pt x="574" y="261"/>
                  </a:lnTo>
                  <a:lnTo>
                    <a:pt x="579" y="90"/>
                  </a:lnTo>
                  <a:lnTo>
                    <a:pt x="541" y="53"/>
                  </a:lnTo>
                  <a:lnTo>
                    <a:pt x="556" y="6"/>
                  </a:lnTo>
                  <a:lnTo>
                    <a:pt x="281" y="3"/>
                  </a:lnTo>
                  <a:lnTo>
                    <a:pt x="11"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2" name=""/>
            <p:cNvSpPr/>
            <p:nvPr/>
          </p:nvSpPr>
          <p:spPr>
            <a:xfrm>
              <a:off x="3224880" y="2629080"/>
              <a:ext cx="927360" cy="416880"/>
            </a:xfrm>
            <a:custGeom>
              <a:avLst/>
              <a:gdLst/>
              <a:ahLst/>
              <a:rect l="l" t="t" r="r" b="b"/>
              <a:pathLst>
                <a:path w="691" h="311">
                  <a:moveTo>
                    <a:pt x="7" y="0"/>
                  </a:moveTo>
                  <a:lnTo>
                    <a:pt x="0" y="205"/>
                  </a:lnTo>
                  <a:lnTo>
                    <a:pt x="156" y="209"/>
                  </a:lnTo>
                  <a:lnTo>
                    <a:pt x="153" y="310"/>
                  </a:lnTo>
                  <a:lnTo>
                    <a:pt x="364" y="307"/>
                  </a:lnTo>
                  <a:lnTo>
                    <a:pt x="552" y="303"/>
                  </a:lnTo>
                  <a:lnTo>
                    <a:pt x="690" y="307"/>
                  </a:lnTo>
                  <a:lnTo>
                    <a:pt x="646" y="220"/>
                  </a:lnTo>
                  <a:lnTo>
                    <a:pt x="618" y="138"/>
                  </a:lnTo>
                  <a:lnTo>
                    <a:pt x="584" y="54"/>
                  </a:lnTo>
                  <a:lnTo>
                    <a:pt x="506" y="1"/>
                  </a:lnTo>
                  <a:lnTo>
                    <a:pt x="471" y="32"/>
                  </a:lnTo>
                  <a:lnTo>
                    <a:pt x="428" y="11"/>
                  </a:lnTo>
                  <a:lnTo>
                    <a:pt x="239" y="4"/>
                  </a:lnTo>
                  <a:lnTo>
                    <a:pt x="7"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3" name=""/>
            <p:cNvSpPr/>
            <p:nvPr/>
          </p:nvSpPr>
          <p:spPr>
            <a:xfrm>
              <a:off x="3420360" y="3034440"/>
              <a:ext cx="815760" cy="415800"/>
            </a:xfrm>
            <a:custGeom>
              <a:avLst/>
              <a:gdLst/>
              <a:ahLst/>
              <a:rect l="l" t="t" r="r" b="b"/>
              <a:pathLst>
                <a:path w="608" h="310">
                  <a:moveTo>
                    <a:pt x="6" y="3"/>
                  </a:moveTo>
                  <a:lnTo>
                    <a:pt x="4" y="179"/>
                  </a:lnTo>
                  <a:lnTo>
                    <a:pt x="0" y="306"/>
                  </a:lnTo>
                  <a:lnTo>
                    <a:pt x="607" y="309"/>
                  </a:lnTo>
                  <a:lnTo>
                    <a:pt x="595" y="147"/>
                  </a:lnTo>
                  <a:lnTo>
                    <a:pt x="595" y="86"/>
                  </a:lnTo>
                  <a:lnTo>
                    <a:pt x="546" y="50"/>
                  </a:lnTo>
                  <a:lnTo>
                    <a:pt x="561" y="18"/>
                  </a:lnTo>
                  <a:lnTo>
                    <a:pt x="541" y="0"/>
                  </a:lnTo>
                  <a:lnTo>
                    <a:pt x="265" y="3"/>
                  </a:lnTo>
                  <a:lnTo>
                    <a:pt x="6" y="3"/>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4" name=""/>
            <p:cNvSpPr/>
            <p:nvPr/>
          </p:nvSpPr>
          <p:spPr>
            <a:xfrm>
              <a:off x="3313440" y="3439080"/>
              <a:ext cx="950040" cy="456120"/>
            </a:xfrm>
            <a:custGeom>
              <a:avLst/>
              <a:gdLst/>
              <a:ahLst/>
              <a:rect l="l" t="t" r="r" b="b"/>
              <a:pathLst>
                <a:path w="708" h="340">
                  <a:moveTo>
                    <a:pt x="3" y="0"/>
                  </a:moveTo>
                  <a:lnTo>
                    <a:pt x="0" y="60"/>
                  </a:lnTo>
                  <a:lnTo>
                    <a:pt x="251" y="69"/>
                  </a:lnTo>
                  <a:lnTo>
                    <a:pt x="253" y="262"/>
                  </a:lnTo>
                  <a:lnTo>
                    <a:pt x="380" y="315"/>
                  </a:lnTo>
                  <a:lnTo>
                    <a:pt x="416" y="295"/>
                  </a:lnTo>
                  <a:lnTo>
                    <a:pt x="498" y="339"/>
                  </a:lnTo>
                  <a:lnTo>
                    <a:pt x="551" y="337"/>
                  </a:lnTo>
                  <a:lnTo>
                    <a:pt x="648" y="295"/>
                  </a:lnTo>
                  <a:lnTo>
                    <a:pt x="707" y="335"/>
                  </a:lnTo>
                  <a:lnTo>
                    <a:pt x="707" y="126"/>
                  </a:lnTo>
                  <a:lnTo>
                    <a:pt x="688" y="4"/>
                  </a:lnTo>
                  <a:lnTo>
                    <a:pt x="3"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5" name=""/>
            <p:cNvSpPr/>
            <p:nvPr/>
          </p:nvSpPr>
          <p:spPr>
            <a:xfrm>
              <a:off x="4243320" y="3460680"/>
              <a:ext cx="535320" cy="498600"/>
            </a:xfrm>
            <a:custGeom>
              <a:avLst/>
              <a:gdLst/>
              <a:ahLst/>
              <a:rect l="l" t="t" r="r" b="b"/>
              <a:pathLst>
                <a:path w="399" h="372">
                  <a:moveTo>
                    <a:pt x="0" y="34"/>
                  </a:moveTo>
                  <a:lnTo>
                    <a:pt x="156" y="14"/>
                  </a:lnTo>
                  <a:lnTo>
                    <a:pt x="350" y="0"/>
                  </a:lnTo>
                  <a:lnTo>
                    <a:pt x="339" y="48"/>
                  </a:lnTo>
                  <a:lnTo>
                    <a:pt x="383" y="38"/>
                  </a:lnTo>
                  <a:lnTo>
                    <a:pt x="398" y="70"/>
                  </a:lnTo>
                  <a:lnTo>
                    <a:pt x="353" y="100"/>
                  </a:lnTo>
                  <a:lnTo>
                    <a:pt x="363" y="152"/>
                  </a:lnTo>
                  <a:lnTo>
                    <a:pt x="317" y="238"/>
                  </a:lnTo>
                  <a:lnTo>
                    <a:pt x="283" y="291"/>
                  </a:lnTo>
                  <a:lnTo>
                    <a:pt x="303" y="358"/>
                  </a:lnTo>
                  <a:lnTo>
                    <a:pt x="58" y="371"/>
                  </a:lnTo>
                  <a:lnTo>
                    <a:pt x="55" y="330"/>
                  </a:lnTo>
                  <a:lnTo>
                    <a:pt x="7" y="320"/>
                  </a:lnTo>
                  <a:lnTo>
                    <a:pt x="7" y="100"/>
                  </a:lnTo>
                  <a:lnTo>
                    <a:pt x="0" y="3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6" name=""/>
            <p:cNvSpPr/>
            <p:nvPr/>
          </p:nvSpPr>
          <p:spPr>
            <a:xfrm>
              <a:off x="4321080" y="3939480"/>
              <a:ext cx="651960" cy="521640"/>
            </a:xfrm>
            <a:custGeom>
              <a:avLst/>
              <a:gdLst/>
              <a:ahLst/>
              <a:rect l="l" t="t" r="r" b="b"/>
              <a:pathLst>
                <a:path w="486" h="389">
                  <a:moveTo>
                    <a:pt x="0" y="8"/>
                  </a:moveTo>
                  <a:lnTo>
                    <a:pt x="241" y="0"/>
                  </a:lnTo>
                  <a:lnTo>
                    <a:pt x="285" y="79"/>
                  </a:lnTo>
                  <a:lnTo>
                    <a:pt x="248" y="174"/>
                  </a:lnTo>
                  <a:lnTo>
                    <a:pt x="235" y="216"/>
                  </a:lnTo>
                  <a:lnTo>
                    <a:pt x="399" y="199"/>
                  </a:lnTo>
                  <a:lnTo>
                    <a:pt x="409" y="261"/>
                  </a:lnTo>
                  <a:lnTo>
                    <a:pt x="360" y="255"/>
                  </a:lnTo>
                  <a:lnTo>
                    <a:pt x="338" y="281"/>
                  </a:lnTo>
                  <a:lnTo>
                    <a:pt x="363" y="299"/>
                  </a:lnTo>
                  <a:lnTo>
                    <a:pt x="408" y="278"/>
                  </a:lnTo>
                  <a:lnTo>
                    <a:pt x="409" y="308"/>
                  </a:lnTo>
                  <a:lnTo>
                    <a:pt x="435" y="283"/>
                  </a:lnTo>
                  <a:lnTo>
                    <a:pt x="453" y="283"/>
                  </a:lnTo>
                  <a:lnTo>
                    <a:pt x="432" y="334"/>
                  </a:lnTo>
                  <a:lnTo>
                    <a:pt x="472" y="343"/>
                  </a:lnTo>
                  <a:lnTo>
                    <a:pt x="485" y="371"/>
                  </a:lnTo>
                  <a:lnTo>
                    <a:pt x="466" y="380"/>
                  </a:lnTo>
                  <a:lnTo>
                    <a:pt x="441" y="363"/>
                  </a:lnTo>
                  <a:lnTo>
                    <a:pt x="394" y="349"/>
                  </a:lnTo>
                  <a:lnTo>
                    <a:pt x="404" y="384"/>
                  </a:lnTo>
                  <a:lnTo>
                    <a:pt x="380" y="388"/>
                  </a:lnTo>
                  <a:lnTo>
                    <a:pt x="362" y="357"/>
                  </a:lnTo>
                  <a:lnTo>
                    <a:pt x="349" y="376"/>
                  </a:lnTo>
                  <a:lnTo>
                    <a:pt x="279" y="376"/>
                  </a:lnTo>
                  <a:lnTo>
                    <a:pt x="279" y="357"/>
                  </a:lnTo>
                  <a:lnTo>
                    <a:pt x="253" y="334"/>
                  </a:lnTo>
                  <a:lnTo>
                    <a:pt x="199" y="332"/>
                  </a:lnTo>
                  <a:lnTo>
                    <a:pt x="243" y="357"/>
                  </a:lnTo>
                  <a:lnTo>
                    <a:pt x="181" y="370"/>
                  </a:lnTo>
                  <a:lnTo>
                    <a:pt x="84" y="353"/>
                  </a:lnTo>
                  <a:lnTo>
                    <a:pt x="47" y="357"/>
                  </a:lnTo>
                  <a:lnTo>
                    <a:pt x="59" y="226"/>
                  </a:lnTo>
                  <a:lnTo>
                    <a:pt x="1" y="123"/>
                  </a:lnTo>
                  <a:lnTo>
                    <a:pt x="0" y="8"/>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7" name=""/>
            <p:cNvSpPr/>
            <p:nvPr/>
          </p:nvSpPr>
          <p:spPr>
            <a:xfrm>
              <a:off x="3874320" y="1742400"/>
              <a:ext cx="728640" cy="816840"/>
            </a:xfrm>
            <a:custGeom>
              <a:avLst/>
              <a:gdLst/>
              <a:ahLst/>
              <a:rect l="l" t="t" r="r" b="b"/>
              <a:pathLst>
                <a:path w="543" h="609">
                  <a:moveTo>
                    <a:pt x="0" y="47"/>
                  </a:moveTo>
                  <a:lnTo>
                    <a:pt x="142" y="47"/>
                  </a:lnTo>
                  <a:lnTo>
                    <a:pt x="141" y="0"/>
                  </a:lnTo>
                  <a:lnTo>
                    <a:pt x="172" y="13"/>
                  </a:lnTo>
                  <a:lnTo>
                    <a:pt x="177" y="49"/>
                  </a:lnTo>
                  <a:lnTo>
                    <a:pt x="245" y="90"/>
                  </a:lnTo>
                  <a:lnTo>
                    <a:pt x="266" y="71"/>
                  </a:lnTo>
                  <a:lnTo>
                    <a:pt x="306" y="71"/>
                  </a:lnTo>
                  <a:lnTo>
                    <a:pt x="337" y="107"/>
                  </a:lnTo>
                  <a:lnTo>
                    <a:pt x="358" y="94"/>
                  </a:lnTo>
                  <a:lnTo>
                    <a:pt x="417" y="109"/>
                  </a:lnTo>
                  <a:lnTo>
                    <a:pt x="437" y="83"/>
                  </a:lnTo>
                  <a:lnTo>
                    <a:pt x="475" y="102"/>
                  </a:lnTo>
                  <a:lnTo>
                    <a:pt x="542" y="100"/>
                  </a:lnTo>
                  <a:lnTo>
                    <a:pt x="434" y="176"/>
                  </a:lnTo>
                  <a:lnTo>
                    <a:pt x="380" y="241"/>
                  </a:lnTo>
                  <a:lnTo>
                    <a:pt x="390" y="338"/>
                  </a:lnTo>
                  <a:lnTo>
                    <a:pt x="353" y="378"/>
                  </a:lnTo>
                  <a:lnTo>
                    <a:pt x="368" y="405"/>
                  </a:lnTo>
                  <a:lnTo>
                    <a:pt x="368" y="476"/>
                  </a:lnTo>
                  <a:lnTo>
                    <a:pt x="405" y="476"/>
                  </a:lnTo>
                  <a:lnTo>
                    <a:pt x="460" y="528"/>
                  </a:lnTo>
                  <a:lnTo>
                    <a:pt x="482" y="590"/>
                  </a:lnTo>
                  <a:lnTo>
                    <a:pt x="99" y="608"/>
                  </a:lnTo>
                  <a:lnTo>
                    <a:pt x="100" y="440"/>
                  </a:lnTo>
                  <a:lnTo>
                    <a:pt x="66" y="403"/>
                  </a:lnTo>
                  <a:lnTo>
                    <a:pt x="78" y="358"/>
                  </a:lnTo>
                  <a:lnTo>
                    <a:pt x="90" y="333"/>
                  </a:lnTo>
                  <a:lnTo>
                    <a:pt x="66" y="217"/>
                  </a:lnTo>
                  <a:lnTo>
                    <a:pt x="34" y="140"/>
                  </a:lnTo>
                  <a:lnTo>
                    <a:pt x="0" y="4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8" name=""/>
            <p:cNvSpPr/>
            <p:nvPr/>
          </p:nvSpPr>
          <p:spPr>
            <a:xfrm>
              <a:off x="4345560" y="2022840"/>
              <a:ext cx="551160" cy="645120"/>
            </a:xfrm>
            <a:custGeom>
              <a:avLst/>
              <a:gdLst/>
              <a:ahLst/>
              <a:rect l="l" t="t" r="r" b="b"/>
              <a:pathLst>
                <a:path w="411" h="481">
                  <a:moveTo>
                    <a:pt x="29" y="32"/>
                  </a:moveTo>
                  <a:lnTo>
                    <a:pt x="60" y="28"/>
                  </a:lnTo>
                  <a:lnTo>
                    <a:pt x="87" y="28"/>
                  </a:lnTo>
                  <a:lnTo>
                    <a:pt x="106" y="0"/>
                  </a:lnTo>
                  <a:lnTo>
                    <a:pt x="118" y="35"/>
                  </a:lnTo>
                  <a:lnTo>
                    <a:pt x="163" y="35"/>
                  </a:lnTo>
                  <a:lnTo>
                    <a:pt x="187" y="68"/>
                  </a:lnTo>
                  <a:lnTo>
                    <a:pt x="232" y="59"/>
                  </a:lnTo>
                  <a:lnTo>
                    <a:pt x="263" y="79"/>
                  </a:lnTo>
                  <a:lnTo>
                    <a:pt x="322" y="94"/>
                  </a:lnTo>
                  <a:lnTo>
                    <a:pt x="331" y="119"/>
                  </a:lnTo>
                  <a:lnTo>
                    <a:pt x="361" y="121"/>
                  </a:lnTo>
                  <a:lnTo>
                    <a:pt x="353" y="146"/>
                  </a:lnTo>
                  <a:lnTo>
                    <a:pt x="362" y="173"/>
                  </a:lnTo>
                  <a:lnTo>
                    <a:pt x="344" y="209"/>
                  </a:lnTo>
                  <a:lnTo>
                    <a:pt x="356" y="217"/>
                  </a:lnTo>
                  <a:lnTo>
                    <a:pt x="390" y="178"/>
                  </a:lnTo>
                  <a:lnTo>
                    <a:pt x="388" y="164"/>
                  </a:lnTo>
                  <a:lnTo>
                    <a:pt x="401" y="160"/>
                  </a:lnTo>
                  <a:lnTo>
                    <a:pt x="410" y="178"/>
                  </a:lnTo>
                  <a:lnTo>
                    <a:pt x="385" y="204"/>
                  </a:lnTo>
                  <a:lnTo>
                    <a:pt x="375" y="265"/>
                  </a:lnTo>
                  <a:lnTo>
                    <a:pt x="375" y="367"/>
                  </a:lnTo>
                  <a:lnTo>
                    <a:pt x="390" y="385"/>
                  </a:lnTo>
                  <a:lnTo>
                    <a:pt x="383" y="448"/>
                  </a:lnTo>
                  <a:lnTo>
                    <a:pt x="189" y="480"/>
                  </a:lnTo>
                  <a:lnTo>
                    <a:pt x="139" y="450"/>
                  </a:lnTo>
                  <a:lnTo>
                    <a:pt x="151" y="411"/>
                  </a:lnTo>
                  <a:lnTo>
                    <a:pt x="126" y="370"/>
                  </a:lnTo>
                  <a:lnTo>
                    <a:pt x="106" y="318"/>
                  </a:lnTo>
                  <a:lnTo>
                    <a:pt x="52" y="266"/>
                  </a:lnTo>
                  <a:lnTo>
                    <a:pt x="17" y="266"/>
                  </a:lnTo>
                  <a:lnTo>
                    <a:pt x="17" y="195"/>
                  </a:lnTo>
                  <a:lnTo>
                    <a:pt x="0" y="169"/>
                  </a:lnTo>
                  <a:lnTo>
                    <a:pt x="38" y="128"/>
                  </a:lnTo>
                  <a:lnTo>
                    <a:pt x="29" y="32"/>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9" name=""/>
            <p:cNvSpPr/>
            <p:nvPr/>
          </p:nvSpPr>
          <p:spPr>
            <a:xfrm>
              <a:off x="3994920" y="2532240"/>
              <a:ext cx="642600" cy="417240"/>
            </a:xfrm>
            <a:custGeom>
              <a:avLst/>
              <a:gdLst/>
              <a:ahLst/>
              <a:rect l="l" t="t" r="r" b="b"/>
              <a:pathLst>
                <a:path w="479" h="311">
                  <a:moveTo>
                    <a:pt x="7" y="16"/>
                  </a:moveTo>
                  <a:lnTo>
                    <a:pt x="0" y="70"/>
                  </a:lnTo>
                  <a:lnTo>
                    <a:pt x="9" y="127"/>
                  </a:lnTo>
                  <a:lnTo>
                    <a:pt x="54" y="246"/>
                  </a:lnTo>
                  <a:lnTo>
                    <a:pt x="79" y="310"/>
                  </a:lnTo>
                  <a:lnTo>
                    <a:pt x="361" y="295"/>
                  </a:lnTo>
                  <a:lnTo>
                    <a:pt x="407" y="310"/>
                  </a:lnTo>
                  <a:lnTo>
                    <a:pt x="435" y="249"/>
                  </a:lnTo>
                  <a:lnTo>
                    <a:pt x="424" y="207"/>
                  </a:lnTo>
                  <a:lnTo>
                    <a:pt x="471" y="197"/>
                  </a:lnTo>
                  <a:lnTo>
                    <a:pt x="478" y="130"/>
                  </a:lnTo>
                  <a:lnTo>
                    <a:pt x="450" y="100"/>
                  </a:lnTo>
                  <a:lnTo>
                    <a:pt x="401" y="70"/>
                  </a:lnTo>
                  <a:lnTo>
                    <a:pt x="412" y="29"/>
                  </a:lnTo>
                  <a:lnTo>
                    <a:pt x="391" y="0"/>
                  </a:lnTo>
                  <a:lnTo>
                    <a:pt x="285" y="3"/>
                  </a:lnTo>
                  <a:lnTo>
                    <a:pt x="178" y="8"/>
                  </a:lnTo>
                  <a:lnTo>
                    <a:pt x="7" y="16"/>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0" name=""/>
            <p:cNvSpPr/>
            <p:nvPr/>
          </p:nvSpPr>
          <p:spPr>
            <a:xfrm>
              <a:off x="4561560" y="1931760"/>
              <a:ext cx="592920" cy="257040"/>
            </a:xfrm>
            <a:custGeom>
              <a:avLst/>
              <a:gdLst/>
              <a:ahLst/>
              <a:rect l="l" t="t" r="r" b="b"/>
              <a:pathLst>
                <a:path w="442" h="192">
                  <a:moveTo>
                    <a:pt x="0" y="105"/>
                  </a:moveTo>
                  <a:lnTo>
                    <a:pt x="99" y="0"/>
                  </a:lnTo>
                  <a:lnTo>
                    <a:pt x="80" y="43"/>
                  </a:lnTo>
                  <a:lnTo>
                    <a:pt x="94" y="57"/>
                  </a:lnTo>
                  <a:lnTo>
                    <a:pt x="125" y="38"/>
                  </a:lnTo>
                  <a:lnTo>
                    <a:pt x="193" y="65"/>
                  </a:lnTo>
                  <a:lnTo>
                    <a:pt x="222" y="43"/>
                  </a:lnTo>
                  <a:lnTo>
                    <a:pt x="314" y="31"/>
                  </a:lnTo>
                  <a:lnTo>
                    <a:pt x="331" y="58"/>
                  </a:lnTo>
                  <a:lnTo>
                    <a:pt x="367" y="52"/>
                  </a:lnTo>
                  <a:lnTo>
                    <a:pt x="437" y="80"/>
                  </a:lnTo>
                  <a:lnTo>
                    <a:pt x="441" y="100"/>
                  </a:lnTo>
                  <a:lnTo>
                    <a:pt x="366" y="117"/>
                  </a:lnTo>
                  <a:lnTo>
                    <a:pt x="344" y="105"/>
                  </a:lnTo>
                  <a:lnTo>
                    <a:pt x="305" y="109"/>
                  </a:lnTo>
                  <a:lnTo>
                    <a:pt x="261" y="136"/>
                  </a:lnTo>
                  <a:lnTo>
                    <a:pt x="240" y="137"/>
                  </a:lnTo>
                  <a:lnTo>
                    <a:pt x="224" y="117"/>
                  </a:lnTo>
                  <a:lnTo>
                    <a:pt x="199" y="189"/>
                  </a:lnTo>
                  <a:lnTo>
                    <a:pt x="170" y="191"/>
                  </a:lnTo>
                  <a:lnTo>
                    <a:pt x="159" y="162"/>
                  </a:lnTo>
                  <a:lnTo>
                    <a:pt x="100" y="148"/>
                  </a:lnTo>
                  <a:lnTo>
                    <a:pt x="71" y="128"/>
                  </a:lnTo>
                  <a:lnTo>
                    <a:pt x="23" y="136"/>
                  </a:lnTo>
                  <a:lnTo>
                    <a:pt x="0" y="105"/>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1" name=""/>
            <p:cNvSpPr/>
            <p:nvPr/>
          </p:nvSpPr>
          <p:spPr>
            <a:xfrm>
              <a:off x="4971960" y="2112480"/>
              <a:ext cx="425160" cy="575280"/>
            </a:xfrm>
            <a:custGeom>
              <a:avLst/>
              <a:gdLst/>
              <a:ahLst/>
              <a:rect l="l" t="t" r="r" b="b"/>
              <a:pathLst>
                <a:path w="317" h="429">
                  <a:moveTo>
                    <a:pt x="79" y="17"/>
                  </a:moveTo>
                  <a:lnTo>
                    <a:pt x="91" y="43"/>
                  </a:lnTo>
                  <a:lnTo>
                    <a:pt x="69" y="59"/>
                  </a:lnTo>
                  <a:lnTo>
                    <a:pt x="68" y="127"/>
                  </a:lnTo>
                  <a:lnTo>
                    <a:pt x="55" y="83"/>
                  </a:lnTo>
                  <a:lnTo>
                    <a:pt x="9" y="126"/>
                  </a:lnTo>
                  <a:lnTo>
                    <a:pt x="0" y="249"/>
                  </a:lnTo>
                  <a:lnTo>
                    <a:pt x="29" y="310"/>
                  </a:lnTo>
                  <a:lnTo>
                    <a:pt x="32" y="341"/>
                  </a:lnTo>
                  <a:lnTo>
                    <a:pt x="33" y="365"/>
                  </a:lnTo>
                  <a:lnTo>
                    <a:pt x="32" y="388"/>
                  </a:lnTo>
                  <a:lnTo>
                    <a:pt x="26" y="428"/>
                  </a:lnTo>
                  <a:lnTo>
                    <a:pt x="149" y="420"/>
                  </a:lnTo>
                  <a:lnTo>
                    <a:pt x="314" y="405"/>
                  </a:lnTo>
                  <a:lnTo>
                    <a:pt x="285" y="396"/>
                  </a:lnTo>
                  <a:lnTo>
                    <a:pt x="268" y="374"/>
                  </a:lnTo>
                  <a:lnTo>
                    <a:pt x="293" y="354"/>
                  </a:lnTo>
                  <a:lnTo>
                    <a:pt x="293" y="331"/>
                  </a:lnTo>
                  <a:lnTo>
                    <a:pt x="282" y="311"/>
                  </a:lnTo>
                  <a:lnTo>
                    <a:pt x="293" y="296"/>
                  </a:lnTo>
                  <a:lnTo>
                    <a:pt x="316" y="297"/>
                  </a:lnTo>
                  <a:lnTo>
                    <a:pt x="311" y="238"/>
                  </a:lnTo>
                  <a:lnTo>
                    <a:pt x="306" y="203"/>
                  </a:lnTo>
                  <a:lnTo>
                    <a:pt x="292" y="181"/>
                  </a:lnTo>
                  <a:lnTo>
                    <a:pt x="278" y="167"/>
                  </a:lnTo>
                  <a:lnTo>
                    <a:pt x="257" y="163"/>
                  </a:lnTo>
                  <a:lnTo>
                    <a:pt x="239" y="163"/>
                  </a:lnTo>
                  <a:lnTo>
                    <a:pt x="218" y="191"/>
                  </a:lnTo>
                  <a:lnTo>
                    <a:pt x="205" y="199"/>
                  </a:lnTo>
                  <a:lnTo>
                    <a:pt x="195" y="203"/>
                  </a:lnTo>
                  <a:lnTo>
                    <a:pt x="185" y="198"/>
                  </a:lnTo>
                  <a:lnTo>
                    <a:pt x="183" y="186"/>
                  </a:lnTo>
                  <a:lnTo>
                    <a:pt x="185" y="176"/>
                  </a:lnTo>
                  <a:lnTo>
                    <a:pt x="194" y="167"/>
                  </a:lnTo>
                  <a:lnTo>
                    <a:pt x="203" y="163"/>
                  </a:lnTo>
                  <a:lnTo>
                    <a:pt x="211" y="162"/>
                  </a:lnTo>
                  <a:lnTo>
                    <a:pt x="211" y="145"/>
                  </a:lnTo>
                  <a:lnTo>
                    <a:pt x="236" y="127"/>
                  </a:lnTo>
                  <a:lnTo>
                    <a:pt x="211" y="71"/>
                  </a:lnTo>
                  <a:lnTo>
                    <a:pt x="211" y="44"/>
                  </a:lnTo>
                  <a:lnTo>
                    <a:pt x="172" y="34"/>
                  </a:lnTo>
                  <a:lnTo>
                    <a:pt x="115" y="0"/>
                  </a:lnTo>
                  <a:lnTo>
                    <a:pt x="79" y="1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2" name=""/>
            <p:cNvSpPr/>
            <p:nvPr/>
          </p:nvSpPr>
          <p:spPr>
            <a:xfrm>
              <a:off x="4509000" y="2620800"/>
              <a:ext cx="462600" cy="758880"/>
            </a:xfrm>
            <a:custGeom>
              <a:avLst/>
              <a:gdLst/>
              <a:ahLst/>
              <a:rect l="l" t="t" r="r" b="b"/>
              <a:pathLst>
                <a:path w="345" h="566">
                  <a:moveTo>
                    <a:pt x="63" y="33"/>
                  </a:moveTo>
                  <a:lnTo>
                    <a:pt x="260" y="0"/>
                  </a:lnTo>
                  <a:lnTo>
                    <a:pt x="291" y="69"/>
                  </a:lnTo>
                  <a:lnTo>
                    <a:pt x="331" y="359"/>
                  </a:lnTo>
                  <a:lnTo>
                    <a:pt x="344" y="397"/>
                  </a:lnTo>
                  <a:lnTo>
                    <a:pt x="312" y="474"/>
                  </a:lnTo>
                  <a:lnTo>
                    <a:pt x="312" y="526"/>
                  </a:lnTo>
                  <a:lnTo>
                    <a:pt x="276" y="521"/>
                  </a:lnTo>
                  <a:lnTo>
                    <a:pt x="278" y="565"/>
                  </a:lnTo>
                  <a:lnTo>
                    <a:pt x="240" y="547"/>
                  </a:lnTo>
                  <a:lnTo>
                    <a:pt x="222" y="553"/>
                  </a:lnTo>
                  <a:lnTo>
                    <a:pt x="193" y="548"/>
                  </a:lnTo>
                  <a:lnTo>
                    <a:pt x="172" y="480"/>
                  </a:lnTo>
                  <a:lnTo>
                    <a:pt x="132" y="460"/>
                  </a:lnTo>
                  <a:lnTo>
                    <a:pt x="132" y="389"/>
                  </a:lnTo>
                  <a:lnTo>
                    <a:pt x="93" y="397"/>
                  </a:lnTo>
                  <a:lnTo>
                    <a:pt x="70" y="344"/>
                  </a:lnTo>
                  <a:lnTo>
                    <a:pt x="0" y="282"/>
                  </a:lnTo>
                  <a:lnTo>
                    <a:pt x="52" y="184"/>
                  </a:lnTo>
                  <a:lnTo>
                    <a:pt x="37" y="138"/>
                  </a:lnTo>
                  <a:lnTo>
                    <a:pt x="88" y="130"/>
                  </a:lnTo>
                  <a:lnTo>
                    <a:pt x="93" y="66"/>
                  </a:lnTo>
                  <a:lnTo>
                    <a:pt x="63" y="33"/>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3" name=""/>
            <p:cNvSpPr/>
            <p:nvPr/>
          </p:nvSpPr>
          <p:spPr>
            <a:xfrm>
              <a:off x="4099680" y="2928240"/>
              <a:ext cx="732600" cy="601920"/>
            </a:xfrm>
            <a:custGeom>
              <a:avLst/>
              <a:gdLst/>
              <a:ahLst/>
              <a:rect l="l" t="t" r="r" b="b"/>
              <a:pathLst>
                <a:path w="546" h="449">
                  <a:moveTo>
                    <a:pt x="0" y="14"/>
                  </a:moveTo>
                  <a:lnTo>
                    <a:pt x="238" y="0"/>
                  </a:lnTo>
                  <a:lnTo>
                    <a:pt x="289" y="0"/>
                  </a:lnTo>
                  <a:lnTo>
                    <a:pt x="327" y="13"/>
                  </a:lnTo>
                  <a:lnTo>
                    <a:pt x="306" y="52"/>
                  </a:lnTo>
                  <a:lnTo>
                    <a:pt x="376" y="115"/>
                  </a:lnTo>
                  <a:lnTo>
                    <a:pt x="398" y="168"/>
                  </a:lnTo>
                  <a:lnTo>
                    <a:pt x="439" y="155"/>
                  </a:lnTo>
                  <a:lnTo>
                    <a:pt x="438" y="230"/>
                  </a:lnTo>
                  <a:lnTo>
                    <a:pt x="480" y="251"/>
                  </a:lnTo>
                  <a:lnTo>
                    <a:pt x="499" y="318"/>
                  </a:lnTo>
                  <a:lnTo>
                    <a:pt x="528" y="325"/>
                  </a:lnTo>
                  <a:lnTo>
                    <a:pt x="545" y="352"/>
                  </a:lnTo>
                  <a:lnTo>
                    <a:pt x="507" y="390"/>
                  </a:lnTo>
                  <a:lnTo>
                    <a:pt x="496" y="435"/>
                  </a:lnTo>
                  <a:lnTo>
                    <a:pt x="444" y="448"/>
                  </a:lnTo>
                  <a:lnTo>
                    <a:pt x="458" y="398"/>
                  </a:lnTo>
                  <a:lnTo>
                    <a:pt x="253" y="416"/>
                  </a:lnTo>
                  <a:lnTo>
                    <a:pt x="106" y="434"/>
                  </a:lnTo>
                  <a:lnTo>
                    <a:pt x="98" y="387"/>
                  </a:lnTo>
                  <a:lnTo>
                    <a:pt x="88" y="243"/>
                  </a:lnTo>
                  <a:lnTo>
                    <a:pt x="85" y="165"/>
                  </a:lnTo>
                  <a:lnTo>
                    <a:pt x="37" y="130"/>
                  </a:lnTo>
                  <a:lnTo>
                    <a:pt x="54" y="98"/>
                  </a:lnTo>
                  <a:lnTo>
                    <a:pt x="31" y="79"/>
                  </a:lnTo>
                  <a:lnTo>
                    <a:pt x="0" y="1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4" name=""/>
            <p:cNvSpPr/>
            <p:nvPr/>
          </p:nvSpPr>
          <p:spPr>
            <a:xfrm>
              <a:off x="4901040" y="2675880"/>
              <a:ext cx="356760" cy="586080"/>
            </a:xfrm>
            <a:custGeom>
              <a:avLst/>
              <a:gdLst/>
              <a:ahLst/>
              <a:rect l="l" t="t" r="r" b="b"/>
              <a:pathLst>
                <a:path w="266" h="437">
                  <a:moveTo>
                    <a:pt x="0" y="30"/>
                  </a:moveTo>
                  <a:lnTo>
                    <a:pt x="30" y="47"/>
                  </a:lnTo>
                  <a:lnTo>
                    <a:pt x="60" y="43"/>
                  </a:lnTo>
                  <a:lnTo>
                    <a:pt x="70" y="34"/>
                  </a:lnTo>
                  <a:lnTo>
                    <a:pt x="78" y="8"/>
                  </a:lnTo>
                  <a:lnTo>
                    <a:pt x="206" y="0"/>
                  </a:lnTo>
                  <a:lnTo>
                    <a:pt x="265" y="307"/>
                  </a:lnTo>
                  <a:lnTo>
                    <a:pt x="261" y="304"/>
                  </a:lnTo>
                  <a:lnTo>
                    <a:pt x="216" y="322"/>
                  </a:lnTo>
                  <a:lnTo>
                    <a:pt x="185" y="405"/>
                  </a:lnTo>
                  <a:lnTo>
                    <a:pt x="139" y="392"/>
                  </a:lnTo>
                  <a:lnTo>
                    <a:pt x="86" y="423"/>
                  </a:lnTo>
                  <a:lnTo>
                    <a:pt x="17" y="436"/>
                  </a:lnTo>
                  <a:lnTo>
                    <a:pt x="48" y="354"/>
                  </a:lnTo>
                  <a:lnTo>
                    <a:pt x="34" y="309"/>
                  </a:lnTo>
                  <a:lnTo>
                    <a:pt x="0" y="3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5" name=""/>
            <p:cNvSpPr/>
            <p:nvPr/>
          </p:nvSpPr>
          <p:spPr>
            <a:xfrm>
              <a:off x="5178600" y="2555280"/>
              <a:ext cx="458640" cy="531360"/>
            </a:xfrm>
            <a:custGeom>
              <a:avLst/>
              <a:gdLst/>
              <a:ahLst/>
              <a:rect l="l" t="t" r="r" b="b"/>
              <a:pathLst>
                <a:path w="342" h="396">
                  <a:moveTo>
                    <a:pt x="0" y="89"/>
                  </a:moveTo>
                  <a:lnTo>
                    <a:pt x="153" y="74"/>
                  </a:lnTo>
                  <a:lnTo>
                    <a:pt x="186" y="79"/>
                  </a:lnTo>
                  <a:lnTo>
                    <a:pt x="257" y="45"/>
                  </a:lnTo>
                  <a:lnTo>
                    <a:pt x="275" y="14"/>
                  </a:lnTo>
                  <a:lnTo>
                    <a:pt x="317" y="0"/>
                  </a:lnTo>
                  <a:lnTo>
                    <a:pt x="341" y="149"/>
                  </a:lnTo>
                  <a:lnTo>
                    <a:pt x="323" y="166"/>
                  </a:lnTo>
                  <a:lnTo>
                    <a:pt x="328" y="269"/>
                  </a:lnTo>
                  <a:lnTo>
                    <a:pt x="293" y="278"/>
                  </a:lnTo>
                  <a:lnTo>
                    <a:pt x="275" y="335"/>
                  </a:lnTo>
                  <a:lnTo>
                    <a:pt x="248" y="327"/>
                  </a:lnTo>
                  <a:lnTo>
                    <a:pt x="239" y="395"/>
                  </a:lnTo>
                  <a:lnTo>
                    <a:pt x="200" y="366"/>
                  </a:lnTo>
                  <a:lnTo>
                    <a:pt x="125" y="385"/>
                  </a:lnTo>
                  <a:lnTo>
                    <a:pt x="93" y="358"/>
                  </a:lnTo>
                  <a:lnTo>
                    <a:pt x="49" y="357"/>
                  </a:lnTo>
                  <a:lnTo>
                    <a:pt x="27" y="247"/>
                  </a:lnTo>
                  <a:lnTo>
                    <a:pt x="0" y="89"/>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6" name=""/>
            <p:cNvSpPr/>
            <p:nvPr/>
          </p:nvSpPr>
          <p:spPr>
            <a:xfrm>
              <a:off x="4769280" y="3032640"/>
              <a:ext cx="807840" cy="448920"/>
            </a:xfrm>
            <a:custGeom>
              <a:avLst/>
              <a:gdLst/>
              <a:ahLst/>
              <a:rect l="l" t="t" r="r" b="b"/>
              <a:pathLst>
                <a:path w="602" h="335">
                  <a:moveTo>
                    <a:pt x="0" y="334"/>
                  </a:moveTo>
                  <a:lnTo>
                    <a:pt x="146" y="312"/>
                  </a:lnTo>
                  <a:lnTo>
                    <a:pt x="146" y="297"/>
                  </a:lnTo>
                  <a:lnTo>
                    <a:pt x="499" y="249"/>
                  </a:lnTo>
                  <a:lnTo>
                    <a:pt x="505" y="224"/>
                  </a:lnTo>
                  <a:lnTo>
                    <a:pt x="557" y="204"/>
                  </a:lnTo>
                  <a:lnTo>
                    <a:pt x="562" y="178"/>
                  </a:lnTo>
                  <a:lnTo>
                    <a:pt x="584" y="170"/>
                  </a:lnTo>
                  <a:lnTo>
                    <a:pt x="601" y="130"/>
                  </a:lnTo>
                  <a:lnTo>
                    <a:pt x="552" y="90"/>
                  </a:lnTo>
                  <a:lnTo>
                    <a:pt x="543" y="37"/>
                  </a:lnTo>
                  <a:lnTo>
                    <a:pt x="505" y="9"/>
                  </a:lnTo>
                  <a:lnTo>
                    <a:pt x="427" y="24"/>
                  </a:lnTo>
                  <a:lnTo>
                    <a:pt x="390" y="1"/>
                  </a:lnTo>
                  <a:lnTo>
                    <a:pt x="354" y="0"/>
                  </a:lnTo>
                  <a:lnTo>
                    <a:pt x="361" y="37"/>
                  </a:lnTo>
                  <a:lnTo>
                    <a:pt x="313" y="55"/>
                  </a:lnTo>
                  <a:lnTo>
                    <a:pt x="281" y="139"/>
                  </a:lnTo>
                  <a:lnTo>
                    <a:pt x="236" y="125"/>
                  </a:lnTo>
                  <a:lnTo>
                    <a:pt x="183" y="156"/>
                  </a:lnTo>
                  <a:lnTo>
                    <a:pt x="115" y="168"/>
                  </a:lnTo>
                  <a:lnTo>
                    <a:pt x="115" y="216"/>
                  </a:lnTo>
                  <a:lnTo>
                    <a:pt x="81" y="214"/>
                  </a:lnTo>
                  <a:lnTo>
                    <a:pt x="83" y="255"/>
                  </a:lnTo>
                  <a:lnTo>
                    <a:pt x="47" y="239"/>
                  </a:lnTo>
                  <a:lnTo>
                    <a:pt x="27" y="247"/>
                  </a:lnTo>
                  <a:lnTo>
                    <a:pt x="44" y="274"/>
                  </a:lnTo>
                  <a:lnTo>
                    <a:pt x="7" y="311"/>
                  </a:lnTo>
                  <a:lnTo>
                    <a:pt x="0" y="33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7" name=""/>
            <p:cNvSpPr/>
            <p:nvPr/>
          </p:nvSpPr>
          <p:spPr>
            <a:xfrm>
              <a:off x="4715640" y="3322800"/>
              <a:ext cx="931320" cy="339120"/>
            </a:xfrm>
            <a:custGeom>
              <a:avLst/>
              <a:gdLst/>
              <a:ahLst/>
              <a:rect l="l" t="t" r="r" b="b"/>
              <a:pathLst>
                <a:path w="694" h="253">
                  <a:moveTo>
                    <a:pt x="40" y="115"/>
                  </a:moveTo>
                  <a:lnTo>
                    <a:pt x="40" y="119"/>
                  </a:lnTo>
                  <a:lnTo>
                    <a:pt x="29" y="142"/>
                  </a:lnTo>
                  <a:lnTo>
                    <a:pt x="42" y="175"/>
                  </a:lnTo>
                  <a:lnTo>
                    <a:pt x="0" y="203"/>
                  </a:lnTo>
                  <a:lnTo>
                    <a:pt x="8" y="252"/>
                  </a:lnTo>
                  <a:lnTo>
                    <a:pt x="190" y="237"/>
                  </a:lnTo>
                  <a:lnTo>
                    <a:pt x="406" y="212"/>
                  </a:lnTo>
                  <a:lnTo>
                    <a:pt x="514" y="193"/>
                  </a:lnTo>
                  <a:lnTo>
                    <a:pt x="536" y="127"/>
                  </a:lnTo>
                  <a:lnTo>
                    <a:pt x="575" y="125"/>
                  </a:lnTo>
                  <a:lnTo>
                    <a:pt x="693" y="0"/>
                  </a:lnTo>
                  <a:lnTo>
                    <a:pt x="539" y="31"/>
                  </a:lnTo>
                  <a:lnTo>
                    <a:pt x="182" y="81"/>
                  </a:lnTo>
                  <a:lnTo>
                    <a:pt x="184" y="96"/>
                  </a:lnTo>
                  <a:lnTo>
                    <a:pt x="40" y="115"/>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8" name=""/>
            <p:cNvSpPr/>
            <p:nvPr/>
          </p:nvSpPr>
          <p:spPr>
            <a:xfrm>
              <a:off x="4624560" y="3634920"/>
              <a:ext cx="382320" cy="664920"/>
            </a:xfrm>
            <a:custGeom>
              <a:avLst/>
              <a:gdLst/>
              <a:ahLst/>
              <a:rect l="l" t="t" r="r" b="b"/>
              <a:pathLst>
                <a:path w="285" h="496">
                  <a:moveTo>
                    <a:pt x="79" y="16"/>
                  </a:moveTo>
                  <a:lnTo>
                    <a:pt x="37" y="100"/>
                  </a:lnTo>
                  <a:lnTo>
                    <a:pt x="0" y="155"/>
                  </a:lnTo>
                  <a:lnTo>
                    <a:pt x="12" y="219"/>
                  </a:lnTo>
                  <a:lnTo>
                    <a:pt x="55" y="308"/>
                  </a:lnTo>
                  <a:lnTo>
                    <a:pt x="22" y="398"/>
                  </a:lnTo>
                  <a:lnTo>
                    <a:pt x="7" y="445"/>
                  </a:lnTo>
                  <a:lnTo>
                    <a:pt x="173" y="426"/>
                  </a:lnTo>
                  <a:lnTo>
                    <a:pt x="181" y="487"/>
                  </a:lnTo>
                  <a:lnTo>
                    <a:pt x="214" y="495"/>
                  </a:lnTo>
                  <a:lnTo>
                    <a:pt x="223" y="463"/>
                  </a:lnTo>
                  <a:lnTo>
                    <a:pt x="284" y="454"/>
                  </a:lnTo>
                  <a:lnTo>
                    <a:pt x="270" y="354"/>
                  </a:lnTo>
                  <a:lnTo>
                    <a:pt x="267" y="0"/>
                  </a:lnTo>
                  <a:lnTo>
                    <a:pt x="79" y="16"/>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9" name=""/>
            <p:cNvSpPr/>
            <p:nvPr/>
          </p:nvSpPr>
          <p:spPr>
            <a:xfrm>
              <a:off x="4981680" y="3602880"/>
              <a:ext cx="430560" cy="670680"/>
            </a:xfrm>
            <a:custGeom>
              <a:avLst/>
              <a:gdLst/>
              <a:ahLst/>
              <a:rect l="l" t="t" r="r" b="b"/>
              <a:pathLst>
                <a:path w="321" h="500">
                  <a:moveTo>
                    <a:pt x="0" y="24"/>
                  </a:moveTo>
                  <a:lnTo>
                    <a:pt x="208" y="0"/>
                  </a:lnTo>
                  <a:lnTo>
                    <a:pt x="275" y="230"/>
                  </a:lnTo>
                  <a:lnTo>
                    <a:pt x="320" y="266"/>
                  </a:lnTo>
                  <a:lnTo>
                    <a:pt x="284" y="335"/>
                  </a:lnTo>
                  <a:lnTo>
                    <a:pt x="318" y="399"/>
                  </a:lnTo>
                  <a:lnTo>
                    <a:pt x="106" y="423"/>
                  </a:lnTo>
                  <a:lnTo>
                    <a:pt x="115" y="480"/>
                  </a:lnTo>
                  <a:lnTo>
                    <a:pt x="84" y="499"/>
                  </a:lnTo>
                  <a:lnTo>
                    <a:pt x="58" y="428"/>
                  </a:lnTo>
                  <a:lnTo>
                    <a:pt x="43" y="485"/>
                  </a:lnTo>
                  <a:lnTo>
                    <a:pt x="17" y="480"/>
                  </a:lnTo>
                  <a:lnTo>
                    <a:pt x="8" y="422"/>
                  </a:lnTo>
                  <a:lnTo>
                    <a:pt x="1" y="372"/>
                  </a:lnTo>
                  <a:lnTo>
                    <a:pt x="0" y="2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0" name=""/>
            <p:cNvSpPr/>
            <p:nvPr/>
          </p:nvSpPr>
          <p:spPr>
            <a:xfrm>
              <a:off x="5262120" y="3570480"/>
              <a:ext cx="596880" cy="617040"/>
            </a:xfrm>
            <a:custGeom>
              <a:avLst/>
              <a:gdLst/>
              <a:ahLst/>
              <a:rect l="l" t="t" r="r" b="b"/>
              <a:pathLst>
                <a:path w="445" h="460">
                  <a:moveTo>
                    <a:pt x="0" y="27"/>
                  </a:moveTo>
                  <a:lnTo>
                    <a:pt x="3" y="27"/>
                  </a:lnTo>
                  <a:lnTo>
                    <a:pt x="107" y="8"/>
                  </a:lnTo>
                  <a:lnTo>
                    <a:pt x="199" y="0"/>
                  </a:lnTo>
                  <a:lnTo>
                    <a:pt x="186" y="23"/>
                  </a:lnTo>
                  <a:lnTo>
                    <a:pt x="214" y="23"/>
                  </a:lnTo>
                  <a:lnTo>
                    <a:pt x="372" y="164"/>
                  </a:lnTo>
                  <a:lnTo>
                    <a:pt x="434" y="256"/>
                  </a:lnTo>
                  <a:lnTo>
                    <a:pt x="444" y="318"/>
                  </a:lnTo>
                  <a:lnTo>
                    <a:pt x="422" y="333"/>
                  </a:lnTo>
                  <a:lnTo>
                    <a:pt x="434" y="395"/>
                  </a:lnTo>
                  <a:lnTo>
                    <a:pt x="390" y="398"/>
                  </a:lnTo>
                  <a:lnTo>
                    <a:pt x="390" y="451"/>
                  </a:lnTo>
                  <a:lnTo>
                    <a:pt x="354" y="424"/>
                  </a:lnTo>
                  <a:lnTo>
                    <a:pt x="126" y="459"/>
                  </a:lnTo>
                  <a:lnTo>
                    <a:pt x="75" y="359"/>
                  </a:lnTo>
                  <a:lnTo>
                    <a:pt x="111" y="291"/>
                  </a:lnTo>
                  <a:lnTo>
                    <a:pt x="63" y="258"/>
                  </a:lnTo>
                  <a:lnTo>
                    <a:pt x="0" y="2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1" name=""/>
            <p:cNvSpPr/>
            <p:nvPr/>
          </p:nvSpPr>
          <p:spPr>
            <a:xfrm>
              <a:off x="5511600" y="3487680"/>
              <a:ext cx="544680" cy="430560"/>
            </a:xfrm>
            <a:custGeom>
              <a:avLst/>
              <a:gdLst/>
              <a:ahLst/>
              <a:rect l="l" t="t" r="r" b="b"/>
              <a:pathLst>
                <a:path w="406" h="321">
                  <a:moveTo>
                    <a:pt x="14" y="57"/>
                  </a:moveTo>
                  <a:lnTo>
                    <a:pt x="47" y="26"/>
                  </a:lnTo>
                  <a:lnTo>
                    <a:pt x="168" y="0"/>
                  </a:lnTo>
                  <a:lnTo>
                    <a:pt x="205" y="17"/>
                  </a:lnTo>
                  <a:lnTo>
                    <a:pt x="283" y="3"/>
                  </a:lnTo>
                  <a:lnTo>
                    <a:pt x="346" y="49"/>
                  </a:lnTo>
                  <a:lnTo>
                    <a:pt x="405" y="85"/>
                  </a:lnTo>
                  <a:lnTo>
                    <a:pt x="372" y="181"/>
                  </a:lnTo>
                  <a:lnTo>
                    <a:pt x="323" y="229"/>
                  </a:lnTo>
                  <a:lnTo>
                    <a:pt x="270" y="244"/>
                  </a:lnTo>
                  <a:lnTo>
                    <a:pt x="281" y="282"/>
                  </a:lnTo>
                  <a:lnTo>
                    <a:pt x="247" y="320"/>
                  </a:lnTo>
                  <a:lnTo>
                    <a:pt x="185" y="229"/>
                  </a:lnTo>
                  <a:lnTo>
                    <a:pt x="27" y="85"/>
                  </a:lnTo>
                  <a:lnTo>
                    <a:pt x="0" y="85"/>
                  </a:lnTo>
                  <a:lnTo>
                    <a:pt x="14" y="5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2" name=""/>
            <p:cNvSpPr/>
            <p:nvPr/>
          </p:nvSpPr>
          <p:spPr>
            <a:xfrm>
              <a:off x="5125320" y="4100400"/>
              <a:ext cx="1018440" cy="690480"/>
            </a:xfrm>
            <a:custGeom>
              <a:avLst/>
              <a:gdLst/>
              <a:ahLst/>
              <a:rect l="l" t="t" r="r" b="b"/>
              <a:pathLst>
                <a:path w="759" h="515">
                  <a:moveTo>
                    <a:pt x="0" y="49"/>
                  </a:moveTo>
                  <a:lnTo>
                    <a:pt x="208" y="28"/>
                  </a:lnTo>
                  <a:lnTo>
                    <a:pt x="230" y="63"/>
                  </a:lnTo>
                  <a:lnTo>
                    <a:pt x="454" y="28"/>
                  </a:lnTo>
                  <a:lnTo>
                    <a:pt x="492" y="57"/>
                  </a:lnTo>
                  <a:lnTo>
                    <a:pt x="492" y="3"/>
                  </a:lnTo>
                  <a:lnTo>
                    <a:pt x="488" y="0"/>
                  </a:lnTo>
                  <a:lnTo>
                    <a:pt x="533" y="2"/>
                  </a:lnTo>
                  <a:lnTo>
                    <a:pt x="580" y="81"/>
                  </a:lnTo>
                  <a:lnTo>
                    <a:pt x="656" y="189"/>
                  </a:lnTo>
                  <a:lnTo>
                    <a:pt x="693" y="283"/>
                  </a:lnTo>
                  <a:lnTo>
                    <a:pt x="749" y="347"/>
                  </a:lnTo>
                  <a:lnTo>
                    <a:pt x="758" y="443"/>
                  </a:lnTo>
                  <a:lnTo>
                    <a:pt x="740" y="499"/>
                  </a:lnTo>
                  <a:lnTo>
                    <a:pt x="661" y="514"/>
                  </a:lnTo>
                  <a:lnTo>
                    <a:pt x="647" y="490"/>
                  </a:lnTo>
                  <a:lnTo>
                    <a:pt x="591" y="455"/>
                  </a:lnTo>
                  <a:lnTo>
                    <a:pt x="573" y="420"/>
                  </a:lnTo>
                  <a:lnTo>
                    <a:pt x="558" y="407"/>
                  </a:lnTo>
                  <a:lnTo>
                    <a:pt x="549" y="374"/>
                  </a:lnTo>
                  <a:lnTo>
                    <a:pt x="535" y="383"/>
                  </a:lnTo>
                  <a:lnTo>
                    <a:pt x="492" y="341"/>
                  </a:lnTo>
                  <a:lnTo>
                    <a:pt x="502" y="300"/>
                  </a:lnTo>
                  <a:lnTo>
                    <a:pt x="492" y="279"/>
                  </a:lnTo>
                  <a:lnTo>
                    <a:pt x="478" y="285"/>
                  </a:lnTo>
                  <a:lnTo>
                    <a:pt x="480" y="310"/>
                  </a:lnTo>
                  <a:lnTo>
                    <a:pt x="465" y="279"/>
                  </a:lnTo>
                  <a:lnTo>
                    <a:pt x="466" y="206"/>
                  </a:lnTo>
                  <a:lnTo>
                    <a:pt x="439" y="163"/>
                  </a:lnTo>
                  <a:lnTo>
                    <a:pt x="368" y="127"/>
                  </a:lnTo>
                  <a:lnTo>
                    <a:pt x="332" y="88"/>
                  </a:lnTo>
                  <a:lnTo>
                    <a:pt x="292" y="83"/>
                  </a:lnTo>
                  <a:lnTo>
                    <a:pt x="276" y="109"/>
                  </a:lnTo>
                  <a:lnTo>
                    <a:pt x="217" y="126"/>
                  </a:lnTo>
                  <a:lnTo>
                    <a:pt x="182" y="109"/>
                  </a:lnTo>
                  <a:lnTo>
                    <a:pt x="164" y="81"/>
                  </a:lnTo>
                  <a:lnTo>
                    <a:pt x="54" y="105"/>
                  </a:lnTo>
                  <a:lnTo>
                    <a:pt x="31" y="86"/>
                  </a:lnTo>
                  <a:lnTo>
                    <a:pt x="4" y="106"/>
                  </a:lnTo>
                  <a:lnTo>
                    <a:pt x="0" y="49"/>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3" name=""/>
            <p:cNvSpPr/>
            <p:nvPr/>
          </p:nvSpPr>
          <p:spPr>
            <a:xfrm>
              <a:off x="5404320" y="3191400"/>
              <a:ext cx="939240" cy="411480"/>
            </a:xfrm>
            <a:custGeom>
              <a:avLst/>
              <a:gdLst/>
              <a:ahLst/>
              <a:rect l="l" t="t" r="r" b="b"/>
              <a:pathLst>
                <a:path w="700" h="307">
                  <a:moveTo>
                    <a:pt x="23" y="225"/>
                  </a:moveTo>
                  <a:lnTo>
                    <a:pt x="0" y="291"/>
                  </a:lnTo>
                  <a:lnTo>
                    <a:pt x="89" y="282"/>
                  </a:lnTo>
                  <a:lnTo>
                    <a:pt x="125" y="252"/>
                  </a:lnTo>
                  <a:lnTo>
                    <a:pt x="248" y="220"/>
                  </a:lnTo>
                  <a:lnTo>
                    <a:pt x="281" y="237"/>
                  </a:lnTo>
                  <a:lnTo>
                    <a:pt x="363" y="225"/>
                  </a:lnTo>
                  <a:lnTo>
                    <a:pt x="363" y="230"/>
                  </a:lnTo>
                  <a:lnTo>
                    <a:pt x="485" y="306"/>
                  </a:lnTo>
                  <a:lnTo>
                    <a:pt x="556" y="283"/>
                  </a:lnTo>
                  <a:lnTo>
                    <a:pt x="595" y="199"/>
                  </a:lnTo>
                  <a:lnTo>
                    <a:pt x="665" y="175"/>
                  </a:lnTo>
                  <a:lnTo>
                    <a:pt x="699" y="113"/>
                  </a:lnTo>
                  <a:lnTo>
                    <a:pt x="696" y="38"/>
                  </a:lnTo>
                  <a:lnTo>
                    <a:pt x="687" y="100"/>
                  </a:lnTo>
                  <a:lnTo>
                    <a:pt x="649" y="153"/>
                  </a:lnTo>
                  <a:lnTo>
                    <a:pt x="634" y="148"/>
                  </a:lnTo>
                  <a:lnTo>
                    <a:pt x="583" y="163"/>
                  </a:lnTo>
                  <a:lnTo>
                    <a:pt x="583" y="146"/>
                  </a:lnTo>
                  <a:lnTo>
                    <a:pt x="634" y="128"/>
                  </a:lnTo>
                  <a:lnTo>
                    <a:pt x="587" y="122"/>
                  </a:lnTo>
                  <a:lnTo>
                    <a:pt x="640" y="106"/>
                  </a:lnTo>
                  <a:lnTo>
                    <a:pt x="661" y="115"/>
                  </a:lnTo>
                  <a:lnTo>
                    <a:pt x="671" y="55"/>
                  </a:lnTo>
                  <a:lnTo>
                    <a:pt x="658" y="43"/>
                  </a:lnTo>
                  <a:lnTo>
                    <a:pt x="594" y="66"/>
                  </a:lnTo>
                  <a:lnTo>
                    <a:pt x="595" y="30"/>
                  </a:lnTo>
                  <a:lnTo>
                    <a:pt x="623" y="39"/>
                  </a:lnTo>
                  <a:lnTo>
                    <a:pt x="658" y="13"/>
                  </a:lnTo>
                  <a:lnTo>
                    <a:pt x="639" y="0"/>
                  </a:lnTo>
                  <a:lnTo>
                    <a:pt x="430" y="47"/>
                  </a:lnTo>
                  <a:lnTo>
                    <a:pt x="173" y="99"/>
                  </a:lnTo>
                  <a:lnTo>
                    <a:pt x="57" y="224"/>
                  </a:lnTo>
                  <a:lnTo>
                    <a:pt x="23" y="225"/>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4" name=""/>
            <p:cNvSpPr/>
            <p:nvPr/>
          </p:nvSpPr>
          <p:spPr>
            <a:xfrm>
              <a:off x="5441760" y="2853000"/>
              <a:ext cx="821160" cy="510840"/>
            </a:xfrm>
            <a:custGeom>
              <a:avLst/>
              <a:gdLst/>
              <a:ahLst/>
              <a:rect l="l" t="t" r="r" b="b"/>
              <a:pathLst>
                <a:path w="612" h="381">
                  <a:moveTo>
                    <a:pt x="100" y="265"/>
                  </a:moveTo>
                  <a:lnTo>
                    <a:pt x="83" y="304"/>
                  </a:lnTo>
                  <a:lnTo>
                    <a:pt x="58" y="314"/>
                  </a:lnTo>
                  <a:lnTo>
                    <a:pt x="57" y="339"/>
                  </a:lnTo>
                  <a:lnTo>
                    <a:pt x="3" y="358"/>
                  </a:lnTo>
                  <a:lnTo>
                    <a:pt x="0" y="380"/>
                  </a:lnTo>
                  <a:lnTo>
                    <a:pt x="145" y="353"/>
                  </a:lnTo>
                  <a:lnTo>
                    <a:pt x="408" y="299"/>
                  </a:lnTo>
                  <a:lnTo>
                    <a:pt x="611" y="250"/>
                  </a:lnTo>
                  <a:lnTo>
                    <a:pt x="611" y="212"/>
                  </a:lnTo>
                  <a:lnTo>
                    <a:pt x="588" y="201"/>
                  </a:lnTo>
                  <a:lnTo>
                    <a:pt x="571" y="219"/>
                  </a:lnTo>
                  <a:lnTo>
                    <a:pt x="560" y="167"/>
                  </a:lnTo>
                  <a:lnTo>
                    <a:pt x="571" y="122"/>
                  </a:lnTo>
                  <a:lnTo>
                    <a:pt x="495" y="88"/>
                  </a:lnTo>
                  <a:lnTo>
                    <a:pt x="443" y="96"/>
                  </a:lnTo>
                  <a:lnTo>
                    <a:pt x="442" y="26"/>
                  </a:lnTo>
                  <a:lnTo>
                    <a:pt x="389" y="0"/>
                  </a:lnTo>
                  <a:lnTo>
                    <a:pt x="349" y="16"/>
                  </a:lnTo>
                  <a:lnTo>
                    <a:pt x="322" y="81"/>
                  </a:lnTo>
                  <a:lnTo>
                    <a:pt x="275" y="109"/>
                  </a:lnTo>
                  <a:lnTo>
                    <a:pt x="256" y="213"/>
                  </a:lnTo>
                  <a:lnTo>
                    <a:pt x="179" y="265"/>
                  </a:lnTo>
                  <a:lnTo>
                    <a:pt x="117" y="286"/>
                  </a:lnTo>
                  <a:lnTo>
                    <a:pt x="100" y="265"/>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5" name=""/>
            <p:cNvSpPr/>
            <p:nvPr/>
          </p:nvSpPr>
          <p:spPr>
            <a:xfrm>
              <a:off x="5499720" y="2752560"/>
              <a:ext cx="465480" cy="486360"/>
            </a:xfrm>
            <a:custGeom>
              <a:avLst/>
              <a:gdLst/>
              <a:ahLst/>
              <a:rect l="l" t="t" r="r" b="b"/>
              <a:pathLst>
                <a:path w="347" h="363">
                  <a:moveTo>
                    <a:pt x="35" y="188"/>
                  </a:moveTo>
                  <a:lnTo>
                    <a:pt x="8" y="181"/>
                  </a:lnTo>
                  <a:lnTo>
                    <a:pt x="0" y="239"/>
                  </a:lnTo>
                  <a:lnTo>
                    <a:pt x="8" y="300"/>
                  </a:lnTo>
                  <a:lnTo>
                    <a:pt x="59" y="340"/>
                  </a:lnTo>
                  <a:lnTo>
                    <a:pt x="70" y="362"/>
                  </a:lnTo>
                  <a:lnTo>
                    <a:pt x="133" y="340"/>
                  </a:lnTo>
                  <a:lnTo>
                    <a:pt x="209" y="292"/>
                  </a:lnTo>
                  <a:lnTo>
                    <a:pt x="231" y="185"/>
                  </a:lnTo>
                  <a:lnTo>
                    <a:pt x="281" y="157"/>
                  </a:lnTo>
                  <a:lnTo>
                    <a:pt x="307" y="92"/>
                  </a:lnTo>
                  <a:lnTo>
                    <a:pt x="346" y="75"/>
                  </a:lnTo>
                  <a:lnTo>
                    <a:pt x="295" y="66"/>
                  </a:lnTo>
                  <a:lnTo>
                    <a:pt x="208" y="114"/>
                  </a:lnTo>
                  <a:lnTo>
                    <a:pt x="194" y="68"/>
                  </a:lnTo>
                  <a:lnTo>
                    <a:pt x="120" y="71"/>
                  </a:lnTo>
                  <a:lnTo>
                    <a:pt x="101" y="0"/>
                  </a:lnTo>
                  <a:lnTo>
                    <a:pt x="83" y="19"/>
                  </a:lnTo>
                  <a:lnTo>
                    <a:pt x="89" y="122"/>
                  </a:lnTo>
                  <a:lnTo>
                    <a:pt x="54" y="131"/>
                  </a:lnTo>
                  <a:lnTo>
                    <a:pt x="35" y="188"/>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6" name=""/>
            <p:cNvSpPr/>
            <p:nvPr/>
          </p:nvSpPr>
          <p:spPr>
            <a:xfrm>
              <a:off x="6159960" y="2760480"/>
              <a:ext cx="132480" cy="162360"/>
            </a:xfrm>
            <a:custGeom>
              <a:avLst/>
              <a:gdLst/>
              <a:ahLst/>
              <a:rect l="l" t="t" r="r" b="b"/>
              <a:pathLst>
                <a:path w="99" h="121">
                  <a:moveTo>
                    <a:pt x="0" y="7"/>
                  </a:moveTo>
                  <a:lnTo>
                    <a:pt x="21" y="0"/>
                  </a:lnTo>
                  <a:lnTo>
                    <a:pt x="65" y="25"/>
                  </a:lnTo>
                  <a:lnTo>
                    <a:pt x="65" y="53"/>
                  </a:lnTo>
                  <a:lnTo>
                    <a:pt x="96" y="71"/>
                  </a:lnTo>
                  <a:lnTo>
                    <a:pt x="98" y="107"/>
                  </a:lnTo>
                  <a:lnTo>
                    <a:pt x="47" y="120"/>
                  </a:lnTo>
                  <a:lnTo>
                    <a:pt x="0" y="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7" name=""/>
            <p:cNvSpPr/>
            <p:nvPr/>
          </p:nvSpPr>
          <p:spPr>
            <a:xfrm>
              <a:off x="5603040" y="2441520"/>
              <a:ext cx="630360" cy="412920"/>
            </a:xfrm>
            <a:custGeom>
              <a:avLst/>
              <a:gdLst/>
              <a:ahLst/>
              <a:rect l="l" t="t" r="r" b="b"/>
              <a:pathLst>
                <a:path w="470" h="308">
                  <a:moveTo>
                    <a:pt x="43" y="44"/>
                  </a:moveTo>
                  <a:lnTo>
                    <a:pt x="0" y="85"/>
                  </a:lnTo>
                  <a:lnTo>
                    <a:pt x="23" y="233"/>
                  </a:lnTo>
                  <a:lnTo>
                    <a:pt x="43" y="307"/>
                  </a:lnTo>
                  <a:lnTo>
                    <a:pt x="122" y="300"/>
                  </a:lnTo>
                  <a:lnTo>
                    <a:pt x="418" y="245"/>
                  </a:lnTo>
                  <a:lnTo>
                    <a:pt x="439" y="236"/>
                  </a:lnTo>
                  <a:lnTo>
                    <a:pt x="469" y="167"/>
                  </a:lnTo>
                  <a:lnTo>
                    <a:pt x="424" y="128"/>
                  </a:lnTo>
                  <a:lnTo>
                    <a:pt x="447" y="39"/>
                  </a:lnTo>
                  <a:lnTo>
                    <a:pt x="414" y="30"/>
                  </a:lnTo>
                  <a:lnTo>
                    <a:pt x="414" y="8"/>
                  </a:lnTo>
                  <a:lnTo>
                    <a:pt x="399" y="0"/>
                  </a:lnTo>
                  <a:lnTo>
                    <a:pt x="55" y="63"/>
                  </a:lnTo>
                  <a:lnTo>
                    <a:pt x="43" y="4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8" name=""/>
            <p:cNvSpPr/>
            <p:nvPr/>
          </p:nvSpPr>
          <p:spPr>
            <a:xfrm>
              <a:off x="6171840" y="2489400"/>
              <a:ext cx="167760" cy="328680"/>
            </a:xfrm>
            <a:custGeom>
              <a:avLst/>
              <a:gdLst/>
              <a:ahLst/>
              <a:rect l="l" t="t" r="r" b="b"/>
              <a:pathLst>
                <a:path w="125" h="245">
                  <a:moveTo>
                    <a:pt x="22" y="1"/>
                  </a:moveTo>
                  <a:lnTo>
                    <a:pt x="52" y="0"/>
                  </a:lnTo>
                  <a:lnTo>
                    <a:pt x="111" y="35"/>
                  </a:lnTo>
                  <a:lnTo>
                    <a:pt x="102" y="65"/>
                  </a:lnTo>
                  <a:lnTo>
                    <a:pt x="122" y="85"/>
                  </a:lnTo>
                  <a:lnTo>
                    <a:pt x="124" y="200"/>
                  </a:lnTo>
                  <a:lnTo>
                    <a:pt x="104" y="244"/>
                  </a:lnTo>
                  <a:lnTo>
                    <a:pt x="80" y="227"/>
                  </a:lnTo>
                  <a:lnTo>
                    <a:pt x="54" y="226"/>
                  </a:lnTo>
                  <a:lnTo>
                    <a:pt x="12" y="203"/>
                  </a:lnTo>
                  <a:lnTo>
                    <a:pt x="44" y="131"/>
                  </a:lnTo>
                  <a:lnTo>
                    <a:pt x="0" y="92"/>
                  </a:lnTo>
                  <a:lnTo>
                    <a:pt x="22" y="1"/>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99" name=""/>
            <p:cNvSpPr/>
            <p:nvPr/>
          </p:nvSpPr>
          <p:spPr>
            <a:xfrm>
              <a:off x="5656680" y="1974600"/>
              <a:ext cx="697680" cy="568800"/>
            </a:xfrm>
            <a:custGeom>
              <a:avLst/>
              <a:gdLst/>
              <a:ahLst/>
              <a:rect l="l" t="t" r="r" b="b"/>
              <a:pathLst>
                <a:path w="520" h="424">
                  <a:moveTo>
                    <a:pt x="39" y="284"/>
                  </a:moveTo>
                  <a:lnTo>
                    <a:pt x="89" y="259"/>
                  </a:lnTo>
                  <a:lnTo>
                    <a:pt x="154" y="253"/>
                  </a:lnTo>
                  <a:lnTo>
                    <a:pt x="172" y="230"/>
                  </a:lnTo>
                  <a:lnTo>
                    <a:pt x="195" y="228"/>
                  </a:lnTo>
                  <a:lnTo>
                    <a:pt x="208" y="204"/>
                  </a:lnTo>
                  <a:lnTo>
                    <a:pt x="230" y="195"/>
                  </a:lnTo>
                  <a:lnTo>
                    <a:pt x="220" y="151"/>
                  </a:lnTo>
                  <a:lnTo>
                    <a:pt x="206" y="138"/>
                  </a:lnTo>
                  <a:lnTo>
                    <a:pt x="235" y="104"/>
                  </a:lnTo>
                  <a:lnTo>
                    <a:pt x="252" y="104"/>
                  </a:lnTo>
                  <a:lnTo>
                    <a:pt x="313" y="28"/>
                  </a:lnTo>
                  <a:lnTo>
                    <a:pt x="406" y="0"/>
                  </a:lnTo>
                  <a:lnTo>
                    <a:pt x="416" y="71"/>
                  </a:lnTo>
                  <a:lnTo>
                    <a:pt x="421" y="68"/>
                  </a:lnTo>
                  <a:lnTo>
                    <a:pt x="443" y="93"/>
                  </a:lnTo>
                  <a:lnTo>
                    <a:pt x="444" y="166"/>
                  </a:lnTo>
                  <a:lnTo>
                    <a:pt x="473" y="224"/>
                  </a:lnTo>
                  <a:lnTo>
                    <a:pt x="483" y="301"/>
                  </a:lnTo>
                  <a:lnTo>
                    <a:pt x="486" y="368"/>
                  </a:lnTo>
                  <a:lnTo>
                    <a:pt x="519" y="390"/>
                  </a:lnTo>
                  <a:lnTo>
                    <a:pt x="495" y="423"/>
                  </a:lnTo>
                  <a:lnTo>
                    <a:pt x="434" y="384"/>
                  </a:lnTo>
                  <a:lnTo>
                    <a:pt x="403" y="387"/>
                  </a:lnTo>
                  <a:lnTo>
                    <a:pt x="372" y="378"/>
                  </a:lnTo>
                  <a:lnTo>
                    <a:pt x="374" y="356"/>
                  </a:lnTo>
                  <a:lnTo>
                    <a:pt x="354" y="348"/>
                  </a:lnTo>
                  <a:lnTo>
                    <a:pt x="14" y="414"/>
                  </a:lnTo>
                  <a:lnTo>
                    <a:pt x="0" y="394"/>
                  </a:lnTo>
                  <a:lnTo>
                    <a:pt x="52" y="320"/>
                  </a:lnTo>
                  <a:lnTo>
                    <a:pt x="39" y="284"/>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0" name=""/>
            <p:cNvSpPr/>
            <p:nvPr/>
          </p:nvSpPr>
          <p:spPr>
            <a:xfrm>
              <a:off x="6198840" y="1944000"/>
              <a:ext cx="186480" cy="341640"/>
            </a:xfrm>
            <a:custGeom>
              <a:avLst/>
              <a:gdLst/>
              <a:ahLst/>
              <a:rect l="l" t="t" r="r" b="b"/>
              <a:pathLst>
                <a:path w="139" h="255">
                  <a:moveTo>
                    <a:pt x="0" y="27"/>
                  </a:moveTo>
                  <a:lnTo>
                    <a:pt x="100" y="0"/>
                  </a:lnTo>
                  <a:lnTo>
                    <a:pt x="138" y="69"/>
                  </a:lnTo>
                  <a:lnTo>
                    <a:pt x="118" y="87"/>
                  </a:lnTo>
                  <a:lnTo>
                    <a:pt x="125" y="240"/>
                  </a:lnTo>
                  <a:lnTo>
                    <a:pt x="68" y="254"/>
                  </a:lnTo>
                  <a:lnTo>
                    <a:pt x="39" y="190"/>
                  </a:lnTo>
                  <a:lnTo>
                    <a:pt x="38" y="115"/>
                  </a:lnTo>
                  <a:lnTo>
                    <a:pt x="12" y="92"/>
                  </a:lnTo>
                  <a:lnTo>
                    <a:pt x="0" y="2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1" name=""/>
            <p:cNvSpPr/>
            <p:nvPr/>
          </p:nvSpPr>
          <p:spPr>
            <a:xfrm>
              <a:off x="6287400" y="2209320"/>
              <a:ext cx="394200" cy="179640"/>
            </a:xfrm>
            <a:custGeom>
              <a:avLst/>
              <a:gdLst/>
              <a:ahLst/>
              <a:rect l="l" t="t" r="r" b="b"/>
              <a:pathLst>
                <a:path w="294" h="134">
                  <a:moveTo>
                    <a:pt x="0" y="53"/>
                  </a:moveTo>
                  <a:lnTo>
                    <a:pt x="149" y="16"/>
                  </a:lnTo>
                  <a:lnTo>
                    <a:pt x="166" y="17"/>
                  </a:lnTo>
                  <a:lnTo>
                    <a:pt x="184" y="0"/>
                  </a:lnTo>
                  <a:lnTo>
                    <a:pt x="199" y="8"/>
                  </a:lnTo>
                  <a:lnTo>
                    <a:pt x="181" y="47"/>
                  </a:lnTo>
                  <a:lnTo>
                    <a:pt x="212" y="44"/>
                  </a:lnTo>
                  <a:lnTo>
                    <a:pt x="229" y="73"/>
                  </a:lnTo>
                  <a:lnTo>
                    <a:pt x="250" y="77"/>
                  </a:lnTo>
                  <a:lnTo>
                    <a:pt x="265" y="72"/>
                  </a:lnTo>
                  <a:lnTo>
                    <a:pt x="265" y="55"/>
                  </a:lnTo>
                  <a:lnTo>
                    <a:pt x="241" y="34"/>
                  </a:lnTo>
                  <a:lnTo>
                    <a:pt x="259" y="33"/>
                  </a:lnTo>
                  <a:lnTo>
                    <a:pt x="293" y="78"/>
                  </a:lnTo>
                  <a:lnTo>
                    <a:pt x="260" y="104"/>
                  </a:lnTo>
                  <a:lnTo>
                    <a:pt x="226" y="91"/>
                  </a:lnTo>
                  <a:lnTo>
                    <a:pt x="203" y="124"/>
                  </a:lnTo>
                  <a:lnTo>
                    <a:pt x="159" y="91"/>
                  </a:lnTo>
                  <a:lnTo>
                    <a:pt x="12" y="133"/>
                  </a:lnTo>
                  <a:lnTo>
                    <a:pt x="0" y="53"/>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2" name=""/>
            <p:cNvSpPr/>
            <p:nvPr/>
          </p:nvSpPr>
          <p:spPr>
            <a:xfrm>
              <a:off x="6302160" y="2344680"/>
              <a:ext cx="205200" cy="156600"/>
            </a:xfrm>
            <a:custGeom>
              <a:avLst/>
              <a:gdLst/>
              <a:ahLst/>
              <a:rect l="l" t="t" r="r" b="b"/>
              <a:pathLst>
                <a:path w="153" h="117">
                  <a:moveTo>
                    <a:pt x="0" y="29"/>
                  </a:moveTo>
                  <a:lnTo>
                    <a:pt x="116" y="0"/>
                  </a:lnTo>
                  <a:lnTo>
                    <a:pt x="152" y="53"/>
                  </a:lnTo>
                  <a:lnTo>
                    <a:pt x="130" y="76"/>
                  </a:lnTo>
                  <a:lnTo>
                    <a:pt x="93" y="67"/>
                  </a:lnTo>
                  <a:lnTo>
                    <a:pt x="37" y="116"/>
                  </a:lnTo>
                  <a:lnTo>
                    <a:pt x="6" y="91"/>
                  </a:lnTo>
                  <a:lnTo>
                    <a:pt x="0" y="29"/>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3" name=""/>
            <p:cNvSpPr/>
            <p:nvPr/>
          </p:nvSpPr>
          <p:spPr>
            <a:xfrm>
              <a:off x="6335640" y="2450520"/>
              <a:ext cx="204120" cy="123480"/>
            </a:xfrm>
            <a:custGeom>
              <a:avLst/>
              <a:gdLst/>
              <a:ahLst/>
              <a:rect l="l" t="t" r="r" b="b"/>
              <a:pathLst>
                <a:path w="152" h="92">
                  <a:moveTo>
                    <a:pt x="0" y="67"/>
                  </a:moveTo>
                  <a:lnTo>
                    <a:pt x="61" y="37"/>
                  </a:lnTo>
                  <a:lnTo>
                    <a:pt x="122" y="0"/>
                  </a:lnTo>
                  <a:lnTo>
                    <a:pt x="132" y="1"/>
                  </a:lnTo>
                  <a:lnTo>
                    <a:pt x="151" y="2"/>
                  </a:lnTo>
                  <a:lnTo>
                    <a:pt x="91" y="51"/>
                  </a:lnTo>
                  <a:lnTo>
                    <a:pt x="17" y="91"/>
                  </a:lnTo>
                  <a:lnTo>
                    <a:pt x="0" y="67"/>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4" name=""/>
            <p:cNvSpPr/>
            <p:nvPr/>
          </p:nvSpPr>
          <p:spPr>
            <a:xfrm>
              <a:off x="6332760" y="1879200"/>
              <a:ext cx="217440" cy="384480"/>
            </a:xfrm>
            <a:custGeom>
              <a:avLst/>
              <a:gdLst/>
              <a:ahLst/>
              <a:rect l="l" t="t" r="r" b="b"/>
              <a:pathLst>
                <a:path w="162" h="287">
                  <a:moveTo>
                    <a:pt x="33" y="0"/>
                  </a:moveTo>
                  <a:lnTo>
                    <a:pt x="0" y="50"/>
                  </a:lnTo>
                  <a:lnTo>
                    <a:pt x="37" y="116"/>
                  </a:lnTo>
                  <a:lnTo>
                    <a:pt x="14" y="133"/>
                  </a:lnTo>
                  <a:lnTo>
                    <a:pt x="23" y="286"/>
                  </a:lnTo>
                  <a:lnTo>
                    <a:pt x="113" y="263"/>
                  </a:lnTo>
                  <a:lnTo>
                    <a:pt x="137" y="263"/>
                  </a:lnTo>
                  <a:lnTo>
                    <a:pt x="149" y="247"/>
                  </a:lnTo>
                  <a:lnTo>
                    <a:pt x="149" y="219"/>
                  </a:lnTo>
                  <a:lnTo>
                    <a:pt x="161" y="201"/>
                  </a:lnTo>
                  <a:lnTo>
                    <a:pt x="110" y="179"/>
                  </a:lnTo>
                  <a:lnTo>
                    <a:pt x="45" y="13"/>
                  </a:lnTo>
                  <a:lnTo>
                    <a:pt x="33" y="0"/>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5" name=""/>
            <p:cNvSpPr/>
            <p:nvPr/>
          </p:nvSpPr>
          <p:spPr>
            <a:xfrm>
              <a:off x="6458040" y="2331360"/>
              <a:ext cx="104400" cy="85680"/>
            </a:xfrm>
            <a:custGeom>
              <a:avLst/>
              <a:gdLst/>
              <a:ahLst/>
              <a:rect l="l" t="t" r="r" b="b"/>
              <a:pathLst>
                <a:path w="78" h="64">
                  <a:moveTo>
                    <a:pt x="0" y="9"/>
                  </a:moveTo>
                  <a:lnTo>
                    <a:pt x="32" y="0"/>
                  </a:lnTo>
                  <a:lnTo>
                    <a:pt x="77" y="32"/>
                  </a:lnTo>
                  <a:lnTo>
                    <a:pt x="68" y="40"/>
                  </a:lnTo>
                  <a:lnTo>
                    <a:pt x="45" y="40"/>
                  </a:lnTo>
                  <a:lnTo>
                    <a:pt x="36" y="63"/>
                  </a:lnTo>
                  <a:lnTo>
                    <a:pt x="0" y="9"/>
                  </a:lnTo>
                </a:path>
              </a:pathLst>
            </a:custGeom>
            <a:solidFill>
              <a:srgbClr val="0033cc"/>
            </a:solidFill>
            <a:ln cap="rnd" w="3240">
              <a:solidFill>
                <a:srgbClr val="000000"/>
              </a:solidFill>
              <a:round/>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1106" name=""/>
            <p:cNvSpPr/>
            <p:nvPr/>
          </p:nvSpPr>
          <p:spPr>
            <a:xfrm>
              <a:off x="6239160" y="2979360"/>
              <a:ext cx="56160" cy="96120"/>
            </a:xfrm>
            <a:custGeom>
              <a:avLst/>
              <a:gdLst/>
              <a:ahLst/>
              <a:rect l="l" t="t" r="r" b="b"/>
              <a:pathLst>
                <a:path w="42" h="72">
                  <a:moveTo>
                    <a:pt x="0" y="6"/>
                  </a:moveTo>
                  <a:lnTo>
                    <a:pt x="41" y="0"/>
                  </a:lnTo>
                  <a:lnTo>
                    <a:pt x="17" y="71"/>
                  </a:lnTo>
                  <a:lnTo>
                    <a:pt x="1" y="69"/>
                  </a:lnTo>
                  <a:lnTo>
                    <a:pt x="0" y="6"/>
                  </a:lnTo>
                </a:path>
              </a:pathLst>
            </a:custGeom>
            <a:solidFill>
              <a:srgbClr val="0033cc"/>
            </a:solidFill>
            <a:ln cap="rnd" w="32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grpSp>
      <p:sp>
        <p:nvSpPr>
          <p:cNvPr id="1107" name="McK Footnote"/>
          <p:cNvSpPr/>
          <p:nvPr/>
        </p:nvSpPr>
        <p:spPr>
          <a:xfrm>
            <a:off x="7441920" y="1030320"/>
            <a:ext cx="16689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GTE/Internet backbone</a:t>
            </a:r>
            <a:endParaRPr b="0" lang="en-US" sz="1200" strike="noStrike" u="none">
              <a:solidFill>
                <a:srgbClr val="ffffff"/>
              </a:solidFill>
              <a:effectLst/>
              <a:uFillTx/>
              <a:latin typeface="Arial"/>
            </a:endParaRPr>
          </a:p>
        </p:txBody>
      </p:sp>
      <p:sp>
        <p:nvSpPr>
          <p:cNvPr id="1108" name="McK Footnote"/>
          <p:cNvSpPr/>
          <p:nvPr/>
        </p:nvSpPr>
        <p:spPr>
          <a:xfrm>
            <a:off x="7435800" y="1214280"/>
            <a:ext cx="110160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VERIO network</a:t>
            </a:r>
            <a:endParaRPr b="0" lang="en-US" sz="1200" strike="noStrike" u="none">
              <a:solidFill>
                <a:srgbClr val="ffffff"/>
              </a:solidFill>
              <a:effectLst/>
              <a:uFillTx/>
              <a:latin typeface="Arial"/>
            </a:endParaRPr>
          </a:p>
        </p:txBody>
      </p:sp>
      <p:sp>
        <p:nvSpPr>
          <p:cNvPr id="1109" name=""/>
          <p:cNvSpPr/>
          <p:nvPr/>
        </p:nvSpPr>
        <p:spPr>
          <a:xfrm flipH="1">
            <a:off x="6926040" y="1120680"/>
            <a:ext cx="399960" cy="0"/>
          </a:xfrm>
          <a:prstGeom prst="line">
            <a:avLst/>
          </a:prstGeom>
          <a:ln w="1908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110" name=""/>
          <p:cNvSpPr/>
          <p:nvPr/>
        </p:nvSpPr>
        <p:spPr>
          <a:xfrm flipH="1">
            <a:off x="6926040" y="1303200"/>
            <a:ext cx="399960" cy="0"/>
          </a:xfrm>
          <a:prstGeom prst="line">
            <a:avLst/>
          </a:prstGeom>
          <a:ln w="19080">
            <a:solidFill>
              <a:srgbClr val="ffffff"/>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111" name=""/>
          <p:cNvSpPr/>
          <p:nvPr/>
        </p:nvSpPr>
        <p:spPr>
          <a:xfrm>
            <a:off x="141120" y="5477040"/>
            <a:ext cx="8863200" cy="1101240"/>
          </a:xfrm>
          <a:prstGeom prst="rect">
            <a:avLst/>
          </a:prstGeom>
          <a:solidFill>
            <a:srgbClr val="0033cc"/>
          </a:solidFill>
          <a:ln w="9360">
            <a:solidFill>
              <a:srgbClr val="ffffff"/>
            </a:solidFill>
            <a:miter/>
          </a:ln>
          <a:effectLst>
            <a:outerShdw dist="17819" dir="2700000" blurRad="0" rotWithShape="0">
              <a:srgbClr val="808080"/>
            </a:outerShdw>
          </a:effectLst>
        </p:spPr>
        <p:style>
          <a:lnRef idx="0"/>
          <a:fillRef idx="0"/>
          <a:effectRef idx="0"/>
          <a:fontRef idx="minor"/>
        </p:style>
        <p:txBody>
          <a:bodyPr lIns="93240" rIns="93240" tIns="93240" bIns="93240" anchor="t">
            <a:spAutoFit/>
          </a:bodyPr>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500" strike="noStrike" u="none">
                <a:solidFill>
                  <a:srgbClr val="ffff00"/>
                </a:solidFill>
                <a:effectLst/>
                <a:uFillTx/>
                <a:latin typeface="Frutiger 45 Light"/>
              </a:rPr>
              <a:t>For a Mindspring user to access the Amazon website, it could traverses 3 different private networks, 2 interconnect points, and a web hosting site.</a:t>
            </a:r>
            <a:endParaRPr b="0" lang="en-US" sz="1500" strike="noStrike" u="none">
              <a:solidFill>
                <a:srgbClr val="ffffff"/>
              </a:solidFill>
              <a:effectLst/>
              <a:uFillTx/>
              <a:latin typeface="Arial"/>
            </a:endParaRPr>
          </a:p>
          <a:p>
            <a:pPr lvl="1" marL="466560">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500" strike="noStrike" u="none">
                <a:solidFill>
                  <a:srgbClr val="ffff00"/>
                </a:solidFill>
                <a:effectLst/>
                <a:uFillTx/>
                <a:latin typeface="Frutiger 45 Light"/>
              </a:rPr>
              <a:t>This makes guaranteeing delivery or providing high quality delivery of basic web content very difficult.</a:t>
            </a:r>
            <a:endParaRPr b="0" lang="en-US" sz="1500" strike="noStrike" u="none">
              <a:solidFill>
                <a:srgbClr val="ffffff"/>
              </a:solidFill>
              <a:effectLst/>
              <a:uFillTx/>
              <a:latin typeface="Arial"/>
            </a:endParaRPr>
          </a:p>
        </p:txBody>
      </p:sp>
      <p:sp>
        <p:nvSpPr>
          <p:cNvPr id="1112" name=""/>
          <p:cNvSpPr/>
          <p:nvPr/>
        </p:nvSpPr>
        <p:spPr>
          <a:xfrm>
            <a:off x="1473120" y="1808280"/>
            <a:ext cx="82800" cy="745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120" bIns="6120" anchor="ctr">
            <a:noAutofit/>
          </a:bodyPr>
          <a:p>
            <a:endParaRPr b="0" lang="en-US" sz="2400" strike="noStrike" u="none">
              <a:solidFill>
                <a:srgbClr val="ffffff"/>
              </a:solidFill>
              <a:effectLst/>
              <a:uFillTx/>
              <a:latin typeface="Arial"/>
            </a:endParaRPr>
          </a:p>
        </p:txBody>
      </p:sp>
      <p:sp>
        <p:nvSpPr>
          <p:cNvPr id="1113" name=""/>
          <p:cNvSpPr/>
          <p:nvPr/>
        </p:nvSpPr>
        <p:spPr>
          <a:xfrm>
            <a:off x="1573200" y="1704960"/>
            <a:ext cx="59220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Seattle</a:t>
            </a:r>
            <a:endParaRPr b="0" lang="en-US" sz="1200" strike="noStrike" u="none">
              <a:solidFill>
                <a:srgbClr val="ffffff"/>
              </a:solidFill>
              <a:effectLst/>
              <a:uFillTx/>
              <a:latin typeface="Arial"/>
            </a:endParaRPr>
          </a:p>
        </p:txBody>
      </p:sp>
      <p:sp>
        <p:nvSpPr>
          <p:cNvPr id="1114" name=""/>
          <p:cNvSpPr/>
          <p:nvPr/>
        </p:nvSpPr>
        <p:spPr>
          <a:xfrm>
            <a:off x="1282680" y="3110040"/>
            <a:ext cx="81000" cy="759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840" bIns="6840" anchor="ctr">
            <a:noAutofit/>
          </a:bodyPr>
          <a:p>
            <a:endParaRPr b="0" lang="en-US" sz="2400" strike="noStrike" u="none">
              <a:solidFill>
                <a:srgbClr val="ffffff"/>
              </a:solidFill>
              <a:effectLst/>
              <a:uFillTx/>
              <a:latin typeface="Arial"/>
            </a:endParaRPr>
          </a:p>
        </p:txBody>
      </p:sp>
      <p:sp>
        <p:nvSpPr>
          <p:cNvPr id="1115" name=""/>
          <p:cNvSpPr/>
          <p:nvPr/>
        </p:nvSpPr>
        <p:spPr>
          <a:xfrm>
            <a:off x="1349280" y="2941560"/>
            <a:ext cx="75744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Palo Alto</a:t>
            </a:r>
            <a:endParaRPr b="0" lang="en-US" sz="1200" strike="noStrike" u="none">
              <a:solidFill>
                <a:srgbClr val="ffffff"/>
              </a:solidFill>
              <a:effectLst/>
              <a:uFillTx/>
              <a:latin typeface="Arial"/>
            </a:endParaRPr>
          </a:p>
        </p:txBody>
      </p:sp>
      <p:sp>
        <p:nvSpPr>
          <p:cNvPr id="1116" name=""/>
          <p:cNvSpPr/>
          <p:nvPr/>
        </p:nvSpPr>
        <p:spPr>
          <a:xfrm>
            <a:off x="1386000" y="3443400"/>
            <a:ext cx="82440" cy="759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840" bIns="6840" anchor="ctr">
            <a:noAutofit/>
          </a:bodyPr>
          <a:p>
            <a:endParaRPr b="0" lang="en-US" sz="2400" strike="noStrike" u="none">
              <a:solidFill>
                <a:srgbClr val="ffffff"/>
              </a:solidFill>
              <a:effectLst/>
              <a:uFillTx/>
              <a:latin typeface="Arial"/>
            </a:endParaRPr>
          </a:p>
        </p:txBody>
      </p:sp>
      <p:sp>
        <p:nvSpPr>
          <p:cNvPr id="1117" name=""/>
          <p:cNvSpPr/>
          <p:nvPr/>
        </p:nvSpPr>
        <p:spPr>
          <a:xfrm>
            <a:off x="1521000" y="3355920"/>
            <a:ext cx="10918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Los Angeles</a:t>
            </a:r>
            <a:endParaRPr b="0" lang="en-US" sz="1200" strike="noStrike" u="none">
              <a:solidFill>
                <a:srgbClr val="ffffff"/>
              </a:solidFill>
              <a:effectLst/>
              <a:uFillTx/>
              <a:latin typeface="Arial"/>
            </a:endParaRPr>
          </a:p>
        </p:txBody>
      </p:sp>
      <p:sp>
        <p:nvSpPr>
          <p:cNvPr id="1118" name=""/>
          <p:cNvSpPr/>
          <p:nvPr/>
        </p:nvSpPr>
        <p:spPr>
          <a:xfrm>
            <a:off x="1614600" y="3630600"/>
            <a:ext cx="83880" cy="763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7200" bIns="7200" anchor="ctr">
            <a:noAutofit/>
          </a:bodyPr>
          <a:p>
            <a:endParaRPr b="0" lang="en-US" sz="2400" strike="noStrike" u="none">
              <a:solidFill>
                <a:srgbClr val="ffffff"/>
              </a:solidFill>
              <a:effectLst/>
              <a:uFillTx/>
              <a:latin typeface="Arial"/>
            </a:endParaRPr>
          </a:p>
        </p:txBody>
      </p:sp>
      <p:sp>
        <p:nvSpPr>
          <p:cNvPr id="1119" name=""/>
          <p:cNvSpPr/>
          <p:nvPr/>
        </p:nvSpPr>
        <p:spPr>
          <a:xfrm>
            <a:off x="1741320" y="3549600"/>
            <a:ext cx="6321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Orange</a:t>
            </a:r>
            <a:endParaRPr b="0" lang="en-US" sz="1200" strike="noStrike" u="none">
              <a:solidFill>
                <a:srgbClr val="ffffff"/>
              </a:solidFill>
              <a:effectLst/>
              <a:uFillTx/>
              <a:latin typeface="Arial"/>
            </a:endParaRPr>
          </a:p>
        </p:txBody>
      </p:sp>
      <p:sp>
        <p:nvSpPr>
          <p:cNvPr id="1120" name=""/>
          <p:cNvSpPr/>
          <p:nvPr/>
        </p:nvSpPr>
        <p:spPr>
          <a:xfrm>
            <a:off x="141120" y="1692360"/>
            <a:ext cx="812880" cy="774720"/>
          </a:xfrm>
          <a:prstGeom prst="wedgeRectCallout">
            <a:avLst>
              <a:gd name="adj1" fmla="val 117726"/>
              <a:gd name="adj2" fmla="val -28870"/>
            </a:avLst>
          </a:prstGeom>
          <a:solidFill>
            <a:srgbClr val="0033cc"/>
          </a:solidFill>
          <a:ln w="9360">
            <a:solidFill>
              <a:srgbClr val="ffffff"/>
            </a:solidFill>
            <a:miter/>
          </a:ln>
        </p:spPr>
        <p:style>
          <a:lnRef idx="0"/>
          <a:fillRef idx="0"/>
          <a:effectRef idx="0"/>
          <a:fontRef idx="minor"/>
        </p:style>
        <p:txBody>
          <a:bodyPr lIns="46800" rIns="46800" tIns="46800" bIns="46800" anchor="ctr">
            <a:no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Web host handling Amazon website</a:t>
            </a:r>
            <a:endParaRPr b="0" lang="en-US" sz="1200" strike="noStrike" u="none">
              <a:solidFill>
                <a:srgbClr val="ffffff"/>
              </a:solidFill>
              <a:effectLst/>
              <a:uFillTx/>
              <a:latin typeface="Arial"/>
            </a:endParaRPr>
          </a:p>
        </p:txBody>
      </p:sp>
      <p:sp>
        <p:nvSpPr>
          <p:cNvPr id="1121" name=""/>
          <p:cNvSpPr/>
          <p:nvPr/>
        </p:nvSpPr>
        <p:spPr>
          <a:xfrm>
            <a:off x="3916440" y="4027320"/>
            <a:ext cx="81000" cy="7488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480" bIns="6480" anchor="ctr">
            <a:noAutofit/>
          </a:bodyPr>
          <a:p>
            <a:endParaRPr b="0" lang="en-US" sz="2400" strike="noStrike" u="none">
              <a:solidFill>
                <a:srgbClr val="ffffff"/>
              </a:solidFill>
              <a:effectLst/>
              <a:uFillTx/>
              <a:latin typeface="Arial"/>
            </a:endParaRPr>
          </a:p>
        </p:txBody>
      </p:sp>
      <p:sp>
        <p:nvSpPr>
          <p:cNvPr id="1122" name=""/>
          <p:cNvSpPr/>
          <p:nvPr/>
        </p:nvSpPr>
        <p:spPr>
          <a:xfrm>
            <a:off x="3594240" y="4118040"/>
            <a:ext cx="5331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Dallas</a:t>
            </a:r>
            <a:endParaRPr b="0" lang="en-US" sz="1200" strike="noStrike" u="none">
              <a:solidFill>
                <a:srgbClr val="ffffff"/>
              </a:solidFill>
              <a:effectLst/>
              <a:uFillTx/>
              <a:latin typeface="Arial"/>
            </a:endParaRPr>
          </a:p>
        </p:txBody>
      </p:sp>
      <p:sp>
        <p:nvSpPr>
          <p:cNvPr id="1123" name=""/>
          <p:cNvSpPr/>
          <p:nvPr/>
        </p:nvSpPr>
        <p:spPr>
          <a:xfrm>
            <a:off x="4154400" y="4421160"/>
            <a:ext cx="82800" cy="777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8640" bIns="8640" anchor="ctr">
            <a:noAutofit/>
          </a:bodyPr>
          <a:p>
            <a:endParaRPr b="0" lang="en-US" sz="2400" strike="noStrike" u="none">
              <a:solidFill>
                <a:srgbClr val="ffffff"/>
              </a:solidFill>
              <a:effectLst/>
              <a:uFillTx/>
              <a:latin typeface="Arial"/>
            </a:endParaRPr>
          </a:p>
        </p:txBody>
      </p:sp>
      <p:sp>
        <p:nvSpPr>
          <p:cNvPr id="1124" name=""/>
          <p:cNvSpPr/>
          <p:nvPr/>
        </p:nvSpPr>
        <p:spPr>
          <a:xfrm>
            <a:off x="4235400" y="4508640"/>
            <a:ext cx="6843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Houston</a:t>
            </a:r>
            <a:endParaRPr b="0" lang="en-US" sz="1200" strike="noStrike" u="none">
              <a:solidFill>
                <a:srgbClr val="ffffff"/>
              </a:solidFill>
              <a:effectLst/>
              <a:uFillTx/>
              <a:latin typeface="Arial"/>
            </a:endParaRPr>
          </a:p>
        </p:txBody>
      </p:sp>
      <p:sp>
        <p:nvSpPr>
          <p:cNvPr id="1125" name=""/>
          <p:cNvSpPr/>
          <p:nvPr/>
        </p:nvSpPr>
        <p:spPr>
          <a:xfrm>
            <a:off x="2895480" y="3105000"/>
            <a:ext cx="82800" cy="777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8640" bIns="8640" anchor="ctr">
            <a:noAutofit/>
          </a:bodyPr>
          <a:p>
            <a:endParaRPr b="0" lang="en-US" sz="2400" strike="noStrike" u="none">
              <a:solidFill>
                <a:srgbClr val="ffffff"/>
              </a:solidFill>
              <a:effectLst/>
              <a:uFillTx/>
              <a:latin typeface="Arial"/>
            </a:endParaRPr>
          </a:p>
        </p:txBody>
      </p:sp>
      <p:sp>
        <p:nvSpPr>
          <p:cNvPr id="1126" name=""/>
          <p:cNvSpPr/>
          <p:nvPr/>
        </p:nvSpPr>
        <p:spPr>
          <a:xfrm>
            <a:off x="3003480" y="3144960"/>
            <a:ext cx="6177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Denver</a:t>
            </a:r>
            <a:endParaRPr b="0" lang="en-US" sz="1200" strike="noStrike" u="none">
              <a:solidFill>
                <a:srgbClr val="ffffff"/>
              </a:solidFill>
              <a:effectLst/>
              <a:uFillTx/>
              <a:latin typeface="Arial"/>
            </a:endParaRPr>
          </a:p>
        </p:txBody>
      </p:sp>
      <p:sp>
        <p:nvSpPr>
          <p:cNvPr id="1127" name=""/>
          <p:cNvSpPr/>
          <p:nvPr/>
        </p:nvSpPr>
        <p:spPr>
          <a:xfrm>
            <a:off x="4146480" y="2335320"/>
            <a:ext cx="84240" cy="745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120" bIns="6120" anchor="ctr">
            <a:noAutofit/>
          </a:bodyPr>
          <a:p>
            <a:endParaRPr b="0" lang="en-US" sz="2400" strike="noStrike" u="none">
              <a:solidFill>
                <a:srgbClr val="ffffff"/>
              </a:solidFill>
              <a:effectLst/>
              <a:uFillTx/>
              <a:latin typeface="Arial"/>
            </a:endParaRPr>
          </a:p>
        </p:txBody>
      </p:sp>
      <p:sp>
        <p:nvSpPr>
          <p:cNvPr id="1128" name=""/>
          <p:cNvSpPr/>
          <p:nvPr/>
        </p:nvSpPr>
        <p:spPr>
          <a:xfrm>
            <a:off x="4046400" y="2143080"/>
            <a:ext cx="97632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Minneapolis</a:t>
            </a:r>
            <a:endParaRPr b="0" lang="en-US" sz="1200" strike="noStrike" u="none">
              <a:solidFill>
                <a:srgbClr val="ffffff"/>
              </a:solidFill>
              <a:effectLst/>
              <a:uFillTx/>
              <a:latin typeface="Arial"/>
            </a:endParaRPr>
          </a:p>
        </p:txBody>
      </p:sp>
      <p:sp>
        <p:nvSpPr>
          <p:cNvPr id="1129" name=""/>
          <p:cNvSpPr/>
          <p:nvPr/>
        </p:nvSpPr>
        <p:spPr>
          <a:xfrm>
            <a:off x="4809960" y="2674800"/>
            <a:ext cx="84240" cy="777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8640" bIns="8640" anchor="ctr">
            <a:noAutofit/>
          </a:bodyPr>
          <a:p>
            <a:endParaRPr b="0" lang="en-US" sz="2400" strike="noStrike" u="none">
              <a:solidFill>
                <a:srgbClr val="ffffff"/>
              </a:solidFill>
              <a:effectLst/>
              <a:uFillTx/>
              <a:latin typeface="Arial"/>
            </a:endParaRPr>
          </a:p>
        </p:txBody>
      </p:sp>
      <p:sp>
        <p:nvSpPr>
          <p:cNvPr id="1130" name=""/>
          <p:cNvSpPr/>
          <p:nvPr/>
        </p:nvSpPr>
        <p:spPr>
          <a:xfrm>
            <a:off x="4713120" y="2941560"/>
            <a:ext cx="7192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Chicago</a:t>
            </a:r>
            <a:endParaRPr b="0" lang="en-US" sz="1200" strike="noStrike" u="none">
              <a:solidFill>
                <a:srgbClr val="ffffff"/>
              </a:solidFill>
              <a:effectLst/>
              <a:uFillTx/>
              <a:latin typeface="Arial"/>
            </a:endParaRPr>
          </a:p>
        </p:txBody>
      </p:sp>
      <p:sp>
        <p:nvSpPr>
          <p:cNvPr id="1131" name=""/>
          <p:cNvSpPr/>
          <p:nvPr/>
        </p:nvSpPr>
        <p:spPr>
          <a:xfrm>
            <a:off x="5797440" y="4118040"/>
            <a:ext cx="82800" cy="745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120" bIns="6120" anchor="ctr">
            <a:noAutofit/>
          </a:bodyPr>
          <a:p>
            <a:endParaRPr b="0" lang="en-US" sz="2400" strike="noStrike" u="none">
              <a:solidFill>
                <a:srgbClr val="ffffff"/>
              </a:solidFill>
              <a:effectLst/>
              <a:uFillTx/>
              <a:latin typeface="Arial"/>
            </a:endParaRPr>
          </a:p>
        </p:txBody>
      </p:sp>
      <p:sp>
        <p:nvSpPr>
          <p:cNvPr id="1132" name=""/>
          <p:cNvSpPr/>
          <p:nvPr/>
        </p:nvSpPr>
        <p:spPr>
          <a:xfrm>
            <a:off x="5543640" y="3828960"/>
            <a:ext cx="83880" cy="763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7200" bIns="7200" anchor="ctr">
            <a:noAutofit/>
          </a:bodyPr>
          <a:p>
            <a:endParaRPr b="0" lang="en-US" sz="2400" strike="noStrike" u="none">
              <a:solidFill>
                <a:srgbClr val="ffffff"/>
              </a:solidFill>
              <a:effectLst/>
              <a:uFillTx/>
              <a:latin typeface="Arial"/>
            </a:endParaRPr>
          </a:p>
        </p:txBody>
      </p:sp>
      <p:sp>
        <p:nvSpPr>
          <p:cNvPr id="1133" name=""/>
          <p:cNvSpPr/>
          <p:nvPr/>
        </p:nvSpPr>
        <p:spPr>
          <a:xfrm>
            <a:off x="5683320" y="3840120"/>
            <a:ext cx="6969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Atlanta</a:t>
            </a:r>
            <a:endParaRPr b="0" lang="en-US" sz="1200" strike="noStrike" u="none">
              <a:solidFill>
                <a:srgbClr val="ffffff"/>
              </a:solidFill>
              <a:effectLst/>
              <a:uFillTx/>
              <a:latin typeface="Arial"/>
            </a:endParaRPr>
          </a:p>
        </p:txBody>
      </p:sp>
      <p:sp>
        <p:nvSpPr>
          <p:cNvPr id="1134" name=""/>
          <p:cNvSpPr/>
          <p:nvPr/>
        </p:nvSpPr>
        <p:spPr>
          <a:xfrm>
            <a:off x="5992920" y="3390840"/>
            <a:ext cx="82440" cy="777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8640" bIns="8640" anchor="ctr">
            <a:noAutofit/>
          </a:bodyPr>
          <a:p>
            <a:endParaRPr b="0" lang="en-US" sz="2400" strike="noStrike" u="none">
              <a:solidFill>
                <a:srgbClr val="ffffff"/>
              </a:solidFill>
              <a:effectLst/>
              <a:uFillTx/>
              <a:latin typeface="Arial"/>
            </a:endParaRPr>
          </a:p>
        </p:txBody>
      </p:sp>
      <p:sp>
        <p:nvSpPr>
          <p:cNvPr id="1135" name=""/>
          <p:cNvSpPr/>
          <p:nvPr/>
        </p:nvSpPr>
        <p:spPr>
          <a:xfrm>
            <a:off x="6121440" y="3449520"/>
            <a:ext cx="6951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Durham</a:t>
            </a:r>
            <a:endParaRPr b="0" lang="en-US" sz="1200" strike="noStrike" u="none">
              <a:solidFill>
                <a:srgbClr val="ffffff"/>
              </a:solidFill>
              <a:effectLst/>
              <a:uFillTx/>
              <a:latin typeface="Arial"/>
            </a:endParaRPr>
          </a:p>
        </p:txBody>
      </p:sp>
      <p:sp>
        <p:nvSpPr>
          <p:cNvPr id="1136" name=""/>
          <p:cNvSpPr/>
          <p:nvPr/>
        </p:nvSpPr>
        <p:spPr>
          <a:xfrm>
            <a:off x="6121440" y="2944800"/>
            <a:ext cx="81000" cy="763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7200" bIns="7200" anchor="ctr">
            <a:noAutofit/>
          </a:bodyPr>
          <a:p>
            <a:endParaRPr b="0" lang="en-US" sz="2400" strike="noStrike" u="none">
              <a:solidFill>
                <a:srgbClr val="ffffff"/>
              </a:solidFill>
              <a:effectLst/>
              <a:uFillTx/>
              <a:latin typeface="Arial"/>
            </a:endParaRPr>
          </a:p>
        </p:txBody>
      </p:sp>
      <p:sp>
        <p:nvSpPr>
          <p:cNvPr id="1137" name=""/>
          <p:cNvSpPr/>
          <p:nvPr/>
        </p:nvSpPr>
        <p:spPr>
          <a:xfrm>
            <a:off x="6307200" y="2814480"/>
            <a:ext cx="6951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D.C.</a:t>
            </a:r>
            <a:endParaRPr b="0" lang="en-US" sz="1200" strike="noStrike" u="none">
              <a:solidFill>
                <a:srgbClr val="ffffff"/>
              </a:solidFill>
              <a:effectLst/>
              <a:uFillTx/>
              <a:latin typeface="Arial"/>
            </a:endParaRPr>
          </a:p>
        </p:txBody>
      </p:sp>
      <p:sp>
        <p:nvSpPr>
          <p:cNvPr id="1138" name=""/>
          <p:cNvSpPr/>
          <p:nvPr/>
        </p:nvSpPr>
        <p:spPr>
          <a:xfrm>
            <a:off x="6021360" y="3129120"/>
            <a:ext cx="81000" cy="759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840" bIns="6840" anchor="ctr">
            <a:noAutofit/>
          </a:bodyPr>
          <a:p>
            <a:endParaRPr b="0" lang="en-US" sz="2400" strike="noStrike" u="none">
              <a:solidFill>
                <a:srgbClr val="ffffff"/>
              </a:solidFill>
              <a:effectLst/>
              <a:uFillTx/>
              <a:latin typeface="Arial"/>
            </a:endParaRPr>
          </a:p>
        </p:txBody>
      </p:sp>
      <p:sp>
        <p:nvSpPr>
          <p:cNvPr id="1139" name=""/>
          <p:cNvSpPr/>
          <p:nvPr/>
        </p:nvSpPr>
        <p:spPr>
          <a:xfrm>
            <a:off x="6199200" y="3174840"/>
            <a:ext cx="8398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Richmond</a:t>
            </a:r>
            <a:endParaRPr b="0" lang="en-US" sz="1200" strike="noStrike" u="none">
              <a:solidFill>
                <a:srgbClr val="ffffff"/>
              </a:solidFill>
              <a:effectLst/>
              <a:uFillTx/>
              <a:latin typeface="Arial"/>
            </a:endParaRPr>
          </a:p>
        </p:txBody>
      </p:sp>
      <p:sp>
        <p:nvSpPr>
          <p:cNvPr id="1140" name=""/>
          <p:cNvSpPr/>
          <p:nvPr/>
        </p:nvSpPr>
        <p:spPr>
          <a:xfrm>
            <a:off x="6224760" y="3002040"/>
            <a:ext cx="83880" cy="777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8640" bIns="8640" anchor="ctr">
            <a:noAutofit/>
          </a:bodyPr>
          <a:p>
            <a:endParaRPr b="0" lang="en-US" sz="2400" strike="noStrike" u="none">
              <a:solidFill>
                <a:srgbClr val="ffffff"/>
              </a:solidFill>
              <a:effectLst/>
              <a:uFillTx/>
              <a:latin typeface="Arial"/>
            </a:endParaRPr>
          </a:p>
        </p:txBody>
      </p:sp>
      <p:sp>
        <p:nvSpPr>
          <p:cNvPr id="1141" name=""/>
          <p:cNvSpPr/>
          <p:nvPr/>
        </p:nvSpPr>
        <p:spPr>
          <a:xfrm>
            <a:off x="6394320" y="2954160"/>
            <a:ext cx="6969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Vienna</a:t>
            </a:r>
            <a:endParaRPr b="0" lang="en-US" sz="1200" strike="noStrike" u="none">
              <a:solidFill>
                <a:srgbClr val="ffffff"/>
              </a:solidFill>
              <a:effectLst/>
              <a:uFillTx/>
              <a:latin typeface="Arial"/>
            </a:endParaRPr>
          </a:p>
        </p:txBody>
      </p:sp>
      <p:sp>
        <p:nvSpPr>
          <p:cNvPr id="1142" name=""/>
          <p:cNvSpPr/>
          <p:nvPr/>
        </p:nvSpPr>
        <p:spPr>
          <a:xfrm>
            <a:off x="6108840" y="2651040"/>
            <a:ext cx="82440" cy="7452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120" bIns="6120" anchor="ctr">
            <a:noAutofit/>
          </a:bodyPr>
          <a:p>
            <a:endParaRPr b="0" lang="en-US" sz="2400" strike="noStrike" u="none">
              <a:solidFill>
                <a:srgbClr val="ffffff"/>
              </a:solidFill>
              <a:effectLst/>
              <a:uFillTx/>
              <a:latin typeface="Arial"/>
            </a:endParaRPr>
          </a:p>
        </p:txBody>
      </p:sp>
      <p:sp>
        <p:nvSpPr>
          <p:cNvPr id="1143" name=""/>
          <p:cNvSpPr/>
          <p:nvPr/>
        </p:nvSpPr>
        <p:spPr>
          <a:xfrm>
            <a:off x="6243480" y="2400480"/>
            <a:ext cx="82800" cy="759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840" bIns="6840" anchor="ctr">
            <a:noAutofit/>
          </a:bodyPr>
          <a:p>
            <a:endParaRPr b="0" lang="en-US" sz="2400" strike="noStrike" u="none">
              <a:solidFill>
                <a:srgbClr val="ffffff"/>
              </a:solidFill>
              <a:effectLst/>
              <a:uFillTx/>
              <a:latin typeface="Arial"/>
            </a:endParaRPr>
          </a:p>
        </p:txBody>
      </p:sp>
      <p:sp>
        <p:nvSpPr>
          <p:cNvPr id="1144" name=""/>
          <p:cNvSpPr/>
          <p:nvPr/>
        </p:nvSpPr>
        <p:spPr>
          <a:xfrm>
            <a:off x="6413400" y="2409840"/>
            <a:ext cx="77328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New York</a:t>
            </a:r>
            <a:endParaRPr b="0" lang="en-US" sz="1200" strike="noStrike" u="none">
              <a:solidFill>
                <a:srgbClr val="ffffff"/>
              </a:solidFill>
              <a:effectLst/>
              <a:uFillTx/>
              <a:latin typeface="Arial"/>
            </a:endParaRPr>
          </a:p>
        </p:txBody>
      </p:sp>
      <p:sp>
        <p:nvSpPr>
          <p:cNvPr id="1145" name=""/>
          <p:cNvSpPr/>
          <p:nvPr/>
        </p:nvSpPr>
        <p:spPr>
          <a:xfrm>
            <a:off x="6478560" y="2254320"/>
            <a:ext cx="81000" cy="75960"/>
          </a:xfrm>
          <a:prstGeom prst="ellipse">
            <a:avLst/>
          </a:prstGeom>
          <a:solidFill>
            <a:srgbClr val="ffffff"/>
          </a:solidFill>
          <a:ln w="9360">
            <a:solidFill>
              <a:srgbClr val="ffffff"/>
            </a:solidFill>
            <a:miter/>
          </a:ln>
        </p:spPr>
        <p:style>
          <a:lnRef idx="0"/>
          <a:fillRef idx="0"/>
          <a:effectRef idx="0"/>
          <a:fontRef idx="minor"/>
        </p:style>
        <p:txBody>
          <a:bodyPr wrap="none" lIns="90000" rIns="90000" tIns="6840" bIns="6840" anchor="ctr">
            <a:noAutofit/>
          </a:bodyPr>
          <a:p>
            <a:endParaRPr b="0" lang="en-US" sz="2400" strike="noStrike" u="none">
              <a:solidFill>
                <a:srgbClr val="ffffff"/>
              </a:solidFill>
              <a:effectLst/>
              <a:uFillTx/>
              <a:latin typeface="Arial"/>
            </a:endParaRPr>
          </a:p>
        </p:txBody>
      </p:sp>
      <p:sp>
        <p:nvSpPr>
          <p:cNvPr id="1146" name=""/>
          <p:cNvSpPr/>
          <p:nvPr/>
        </p:nvSpPr>
        <p:spPr>
          <a:xfrm>
            <a:off x="6626160" y="2214720"/>
            <a:ext cx="77472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Boston</a:t>
            </a:r>
            <a:endParaRPr b="0" lang="en-US" sz="1200" strike="noStrike" u="none">
              <a:solidFill>
                <a:srgbClr val="ffffff"/>
              </a:solidFill>
              <a:effectLst/>
              <a:uFillTx/>
              <a:latin typeface="Arial"/>
            </a:endParaRPr>
          </a:p>
        </p:txBody>
      </p:sp>
      <p:sp>
        <p:nvSpPr>
          <p:cNvPr id="1147" name=""/>
          <p:cNvSpPr/>
          <p:nvPr/>
        </p:nvSpPr>
        <p:spPr>
          <a:xfrm>
            <a:off x="6478560" y="4412520"/>
            <a:ext cx="1363680" cy="642600"/>
          </a:xfrm>
          <a:prstGeom prst="wedgeRectCallout">
            <a:avLst>
              <a:gd name="adj1" fmla="val -113180"/>
              <a:gd name="adj2" fmla="val -178439"/>
            </a:avLst>
          </a:prstGeom>
          <a:solidFill>
            <a:srgbClr val="0033cc"/>
          </a:solidFill>
          <a:ln w="9360">
            <a:solidFill>
              <a:srgbClr val="ffffff"/>
            </a:solidFill>
            <a:miter/>
          </a:ln>
        </p:spPr>
        <p:style>
          <a:lnRef idx="0"/>
          <a:fillRef idx="0"/>
          <a:effectRef idx="0"/>
          <a:fontRef idx="minor"/>
        </p:style>
        <p:txBody>
          <a:bodyPr lIns="46800" rIns="46800" tIns="46800" bIns="46800" anchor="ctr">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Interconnect with GTE to provide backbone</a:t>
            </a:r>
            <a:endParaRPr b="0" lang="en-US" sz="1200" strike="noStrike" u="none">
              <a:solidFill>
                <a:srgbClr val="ffffff"/>
              </a:solidFill>
              <a:effectLst/>
              <a:uFillTx/>
              <a:latin typeface="Arial"/>
            </a:endParaRPr>
          </a:p>
        </p:txBody>
      </p:sp>
      <p:sp>
        <p:nvSpPr>
          <p:cNvPr id="1148" name=""/>
          <p:cNvSpPr/>
          <p:nvPr/>
        </p:nvSpPr>
        <p:spPr>
          <a:xfrm>
            <a:off x="5977080" y="4178160"/>
            <a:ext cx="97920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Jacksonville</a:t>
            </a:r>
            <a:endParaRPr b="0" lang="en-US" sz="1200" strike="noStrike" u="none">
              <a:solidFill>
                <a:srgbClr val="ffffff"/>
              </a:solidFill>
              <a:effectLst/>
              <a:uFillTx/>
              <a:latin typeface="Arial"/>
            </a:endParaRPr>
          </a:p>
        </p:txBody>
      </p:sp>
      <p:sp>
        <p:nvSpPr>
          <p:cNvPr id="1149" name=""/>
          <p:cNvSpPr/>
          <p:nvPr/>
        </p:nvSpPr>
        <p:spPr>
          <a:xfrm>
            <a:off x="7450200" y="3703680"/>
            <a:ext cx="1554120" cy="642600"/>
          </a:xfrm>
          <a:prstGeom prst="wedgeRectCallout">
            <a:avLst>
              <a:gd name="adj1" fmla="val -164773"/>
              <a:gd name="adj2" fmla="val -50949"/>
            </a:avLst>
          </a:prstGeom>
          <a:solidFill>
            <a:srgbClr val="0033cc"/>
          </a:solidFill>
          <a:ln w="9360">
            <a:solidFill>
              <a:srgbClr val="ffffff"/>
            </a:solidFill>
            <a:miter/>
          </a:ln>
        </p:spPr>
        <p:style>
          <a:lnRef idx="0"/>
          <a:fillRef idx="0"/>
          <a:effectRef idx="0"/>
          <a:fontRef idx="minor"/>
        </p:style>
        <p:txBody>
          <a:bodyPr lIns="46800" rIns="46800" tIns="46800" bIns="46800" anchor="ctr">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Mindspring ISP provides local dial-up local access</a:t>
            </a:r>
            <a:endParaRPr b="0" lang="en-US" sz="1200" strike="noStrike" u="none">
              <a:solidFill>
                <a:srgbClr val="ffffff"/>
              </a:solidFill>
              <a:effectLst/>
              <a:uFillTx/>
              <a:latin typeface="Arial"/>
            </a:endParaRPr>
          </a:p>
        </p:txBody>
      </p:sp>
      <p:sp>
        <p:nvSpPr>
          <p:cNvPr id="1150" name=""/>
          <p:cNvSpPr/>
          <p:nvPr/>
        </p:nvSpPr>
        <p:spPr>
          <a:xfrm>
            <a:off x="5106960" y="1331640"/>
            <a:ext cx="1185840" cy="642600"/>
          </a:xfrm>
          <a:prstGeom prst="wedgeRectCallout">
            <a:avLst>
              <a:gd name="adj1" fmla="val -67476"/>
              <a:gd name="adj2" fmla="val 146023"/>
            </a:avLst>
          </a:prstGeom>
          <a:solidFill>
            <a:srgbClr val="0033cc"/>
          </a:solidFill>
          <a:ln w="9360">
            <a:solidFill>
              <a:srgbClr val="ffffff"/>
            </a:solidFill>
            <a:miter/>
          </a:ln>
        </p:spPr>
        <p:style>
          <a:lnRef idx="0"/>
          <a:fillRef idx="0"/>
          <a:effectRef idx="0"/>
          <a:fontRef idx="minor"/>
        </p:style>
        <p:txBody>
          <a:bodyPr lIns="46800" rIns="46800" tIns="46800" bIns="46800" anchor="ctr">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1" lang="en-US" sz="1200" strike="noStrike" u="none">
                <a:solidFill>
                  <a:srgbClr val="ffff00"/>
                </a:solidFill>
                <a:effectLst/>
                <a:uFillTx/>
                <a:latin typeface="Frutiger 45 Light"/>
              </a:rPr>
              <a:t>Chicago NAP Ameritech peering point</a:t>
            </a:r>
            <a:endParaRPr b="0" lang="en-US" sz="1200" strike="noStrike" u="none">
              <a:solidFill>
                <a:srgbClr val="ffffff"/>
              </a:solidFill>
              <a:effectLst/>
              <a:uFillTx/>
              <a:latin typeface="Arial"/>
            </a:endParaRPr>
          </a:p>
        </p:txBody>
      </p:sp>
      <p:sp>
        <p:nvSpPr>
          <p:cNvPr id="1151" name=""/>
          <p:cNvSpPr/>
          <p:nvPr/>
        </p:nvSpPr>
        <p:spPr>
          <a:xfrm>
            <a:off x="1547640" y="1881360"/>
            <a:ext cx="3305520" cy="844200"/>
          </a:xfrm>
          <a:prstGeom prst="line">
            <a:avLst/>
          </a:prstGeom>
          <a:ln w="19080">
            <a:solidFill>
              <a:srgbClr val="ffffff"/>
            </a:solidFill>
            <a:prstDash val="dash"/>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1152" name=""/>
          <p:cNvSpPr/>
          <p:nvPr/>
        </p:nvSpPr>
        <p:spPr>
          <a:xfrm>
            <a:off x="1317600" y="2717640"/>
            <a:ext cx="3538440" cy="427320"/>
          </a:xfrm>
          <a:custGeom>
            <a:avLst/>
            <a:gdLst/>
            <a:ahLst/>
            <a:rect l="l" t="t" r="r" b="b"/>
            <a:pathLst>
              <a:path w="2184" h="264">
                <a:moveTo>
                  <a:pt x="0" y="264"/>
                </a:moveTo>
                <a:lnTo>
                  <a:pt x="1012" y="263"/>
                </a:lnTo>
                <a:lnTo>
                  <a:pt x="2184" y="0"/>
                </a:ln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1153" name=""/>
          <p:cNvSpPr/>
          <p:nvPr/>
        </p:nvSpPr>
        <p:spPr>
          <a:xfrm>
            <a:off x="1317600" y="3144960"/>
            <a:ext cx="4518000" cy="1017360"/>
          </a:xfrm>
          <a:custGeom>
            <a:avLst/>
            <a:gdLst/>
            <a:ahLst/>
            <a:rect l="l" t="t" r="r" b="b"/>
            <a:pathLst>
              <a:path w="2788" h="628">
                <a:moveTo>
                  <a:pt x="0" y="0"/>
                </a:moveTo>
                <a:lnTo>
                  <a:pt x="60" y="216"/>
                </a:lnTo>
                <a:lnTo>
                  <a:pt x="226" y="341"/>
                </a:lnTo>
                <a:lnTo>
                  <a:pt x="1632" y="572"/>
                </a:lnTo>
                <a:lnTo>
                  <a:pt x="2788" y="628"/>
                </a:ln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1154" name=""/>
          <p:cNvSpPr/>
          <p:nvPr/>
        </p:nvSpPr>
        <p:spPr>
          <a:xfrm>
            <a:off x="3968640" y="4059360"/>
            <a:ext cx="233640" cy="406440"/>
          </a:xfrm>
          <a:custGeom>
            <a:avLst/>
            <a:gdLst/>
            <a:ahLst/>
            <a:rect l="l" t="t" r="r" b="b"/>
            <a:pathLst>
              <a:path w="144" h="251">
                <a:moveTo>
                  <a:pt x="0" y="0"/>
                </a:moveTo>
                <a:lnTo>
                  <a:pt x="144" y="251"/>
                </a:lnTo>
              </a:path>
            </a:pathLst>
          </a:custGeom>
          <a:noFill/>
          <a:ln w="19080">
            <a:solidFill>
              <a:srgbClr val="ffffff"/>
            </a:solidFill>
            <a:round/>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1155" name=""/>
          <p:cNvSpPr/>
          <p:nvPr/>
        </p:nvSpPr>
        <p:spPr>
          <a:xfrm>
            <a:off x="1305000" y="2279520"/>
            <a:ext cx="5238720" cy="1582920"/>
          </a:xfrm>
          <a:custGeom>
            <a:avLst/>
            <a:gdLst/>
            <a:ahLst/>
            <a:rect l="l" t="t" r="r" b="b"/>
            <a:pathLst>
              <a:path w="3234" h="978">
                <a:moveTo>
                  <a:pt x="0" y="543"/>
                </a:moveTo>
                <a:lnTo>
                  <a:pt x="2652" y="978"/>
                </a:lnTo>
                <a:lnTo>
                  <a:pt x="2940" y="696"/>
                </a:lnTo>
                <a:lnTo>
                  <a:pt x="2946" y="546"/>
                </a:lnTo>
                <a:lnTo>
                  <a:pt x="3066" y="474"/>
                </a:lnTo>
                <a:lnTo>
                  <a:pt x="2992" y="435"/>
                </a:lnTo>
                <a:lnTo>
                  <a:pt x="2984" y="247"/>
                </a:lnTo>
                <a:lnTo>
                  <a:pt x="3072" y="102"/>
                </a:lnTo>
                <a:lnTo>
                  <a:pt x="3234" y="0"/>
                </a:lnTo>
                <a:lnTo>
                  <a:pt x="2188" y="275"/>
                </a:lnTo>
                <a:lnTo>
                  <a:pt x="1764" y="55"/>
                </a:lnTo>
              </a:path>
            </a:pathLst>
          </a:custGeom>
          <a:noFill/>
          <a:ln w="19080">
            <a:solidFill>
              <a:srgbClr val="ffffff"/>
            </a:solidFill>
            <a:round/>
          </a:ln>
        </p:spPr>
        <p:style>
          <a:lnRef idx="0"/>
          <a:fillRef idx="0"/>
          <a:effectRef idx="0"/>
          <a:fontRef idx="minor"/>
        </p:style>
        <p:txBody>
          <a:bodyPr wrap="none" anchor="ctr">
            <a:noAutofit/>
          </a:bodyPr>
          <a:p>
            <a:endParaRPr b="0" lang="en-US" sz="2400" strike="noStrike" u="none">
              <a:solidFill>
                <a:srgbClr val="ffffff"/>
              </a:solidFill>
              <a:effectLst/>
              <a:uFillTx/>
              <a:latin typeface="Arial"/>
            </a:endParaRPr>
          </a:p>
        </p:txBody>
      </p:sp>
      <p:sp>
        <p:nvSpPr>
          <p:cNvPr id="1156" name=""/>
          <p:cNvSpPr/>
          <p:nvPr/>
        </p:nvSpPr>
        <p:spPr>
          <a:xfrm>
            <a:off x="6276960" y="2620800"/>
            <a:ext cx="1046160" cy="183240"/>
          </a:xfrm>
          <a:prstGeom prst="rect">
            <a:avLst/>
          </a:prstGeom>
          <a:noFill/>
          <a:ln w="0">
            <a:noFill/>
          </a:ln>
        </p:spPr>
        <p:style>
          <a:lnRef idx="0"/>
          <a:fillRef idx="0"/>
          <a:effectRef idx="0"/>
          <a:fontRef idx="minor"/>
        </p:style>
        <p:txBody>
          <a:bodyPr lIns="0" rIns="0" tIns="0" bIns="0" anchor="t">
            <a:spAutoFit/>
          </a:bodyPr>
          <a:p>
            <a:pPr>
              <a:lnSpc>
                <a:spcPct val="100000"/>
              </a:lnSpc>
              <a:tabLst>
                <a:tab algn="l" pos="0"/>
                <a:tab algn="l" pos="933480"/>
                <a:tab algn="l" pos="1866960"/>
                <a:tab algn="l" pos="2800440"/>
                <a:tab algn="l" pos="3733920"/>
                <a:tab algn="l" pos="4667400"/>
                <a:tab algn="l" pos="5600880"/>
                <a:tab algn="l" pos="6534000"/>
                <a:tab algn="l" pos="7467480"/>
                <a:tab algn="l" pos="8400960"/>
                <a:tab algn="l" pos="9334440"/>
                <a:tab algn="l" pos="10267920"/>
              </a:tabLst>
            </a:pPr>
            <a:r>
              <a:rPr b="0" lang="en-US" sz="1200" strike="noStrike" u="none">
                <a:solidFill>
                  <a:srgbClr val="ffffff"/>
                </a:solidFill>
                <a:effectLst/>
                <a:uFillTx/>
                <a:latin typeface="Frutiger 45 Light"/>
              </a:rPr>
              <a:t>Philadelphia</a:t>
            </a:r>
            <a:endParaRPr b="0" lang="en-US" sz="1200" strike="noStrike" u="none">
              <a:solidFill>
                <a:srgbClr val="ffffff"/>
              </a:solidFill>
              <a:effectLst/>
              <a:uFillTx/>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304920" y="380880"/>
            <a:ext cx="815328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Enterprise Services - </a:t>
            </a:r>
            <a:r>
              <a:rPr b="0" lang="en-US" sz="2400" strike="noStrike" u="none">
                <a:solidFill>
                  <a:srgbClr val="ffffff"/>
                </a:solidFill>
                <a:effectLst/>
                <a:uFillTx/>
                <a:latin typeface="Arial"/>
              </a:rPr>
              <a:t>Organization Overview</a:t>
            </a:r>
            <a:endParaRPr b="0" lang="en-US" sz="2400" strike="noStrike" u="none">
              <a:solidFill>
                <a:srgbClr val="ffffff"/>
              </a:solidFill>
              <a:effectLst/>
              <a:uFillTx/>
              <a:latin typeface="Arial"/>
            </a:endParaRPr>
          </a:p>
        </p:txBody>
      </p:sp>
      <p:sp>
        <p:nvSpPr>
          <p:cNvPr id="21" name="PlaceHolder 2"/>
          <p:cNvSpPr>
            <a:spLocks noGrp="1"/>
          </p:cNvSpPr>
          <p:nvPr>
            <p:ph/>
          </p:nvPr>
        </p:nvSpPr>
        <p:spPr>
          <a:xfrm>
            <a:off x="685800" y="1447560"/>
            <a:ext cx="7772400" cy="464796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Co-lead by Matt Harris and Brad Nebergall</a:t>
            </a:r>
            <a:endParaRPr b="0" lang="en-US" sz="3200" strike="noStrike" u="none">
              <a:solidFill>
                <a:srgbClr val="ffffff"/>
              </a:solidFill>
              <a:effectLst/>
              <a:uFillTx/>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Reports to Jim Crowder</a:t>
            </a:r>
            <a:endParaRPr b="0" lang="en-US" sz="3200" strike="noStrike" u="none">
              <a:solidFill>
                <a:srgbClr val="ffffff"/>
              </a:solidFill>
              <a:effectLst/>
              <a:uFillTx/>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Currently 35 people arranged in the following 5 groups:</a:t>
            </a:r>
            <a:endParaRPr b="0" lang="en-US" sz="3200" strike="noStrike" u="none">
              <a:solidFill>
                <a:srgbClr val="ffffff"/>
              </a:solidFill>
              <a:effectLst/>
              <a:uFillTx/>
              <a:latin typeface="Arial"/>
            </a:endParaRPr>
          </a:p>
          <a:p>
            <a:pPr lvl="1" marL="743040" indent="-28584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ff"/>
                </a:solidFill>
                <a:effectLst/>
                <a:uFillTx/>
                <a:latin typeface="Arial"/>
              </a:rPr>
              <a:t>East, Central, West, Marketing, Business Development</a:t>
            </a:r>
            <a:endParaRPr b="0" lang="en-US" sz="2800" strike="noStrike" u="none">
              <a:solidFill>
                <a:srgbClr val="ffffff"/>
              </a:solidFill>
              <a:effectLst/>
              <a:uFillTx/>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Products and Services</a:t>
            </a:r>
            <a:endParaRPr b="0" lang="en-US" sz="4000" strike="noStrike" u="none">
              <a:solidFill>
                <a:srgbClr val="ffffff"/>
              </a:solidFill>
              <a:effectLst/>
              <a:uFillTx/>
              <a:latin typeface="Arial"/>
            </a:endParaRPr>
          </a:p>
        </p:txBody>
      </p:sp>
      <p:sp>
        <p:nvSpPr>
          <p:cNvPr id="23" name=""/>
          <p:cNvSpPr/>
          <p:nvPr/>
        </p:nvSpPr>
        <p:spPr>
          <a:xfrm>
            <a:off x="466560" y="1828800"/>
            <a:ext cx="8229600" cy="3276720"/>
          </a:xfrm>
          <a:prstGeom prst="rect">
            <a:avLst/>
          </a:prstGeom>
          <a:gradFill rotWithShape="0">
            <a:gsLst>
              <a:gs pos="0">
                <a:srgbClr val="000000"/>
              </a:gs>
              <a:gs pos="100000">
                <a:srgbClr val="000099"/>
              </a:gs>
            </a:gsLst>
            <a:lin ang="10800000"/>
          </a:gradFill>
          <a:ln w="9360">
            <a:solidFill>
              <a:srgbClr val="ffffff"/>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24" name=""/>
          <p:cNvSpPr/>
          <p:nvPr/>
        </p:nvSpPr>
        <p:spPr>
          <a:xfrm>
            <a:off x="457200" y="2514600"/>
            <a:ext cx="2971800" cy="15267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Bandwidth</a:t>
            </a:r>
            <a:endParaRPr b="0" lang="en-US" sz="2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Solutions</a:t>
            </a:r>
            <a:endParaRPr b="0" lang="en-US" sz="2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(Conduit/Dark Fiber/Co-lo </a:t>
            </a:r>
            <a:endParaRPr b="0" lang="en-US" sz="18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DS-3 to OC-192/Caching)</a:t>
            </a:r>
            <a:endParaRPr b="0" lang="en-US" sz="1800" strike="noStrike" u="none">
              <a:solidFill>
                <a:srgbClr val="ffffff"/>
              </a:solidFill>
              <a:effectLst/>
              <a:uFillTx/>
              <a:latin typeface="Arial"/>
            </a:endParaRPr>
          </a:p>
        </p:txBody>
      </p:sp>
      <p:sp>
        <p:nvSpPr>
          <p:cNvPr id="25" name=""/>
          <p:cNvSpPr/>
          <p:nvPr/>
        </p:nvSpPr>
        <p:spPr>
          <a:xfrm>
            <a:off x="5867280" y="2514600"/>
            <a:ext cx="2667240" cy="15267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Application Services</a:t>
            </a:r>
            <a:endParaRPr b="0" lang="en-US" sz="2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(MediaCast, e-Learning, Media Productions)</a:t>
            </a:r>
            <a:endParaRPr b="0" lang="en-US" sz="1800" strike="noStrike" u="none">
              <a:solidFill>
                <a:srgbClr val="ffffff"/>
              </a:solidFill>
              <a:effectLst/>
              <a:uFillTx/>
              <a:latin typeface="Arial"/>
            </a:endParaRPr>
          </a:p>
        </p:txBody>
      </p:sp>
      <p:sp>
        <p:nvSpPr>
          <p:cNvPr id="26" name=""/>
          <p:cNvSpPr/>
          <p:nvPr/>
        </p:nvSpPr>
        <p:spPr>
          <a:xfrm>
            <a:off x="3506400" y="2514600"/>
            <a:ext cx="2099160" cy="15267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Financial</a:t>
            </a:r>
            <a:endParaRPr b="0" lang="en-US" sz="2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Solutions</a:t>
            </a:r>
            <a:endParaRPr b="0" lang="en-US" sz="20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(Trading/Finance/</a:t>
            </a:r>
            <a:endParaRPr b="0" lang="en-US" sz="18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Arial"/>
              </a:rPr>
              <a:t>Risk Management)</a:t>
            </a:r>
            <a:endParaRPr b="0" lang="en-US" sz="1800" strike="noStrike" u="none">
              <a:solidFill>
                <a:srgbClr val="ffffff"/>
              </a:solidFill>
              <a:effectLst/>
              <a:uFillTx/>
              <a:latin typeface="Arial"/>
            </a:endParaRPr>
          </a:p>
        </p:txBody>
      </p:sp>
      <p:sp>
        <p:nvSpPr>
          <p:cNvPr id="27" name=""/>
          <p:cNvSpPr/>
          <p:nvPr/>
        </p:nvSpPr>
        <p:spPr>
          <a:xfrm>
            <a:off x="2438280" y="2590920"/>
            <a:ext cx="838440" cy="761760"/>
          </a:xfrm>
          <a:prstGeom prst="rightArrow">
            <a:avLst>
              <a:gd name="adj1" fmla="val 50000"/>
              <a:gd name="adj2" fmla="val 27517"/>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28" name=""/>
          <p:cNvSpPr/>
          <p:nvPr/>
        </p:nvSpPr>
        <p:spPr>
          <a:xfrm>
            <a:off x="5257800" y="2666880"/>
            <a:ext cx="533520" cy="609840"/>
          </a:xfrm>
          <a:prstGeom prst="rightArrow">
            <a:avLst>
              <a:gd name="adj1" fmla="val 50000"/>
              <a:gd name="adj2" fmla="val 25000"/>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29" name=""/>
          <p:cNvSpPr/>
          <p:nvPr/>
        </p:nvSpPr>
        <p:spPr>
          <a:xfrm flipV="1" rot="10800000">
            <a:off x="422280" y="2057400"/>
            <a:ext cx="83757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45 Light"/>
              </a:rPr>
              <a:t>EBS is a full service provider across the bandwidth services spectrum</a:t>
            </a:r>
            <a:endParaRPr b="0" lang="en-US" sz="2000" strike="noStrike" u="none">
              <a:solidFill>
                <a:srgbClr val="ffffff"/>
              </a:solidFill>
              <a:effectLst/>
              <a:uFillTx/>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Application Services</a:t>
            </a:r>
            <a:endParaRPr b="0" lang="en-US" sz="4000" strike="noStrike" u="none">
              <a:solidFill>
                <a:srgbClr val="ffffff"/>
              </a:solidFill>
              <a:effectLst/>
              <a:uFillTx/>
              <a:latin typeface="Arial"/>
            </a:endParaRPr>
          </a:p>
        </p:txBody>
      </p:sp>
      <p:sp>
        <p:nvSpPr>
          <p:cNvPr id="31" name="PlaceHolder 2"/>
          <p:cNvSpPr>
            <a:spLocks noGrp="1"/>
          </p:cNvSpPr>
          <p:nvPr>
            <p:ph type="subTitle"/>
          </p:nvPr>
        </p:nvSpPr>
        <p:spPr>
          <a:xfrm>
            <a:off x="1371600" y="3886200"/>
            <a:ext cx="6400800" cy="1752480"/>
          </a:xfrm>
          <a:prstGeom prst="rect">
            <a:avLst/>
          </a:prstGeom>
          <a:noFill/>
          <a:ln w="0">
            <a:noFill/>
          </a:ln>
        </p:spPr>
        <p:txBody>
          <a:bodyPr lIns="0" rIns="0" tIns="0" bIns="0" anchor="t">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ff"/>
              </a:solidFill>
              <a:effectLst/>
              <a:uFillTx/>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32" name=""/>
          <p:cNvGrpSpPr/>
          <p:nvPr/>
        </p:nvGrpSpPr>
        <p:grpSpPr>
          <a:xfrm>
            <a:off x="6248520" y="2209680"/>
            <a:ext cx="2895120" cy="1828440"/>
            <a:chOff x="6248520" y="2209680"/>
            <a:chExt cx="2895120" cy="1828440"/>
          </a:xfrm>
        </p:grpSpPr>
        <p:sp>
          <p:nvSpPr>
            <p:cNvPr id="33" name=""/>
            <p:cNvSpPr/>
            <p:nvPr/>
          </p:nvSpPr>
          <p:spPr>
            <a:xfrm>
              <a:off x="6248520" y="2645280"/>
              <a:ext cx="2895120" cy="1392840"/>
            </a:xfrm>
            <a:prstGeom prst="flowChartAlternateProcess">
              <a:avLst/>
            </a:prstGeom>
            <a:noFill/>
            <a:ln w="38160">
              <a:solidFill>
                <a:srgbClr val="ffffff"/>
              </a:solidFill>
              <a:miter/>
            </a:ln>
          </p:spPr>
          <p:style>
            <a:lnRef idx="0"/>
            <a:fillRef idx="0"/>
            <a:effectRef idx="0"/>
            <a:fontRef idx="minor"/>
          </p:style>
          <p:txBody>
            <a:bodyPr wrap="none" lIns="90000" rIns="90000" tIns="46800" bIns="46800" anchor="ctr">
              <a:noAutofit/>
            </a:bodyPr>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Firm SLAs</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Scaleable reporting</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and tracking</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Instantaneous content </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management and replication</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Arial"/>
              </a:endParaRPr>
            </a:p>
          </p:txBody>
        </p:sp>
        <p:sp>
          <p:nvSpPr>
            <p:cNvPr id="34" name=""/>
            <p:cNvSpPr/>
            <p:nvPr/>
          </p:nvSpPr>
          <p:spPr>
            <a:xfrm>
              <a:off x="7696080" y="2209680"/>
              <a:ext cx="0" cy="435600"/>
            </a:xfrm>
            <a:prstGeom prst="line">
              <a:avLst/>
            </a:prstGeom>
            <a:ln w="38160">
              <a:solidFill>
                <a:srgbClr val="ffff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sp>
        <p:nvSpPr>
          <p:cNvPr id="35" name="PlaceHolder 1"/>
          <p:cNvSpPr>
            <a:spLocks noGrp="1"/>
          </p:cNvSpPr>
          <p:nvPr>
            <p:ph type="title"/>
          </p:nvPr>
        </p:nvSpPr>
        <p:spPr>
          <a:xfrm>
            <a:off x="304920" y="428400"/>
            <a:ext cx="8610480" cy="942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ffcc00"/>
                </a:solidFill>
                <a:effectLst/>
                <a:uFillTx/>
                <a:latin typeface="Arial"/>
              </a:rPr>
              <a:t>MediaCast Business Solutions</a:t>
            </a:r>
            <a:br>
              <a:rPr sz="3400"/>
            </a:br>
            <a:endParaRPr b="0" lang="en-US" sz="3400" strike="noStrike" u="none">
              <a:solidFill>
                <a:srgbClr val="ffffff"/>
              </a:solidFill>
              <a:effectLst/>
              <a:uFillTx/>
              <a:latin typeface="Arial"/>
            </a:endParaRPr>
          </a:p>
        </p:txBody>
      </p:sp>
      <p:sp>
        <p:nvSpPr>
          <p:cNvPr id="36" name=""/>
          <p:cNvSpPr/>
          <p:nvPr/>
        </p:nvSpPr>
        <p:spPr>
          <a:xfrm>
            <a:off x="4952880" y="1676520"/>
            <a:ext cx="2210040" cy="761760"/>
          </a:xfrm>
          <a:custGeom>
            <a:avLst/>
            <a:gdLst>
              <a:gd name="textAreaLeft" fmla="*/ 0 w 2210040"/>
              <a:gd name="textAreaRight" fmla="*/ 2210400 w 2210040"/>
              <a:gd name="textAreaTop" fmla="*/ 0 h 761760"/>
              <a:gd name="textAreaBottom" fmla="*/ 762120 h 76176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cc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Comprehensive</a:t>
            </a:r>
            <a:endParaRPr b="0" lang="en-US" sz="14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Distribution</a:t>
            </a:r>
            <a:endParaRPr b="0" lang="en-US" sz="1400" strike="noStrike" u="none">
              <a:solidFill>
                <a:srgbClr val="ffffff"/>
              </a:solidFill>
              <a:effectLst/>
              <a:uFillTx/>
              <a:latin typeface="Arial"/>
            </a:endParaRPr>
          </a:p>
        </p:txBody>
      </p:sp>
      <p:sp>
        <p:nvSpPr>
          <p:cNvPr id="37" name=""/>
          <p:cNvSpPr/>
          <p:nvPr/>
        </p:nvSpPr>
        <p:spPr>
          <a:xfrm>
            <a:off x="6527880" y="1676520"/>
            <a:ext cx="2209680" cy="761760"/>
          </a:xfrm>
          <a:custGeom>
            <a:avLst/>
            <a:gdLst>
              <a:gd name="textAreaLeft" fmla="*/ 0 w 2209680"/>
              <a:gd name="textAreaRight" fmla="*/ 2210040 w 2209680"/>
              <a:gd name="textAreaTop" fmla="*/ 0 h 761760"/>
              <a:gd name="textAreaBottom" fmla="*/ 762120 h 76176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ff99"/>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Quality Assurance </a:t>
            </a:r>
            <a:endParaRPr b="0" lang="en-US" sz="14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&amp; Monitoring</a:t>
            </a:r>
            <a:endParaRPr b="0" lang="en-US" sz="1400" strike="noStrike" u="none">
              <a:solidFill>
                <a:srgbClr val="ffffff"/>
              </a:solidFill>
              <a:effectLst/>
              <a:uFillTx/>
              <a:latin typeface="Arial"/>
            </a:endParaRPr>
          </a:p>
        </p:txBody>
      </p:sp>
      <p:sp>
        <p:nvSpPr>
          <p:cNvPr id="38" name=""/>
          <p:cNvSpPr/>
          <p:nvPr/>
        </p:nvSpPr>
        <p:spPr>
          <a:xfrm>
            <a:off x="1752480" y="1676520"/>
            <a:ext cx="2210040" cy="761760"/>
          </a:xfrm>
          <a:custGeom>
            <a:avLst/>
            <a:gdLst>
              <a:gd name="textAreaLeft" fmla="*/ 0 w 2210040"/>
              <a:gd name="textAreaRight" fmla="*/ 2210400 w 2210040"/>
              <a:gd name="textAreaTop" fmla="*/ 0 h 761760"/>
              <a:gd name="textAreaBottom" fmla="*/ 762120 h 76176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66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Encoding</a:t>
            </a:r>
            <a:endParaRPr b="0" lang="en-US" sz="1400" strike="noStrike" u="none">
              <a:solidFill>
                <a:srgbClr val="ffffff"/>
              </a:solidFill>
              <a:effectLst/>
              <a:uFillTx/>
              <a:latin typeface="Arial"/>
            </a:endParaRPr>
          </a:p>
        </p:txBody>
      </p:sp>
      <p:sp>
        <p:nvSpPr>
          <p:cNvPr id="39" name=""/>
          <p:cNvSpPr/>
          <p:nvPr/>
        </p:nvSpPr>
        <p:spPr>
          <a:xfrm>
            <a:off x="152280" y="1676520"/>
            <a:ext cx="2210040" cy="761760"/>
          </a:xfrm>
          <a:custGeom>
            <a:avLst/>
            <a:gdLst>
              <a:gd name="textAreaLeft" fmla="*/ 0 w 2210040"/>
              <a:gd name="textAreaRight" fmla="*/ 2210400 w 2210040"/>
              <a:gd name="textAreaTop" fmla="*/ 0 h 761760"/>
              <a:gd name="textAreaBottom" fmla="*/ 762120 h 76176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3300"/>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  Content </a:t>
            </a:r>
            <a:endParaRPr b="0" lang="en-US" sz="14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Ingress</a:t>
            </a:r>
            <a:endParaRPr b="0" lang="en-US" sz="1400" strike="noStrike" u="none">
              <a:solidFill>
                <a:srgbClr val="ffffff"/>
              </a:solidFill>
              <a:effectLst/>
              <a:uFillTx/>
              <a:latin typeface="Arial"/>
            </a:endParaRPr>
          </a:p>
        </p:txBody>
      </p:sp>
      <p:grpSp>
        <p:nvGrpSpPr>
          <p:cNvPr id="40" name=""/>
          <p:cNvGrpSpPr/>
          <p:nvPr/>
        </p:nvGrpSpPr>
        <p:grpSpPr>
          <a:xfrm>
            <a:off x="228600" y="2438280"/>
            <a:ext cx="1828800" cy="1600200"/>
            <a:chOff x="228600" y="2438280"/>
            <a:chExt cx="1828800" cy="1600200"/>
          </a:xfrm>
        </p:grpSpPr>
        <p:sp>
          <p:nvSpPr>
            <p:cNvPr id="41" name=""/>
            <p:cNvSpPr/>
            <p:nvPr/>
          </p:nvSpPr>
          <p:spPr>
            <a:xfrm>
              <a:off x="228600" y="2819520"/>
              <a:ext cx="1828800" cy="1218960"/>
            </a:xfrm>
            <a:prstGeom prst="flowChartAlternateProcess">
              <a:avLst/>
            </a:prstGeom>
            <a:noFill/>
            <a:ln w="38160">
              <a:solidFill>
                <a:srgbClr val="ff3300"/>
              </a:solidFill>
              <a:miter/>
            </a:ln>
          </p:spPr>
          <p:style>
            <a:lnRef idx="0"/>
            <a:fillRef idx="0"/>
            <a:effectRef idx="0"/>
            <a:fontRef idx="minor"/>
          </p:style>
          <p:txBody>
            <a:bodyPr wrap="none" lIns="90000" rIns="90000" tIns="46800" bIns="46800" anchor="ctr">
              <a:noAutofit/>
            </a:bodyPr>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Live</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On-demand</a:t>
              </a:r>
              <a:endParaRPr b="0" lang="en-US" sz="1400" strike="noStrike" u="none">
                <a:solidFill>
                  <a:srgbClr val="ffffff"/>
                </a:solidFill>
                <a:effectLst/>
                <a:uFillTx/>
                <a:latin typeface="Arial"/>
              </a:endParaRPr>
            </a:p>
          </p:txBody>
        </p:sp>
        <p:sp>
          <p:nvSpPr>
            <p:cNvPr id="42" name=""/>
            <p:cNvSpPr/>
            <p:nvPr/>
          </p:nvSpPr>
          <p:spPr>
            <a:xfrm>
              <a:off x="1066680" y="2438280"/>
              <a:ext cx="0" cy="381240"/>
            </a:xfrm>
            <a:prstGeom prst="line">
              <a:avLst/>
            </a:prstGeom>
            <a:ln w="38160">
              <a:solidFill>
                <a:srgbClr val="ff33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grpSp>
        <p:nvGrpSpPr>
          <p:cNvPr id="43" name=""/>
          <p:cNvGrpSpPr/>
          <p:nvPr/>
        </p:nvGrpSpPr>
        <p:grpSpPr>
          <a:xfrm>
            <a:off x="1676520" y="2438280"/>
            <a:ext cx="1828800" cy="2971800"/>
            <a:chOff x="1676520" y="2438280"/>
            <a:chExt cx="1828800" cy="2971800"/>
          </a:xfrm>
        </p:grpSpPr>
        <p:sp>
          <p:nvSpPr>
            <p:cNvPr id="44" name=""/>
            <p:cNvSpPr/>
            <p:nvPr/>
          </p:nvSpPr>
          <p:spPr>
            <a:xfrm>
              <a:off x="1676520" y="4191120"/>
              <a:ext cx="1828800" cy="1218960"/>
            </a:xfrm>
            <a:prstGeom prst="flowChartAlternateProcess">
              <a:avLst/>
            </a:prstGeom>
            <a:noFill/>
            <a:ln w="38160">
              <a:solidFill>
                <a:srgbClr val="ff6600"/>
              </a:solidFill>
              <a:miter/>
            </a:ln>
          </p:spPr>
          <p:style>
            <a:lnRef idx="0"/>
            <a:fillRef idx="0"/>
            <a:effectRef idx="0"/>
            <a:fontRef idx="minor"/>
          </p:style>
          <p:txBody>
            <a:bodyPr wrap="none" lIns="90000" rIns="90000" tIns="46800" bIns="46800" anchor="ctr">
              <a:noAutofit/>
            </a:bodyPr>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Real G2</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Window </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MediaPlayer</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Up to 400 KBPS</a:t>
              </a:r>
              <a:endParaRPr b="0" lang="en-US" sz="1400" strike="noStrike" u="none">
                <a:solidFill>
                  <a:srgbClr val="ffffff"/>
                </a:solidFill>
                <a:effectLst/>
                <a:uFillTx/>
                <a:latin typeface="Arial"/>
              </a:endParaRPr>
            </a:p>
          </p:txBody>
        </p:sp>
        <p:sp>
          <p:nvSpPr>
            <p:cNvPr id="45" name=""/>
            <p:cNvSpPr/>
            <p:nvPr/>
          </p:nvSpPr>
          <p:spPr>
            <a:xfrm>
              <a:off x="2590920" y="2438280"/>
              <a:ext cx="0" cy="1752840"/>
            </a:xfrm>
            <a:prstGeom prst="line">
              <a:avLst/>
            </a:prstGeom>
            <a:ln w="38160">
              <a:solidFill>
                <a:srgbClr val="ff66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sp>
        <p:nvSpPr>
          <p:cNvPr id="46" name=""/>
          <p:cNvSpPr/>
          <p:nvPr/>
        </p:nvSpPr>
        <p:spPr>
          <a:xfrm>
            <a:off x="3352680" y="1676520"/>
            <a:ext cx="2210040" cy="761760"/>
          </a:xfrm>
          <a:custGeom>
            <a:avLst/>
            <a:gdLst>
              <a:gd name="textAreaLeft" fmla="*/ 0 w 2210040"/>
              <a:gd name="textAreaRight" fmla="*/ 2210400 w 2210040"/>
              <a:gd name="textAreaTop" fmla="*/ 0 h 761760"/>
              <a:gd name="textAreaBottom" fmla="*/ 762120 h 76176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9933"/>
          </a:solid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Stream</a:t>
            </a:r>
            <a:endParaRPr b="0" lang="en-US" sz="1400" strike="noStrike" u="none">
              <a:solidFill>
                <a:srgbClr val="ffffff"/>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3300"/>
                </a:solidFill>
                <a:effectLst/>
                <a:uFillTx/>
                <a:latin typeface="Arial"/>
              </a:rPr>
              <a:t>Hosting</a:t>
            </a:r>
            <a:endParaRPr b="0" lang="en-US" sz="1400" strike="noStrike" u="none">
              <a:solidFill>
                <a:srgbClr val="ffffff"/>
              </a:solidFill>
              <a:effectLst/>
              <a:uFillTx/>
              <a:latin typeface="Arial"/>
            </a:endParaRPr>
          </a:p>
        </p:txBody>
      </p:sp>
      <p:grpSp>
        <p:nvGrpSpPr>
          <p:cNvPr id="47" name=""/>
          <p:cNvGrpSpPr/>
          <p:nvPr/>
        </p:nvGrpSpPr>
        <p:grpSpPr>
          <a:xfrm>
            <a:off x="3048120" y="2438280"/>
            <a:ext cx="2438280" cy="1676520"/>
            <a:chOff x="3048120" y="2438280"/>
            <a:chExt cx="2438280" cy="1676520"/>
          </a:xfrm>
        </p:grpSpPr>
        <p:sp>
          <p:nvSpPr>
            <p:cNvPr id="48" name=""/>
            <p:cNvSpPr/>
            <p:nvPr/>
          </p:nvSpPr>
          <p:spPr>
            <a:xfrm>
              <a:off x="3048120" y="2819520"/>
              <a:ext cx="2438280" cy="1295280"/>
            </a:xfrm>
            <a:prstGeom prst="flowChartAlternateProcess">
              <a:avLst/>
            </a:prstGeom>
            <a:noFill/>
            <a:ln w="38160">
              <a:solidFill>
                <a:srgbClr val="ff9933"/>
              </a:solidFill>
              <a:miter/>
            </a:ln>
          </p:spPr>
          <p:style>
            <a:lnRef idx="0"/>
            <a:fillRef idx="0"/>
            <a:effectRef idx="0"/>
            <a:fontRef idx="minor"/>
          </p:style>
          <p:txBody>
            <a:bodyPr wrap="none" lIns="90000" rIns="90000" tIns="46800" bIns="46800" anchor="ctr">
              <a:noAutofit/>
            </a:bodyPr>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World wide data</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centers</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Ubiquitous reach</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500,000 simultaneous </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	</a:t>
              </a:r>
              <a:r>
                <a:rPr b="1" lang="en-US" sz="1400" strike="noStrike" u="none">
                  <a:solidFill>
                    <a:srgbClr val="ffffff"/>
                  </a:solidFill>
                  <a:effectLst/>
                  <a:uFillTx/>
                  <a:latin typeface="Arial"/>
                </a:rPr>
                <a:t>streams</a:t>
              </a:r>
              <a:endParaRPr b="0" lang="en-US" sz="1400" strike="noStrike" u="none">
                <a:solidFill>
                  <a:srgbClr val="ffffff"/>
                </a:solidFill>
                <a:effectLst/>
                <a:uFillTx/>
                <a:latin typeface="Arial"/>
              </a:endParaRPr>
            </a:p>
            <a:p>
              <a:pPr marL="231840" indent="-23184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ff"/>
                </a:solidFill>
                <a:effectLst/>
                <a:uFillTx/>
                <a:latin typeface="Arial"/>
              </a:endParaRPr>
            </a:p>
          </p:txBody>
        </p:sp>
        <p:sp>
          <p:nvSpPr>
            <p:cNvPr id="49" name=""/>
            <p:cNvSpPr/>
            <p:nvPr/>
          </p:nvSpPr>
          <p:spPr>
            <a:xfrm>
              <a:off x="4495680" y="2438280"/>
              <a:ext cx="0" cy="381240"/>
            </a:xfrm>
            <a:prstGeom prst="line">
              <a:avLst/>
            </a:prstGeom>
            <a:ln w="38160">
              <a:solidFill>
                <a:srgbClr val="ff9933"/>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grpSp>
        <p:nvGrpSpPr>
          <p:cNvPr id="50" name=""/>
          <p:cNvGrpSpPr/>
          <p:nvPr/>
        </p:nvGrpSpPr>
        <p:grpSpPr>
          <a:xfrm>
            <a:off x="4419720" y="2438280"/>
            <a:ext cx="3428640" cy="3047760"/>
            <a:chOff x="4419720" y="2438280"/>
            <a:chExt cx="3428640" cy="3047760"/>
          </a:xfrm>
        </p:grpSpPr>
        <p:sp>
          <p:nvSpPr>
            <p:cNvPr id="51" name=""/>
            <p:cNvSpPr/>
            <p:nvPr/>
          </p:nvSpPr>
          <p:spPr>
            <a:xfrm>
              <a:off x="4419720" y="4236120"/>
              <a:ext cx="3428640" cy="1249920"/>
            </a:xfrm>
            <a:prstGeom prst="flowChartAlternateProcess">
              <a:avLst/>
            </a:prstGeom>
            <a:noFill/>
            <a:ln w="38160">
              <a:solidFill>
                <a:srgbClr val="ffcc00"/>
              </a:solidFill>
              <a:miter/>
            </a:ln>
          </p:spPr>
          <p:style>
            <a:lnRef idx="0"/>
            <a:fillRef idx="0"/>
            <a:effectRef idx="0"/>
            <a:fontRef idx="minor"/>
          </p:style>
          <p:txBody>
            <a:bodyPr wrap="none" lIns="90000" rIns="90000" tIns="46800" bIns="46800" anchor="ctr">
              <a:noAutofit/>
            </a:bodyPr>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200 million high bit-rate desktops</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Marquis ISP distribution partners</a:t>
              </a:r>
              <a:endParaRPr b="0" lang="en-US" sz="1400" strike="noStrike" u="none">
                <a:solidFill>
                  <a:srgbClr val="ffffff"/>
                </a:solidFill>
                <a:effectLst/>
                <a:uFillTx/>
                <a:latin typeface="Arial"/>
              </a:endParaRPr>
            </a:p>
            <a:p>
              <a:pPr marL="231840" indent="-231840">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Increasing at 20 PoP/Month</a:t>
              </a:r>
              <a:endParaRPr b="0" lang="en-US" sz="1400" strike="noStrike" u="none">
                <a:solidFill>
                  <a:srgbClr val="ffffff"/>
                </a:solidFill>
                <a:effectLst/>
                <a:uFillTx/>
                <a:latin typeface="Arial"/>
              </a:endParaRPr>
            </a:p>
          </p:txBody>
        </p:sp>
        <p:sp>
          <p:nvSpPr>
            <p:cNvPr id="52" name=""/>
            <p:cNvSpPr/>
            <p:nvPr/>
          </p:nvSpPr>
          <p:spPr>
            <a:xfrm>
              <a:off x="6134040" y="2438280"/>
              <a:ext cx="0" cy="1797840"/>
            </a:xfrm>
            <a:prstGeom prst="line">
              <a:avLst/>
            </a:prstGeom>
            <a:ln w="38160">
              <a:solidFill>
                <a:srgbClr val="ffcc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533520" y="75960"/>
            <a:ext cx="807696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400" strike="noStrike" u="none">
                <a:solidFill>
                  <a:srgbClr val="ffcc00"/>
                </a:solidFill>
                <a:effectLst/>
                <a:uFillTx/>
                <a:latin typeface="Arial"/>
              </a:rPr>
              <a:t>Streaming Media Applications</a:t>
            </a:r>
            <a:endParaRPr b="0" lang="en-US" sz="3400" strike="noStrike" u="none">
              <a:solidFill>
                <a:srgbClr val="ffffff"/>
              </a:solidFill>
              <a:effectLst/>
              <a:uFillTx/>
              <a:latin typeface="Arial"/>
            </a:endParaRPr>
          </a:p>
        </p:txBody>
      </p:sp>
      <p:sp>
        <p:nvSpPr>
          <p:cNvPr id="54" name=""/>
          <p:cNvSpPr/>
          <p:nvPr/>
        </p:nvSpPr>
        <p:spPr>
          <a:xfrm>
            <a:off x="838080" y="1066680"/>
            <a:ext cx="2895840" cy="1524240"/>
          </a:xfrm>
          <a:custGeom>
            <a:avLst/>
            <a:gdLst>
              <a:gd name="textAreaLeft" fmla="*/ 361800 w 2895840"/>
              <a:gd name="textAreaRight" fmla="*/ 2534040 w 2895840"/>
              <a:gd name="textAreaTop" fmla="*/ 380880 h 1524240"/>
              <a:gd name="textAreaBottom" fmla="*/ 1143360 h 1524240"/>
            </a:gdLst>
            <a:ahLst/>
            <a:cxnLst/>
            <a:rect l="textAreaLeft" t="textAreaTop" r="textAreaRight" b="textAreaBottom"/>
            <a:pathLst>
              <a:path w="21600" h="21600">
                <a:moveTo>
                  <a:pt x="0" y="5400"/>
                </a:moveTo>
                <a:lnTo>
                  <a:pt x="16200" y="5400"/>
                </a:lnTo>
                <a:lnTo>
                  <a:pt x="16200" y="0"/>
                </a:lnTo>
                <a:lnTo>
                  <a:pt x="21600" y="10800"/>
                </a:lnTo>
                <a:lnTo>
                  <a:pt x="16200" y="21600"/>
                </a:lnTo>
                <a:lnTo>
                  <a:pt x="16200" y="16200"/>
                </a:lnTo>
                <a:lnTo>
                  <a:pt x="0" y="16200"/>
                </a:lnTo>
                <a:lnTo>
                  <a:pt x="2700" y="10800"/>
                </a:lnTo>
                <a:lnTo>
                  <a:pt x="0" y="5400"/>
                </a:lnTo>
                <a:close/>
              </a:path>
            </a:pathLst>
          </a:custGeom>
          <a:gradFill rotWithShape="0">
            <a:gsLst>
              <a:gs pos="0">
                <a:srgbClr val="00cc66"/>
              </a:gs>
              <a:gs pos="100000">
                <a:srgbClr val="339933"/>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Distance</a:t>
            </a:r>
            <a:endParaRPr b="0" lang="en-US" sz="2000" strike="noStrike" u="none">
              <a:solidFill>
                <a:srgbClr val="ffffff"/>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Learning</a:t>
            </a:r>
            <a:endParaRPr b="0" lang="en-US" sz="2000" strike="noStrike" u="none">
              <a:solidFill>
                <a:srgbClr val="ffffff"/>
              </a:solidFill>
              <a:effectLst/>
              <a:uFillTx/>
              <a:latin typeface="Arial"/>
            </a:endParaRPr>
          </a:p>
        </p:txBody>
      </p:sp>
      <p:sp>
        <p:nvSpPr>
          <p:cNvPr id="55" name=""/>
          <p:cNvSpPr/>
          <p:nvPr/>
        </p:nvSpPr>
        <p:spPr>
          <a:xfrm>
            <a:off x="3886200" y="1143000"/>
            <a:ext cx="4343400" cy="1523880"/>
          </a:xfrm>
          <a:prstGeom prst="roundRect">
            <a:avLst>
              <a:gd name="adj" fmla="val 16667"/>
            </a:avLst>
          </a:prstGeom>
          <a:gradFill rotWithShape="0">
            <a:gsLst>
              <a:gs pos="0">
                <a:srgbClr val="00cc66"/>
              </a:gs>
              <a:gs pos="100000">
                <a:srgbClr val="339933"/>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56" name=""/>
          <p:cNvSpPr/>
          <p:nvPr/>
        </p:nvSpPr>
        <p:spPr>
          <a:xfrm>
            <a:off x="3962520" y="1295280"/>
            <a:ext cx="3200400" cy="1202760"/>
          </a:xfrm>
          <a:prstGeom prst="rect">
            <a:avLst/>
          </a:prstGeom>
          <a:noFill/>
          <a:ln w="0">
            <a:noFill/>
          </a:ln>
        </p:spPr>
        <p:style>
          <a:lnRef idx="0"/>
          <a:fillRef idx="0"/>
          <a:effectRef idx="0"/>
          <a:fontRef idx="minor"/>
        </p:style>
        <p:txBody>
          <a:bodyPr lIns="90000" rIns="90000" tIns="46800" bIns="46800" anchor="t">
            <a:spAutoFit/>
          </a:bodyPr>
          <a:p>
            <a:pPr>
              <a:spcBef>
                <a:spcPts val="1125"/>
              </a:spcBef>
              <a:buClr>
                <a:srgbClr val="ffffff"/>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 </a:t>
            </a:r>
            <a:r>
              <a:rPr b="0" lang="en-US" sz="1800" strike="noStrike" u="none">
                <a:solidFill>
                  <a:srgbClr val="ffffff"/>
                </a:solidFill>
                <a:effectLst/>
                <a:uFillTx/>
                <a:latin typeface="Frutiger 55 Roman"/>
              </a:rPr>
              <a:t>Video Library on Demand</a:t>
            </a:r>
            <a:endParaRPr b="0" lang="en-US" sz="1800" strike="noStrike" u="none">
              <a:solidFill>
                <a:srgbClr val="ffffff"/>
              </a:solidFill>
              <a:effectLst/>
              <a:uFillTx/>
              <a:latin typeface="Arial"/>
            </a:endParaRPr>
          </a:p>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Stand-up Trainer</a:t>
            </a:r>
            <a:endParaRPr b="0" lang="en-US" sz="1800" strike="noStrike" u="none">
              <a:solidFill>
                <a:srgbClr val="ffffff"/>
              </a:solidFill>
              <a:effectLst/>
              <a:uFillTx/>
              <a:latin typeface="Arial"/>
            </a:endParaRPr>
          </a:p>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Virtual Seminars</a:t>
            </a:r>
            <a:endParaRPr b="0" lang="en-US" sz="1800" strike="noStrike" u="none">
              <a:solidFill>
                <a:srgbClr val="ffffff"/>
              </a:solidFill>
              <a:effectLst/>
              <a:uFillTx/>
              <a:latin typeface="Arial"/>
            </a:endParaRPr>
          </a:p>
        </p:txBody>
      </p:sp>
      <p:sp>
        <p:nvSpPr>
          <p:cNvPr id="57" name=""/>
          <p:cNvSpPr/>
          <p:nvPr/>
        </p:nvSpPr>
        <p:spPr>
          <a:xfrm>
            <a:off x="838080" y="2666880"/>
            <a:ext cx="2895840" cy="1524240"/>
          </a:xfrm>
          <a:custGeom>
            <a:avLst/>
            <a:gdLst>
              <a:gd name="textAreaLeft" fmla="*/ 361800 w 2895840"/>
              <a:gd name="textAreaRight" fmla="*/ 2534040 w 2895840"/>
              <a:gd name="textAreaTop" fmla="*/ 380880 h 1524240"/>
              <a:gd name="textAreaBottom" fmla="*/ 1143360 h 1524240"/>
            </a:gdLst>
            <a:ahLst/>
            <a:cxnLst/>
            <a:rect l="textAreaLeft" t="textAreaTop" r="textAreaRight" b="textAreaBottom"/>
            <a:pathLst>
              <a:path w="21600" h="21600">
                <a:moveTo>
                  <a:pt x="0" y="5400"/>
                </a:moveTo>
                <a:lnTo>
                  <a:pt x="16200" y="5400"/>
                </a:lnTo>
                <a:lnTo>
                  <a:pt x="16200" y="0"/>
                </a:lnTo>
                <a:lnTo>
                  <a:pt x="21600" y="10800"/>
                </a:lnTo>
                <a:lnTo>
                  <a:pt x="16200" y="21600"/>
                </a:lnTo>
                <a:lnTo>
                  <a:pt x="16200" y="16200"/>
                </a:lnTo>
                <a:lnTo>
                  <a:pt x="0" y="16200"/>
                </a:lnTo>
                <a:lnTo>
                  <a:pt x="2700" y="10800"/>
                </a:lnTo>
                <a:lnTo>
                  <a:pt x="0" y="5400"/>
                </a:lnTo>
                <a:close/>
              </a:path>
            </a:pathLst>
          </a:custGeom>
          <a:gradFill rotWithShape="0">
            <a:gsLst>
              <a:gs pos="0">
                <a:srgbClr val="0099ff"/>
              </a:gs>
              <a:gs pos="100000">
                <a:srgbClr val="0000cc"/>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Corporate</a:t>
            </a:r>
            <a:endParaRPr b="0" lang="en-US" sz="2000" strike="noStrike" u="none">
              <a:solidFill>
                <a:srgbClr val="ffffff"/>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Communications</a:t>
            </a:r>
            <a:endParaRPr b="0" lang="en-US" sz="2000" strike="noStrike" u="none">
              <a:solidFill>
                <a:srgbClr val="ffffff"/>
              </a:solidFill>
              <a:effectLst/>
              <a:uFillTx/>
              <a:latin typeface="Arial"/>
            </a:endParaRPr>
          </a:p>
        </p:txBody>
      </p:sp>
      <p:sp>
        <p:nvSpPr>
          <p:cNvPr id="58" name=""/>
          <p:cNvSpPr/>
          <p:nvPr/>
        </p:nvSpPr>
        <p:spPr>
          <a:xfrm>
            <a:off x="3886200" y="2825640"/>
            <a:ext cx="4343400" cy="1289160"/>
          </a:xfrm>
          <a:prstGeom prst="roundRect">
            <a:avLst>
              <a:gd name="adj" fmla="val 16667"/>
            </a:avLst>
          </a:prstGeom>
          <a:gradFill rotWithShape="0">
            <a:gsLst>
              <a:gs pos="0">
                <a:srgbClr val="0099ff"/>
              </a:gs>
              <a:gs pos="100000">
                <a:srgbClr val="0000cc"/>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59" name=""/>
          <p:cNvSpPr/>
          <p:nvPr/>
        </p:nvSpPr>
        <p:spPr>
          <a:xfrm>
            <a:off x="3962520" y="2846520"/>
            <a:ext cx="4572000" cy="1202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CEO Announcements</a:t>
            </a:r>
            <a:endParaRPr b="0" lang="en-US" sz="1800" strike="noStrike" u="none">
              <a:solidFill>
                <a:srgbClr val="ffffff"/>
              </a:solidFill>
              <a:effectLst/>
              <a:uFillTx/>
              <a:latin typeface="Arial"/>
            </a:endParaRPr>
          </a:p>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Investor Relations</a:t>
            </a:r>
            <a:endParaRPr b="0" lang="en-US" sz="1800" strike="noStrike" u="none">
              <a:solidFill>
                <a:srgbClr val="ffffff"/>
              </a:solidFill>
              <a:effectLst/>
              <a:uFillTx/>
              <a:latin typeface="Arial"/>
            </a:endParaRPr>
          </a:p>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Product Announcements</a:t>
            </a:r>
            <a:endParaRPr b="0" lang="en-US" sz="1800" strike="noStrike" u="none">
              <a:solidFill>
                <a:srgbClr val="ffffff"/>
              </a:solidFill>
              <a:effectLst/>
              <a:uFillTx/>
              <a:latin typeface="Arial"/>
            </a:endParaRPr>
          </a:p>
        </p:txBody>
      </p:sp>
      <p:sp>
        <p:nvSpPr>
          <p:cNvPr id="60" name=""/>
          <p:cNvSpPr/>
          <p:nvPr/>
        </p:nvSpPr>
        <p:spPr>
          <a:xfrm>
            <a:off x="838080" y="4267080"/>
            <a:ext cx="2895840" cy="1524240"/>
          </a:xfrm>
          <a:custGeom>
            <a:avLst/>
            <a:gdLst>
              <a:gd name="textAreaLeft" fmla="*/ 361800 w 2895840"/>
              <a:gd name="textAreaRight" fmla="*/ 2534040 w 2895840"/>
              <a:gd name="textAreaTop" fmla="*/ 380880 h 1524240"/>
              <a:gd name="textAreaBottom" fmla="*/ 1143360 h 1524240"/>
            </a:gdLst>
            <a:ahLst/>
            <a:cxnLst/>
            <a:rect l="textAreaLeft" t="textAreaTop" r="textAreaRight" b="textAreaBottom"/>
            <a:pathLst>
              <a:path w="21600" h="21600">
                <a:moveTo>
                  <a:pt x="0" y="5400"/>
                </a:moveTo>
                <a:lnTo>
                  <a:pt x="16200" y="5400"/>
                </a:lnTo>
                <a:lnTo>
                  <a:pt x="16200" y="0"/>
                </a:lnTo>
                <a:lnTo>
                  <a:pt x="21600" y="10800"/>
                </a:lnTo>
                <a:lnTo>
                  <a:pt x="16200" y="21600"/>
                </a:lnTo>
                <a:lnTo>
                  <a:pt x="16200" y="16200"/>
                </a:lnTo>
                <a:lnTo>
                  <a:pt x="0" y="16200"/>
                </a:lnTo>
                <a:lnTo>
                  <a:pt x="2700" y="10800"/>
                </a:lnTo>
                <a:lnTo>
                  <a:pt x="0" y="5400"/>
                </a:lnTo>
                <a:close/>
              </a:path>
            </a:pathLst>
          </a:custGeom>
          <a:gradFill rotWithShape="0">
            <a:gsLst>
              <a:gs pos="0">
                <a:srgbClr val="ff3300"/>
              </a:gs>
              <a:gs pos="100000">
                <a:srgbClr val="cc0000"/>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ff"/>
                </a:solidFill>
                <a:effectLst/>
                <a:uFillTx/>
                <a:latin typeface="Frutiger 55 Roman"/>
              </a:rPr>
              <a:t>E-commerce</a:t>
            </a:r>
            <a:endParaRPr b="0" lang="en-US" sz="2000" strike="noStrike" u="none">
              <a:solidFill>
                <a:srgbClr val="ffffff"/>
              </a:solidFill>
              <a:effectLst/>
              <a:uFillTx/>
              <a:latin typeface="Arial"/>
            </a:endParaRPr>
          </a:p>
        </p:txBody>
      </p:sp>
      <p:sp>
        <p:nvSpPr>
          <p:cNvPr id="61" name=""/>
          <p:cNvSpPr/>
          <p:nvPr/>
        </p:nvSpPr>
        <p:spPr>
          <a:xfrm>
            <a:off x="3886200" y="4267080"/>
            <a:ext cx="4343400" cy="1524240"/>
          </a:xfrm>
          <a:prstGeom prst="roundRect">
            <a:avLst>
              <a:gd name="adj" fmla="val 16667"/>
            </a:avLst>
          </a:prstGeom>
          <a:gradFill rotWithShape="0">
            <a:gsLst>
              <a:gs pos="0">
                <a:srgbClr val="ff3300"/>
              </a:gs>
              <a:gs pos="100000">
                <a:srgbClr val="cc0000"/>
              </a:gs>
            </a:gsLst>
            <a:path path="rect">
              <a:fillToRect l="50000" t="50000" r="50000" b="50000"/>
            </a:path>
          </a:gra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ff"/>
              </a:solidFill>
              <a:effectLst/>
              <a:uFillTx/>
              <a:latin typeface="Arial"/>
            </a:endParaRPr>
          </a:p>
        </p:txBody>
      </p:sp>
      <p:sp>
        <p:nvSpPr>
          <p:cNvPr id="62" name=""/>
          <p:cNvSpPr/>
          <p:nvPr/>
        </p:nvSpPr>
        <p:spPr>
          <a:xfrm>
            <a:off x="3949560" y="4630680"/>
            <a:ext cx="4114800" cy="785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Stream ads and product demos </a:t>
            </a:r>
            <a:endParaRPr b="0" lang="en-US" sz="1800" strike="noStrike" u="none">
              <a:solidFill>
                <a:srgbClr val="ffffff"/>
              </a:solidFill>
              <a:effectLst/>
              <a:uFillTx/>
              <a:latin typeface="Arial"/>
            </a:endParaRPr>
          </a:p>
          <a:p>
            <a:pPr>
              <a:lnSpc>
                <a:spcPct val="100000"/>
              </a:lnSpc>
              <a:spcBef>
                <a:spcPts val="1125"/>
              </a:spcBef>
              <a:buClr>
                <a:srgbClr val="ffffff"/>
              </a:buClr>
              <a:buFont typeface="Frutiger 55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ff"/>
                </a:solidFill>
                <a:effectLst/>
                <a:uFillTx/>
                <a:latin typeface="Frutiger 55 Roman"/>
              </a:rPr>
              <a:t> Interactive Customer Support</a:t>
            </a:r>
            <a:endParaRPr b="0" lang="en-US" sz="1800" strike="noStrike" u="none">
              <a:solidFill>
                <a:srgbClr val="ffffff"/>
              </a:solidFill>
              <a:effectLst/>
              <a:uFillTx/>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3" name=""/>
          <p:cNvSpPr/>
          <p:nvPr/>
        </p:nvSpPr>
        <p:spPr>
          <a:xfrm>
            <a:off x="2590920" y="1400040"/>
            <a:ext cx="1245960" cy="366840"/>
          </a:xfrm>
          <a:prstGeom prst="rect">
            <a:avLst/>
          </a:prstGeom>
          <a:solidFill>
            <a:srgbClr val="0085e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64" name=""/>
          <p:cNvSpPr/>
          <p:nvPr/>
        </p:nvSpPr>
        <p:spPr>
          <a:xfrm>
            <a:off x="282600" y="2944800"/>
            <a:ext cx="446040" cy="438120"/>
          </a:xfrm>
          <a:custGeom>
            <a:avLst/>
            <a:gdLst/>
            <a:ahLst/>
            <a:rect l="l" t="t" r="r" b="b"/>
            <a:pathLst>
              <a:path w="1581" h="1105">
                <a:moveTo>
                  <a:pt x="86" y="0"/>
                </a:moveTo>
                <a:lnTo>
                  <a:pt x="1495" y="0"/>
                </a:lnTo>
                <a:lnTo>
                  <a:pt x="1499" y="0"/>
                </a:lnTo>
                <a:lnTo>
                  <a:pt x="1504" y="1"/>
                </a:lnTo>
                <a:lnTo>
                  <a:pt x="1511" y="2"/>
                </a:lnTo>
                <a:lnTo>
                  <a:pt x="1520" y="4"/>
                </a:lnTo>
                <a:lnTo>
                  <a:pt x="1528" y="7"/>
                </a:lnTo>
                <a:lnTo>
                  <a:pt x="1536" y="10"/>
                </a:lnTo>
                <a:lnTo>
                  <a:pt x="1543" y="14"/>
                </a:lnTo>
                <a:lnTo>
                  <a:pt x="1549" y="19"/>
                </a:lnTo>
                <a:lnTo>
                  <a:pt x="1555" y="24"/>
                </a:lnTo>
                <a:lnTo>
                  <a:pt x="1562" y="30"/>
                </a:lnTo>
                <a:lnTo>
                  <a:pt x="1566" y="36"/>
                </a:lnTo>
                <a:lnTo>
                  <a:pt x="1570" y="43"/>
                </a:lnTo>
                <a:lnTo>
                  <a:pt x="1574" y="51"/>
                </a:lnTo>
                <a:lnTo>
                  <a:pt x="1577" y="58"/>
                </a:lnTo>
                <a:lnTo>
                  <a:pt x="1579" y="66"/>
                </a:lnTo>
                <a:lnTo>
                  <a:pt x="1580" y="75"/>
                </a:lnTo>
                <a:lnTo>
                  <a:pt x="1581" y="83"/>
                </a:lnTo>
                <a:lnTo>
                  <a:pt x="1581" y="1021"/>
                </a:lnTo>
                <a:lnTo>
                  <a:pt x="1581" y="1027"/>
                </a:lnTo>
                <a:lnTo>
                  <a:pt x="1580" y="1031"/>
                </a:lnTo>
                <a:lnTo>
                  <a:pt x="1579" y="1039"/>
                </a:lnTo>
                <a:lnTo>
                  <a:pt x="1577" y="1047"/>
                </a:lnTo>
                <a:lnTo>
                  <a:pt x="1574" y="1054"/>
                </a:lnTo>
                <a:lnTo>
                  <a:pt x="1570" y="1062"/>
                </a:lnTo>
                <a:lnTo>
                  <a:pt x="1566" y="1069"/>
                </a:lnTo>
                <a:lnTo>
                  <a:pt x="1562" y="1074"/>
                </a:lnTo>
                <a:lnTo>
                  <a:pt x="1555" y="1081"/>
                </a:lnTo>
                <a:lnTo>
                  <a:pt x="1549" y="1085"/>
                </a:lnTo>
                <a:lnTo>
                  <a:pt x="1543" y="1091"/>
                </a:lnTo>
                <a:lnTo>
                  <a:pt x="1536" y="1095"/>
                </a:lnTo>
                <a:lnTo>
                  <a:pt x="1528" y="1098"/>
                </a:lnTo>
                <a:lnTo>
                  <a:pt x="1520" y="1102"/>
                </a:lnTo>
                <a:lnTo>
                  <a:pt x="1511" y="1103"/>
                </a:lnTo>
                <a:lnTo>
                  <a:pt x="1504" y="1105"/>
                </a:lnTo>
                <a:lnTo>
                  <a:pt x="1495" y="1105"/>
                </a:lnTo>
                <a:lnTo>
                  <a:pt x="86" y="1105"/>
                </a:lnTo>
                <a:lnTo>
                  <a:pt x="82" y="1105"/>
                </a:lnTo>
                <a:lnTo>
                  <a:pt x="77" y="1105"/>
                </a:lnTo>
                <a:lnTo>
                  <a:pt x="69" y="1103"/>
                </a:lnTo>
                <a:lnTo>
                  <a:pt x="60" y="1102"/>
                </a:lnTo>
                <a:lnTo>
                  <a:pt x="53" y="1098"/>
                </a:lnTo>
                <a:lnTo>
                  <a:pt x="44" y="1095"/>
                </a:lnTo>
                <a:lnTo>
                  <a:pt x="37" y="1091"/>
                </a:lnTo>
                <a:lnTo>
                  <a:pt x="31" y="1085"/>
                </a:lnTo>
                <a:lnTo>
                  <a:pt x="26" y="1081"/>
                </a:lnTo>
                <a:lnTo>
                  <a:pt x="20" y="1074"/>
                </a:lnTo>
                <a:lnTo>
                  <a:pt x="15" y="1069"/>
                </a:lnTo>
                <a:lnTo>
                  <a:pt x="10" y="1062"/>
                </a:lnTo>
                <a:lnTo>
                  <a:pt x="6" y="1054"/>
                </a:lnTo>
                <a:lnTo>
                  <a:pt x="4" y="1047"/>
                </a:lnTo>
                <a:lnTo>
                  <a:pt x="1" y="1039"/>
                </a:lnTo>
                <a:lnTo>
                  <a:pt x="0" y="1031"/>
                </a:lnTo>
                <a:lnTo>
                  <a:pt x="0" y="1021"/>
                </a:lnTo>
                <a:lnTo>
                  <a:pt x="0" y="83"/>
                </a:lnTo>
                <a:lnTo>
                  <a:pt x="0" y="78"/>
                </a:lnTo>
                <a:lnTo>
                  <a:pt x="0" y="75"/>
                </a:lnTo>
                <a:lnTo>
                  <a:pt x="1" y="66"/>
                </a:lnTo>
                <a:lnTo>
                  <a:pt x="4" y="58"/>
                </a:lnTo>
                <a:lnTo>
                  <a:pt x="6" y="51"/>
                </a:lnTo>
                <a:lnTo>
                  <a:pt x="10" y="43"/>
                </a:lnTo>
                <a:lnTo>
                  <a:pt x="15" y="36"/>
                </a:lnTo>
                <a:lnTo>
                  <a:pt x="20" y="30"/>
                </a:lnTo>
                <a:lnTo>
                  <a:pt x="26" y="24"/>
                </a:lnTo>
                <a:lnTo>
                  <a:pt x="31" y="19"/>
                </a:lnTo>
                <a:lnTo>
                  <a:pt x="37" y="14"/>
                </a:lnTo>
                <a:lnTo>
                  <a:pt x="44" y="10"/>
                </a:lnTo>
                <a:lnTo>
                  <a:pt x="53" y="7"/>
                </a:lnTo>
                <a:lnTo>
                  <a:pt x="60" y="4"/>
                </a:lnTo>
                <a:lnTo>
                  <a:pt x="69" y="2"/>
                </a:lnTo>
                <a:lnTo>
                  <a:pt x="77" y="1"/>
                </a:lnTo>
                <a:lnTo>
                  <a:pt x="86" y="0"/>
                </a:lnTo>
                <a:lnTo>
                  <a:pt x="8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65" name=""/>
          <p:cNvSpPr/>
          <p:nvPr/>
        </p:nvSpPr>
        <p:spPr>
          <a:xfrm>
            <a:off x="282600" y="2944800"/>
            <a:ext cx="446040" cy="438120"/>
          </a:xfrm>
          <a:custGeom>
            <a:avLst/>
            <a:gdLst/>
            <a:ahLst/>
            <a:rect l="l" t="t" r="r" b="b"/>
            <a:pathLst>
              <a:path w="1581" h="1105">
                <a:moveTo>
                  <a:pt x="86" y="0"/>
                </a:moveTo>
                <a:lnTo>
                  <a:pt x="1495" y="0"/>
                </a:lnTo>
                <a:lnTo>
                  <a:pt x="1499" y="0"/>
                </a:lnTo>
                <a:lnTo>
                  <a:pt x="1504" y="1"/>
                </a:lnTo>
                <a:lnTo>
                  <a:pt x="1511" y="2"/>
                </a:lnTo>
                <a:lnTo>
                  <a:pt x="1520" y="4"/>
                </a:lnTo>
                <a:lnTo>
                  <a:pt x="1528" y="7"/>
                </a:lnTo>
                <a:lnTo>
                  <a:pt x="1536" y="10"/>
                </a:lnTo>
                <a:lnTo>
                  <a:pt x="1543" y="14"/>
                </a:lnTo>
                <a:lnTo>
                  <a:pt x="1549" y="19"/>
                </a:lnTo>
                <a:lnTo>
                  <a:pt x="1555" y="24"/>
                </a:lnTo>
                <a:lnTo>
                  <a:pt x="1562" y="30"/>
                </a:lnTo>
                <a:lnTo>
                  <a:pt x="1566" y="36"/>
                </a:lnTo>
                <a:lnTo>
                  <a:pt x="1570" y="43"/>
                </a:lnTo>
                <a:lnTo>
                  <a:pt x="1574" y="51"/>
                </a:lnTo>
                <a:lnTo>
                  <a:pt x="1577" y="58"/>
                </a:lnTo>
                <a:lnTo>
                  <a:pt x="1579" y="66"/>
                </a:lnTo>
                <a:lnTo>
                  <a:pt x="1580" y="75"/>
                </a:lnTo>
                <a:lnTo>
                  <a:pt x="1581" y="83"/>
                </a:lnTo>
                <a:lnTo>
                  <a:pt x="1581" y="1021"/>
                </a:lnTo>
                <a:lnTo>
                  <a:pt x="1581" y="1027"/>
                </a:lnTo>
                <a:lnTo>
                  <a:pt x="1580" y="1031"/>
                </a:lnTo>
                <a:lnTo>
                  <a:pt x="1579" y="1039"/>
                </a:lnTo>
                <a:lnTo>
                  <a:pt x="1577" y="1047"/>
                </a:lnTo>
                <a:lnTo>
                  <a:pt x="1574" y="1054"/>
                </a:lnTo>
                <a:lnTo>
                  <a:pt x="1570" y="1062"/>
                </a:lnTo>
                <a:lnTo>
                  <a:pt x="1566" y="1069"/>
                </a:lnTo>
                <a:lnTo>
                  <a:pt x="1562" y="1074"/>
                </a:lnTo>
                <a:lnTo>
                  <a:pt x="1555" y="1081"/>
                </a:lnTo>
                <a:lnTo>
                  <a:pt x="1549" y="1085"/>
                </a:lnTo>
                <a:lnTo>
                  <a:pt x="1543" y="1091"/>
                </a:lnTo>
                <a:lnTo>
                  <a:pt x="1536" y="1095"/>
                </a:lnTo>
                <a:lnTo>
                  <a:pt x="1528" y="1098"/>
                </a:lnTo>
                <a:lnTo>
                  <a:pt x="1520" y="1102"/>
                </a:lnTo>
                <a:lnTo>
                  <a:pt x="1511" y="1103"/>
                </a:lnTo>
                <a:lnTo>
                  <a:pt x="1504" y="1105"/>
                </a:lnTo>
                <a:lnTo>
                  <a:pt x="1495" y="1105"/>
                </a:lnTo>
                <a:lnTo>
                  <a:pt x="86" y="1105"/>
                </a:lnTo>
                <a:lnTo>
                  <a:pt x="82" y="1105"/>
                </a:lnTo>
                <a:lnTo>
                  <a:pt x="77" y="1105"/>
                </a:lnTo>
                <a:lnTo>
                  <a:pt x="69" y="1103"/>
                </a:lnTo>
                <a:lnTo>
                  <a:pt x="60" y="1102"/>
                </a:lnTo>
                <a:lnTo>
                  <a:pt x="53" y="1098"/>
                </a:lnTo>
                <a:lnTo>
                  <a:pt x="44" y="1095"/>
                </a:lnTo>
                <a:lnTo>
                  <a:pt x="37" y="1091"/>
                </a:lnTo>
                <a:lnTo>
                  <a:pt x="31" y="1085"/>
                </a:lnTo>
                <a:lnTo>
                  <a:pt x="26" y="1081"/>
                </a:lnTo>
                <a:lnTo>
                  <a:pt x="20" y="1074"/>
                </a:lnTo>
                <a:lnTo>
                  <a:pt x="15" y="1069"/>
                </a:lnTo>
                <a:lnTo>
                  <a:pt x="10" y="1062"/>
                </a:lnTo>
                <a:lnTo>
                  <a:pt x="6" y="1054"/>
                </a:lnTo>
                <a:lnTo>
                  <a:pt x="4" y="1047"/>
                </a:lnTo>
                <a:lnTo>
                  <a:pt x="1" y="1039"/>
                </a:lnTo>
                <a:lnTo>
                  <a:pt x="0" y="1031"/>
                </a:lnTo>
                <a:lnTo>
                  <a:pt x="0" y="1021"/>
                </a:lnTo>
                <a:lnTo>
                  <a:pt x="0" y="83"/>
                </a:lnTo>
                <a:lnTo>
                  <a:pt x="0" y="78"/>
                </a:lnTo>
                <a:lnTo>
                  <a:pt x="0" y="75"/>
                </a:lnTo>
                <a:lnTo>
                  <a:pt x="1" y="66"/>
                </a:lnTo>
                <a:lnTo>
                  <a:pt x="4" y="58"/>
                </a:lnTo>
                <a:lnTo>
                  <a:pt x="6" y="51"/>
                </a:lnTo>
                <a:lnTo>
                  <a:pt x="10" y="43"/>
                </a:lnTo>
                <a:lnTo>
                  <a:pt x="15" y="36"/>
                </a:lnTo>
                <a:lnTo>
                  <a:pt x="20" y="30"/>
                </a:lnTo>
                <a:lnTo>
                  <a:pt x="26" y="24"/>
                </a:lnTo>
                <a:lnTo>
                  <a:pt x="31" y="19"/>
                </a:lnTo>
                <a:lnTo>
                  <a:pt x="37" y="14"/>
                </a:lnTo>
                <a:lnTo>
                  <a:pt x="44" y="10"/>
                </a:lnTo>
                <a:lnTo>
                  <a:pt x="53" y="7"/>
                </a:lnTo>
                <a:lnTo>
                  <a:pt x="60" y="4"/>
                </a:lnTo>
                <a:lnTo>
                  <a:pt x="69" y="2"/>
                </a:lnTo>
                <a:lnTo>
                  <a:pt x="77" y="1"/>
                </a:lnTo>
                <a:lnTo>
                  <a:pt x="86" y="0"/>
                </a:lnTo>
                <a:lnTo>
                  <a:pt x="86" y="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66" name=""/>
          <p:cNvSpPr/>
          <p:nvPr/>
        </p:nvSpPr>
        <p:spPr>
          <a:xfrm>
            <a:off x="331920" y="2981160"/>
            <a:ext cx="350640" cy="366840"/>
          </a:xfrm>
          <a:custGeom>
            <a:avLst/>
            <a:gdLst/>
            <a:ahLst/>
            <a:rect l="l" t="t" r="r" b="b"/>
            <a:pathLst>
              <a:path w="1236" h="924">
                <a:moveTo>
                  <a:pt x="90" y="0"/>
                </a:moveTo>
                <a:lnTo>
                  <a:pt x="1144" y="0"/>
                </a:lnTo>
                <a:lnTo>
                  <a:pt x="1149" y="0"/>
                </a:lnTo>
                <a:lnTo>
                  <a:pt x="1154" y="1"/>
                </a:lnTo>
                <a:lnTo>
                  <a:pt x="1164" y="2"/>
                </a:lnTo>
                <a:lnTo>
                  <a:pt x="1172" y="5"/>
                </a:lnTo>
                <a:lnTo>
                  <a:pt x="1181" y="8"/>
                </a:lnTo>
                <a:lnTo>
                  <a:pt x="1188" y="11"/>
                </a:lnTo>
                <a:lnTo>
                  <a:pt x="1196" y="16"/>
                </a:lnTo>
                <a:lnTo>
                  <a:pt x="1203" y="21"/>
                </a:lnTo>
                <a:lnTo>
                  <a:pt x="1209" y="27"/>
                </a:lnTo>
                <a:lnTo>
                  <a:pt x="1215" y="33"/>
                </a:lnTo>
                <a:lnTo>
                  <a:pt x="1220" y="41"/>
                </a:lnTo>
                <a:lnTo>
                  <a:pt x="1225" y="48"/>
                </a:lnTo>
                <a:lnTo>
                  <a:pt x="1229" y="56"/>
                </a:lnTo>
                <a:lnTo>
                  <a:pt x="1231" y="64"/>
                </a:lnTo>
                <a:lnTo>
                  <a:pt x="1234" y="73"/>
                </a:lnTo>
                <a:lnTo>
                  <a:pt x="1235" y="82"/>
                </a:lnTo>
                <a:lnTo>
                  <a:pt x="1236" y="90"/>
                </a:lnTo>
                <a:lnTo>
                  <a:pt x="1236" y="833"/>
                </a:lnTo>
                <a:lnTo>
                  <a:pt x="1236" y="838"/>
                </a:lnTo>
                <a:lnTo>
                  <a:pt x="1235" y="843"/>
                </a:lnTo>
                <a:lnTo>
                  <a:pt x="1234" y="852"/>
                </a:lnTo>
                <a:lnTo>
                  <a:pt x="1231" y="860"/>
                </a:lnTo>
                <a:lnTo>
                  <a:pt x="1229" y="869"/>
                </a:lnTo>
                <a:lnTo>
                  <a:pt x="1225" y="876"/>
                </a:lnTo>
                <a:lnTo>
                  <a:pt x="1220" y="884"/>
                </a:lnTo>
                <a:lnTo>
                  <a:pt x="1215" y="891"/>
                </a:lnTo>
                <a:lnTo>
                  <a:pt x="1209" y="897"/>
                </a:lnTo>
                <a:lnTo>
                  <a:pt x="1203" y="904"/>
                </a:lnTo>
                <a:lnTo>
                  <a:pt x="1196" y="908"/>
                </a:lnTo>
                <a:lnTo>
                  <a:pt x="1188" y="913"/>
                </a:lnTo>
                <a:lnTo>
                  <a:pt x="1181" y="916"/>
                </a:lnTo>
                <a:lnTo>
                  <a:pt x="1172" y="919"/>
                </a:lnTo>
                <a:lnTo>
                  <a:pt x="1164" y="922"/>
                </a:lnTo>
                <a:lnTo>
                  <a:pt x="1154" y="922"/>
                </a:lnTo>
                <a:lnTo>
                  <a:pt x="1144" y="924"/>
                </a:lnTo>
                <a:lnTo>
                  <a:pt x="91" y="924"/>
                </a:lnTo>
                <a:lnTo>
                  <a:pt x="87" y="924"/>
                </a:lnTo>
                <a:lnTo>
                  <a:pt x="82" y="922"/>
                </a:lnTo>
                <a:lnTo>
                  <a:pt x="73" y="922"/>
                </a:lnTo>
                <a:lnTo>
                  <a:pt x="64" y="919"/>
                </a:lnTo>
                <a:lnTo>
                  <a:pt x="56" y="916"/>
                </a:lnTo>
                <a:lnTo>
                  <a:pt x="47" y="913"/>
                </a:lnTo>
                <a:lnTo>
                  <a:pt x="40" y="908"/>
                </a:lnTo>
                <a:lnTo>
                  <a:pt x="33" y="904"/>
                </a:lnTo>
                <a:lnTo>
                  <a:pt x="26" y="897"/>
                </a:lnTo>
                <a:lnTo>
                  <a:pt x="20" y="891"/>
                </a:lnTo>
                <a:lnTo>
                  <a:pt x="15" y="884"/>
                </a:lnTo>
                <a:lnTo>
                  <a:pt x="11" y="876"/>
                </a:lnTo>
                <a:lnTo>
                  <a:pt x="7" y="869"/>
                </a:lnTo>
                <a:lnTo>
                  <a:pt x="3" y="860"/>
                </a:lnTo>
                <a:lnTo>
                  <a:pt x="2" y="852"/>
                </a:lnTo>
                <a:lnTo>
                  <a:pt x="0" y="843"/>
                </a:lnTo>
                <a:lnTo>
                  <a:pt x="0" y="833"/>
                </a:lnTo>
                <a:lnTo>
                  <a:pt x="0" y="90"/>
                </a:lnTo>
                <a:lnTo>
                  <a:pt x="0" y="87"/>
                </a:lnTo>
                <a:lnTo>
                  <a:pt x="0" y="82"/>
                </a:lnTo>
                <a:lnTo>
                  <a:pt x="2" y="73"/>
                </a:lnTo>
                <a:lnTo>
                  <a:pt x="3" y="64"/>
                </a:lnTo>
                <a:lnTo>
                  <a:pt x="7" y="56"/>
                </a:lnTo>
                <a:lnTo>
                  <a:pt x="11" y="48"/>
                </a:lnTo>
                <a:lnTo>
                  <a:pt x="15" y="41"/>
                </a:lnTo>
                <a:lnTo>
                  <a:pt x="20" y="33"/>
                </a:lnTo>
                <a:lnTo>
                  <a:pt x="26" y="27"/>
                </a:lnTo>
                <a:lnTo>
                  <a:pt x="33" y="21"/>
                </a:lnTo>
                <a:lnTo>
                  <a:pt x="40" y="16"/>
                </a:lnTo>
                <a:lnTo>
                  <a:pt x="47" y="11"/>
                </a:lnTo>
                <a:lnTo>
                  <a:pt x="56" y="8"/>
                </a:lnTo>
                <a:lnTo>
                  <a:pt x="64" y="5"/>
                </a:lnTo>
                <a:lnTo>
                  <a:pt x="73" y="2"/>
                </a:lnTo>
                <a:lnTo>
                  <a:pt x="82" y="1"/>
                </a:lnTo>
                <a:lnTo>
                  <a:pt x="91" y="0"/>
                </a:lnTo>
                <a:lnTo>
                  <a:pt x="91" y="0"/>
                </a:lnTo>
                <a:lnTo>
                  <a:pt x="9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67" name=""/>
          <p:cNvSpPr/>
          <p:nvPr/>
        </p:nvSpPr>
        <p:spPr>
          <a:xfrm>
            <a:off x="331920" y="2981160"/>
            <a:ext cx="50760" cy="228600"/>
          </a:xfrm>
          <a:custGeom>
            <a:avLst/>
            <a:gdLst/>
            <a:ahLst/>
            <a:rect l="l" t="t" r="r" b="b"/>
            <a:pathLst>
              <a:path w="177" h="576">
                <a:moveTo>
                  <a:pt x="94" y="0"/>
                </a:moveTo>
                <a:lnTo>
                  <a:pt x="177" y="0"/>
                </a:lnTo>
                <a:lnTo>
                  <a:pt x="177" y="576"/>
                </a:lnTo>
                <a:lnTo>
                  <a:pt x="0" y="576"/>
                </a:lnTo>
                <a:lnTo>
                  <a:pt x="0" y="90"/>
                </a:lnTo>
                <a:lnTo>
                  <a:pt x="0" y="87"/>
                </a:lnTo>
                <a:lnTo>
                  <a:pt x="0" y="82"/>
                </a:lnTo>
                <a:lnTo>
                  <a:pt x="2" y="73"/>
                </a:lnTo>
                <a:lnTo>
                  <a:pt x="3" y="64"/>
                </a:lnTo>
                <a:lnTo>
                  <a:pt x="7" y="56"/>
                </a:lnTo>
                <a:lnTo>
                  <a:pt x="12" y="48"/>
                </a:lnTo>
                <a:lnTo>
                  <a:pt x="17" y="41"/>
                </a:lnTo>
                <a:lnTo>
                  <a:pt x="22" y="33"/>
                </a:lnTo>
                <a:lnTo>
                  <a:pt x="28" y="27"/>
                </a:lnTo>
                <a:lnTo>
                  <a:pt x="35" y="21"/>
                </a:lnTo>
                <a:lnTo>
                  <a:pt x="41" y="16"/>
                </a:lnTo>
                <a:lnTo>
                  <a:pt x="50" y="11"/>
                </a:lnTo>
                <a:lnTo>
                  <a:pt x="57" y="8"/>
                </a:lnTo>
                <a:lnTo>
                  <a:pt x="67" y="5"/>
                </a:lnTo>
                <a:lnTo>
                  <a:pt x="75" y="2"/>
                </a:lnTo>
                <a:lnTo>
                  <a:pt x="85" y="1"/>
                </a:lnTo>
                <a:lnTo>
                  <a:pt x="95" y="0"/>
                </a:lnTo>
                <a:lnTo>
                  <a:pt x="95" y="0"/>
                </a:lnTo>
                <a:lnTo>
                  <a:pt x="94"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68" name=""/>
          <p:cNvSpPr/>
          <p:nvPr/>
        </p:nvSpPr>
        <p:spPr>
          <a:xfrm>
            <a:off x="415800" y="3062160"/>
            <a:ext cx="50760" cy="228600"/>
          </a:xfrm>
          <a:custGeom>
            <a:avLst/>
            <a:gdLst/>
            <a:ahLst/>
            <a:rect l="l" t="t" r="r" b="b"/>
            <a:pathLst>
              <a:path w="177" h="576">
                <a:moveTo>
                  <a:pt x="94" y="0"/>
                </a:moveTo>
                <a:lnTo>
                  <a:pt x="177" y="0"/>
                </a:lnTo>
                <a:lnTo>
                  <a:pt x="177" y="576"/>
                </a:lnTo>
                <a:lnTo>
                  <a:pt x="0" y="576"/>
                </a:lnTo>
                <a:lnTo>
                  <a:pt x="0" y="90"/>
                </a:lnTo>
                <a:lnTo>
                  <a:pt x="0" y="87"/>
                </a:lnTo>
                <a:lnTo>
                  <a:pt x="0" y="82"/>
                </a:lnTo>
                <a:lnTo>
                  <a:pt x="2" y="73"/>
                </a:lnTo>
                <a:lnTo>
                  <a:pt x="3" y="64"/>
                </a:lnTo>
                <a:lnTo>
                  <a:pt x="7" y="56"/>
                </a:lnTo>
                <a:lnTo>
                  <a:pt x="12" y="48"/>
                </a:lnTo>
                <a:lnTo>
                  <a:pt x="17" y="41"/>
                </a:lnTo>
                <a:lnTo>
                  <a:pt x="22" y="33"/>
                </a:lnTo>
                <a:lnTo>
                  <a:pt x="28" y="27"/>
                </a:lnTo>
                <a:lnTo>
                  <a:pt x="35" y="21"/>
                </a:lnTo>
                <a:lnTo>
                  <a:pt x="41" y="16"/>
                </a:lnTo>
                <a:lnTo>
                  <a:pt x="50" y="11"/>
                </a:lnTo>
                <a:lnTo>
                  <a:pt x="57" y="8"/>
                </a:lnTo>
                <a:lnTo>
                  <a:pt x="67" y="5"/>
                </a:lnTo>
                <a:lnTo>
                  <a:pt x="75" y="2"/>
                </a:lnTo>
                <a:lnTo>
                  <a:pt x="85" y="1"/>
                </a:lnTo>
                <a:lnTo>
                  <a:pt x="95" y="0"/>
                </a:lnTo>
                <a:lnTo>
                  <a:pt x="95"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69" name=""/>
          <p:cNvSpPr/>
          <p:nvPr/>
        </p:nvSpPr>
        <p:spPr>
          <a:xfrm>
            <a:off x="415800" y="3290760"/>
            <a:ext cx="50760" cy="46080"/>
          </a:xfrm>
          <a:custGeom>
            <a:avLst/>
            <a:gdLst/>
            <a:ahLst/>
            <a:rect l="l" t="t" r="r" b="b"/>
            <a:pathLst>
              <a:path w="177" h="114">
                <a:moveTo>
                  <a:pt x="0" y="113"/>
                </a:moveTo>
                <a:lnTo>
                  <a:pt x="177" y="114"/>
                </a:lnTo>
                <a:lnTo>
                  <a:pt x="177" y="0"/>
                </a:lnTo>
                <a:lnTo>
                  <a:pt x="0" y="0"/>
                </a:lnTo>
                <a:lnTo>
                  <a:pt x="0" y="114"/>
                </a:lnTo>
                <a:lnTo>
                  <a:pt x="0" y="114"/>
                </a:lnTo>
                <a:lnTo>
                  <a:pt x="0" y="113"/>
                </a:lnTo>
                <a:close/>
              </a:path>
            </a:pathLst>
          </a:custGeom>
          <a:solidFill>
            <a:srgbClr val="030385"/>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70" name=""/>
          <p:cNvSpPr/>
          <p:nvPr/>
        </p:nvSpPr>
        <p:spPr>
          <a:xfrm>
            <a:off x="415800" y="3290760"/>
            <a:ext cx="50760" cy="46080"/>
          </a:xfrm>
          <a:custGeom>
            <a:avLst/>
            <a:gdLst/>
            <a:ahLst/>
            <a:rect l="l" t="t" r="r" b="b"/>
            <a:pathLst>
              <a:path w="177" h="114">
                <a:moveTo>
                  <a:pt x="0" y="113"/>
                </a:moveTo>
                <a:lnTo>
                  <a:pt x="177" y="114"/>
                </a:lnTo>
                <a:lnTo>
                  <a:pt x="177" y="0"/>
                </a:lnTo>
                <a:lnTo>
                  <a:pt x="0"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71" name=""/>
          <p:cNvSpPr/>
          <p:nvPr/>
        </p:nvSpPr>
        <p:spPr>
          <a:xfrm>
            <a:off x="631800" y="2981160"/>
            <a:ext cx="50760" cy="228600"/>
          </a:xfrm>
          <a:custGeom>
            <a:avLst/>
            <a:gdLst/>
            <a:ahLst/>
            <a:rect l="l" t="t" r="r" b="b"/>
            <a:pathLst>
              <a:path w="180" h="576">
                <a:moveTo>
                  <a:pt x="83" y="0"/>
                </a:moveTo>
                <a:lnTo>
                  <a:pt x="0" y="0"/>
                </a:lnTo>
                <a:lnTo>
                  <a:pt x="0" y="576"/>
                </a:lnTo>
                <a:lnTo>
                  <a:pt x="180" y="576"/>
                </a:lnTo>
                <a:lnTo>
                  <a:pt x="180" y="90"/>
                </a:lnTo>
                <a:lnTo>
                  <a:pt x="180" y="87"/>
                </a:lnTo>
                <a:lnTo>
                  <a:pt x="179" y="82"/>
                </a:lnTo>
                <a:lnTo>
                  <a:pt x="178" y="73"/>
                </a:lnTo>
                <a:lnTo>
                  <a:pt x="175" y="64"/>
                </a:lnTo>
                <a:lnTo>
                  <a:pt x="173" y="56"/>
                </a:lnTo>
                <a:lnTo>
                  <a:pt x="169" y="48"/>
                </a:lnTo>
                <a:lnTo>
                  <a:pt x="163" y="41"/>
                </a:lnTo>
                <a:lnTo>
                  <a:pt x="158" y="33"/>
                </a:lnTo>
                <a:lnTo>
                  <a:pt x="151" y="27"/>
                </a:lnTo>
                <a:lnTo>
                  <a:pt x="145" y="21"/>
                </a:lnTo>
                <a:lnTo>
                  <a:pt x="137" y="16"/>
                </a:lnTo>
                <a:lnTo>
                  <a:pt x="130" y="11"/>
                </a:lnTo>
                <a:lnTo>
                  <a:pt x="121" y="8"/>
                </a:lnTo>
                <a:lnTo>
                  <a:pt x="113" y="5"/>
                </a:lnTo>
                <a:lnTo>
                  <a:pt x="103" y="2"/>
                </a:lnTo>
                <a:lnTo>
                  <a:pt x="94" y="1"/>
                </a:lnTo>
                <a:lnTo>
                  <a:pt x="83" y="0"/>
                </a:lnTo>
                <a:lnTo>
                  <a:pt x="83" y="0"/>
                </a:lnTo>
                <a:close/>
              </a:path>
            </a:pathLst>
          </a:custGeom>
          <a:solidFill>
            <a:srgbClr val="0000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2" name=""/>
          <p:cNvSpPr/>
          <p:nvPr/>
        </p:nvSpPr>
        <p:spPr>
          <a:xfrm>
            <a:off x="631800" y="3209760"/>
            <a:ext cx="50760" cy="46080"/>
          </a:xfrm>
          <a:custGeom>
            <a:avLst/>
            <a:gdLst/>
            <a:ahLst/>
            <a:rect l="l" t="t" r="r" b="b"/>
            <a:pathLst>
              <a:path w="180" h="114">
                <a:moveTo>
                  <a:pt x="0" y="113"/>
                </a:moveTo>
                <a:lnTo>
                  <a:pt x="0" y="0"/>
                </a:lnTo>
                <a:lnTo>
                  <a:pt x="180" y="0"/>
                </a:lnTo>
                <a:lnTo>
                  <a:pt x="180" y="114"/>
                </a:lnTo>
                <a:lnTo>
                  <a:pt x="0" y="114"/>
                </a:lnTo>
                <a:lnTo>
                  <a:pt x="0" y="114"/>
                </a:lnTo>
                <a:lnTo>
                  <a:pt x="0" y="113"/>
                </a:lnTo>
                <a:close/>
              </a:path>
            </a:pathLst>
          </a:custGeom>
          <a:solidFill>
            <a:srgbClr val="ffffff"/>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73" name=""/>
          <p:cNvSpPr/>
          <p:nvPr/>
        </p:nvSpPr>
        <p:spPr>
          <a:xfrm>
            <a:off x="382680" y="2981160"/>
            <a:ext cx="48960" cy="228600"/>
          </a:xfrm>
          <a:custGeom>
            <a:avLst/>
            <a:gdLst/>
            <a:ahLst/>
            <a:rect l="l" t="t" r="r" b="b"/>
            <a:pathLst>
              <a:path w="177" h="576">
                <a:moveTo>
                  <a:pt x="0" y="0"/>
                </a:moveTo>
                <a:lnTo>
                  <a:pt x="177" y="0"/>
                </a:lnTo>
                <a:lnTo>
                  <a:pt x="177" y="576"/>
                </a:lnTo>
                <a:lnTo>
                  <a:pt x="1" y="576"/>
                </a:lnTo>
                <a:lnTo>
                  <a:pt x="0" y="0"/>
                </a:lnTo>
                <a:lnTo>
                  <a:pt x="0" y="0"/>
                </a:lnTo>
                <a:lnTo>
                  <a:pt x="0" y="0"/>
                </a:lnTo>
                <a:close/>
              </a:path>
            </a:pathLst>
          </a:custGeom>
          <a:solidFill>
            <a:srgbClr val="ffff1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4" name=""/>
          <p:cNvSpPr/>
          <p:nvPr/>
        </p:nvSpPr>
        <p:spPr>
          <a:xfrm>
            <a:off x="466560" y="3062160"/>
            <a:ext cx="51120" cy="228600"/>
          </a:xfrm>
          <a:custGeom>
            <a:avLst/>
            <a:gdLst/>
            <a:ahLst/>
            <a:rect l="l" t="t" r="r" b="b"/>
            <a:pathLst>
              <a:path w="177" h="576">
                <a:moveTo>
                  <a:pt x="0" y="0"/>
                </a:moveTo>
                <a:lnTo>
                  <a:pt x="177" y="0"/>
                </a:lnTo>
                <a:lnTo>
                  <a:pt x="177" y="576"/>
                </a:lnTo>
                <a:lnTo>
                  <a:pt x="1" y="576"/>
                </a:lnTo>
                <a:lnTo>
                  <a:pt x="0" y="0"/>
                </a:lnTo>
                <a:lnTo>
                  <a:pt x="0"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5" name=""/>
          <p:cNvSpPr/>
          <p:nvPr/>
        </p:nvSpPr>
        <p:spPr>
          <a:xfrm>
            <a:off x="466560" y="3290760"/>
            <a:ext cx="51120" cy="46080"/>
          </a:xfrm>
          <a:custGeom>
            <a:avLst/>
            <a:gdLst/>
            <a:ahLst/>
            <a:rect l="l" t="t" r="r" b="b"/>
            <a:pathLst>
              <a:path w="177" h="114">
                <a:moveTo>
                  <a:pt x="0" y="113"/>
                </a:moveTo>
                <a:lnTo>
                  <a:pt x="177" y="114"/>
                </a:lnTo>
                <a:lnTo>
                  <a:pt x="177" y="0"/>
                </a:lnTo>
                <a:lnTo>
                  <a:pt x="1" y="0"/>
                </a:lnTo>
                <a:lnTo>
                  <a:pt x="0" y="114"/>
                </a:lnTo>
                <a:lnTo>
                  <a:pt x="0" y="114"/>
                </a:lnTo>
                <a:lnTo>
                  <a:pt x="0" y="113"/>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76" name=""/>
          <p:cNvSpPr/>
          <p:nvPr/>
        </p:nvSpPr>
        <p:spPr>
          <a:xfrm>
            <a:off x="466560" y="3290760"/>
            <a:ext cx="51120" cy="46080"/>
          </a:xfrm>
          <a:custGeom>
            <a:avLst/>
            <a:gdLst/>
            <a:ahLst/>
            <a:rect l="l" t="t" r="r" b="b"/>
            <a:pathLst>
              <a:path w="177" h="114">
                <a:moveTo>
                  <a:pt x="0" y="113"/>
                </a:moveTo>
                <a:lnTo>
                  <a:pt x="177" y="114"/>
                </a:lnTo>
                <a:lnTo>
                  <a:pt x="177" y="0"/>
                </a:lnTo>
                <a:lnTo>
                  <a:pt x="1"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77" name=""/>
          <p:cNvSpPr/>
          <p:nvPr/>
        </p:nvSpPr>
        <p:spPr>
          <a:xfrm>
            <a:off x="431640" y="2981160"/>
            <a:ext cx="49320" cy="228600"/>
          </a:xfrm>
          <a:custGeom>
            <a:avLst/>
            <a:gdLst/>
            <a:ahLst/>
            <a:rect l="l" t="t" r="r" b="b"/>
            <a:pathLst>
              <a:path w="175" h="576">
                <a:moveTo>
                  <a:pt x="0" y="0"/>
                </a:moveTo>
                <a:lnTo>
                  <a:pt x="175" y="0"/>
                </a:lnTo>
                <a:lnTo>
                  <a:pt x="175" y="576"/>
                </a:lnTo>
                <a:lnTo>
                  <a:pt x="0" y="576"/>
                </a:lnTo>
                <a:lnTo>
                  <a:pt x="0" y="0"/>
                </a:lnTo>
                <a:lnTo>
                  <a:pt x="0" y="0"/>
                </a:lnTo>
                <a:close/>
              </a:path>
            </a:pathLst>
          </a:custGeom>
          <a:solidFill>
            <a:srgbClr val="00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8" name=""/>
          <p:cNvSpPr/>
          <p:nvPr/>
        </p:nvSpPr>
        <p:spPr>
          <a:xfrm>
            <a:off x="517680" y="3062160"/>
            <a:ext cx="48960" cy="228600"/>
          </a:xfrm>
          <a:custGeom>
            <a:avLst/>
            <a:gdLst/>
            <a:ahLst/>
            <a:rect l="l" t="t" r="r" b="b"/>
            <a:pathLst>
              <a:path w="175" h="576">
                <a:moveTo>
                  <a:pt x="0" y="0"/>
                </a:moveTo>
                <a:lnTo>
                  <a:pt x="175" y="0"/>
                </a:lnTo>
                <a:lnTo>
                  <a:pt x="175" y="576"/>
                </a:lnTo>
                <a:lnTo>
                  <a:pt x="0" y="576"/>
                </a:lnTo>
                <a:lnTo>
                  <a:pt x="0" y="0"/>
                </a:lnTo>
                <a:lnTo>
                  <a:pt x="0"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79" name=""/>
          <p:cNvSpPr/>
          <p:nvPr/>
        </p:nvSpPr>
        <p:spPr>
          <a:xfrm>
            <a:off x="517680" y="3290760"/>
            <a:ext cx="48960" cy="46080"/>
          </a:xfrm>
          <a:custGeom>
            <a:avLst/>
            <a:gdLst/>
            <a:ahLst/>
            <a:rect l="l" t="t" r="r" b="b"/>
            <a:pathLst>
              <a:path w="175" h="114">
                <a:moveTo>
                  <a:pt x="0" y="113"/>
                </a:moveTo>
                <a:lnTo>
                  <a:pt x="175" y="114"/>
                </a:lnTo>
                <a:lnTo>
                  <a:pt x="175" y="0"/>
                </a:lnTo>
                <a:lnTo>
                  <a:pt x="0" y="0"/>
                </a:lnTo>
                <a:lnTo>
                  <a:pt x="0" y="114"/>
                </a:lnTo>
                <a:lnTo>
                  <a:pt x="0" y="114"/>
                </a:lnTo>
                <a:lnTo>
                  <a:pt x="0" y="113"/>
                </a:lnTo>
                <a:close/>
              </a:path>
            </a:pathLst>
          </a:custGeom>
          <a:solidFill>
            <a:srgbClr val="030385"/>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0" name=""/>
          <p:cNvSpPr/>
          <p:nvPr/>
        </p:nvSpPr>
        <p:spPr>
          <a:xfrm>
            <a:off x="517680" y="3290760"/>
            <a:ext cx="48960" cy="46080"/>
          </a:xfrm>
          <a:custGeom>
            <a:avLst/>
            <a:gdLst/>
            <a:ahLst/>
            <a:rect l="l" t="t" r="r" b="b"/>
            <a:pathLst>
              <a:path w="175" h="114">
                <a:moveTo>
                  <a:pt x="0" y="113"/>
                </a:moveTo>
                <a:lnTo>
                  <a:pt x="175" y="114"/>
                </a:lnTo>
                <a:lnTo>
                  <a:pt x="175" y="0"/>
                </a:lnTo>
                <a:lnTo>
                  <a:pt x="0"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1" name=""/>
          <p:cNvSpPr/>
          <p:nvPr/>
        </p:nvSpPr>
        <p:spPr>
          <a:xfrm>
            <a:off x="480960" y="2981160"/>
            <a:ext cx="49320" cy="228600"/>
          </a:xfrm>
          <a:custGeom>
            <a:avLst/>
            <a:gdLst/>
            <a:ahLst/>
            <a:rect l="l" t="t" r="r" b="b"/>
            <a:pathLst>
              <a:path w="175" h="576">
                <a:moveTo>
                  <a:pt x="0" y="0"/>
                </a:moveTo>
                <a:lnTo>
                  <a:pt x="175" y="0"/>
                </a:lnTo>
                <a:lnTo>
                  <a:pt x="175" y="576"/>
                </a:lnTo>
                <a:lnTo>
                  <a:pt x="0" y="576"/>
                </a:lnTo>
                <a:lnTo>
                  <a:pt x="0" y="0"/>
                </a:lnTo>
                <a:lnTo>
                  <a:pt x="0" y="0"/>
                </a:lnTo>
                <a:lnTo>
                  <a:pt x="0" y="0"/>
                </a:lnTo>
                <a:close/>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2" name=""/>
          <p:cNvSpPr/>
          <p:nvPr/>
        </p:nvSpPr>
        <p:spPr>
          <a:xfrm>
            <a:off x="566640" y="3062160"/>
            <a:ext cx="49320" cy="228600"/>
          </a:xfrm>
          <a:custGeom>
            <a:avLst/>
            <a:gdLst/>
            <a:ahLst/>
            <a:rect l="l" t="t" r="r" b="b"/>
            <a:pathLst>
              <a:path w="175" h="576">
                <a:moveTo>
                  <a:pt x="0" y="0"/>
                </a:moveTo>
                <a:lnTo>
                  <a:pt x="175" y="0"/>
                </a:lnTo>
                <a:lnTo>
                  <a:pt x="175" y="576"/>
                </a:lnTo>
                <a:lnTo>
                  <a:pt x="0" y="576"/>
                </a:lnTo>
                <a:lnTo>
                  <a:pt x="0" y="0"/>
                </a:lnTo>
                <a:lnTo>
                  <a:pt x="0"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3" name=""/>
          <p:cNvSpPr/>
          <p:nvPr/>
        </p:nvSpPr>
        <p:spPr>
          <a:xfrm>
            <a:off x="566640" y="3290760"/>
            <a:ext cx="49320" cy="46080"/>
          </a:xfrm>
          <a:custGeom>
            <a:avLst/>
            <a:gdLst/>
            <a:ahLst/>
            <a:rect l="l" t="t" r="r" b="b"/>
            <a:pathLst>
              <a:path w="175" h="114">
                <a:moveTo>
                  <a:pt x="0" y="113"/>
                </a:moveTo>
                <a:lnTo>
                  <a:pt x="175" y="114"/>
                </a:lnTo>
                <a:lnTo>
                  <a:pt x="175" y="0"/>
                </a:lnTo>
                <a:lnTo>
                  <a:pt x="0" y="0"/>
                </a:lnTo>
                <a:lnTo>
                  <a:pt x="0" y="114"/>
                </a:lnTo>
                <a:lnTo>
                  <a:pt x="0" y="114"/>
                </a:lnTo>
                <a:lnTo>
                  <a:pt x="0" y="113"/>
                </a:lnTo>
                <a:close/>
              </a:path>
            </a:pathLst>
          </a:custGeom>
          <a:solidFill>
            <a:srgbClr val="000000"/>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4" name=""/>
          <p:cNvSpPr/>
          <p:nvPr/>
        </p:nvSpPr>
        <p:spPr>
          <a:xfrm>
            <a:off x="566640" y="3290760"/>
            <a:ext cx="49320" cy="46080"/>
          </a:xfrm>
          <a:custGeom>
            <a:avLst/>
            <a:gdLst/>
            <a:ahLst/>
            <a:rect l="l" t="t" r="r" b="b"/>
            <a:pathLst>
              <a:path w="175" h="114">
                <a:moveTo>
                  <a:pt x="0" y="113"/>
                </a:moveTo>
                <a:lnTo>
                  <a:pt x="175" y="114"/>
                </a:lnTo>
                <a:lnTo>
                  <a:pt x="175" y="0"/>
                </a:lnTo>
                <a:lnTo>
                  <a:pt x="0"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5" name=""/>
          <p:cNvSpPr/>
          <p:nvPr/>
        </p:nvSpPr>
        <p:spPr>
          <a:xfrm>
            <a:off x="530280" y="2981160"/>
            <a:ext cx="50760" cy="228600"/>
          </a:xfrm>
          <a:custGeom>
            <a:avLst/>
            <a:gdLst/>
            <a:ahLst/>
            <a:rect l="l" t="t" r="r" b="b"/>
            <a:pathLst>
              <a:path w="177" h="576">
                <a:moveTo>
                  <a:pt x="0" y="0"/>
                </a:moveTo>
                <a:lnTo>
                  <a:pt x="177" y="0"/>
                </a:lnTo>
                <a:lnTo>
                  <a:pt x="177" y="576"/>
                </a:lnTo>
                <a:lnTo>
                  <a:pt x="0" y="576"/>
                </a:lnTo>
                <a:lnTo>
                  <a:pt x="0" y="0"/>
                </a:lnTo>
                <a:lnTo>
                  <a:pt x="0" y="0"/>
                </a:lnTo>
                <a:lnTo>
                  <a:pt x="0" y="0"/>
                </a:lnTo>
                <a:close/>
              </a:path>
            </a:pathLst>
          </a:custGeom>
          <a:solidFill>
            <a:srgbClr val="850385"/>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6" name=""/>
          <p:cNvSpPr/>
          <p:nvPr/>
        </p:nvSpPr>
        <p:spPr>
          <a:xfrm>
            <a:off x="530280" y="3209760"/>
            <a:ext cx="50760" cy="46080"/>
          </a:xfrm>
          <a:custGeom>
            <a:avLst/>
            <a:gdLst/>
            <a:ahLst/>
            <a:rect l="l" t="t" r="r" b="b"/>
            <a:pathLst>
              <a:path w="177" h="114">
                <a:moveTo>
                  <a:pt x="0" y="113"/>
                </a:moveTo>
                <a:lnTo>
                  <a:pt x="177" y="114"/>
                </a:lnTo>
                <a:lnTo>
                  <a:pt x="177" y="0"/>
                </a:lnTo>
                <a:lnTo>
                  <a:pt x="0" y="0"/>
                </a:lnTo>
                <a:lnTo>
                  <a:pt x="0" y="114"/>
                </a:lnTo>
                <a:lnTo>
                  <a:pt x="0" y="114"/>
                </a:lnTo>
                <a:lnTo>
                  <a:pt x="0" y="113"/>
                </a:lnTo>
                <a:close/>
              </a:path>
            </a:pathLst>
          </a:custGeom>
          <a:solidFill>
            <a:srgbClr val="ffffff"/>
          </a:solidFill>
          <a:ln w="0">
            <a:no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7" name=""/>
          <p:cNvSpPr/>
          <p:nvPr/>
        </p:nvSpPr>
        <p:spPr>
          <a:xfrm>
            <a:off x="615960" y="3290760"/>
            <a:ext cx="50760" cy="46080"/>
          </a:xfrm>
          <a:custGeom>
            <a:avLst/>
            <a:gdLst/>
            <a:ahLst/>
            <a:rect l="l" t="t" r="r" b="b"/>
            <a:pathLst>
              <a:path w="177" h="114">
                <a:moveTo>
                  <a:pt x="0" y="113"/>
                </a:moveTo>
                <a:lnTo>
                  <a:pt x="177" y="114"/>
                </a:lnTo>
                <a:lnTo>
                  <a:pt x="177" y="0"/>
                </a:lnTo>
                <a:lnTo>
                  <a:pt x="0"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88" name=""/>
          <p:cNvSpPr/>
          <p:nvPr/>
        </p:nvSpPr>
        <p:spPr>
          <a:xfrm>
            <a:off x="581040" y="2981160"/>
            <a:ext cx="50760" cy="228600"/>
          </a:xfrm>
          <a:custGeom>
            <a:avLst/>
            <a:gdLst/>
            <a:ahLst/>
            <a:rect l="l" t="t" r="r" b="b"/>
            <a:pathLst>
              <a:path w="175" h="576">
                <a:moveTo>
                  <a:pt x="0" y="0"/>
                </a:moveTo>
                <a:lnTo>
                  <a:pt x="175" y="0"/>
                </a:lnTo>
                <a:lnTo>
                  <a:pt x="175" y="576"/>
                </a:lnTo>
                <a:lnTo>
                  <a:pt x="0" y="576"/>
                </a:lnTo>
                <a:lnTo>
                  <a:pt x="0" y="0"/>
                </a:lnTo>
                <a:lnTo>
                  <a:pt x="0" y="0"/>
                </a:lnTo>
                <a:close/>
              </a:path>
            </a:pathLst>
          </a:custGeom>
          <a:solidFill>
            <a:srgbClr val="ff0017"/>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89" name=""/>
          <p:cNvSpPr/>
          <p:nvPr/>
        </p:nvSpPr>
        <p:spPr>
          <a:xfrm>
            <a:off x="581040" y="3209760"/>
            <a:ext cx="50760" cy="46080"/>
          </a:xfrm>
          <a:custGeom>
            <a:avLst/>
            <a:gdLst/>
            <a:ahLst/>
            <a:rect l="l" t="t" r="r" b="b"/>
            <a:pathLst>
              <a:path w="175" h="114">
                <a:moveTo>
                  <a:pt x="0" y="113"/>
                </a:moveTo>
                <a:lnTo>
                  <a:pt x="175" y="114"/>
                </a:lnTo>
                <a:lnTo>
                  <a:pt x="175" y="0"/>
                </a:lnTo>
                <a:lnTo>
                  <a:pt x="0" y="0"/>
                </a:lnTo>
                <a:lnTo>
                  <a:pt x="0" y="114"/>
                </a:lnTo>
                <a:lnTo>
                  <a:pt x="0" y="114"/>
                </a:lnTo>
              </a:path>
            </a:pathLst>
          </a:custGeom>
          <a:no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90" name=""/>
          <p:cNvSpPr/>
          <p:nvPr/>
        </p:nvSpPr>
        <p:spPr>
          <a:xfrm>
            <a:off x="382680" y="3257640"/>
            <a:ext cx="74520" cy="69840"/>
          </a:xfrm>
          <a:custGeom>
            <a:avLst/>
            <a:gdLst/>
            <a:ahLst/>
            <a:rect l="l" t="t" r="r" b="b"/>
            <a:pathLst>
              <a:path w="265" h="177">
                <a:moveTo>
                  <a:pt x="0" y="0"/>
                </a:moveTo>
                <a:lnTo>
                  <a:pt x="265" y="0"/>
                </a:lnTo>
                <a:lnTo>
                  <a:pt x="265" y="177"/>
                </a:lnTo>
                <a:lnTo>
                  <a:pt x="1" y="177"/>
                </a:lnTo>
                <a:lnTo>
                  <a:pt x="1" y="0"/>
                </a:lnTo>
                <a:lnTo>
                  <a:pt x="1" y="0"/>
                </a:lnTo>
                <a:lnTo>
                  <a:pt x="0" y="0"/>
                </a:lnTo>
                <a:close/>
              </a:path>
            </a:pathLst>
          </a:custGeom>
          <a:solidFill>
            <a:srgbClr val="ffffff"/>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91" name=""/>
          <p:cNvSpPr/>
          <p:nvPr/>
        </p:nvSpPr>
        <p:spPr>
          <a:xfrm>
            <a:off x="415800" y="3289320"/>
            <a:ext cx="351000" cy="3240"/>
          </a:xfrm>
          <a:custGeom>
            <a:avLst/>
            <a:gdLst/>
            <a:ahLst/>
            <a:rect l="l" t="t" r="r" b="b"/>
            <a:pathLst>
              <a:path w="1236" h="11">
                <a:moveTo>
                  <a:pt x="0" y="0"/>
                </a:moveTo>
                <a:lnTo>
                  <a:pt x="1236" y="1"/>
                </a:lnTo>
                <a:lnTo>
                  <a:pt x="1236" y="11"/>
                </a:lnTo>
                <a:lnTo>
                  <a:pt x="0" y="11"/>
                </a:lnTo>
                <a:lnTo>
                  <a:pt x="0" y="1"/>
                </a:lnTo>
                <a:lnTo>
                  <a:pt x="0" y="1"/>
                </a:lnTo>
                <a:lnTo>
                  <a:pt x="0" y="0"/>
                </a:lnTo>
                <a:close/>
              </a:path>
            </a:pathLst>
          </a:custGeom>
          <a:solidFill>
            <a:srgbClr val="ffffff"/>
          </a:solidFill>
          <a:ln w="0">
            <a:no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92" name=""/>
          <p:cNvSpPr/>
          <p:nvPr/>
        </p:nvSpPr>
        <p:spPr>
          <a:xfrm>
            <a:off x="906480" y="3646440"/>
            <a:ext cx="573120" cy="554040"/>
          </a:xfrm>
          <a:custGeom>
            <a:avLst/>
            <a:gdLst/>
            <a:ahLst/>
            <a:rect l="l" t="t" r="r" b="b"/>
            <a:pathLst>
              <a:path w="2028" h="1396">
                <a:moveTo>
                  <a:pt x="91" y="313"/>
                </a:moveTo>
                <a:lnTo>
                  <a:pt x="87" y="319"/>
                </a:lnTo>
                <a:lnTo>
                  <a:pt x="85" y="324"/>
                </a:lnTo>
                <a:lnTo>
                  <a:pt x="8" y="527"/>
                </a:lnTo>
                <a:lnTo>
                  <a:pt x="7" y="530"/>
                </a:lnTo>
                <a:lnTo>
                  <a:pt x="3" y="538"/>
                </a:lnTo>
                <a:lnTo>
                  <a:pt x="2" y="542"/>
                </a:lnTo>
                <a:lnTo>
                  <a:pt x="1" y="545"/>
                </a:lnTo>
                <a:lnTo>
                  <a:pt x="0" y="552"/>
                </a:lnTo>
                <a:lnTo>
                  <a:pt x="0" y="556"/>
                </a:lnTo>
                <a:lnTo>
                  <a:pt x="3" y="559"/>
                </a:lnTo>
                <a:lnTo>
                  <a:pt x="8" y="563"/>
                </a:lnTo>
                <a:lnTo>
                  <a:pt x="12" y="564"/>
                </a:lnTo>
                <a:lnTo>
                  <a:pt x="17" y="566"/>
                </a:lnTo>
                <a:lnTo>
                  <a:pt x="23" y="568"/>
                </a:lnTo>
                <a:lnTo>
                  <a:pt x="29" y="572"/>
                </a:lnTo>
                <a:lnTo>
                  <a:pt x="137" y="622"/>
                </a:lnTo>
                <a:lnTo>
                  <a:pt x="156" y="584"/>
                </a:lnTo>
                <a:lnTo>
                  <a:pt x="239" y="622"/>
                </a:lnTo>
                <a:lnTo>
                  <a:pt x="218" y="660"/>
                </a:lnTo>
                <a:lnTo>
                  <a:pt x="1790" y="1388"/>
                </a:lnTo>
                <a:lnTo>
                  <a:pt x="1794" y="1391"/>
                </a:lnTo>
                <a:lnTo>
                  <a:pt x="1798" y="1392"/>
                </a:lnTo>
                <a:lnTo>
                  <a:pt x="1801" y="1393"/>
                </a:lnTo>
                <a:lnTo>
                  <a:pt x="1809" y="1395"/>
                </a:lnTo>
                <a:lnTo>
                  <a:pt x="1815" y="1396"/>
                </a:lnTo>
                <a:lnTo>
                  <a:pt x="1821" y="1395"/>
                </a:lnTo>
                <a:lnTo>
                  <a:pt x="1827" y="1394"/>
                </a:lnTo>
                <a:lnTo>
                  <a:pt x="1832" y="1391"/>
                </a:lnTo>
                <a:lnTo>
                  <a:pt x="1838" y="1385"/>
                </a:lnTo>
                <a:lnTo>
                  <a:pt x="1842" y="1382"/>
                </a:lnTo>
                <a:lnTo>
                  <a:pt x="1997" y="1210"/>
                </a:lnTo>
                <a:lnTo>
                  <a:pt x="2000" y="1206"/>
                </a:lnTo>
                <a:lnTo>
                  <a:pt x="2001" y="1203"/>
                </a:lnTo>
                <a:lnTo>
                  <a:pt x="2001" y="1198"/>
                </a:lnTo>
                <a:lnTo>
                  <a:pt x="2001" y="1195"/>
                </a:lnTo>
                <a:lnTo>
                  <a:pt x="2028" y="581"/>
                </a:lnTo>
                <a:lnTo>
                  <a:pt x="758" y="0"/>
                </a:lnTo>
                <a:lnTo>
                  <a:pt x="95" y="312"/>
                </a:lnTo>
                <a:lnTo>
                  <a:pt x="91" y="313"/>
                </a:lnTo>
                <a:lnTo>
                  <a:pt x="91" y="313"/>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3" name=""/>
          <p:cNvSpPr/>
          <p:nvPr/>
        </p:nvSpPr>
        <p:spPr>
          <a:xfrm>
            <a:off x="906480" y="3646440"/>
            <a:ext cx="573120" cy="554040"/>
          </a:xfrm>
          <a:custGeom>
            <a:avLst/>
            <a:gdLst/>
            <a:ahLst/>
            <a:rect l="l" t="t" r="r" b="b"/>
            <a:pathLst>
              <a:path w="2028" h="1396">
                <a:moveTo>
                  <a:pt x="91" y="313"/>
                </a:moveTo>
                <a:lnTo>
                  <a:pt x="87" y="319"/>
                </a:lnTo>
                <a:lnTo>
                  <a:pt x="85" y="324"/>
                </a:lnTo>
                <a:lnTo>
                  <a:pt x="8" y="527"/>
                </a:lnTo>
                <a:lnTo>
                  <a:pt x="7" y="530"/>
                </a:lnTo>
                <a:lnTo>
                  <a:pt x="3" y="538"/>
                </a:lnTo>
                <a:lnTo>
                  <a:pt x="2" y="542"/>
                </a:lnTo>
                <a:lnTo>
                  <a:pt x="1" y="545"/>
                </a:lnTo>
                <a:lnTo>
                  <a:pt x="0" y="552"/>
                </a:lnTo>
                <a:lnTo>
                  <a:pt x="0" y="556"/>
                </a:lnTo>
                <a:lnTo>
                  <a:pt x="3" y="559"/>
                </a:lnTo>
                <a:lnTo>
                  <a:pt x="8" y="563"/>
                </a:lnTo>
                <a:lnTo>
                  <a:pt x="12" y="564"/>
                </a:lnTo>
                <a:lnTo>
                  <a:pt x="17" y="566"/>
                </a:lnTo>
                <a:lnTo>
                  <a:pt x="23" y="568"/>
                </a:lnTo>
                <a:lnTo>
                  <a:pt x="29" y="572"/>
                </a:lnTo>
                <a:lnTo>
                  <a:pt x="137" y="622"/>
                </a:lnTo>
                <a:lnTo>
                  <a:pt x="156" y="584"/>
                </a:lnTo>
                <a:lnTo>
                  <a:pt x="239" y="622"/>
                </a:lnTo>
                <a:lnTo>
                  <a:pt x="218" y="660"/>
                </a:lnTo>
                <a:lnTo>
                  <a:pt x="1790" y="1388"/>
                </a:lnTo>
                <a:lnTo>
                  <a:pt x="1794" y="1391"/>
                </a:lnTo>
                <a:lnTo>
                  <a:pt x="1798" y="1392"/>
                </a:lnTo>
                <a:lnTo>
                  <a:pt x="1801" y="1393"/>
                </a:lnTo>
                <a:lnTo>
                  <a:pt x="1809" y="1395"/>
                </a:lnTo>
                <a:lnTo>
                  <a:pt x="1815" y="1396"/>
                </a:lnTo>
                <a:lnTo>
                  <a:pt x="1821" y="1395"/>
                </a:lnTo>
                <a:lnTo>
                  <a:pt x="1827" y="1394"/>
                </a:lnTo>
                <a:lnTo>
                  <a:pt x="1832" y="1391"/>
                </a:lnTo>
                <a:lnTo>
                  <a:pt x="1838" y="1385"/>
                </a:lnTo>
                <a:lnTo>
                  <a:pt x="1842" y="1382"/>
                </a:lnTo>
                <a:lnTo>
                  <a:pt x="1997" y="1210"/>
                </a:lnTo>
                <a:lnTo>
                  <a:pt x="2000" y="1206"/>
                </a:lnTo>
                <a:lnTo>
                  <a:pt x="2001" y="1203"/>
                </a:lnTo>
                <a:lnTo>
                  <a:pt x="2001" y="1198"/>
                </a:lnTo>
                <a:lnTo>
                  <a:pt x="2001" y="1195"/>
                </a:lnTo>
                <a:lnTo>
                  <a:pt x="2028" y="581"/>
                </a:lnTo>
                <a:lnTo>
                  <a:pt x="758" y="0"/>
                </a:lnTo>
                <a:lnTo>
                  <a:pt x="95" y="312"/>
                </a:lnTo>
                <a:lnTo>
                  <a:pt x="91" y="313"/>
                </a:lnTo>
                <a:lnTo>
                  <a:pt x="91" y="313"/>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4" name=""/>
          <p:cNvSpPr/>
          <p:nvPr/>
        </p:nvSpPr>
        <p:spPr>
          <a:xfrm>
            <a:off x="911160" y="3781440"/>
            <a:ext cx="23760" cy="84240"/>
          </a:xfrm>
          <a:custGeom>
            <a:avLst/>
            <a:gdLst/>
            <a:ahLst/>
            <a:rect l="l" t="t" r="r" b="b"/>
            <a:pathLst>
              <a:path w="79" h="210">
                <a:moveTo>
                  <a:pt x="68" y="0"/>
                </a:moveTo>
                <a:lnTo>
                  <a:pt x="1" y="178"/>
                </a:lnTo>
                <a:lnTo>
                  <a:pt x="0" y="182"/>
                </a:lnTo>
                <a:lnTo>
                  <a:pt x="0" y="187"/>
                </a:lnTo>
                <a:lnTo>
                  <a:pt x="0" y="192"/>
                </a:lnTo>
                <a:lnTo>
                  <a:pt x="0" y="196"/>
                </a:lnTo>
                <a:lnTo>
                  <a:pt x="1" y="200"/>
                </a:lnTo>
                <a:lnTo>
                  <a:pt x="3" y="203"/>
                </a:lnTo>
                <a:lnTo>
                  <a:pt x="5" y="208"/>
                </a:lnTo>
                <a:lnTo>
                  <a:pt x="6" y="210"/>
                </a:lnTo>
                <a:lnTo>
                  <a:pt x="79" y="23"/>
                </a:lnTo>
                <a:lnTo>
                  <a:pt x="68" y="0"/>
                </a:lnTo>
                <a:lnTo>
                  <a:pt x="68" y="0"/>
                </a:lnTo>
                <a:close/>
              </a:path>
            </a:pathLst>
          </a:custGeom>
          <a:solidFill>
            <a:srgbClr val="ffffff"/>
          </a:solidFill>
          <a:ln w="0">
            <a:no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Arial"/>
            </a:endParaRPr>
          </a:p>
        </p:txBody>
      </p:sp>
      <p:sp>
        <p:nvSpPr>
          <p:cNvPr id="95" name=""/>
          <p:cNvSpPr/>
          <p:nvPr/>
        </p:nvSpPr>
        <p:spPr>
          <a:xfrm>
            <a:off x="911160" y="3781440"/>
            <a:ext cx="23760" cy="84240"/>
          </a:xfrm>
          <a:custGeom>
            <a:avLst/>
            <a:gdLst/>
            <a:ahLst/>
            <a:rect l="l" t="t" r="r" b="b"/>
            <a:pathLst>
              <a:path w="79" h="210">
                <a:moveTo>
                  <a:pt x="68" y="0"/>
                </a:moveTo>
                <a:lnTo>
                  <a:pt x="1" y="178"/>
                </a:lnTo>
                <a:lnTo>
                  <a:pt x="0" y="182"/>
                </a:lnTo>
                <a:lnTo>
                  <a:pt x="0" y="187"/>
                </a:lnTo>
                <a:lnTo>
                  <a:pt x="0" y="192"/>
                </a:lnTo>
                <a:lnTo>
                  <a:pt x="0" y="196"/>
                </a:lnTo>
                <a:lnTo>
                  <a:pt x="1" y="200"/>
                </a:lnTo>
                <a:lnTo>
                  <a:pt x="3" y="203"/>
                </a:lnTo>
                <a:lnTo>
                  <a:pt x="5" y="208"/>
                </a:lnTo>
                <a:lnTo>
                  <a:pt x="6" y="210"/>
                </a:lnTo>
                <a:lnTo>
                  <a:pt x="79" y="23"/>
                </a:lnTo>
                <a:lnTo>
                  <a:pt x="68" y="0"/>
                </a:lnTo>
                <a:lnTo>
                  <a:pt x="68" y="0"/>
                </a:lnTo>
              </a:path>
            </a:pathLst>
          </a:custGeom>
          <a:noFill/>
          <a:ln w="0">
            <a:solidFill>
              <a:srgbClr val="ffffff"/>
            </a:solidFill>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Arial"/>
            </a:endParaRPr>
          </a:p>
        </p:txBody>
      </p:sp>
      <p:grpSp>
        <p:nvGrpSpPr>
          <p:cNvPr id="96" name=""/>
          <p:cNvGrpSpPr/>
          <p:nvPr/>
        </p:nvGrpSpPr>
        <p:grpSpPr>
          <a:xfrm>
            <a:off x="928800" y="3660840"/>
            <a:ext cx="557280" cy="514440"/>
            <a:chOff x="928800" y="3660840"/>
            <a:chExt cx="557280" cy="514440"/>
          </a:xfrm>
        </p:grpSpPr>
        <p:sp>
          <p:nvSpPr>
            <p:cNvPr id="97" name=""/>
            <p:cNvSpPr/>
            <p:nvPr/>
          </p:nvSpPr>
          <p:spPr>
            <a:xfrm>
              <a:off x="939960" y="3770640"/>
              <a:ext cx="540360" cy="358560"/>
            </a:xfrm>
            <a:custGeom>
              <a:avLst/>
              <a:gdLst/>
              <a:ahLst/>
              <a:rect l="l" t="t" r="r" b="b"/>
              <a:pathLst>
                <a:path w="1911" h="907">
                  <a:moveTo>
                    <a:pt x="9" y="0"/>
                  </a:moveTo>
                  <a:lnTo>
                    <a:pt x="5" y="3"/>
                  </a:lnTo>
                  <a:lnTo>
                    <a:pt x="1" y="8"/>
                  </a:lnTo>
                  <a:lnTo>
                    <a:pt x="0" y="13"/>
                  </a:lnTo>
                  <a:lnTo>
                    <a:pt x="0" y="17"/>
                  </a:lnTo>
                  <a:lnTo>
                    <a:pt x="0" y="21"/>
                  </a:lnTo>
                  <a:lnTo>
                    <a:pt x="1" y="24"/>
                  </a:lnTo>
                  <a:lnTo>
                    <a:pt x="1" y="28"/>
                  </a:lnTo>
                  <a:lnTo>
                    <a:pt x="5" y="33"/>
                  </a:lnTo>
                  <a:lnTo>
                    <a:pt x="10" y="40"/>
                  </a:lnTo>
                  <a:lnTo>
                    <a:pt x="16" y="43"/>
                  </a:lnTo>
                  <a:lnTo>
                    <a:pt x="1849" y="893"/>
                  </a:lnTo>
                  <a:lnTo>
                    <a:pt x="1857" y="896"/>
                  </a:lnTo>
                  <a:lnTo>
                    <a:pt x="1861" y="898"/>
                  </a:lnTo>
                  <a:lnTo>
                    <a:pt x="1866" y="900"/>
                  </a:lnTo>
                  <a:lnTo>
                    <a:pt x="1871" y="903"/>
                  </a:lnTo>
                  <a:lnTo>
                    <a:pt x="1876" y="904"/>
                  </a:lnTo>
                  <a:lnTo>
                    <a:pt x="1882" y="906"/>
                  </a:lnTo>
                  <a:lnTo>
                    <a:pt x="1887" y="906"/>
                  </a:lnTo>
                  <a:lnTo>
                    <a:pt x="1892" y="907"/>
                  </a:lnTo>
                  <a:lnTo>
                    <a:pt x="1895" y="906"/>
                  </a:lnTo>
                  <a:lnTo>
                    <a:pt x="1899" y="906"/>
                  </a:lnTo>
                  <a:lnTo>
                    <a:pt x="1904" y="904"/>
                  </a:lnTo>
                  <a:lnTo>
                    <a:pt x="1909" y="897"/>
                  </a:lnTo>
                  <a:lnTo>
                    <a:pt x="1911" y="892"/>
                  </a:lnTo>
                  <a:lnTo>
                    <a:pt x="1911" y="885"/>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8" name=""/>
            <p:cNvSpPr/>
            <p:nvPr/>
          </p:nvSpPr>
          <p:spPr>
            <a:xfrm>
              <a:off x="999000" y="3853080"/>
              <a:ext cx="438840" cy="322200"/>
            </a:xfrm>
            <a:custGeom>
              <a:avLst/>
              <a:gdLst/>
              <a:ahLst/>
              <a:rect l="l" t="t" r="r" b="b"/>
              <a:pathLst>
                <a:path w="1554" h="811">
                  <a:moveTo>
                    <a:pt x="2" y="128"/>
                  </a:moveTo>
                  <a:lnTo>
                    <a:pt x="1" y="133"/>
                  </a:lnTo>
                  <a:lnTo>
                    <a:pt x="0" y="137"/>
                  </a:lnTo>
                  <a:lnTo>
                    <a:pt x="0" y="142"/>
                  </a:lnTo>
                  <a:lnTo>
                    <a:pt x="1" y="145"/>
                  </a:lnTo>
                  <a:lnTo>
                    <a:pt x="2" y="150"/>
                  </a:lnTo>
                  <a:lnTo>
                    <a:pt x="5" y="153"/>
                  </a:lnTo>
                  <a:lnTo>
                    <a:pt x="11" y="156"/>
                  </a:lnTo>
                  <a:lnTo>
                    <a:pt x="1425" y="806"/>
                  </a:lnTo>
                  <a:lnTo>
                    <a:pt x="1430" y="809"/>
                  </a:lnTo>
                  <a:lnTo>
                    <a:pt x="1435" y="810"/>
                  </a:lnTo>
                  <a:lnTo>
                    <a:pt x="1440" y="811"/>
                  </a:lnTo>
                  <a:lnTo>
                    <a:pt x="1445" y="810"/>
                  </a:lnTo>
                  <a:lnTo>
                    <a:pt x="1450" y="809"/>
                  </a:lnTo>
                  <a:lnTo>
                    <a:pt x="1454" y="808"/>
                  </a:lnTo>
                  <a:lnTo>
                    <a:pt x="1458" y="805"/>
                  </a:lnTo>
                  <a:lnTo>
                    <a:pt x="1462" y="800"/>
                  </a:lnTo>
                  <a:lnTo>
                    <a:pt x="1549" y="702"/>
                  </a:lnTo>
                  <a:lnTo>
                    <a:pt x="1552" y="698"/>
                  </a:lnTo>
                  <a:lnTo>
                    <a:pt x="1554" y="694"/>
                  </a:lnTo>
                  <a:lnTo>
                    <a:pt x="1554" y="689"/>
                  </a:lnTo>
                  <a:lnTo>
                    <a:pt x="1554" y="685"/>
                  </a:lnTo>
                  <a:lnTo>
                    <a:pt x="1552" y="683"/>
                  </a:lnTo>
                  <a:lnTo>
                    <a:pt x="1549" y="678"/>
                  </a:lnTo>
                  <a:lnTo>
                    <a:pt x="1545" y="676"/>
                  </a:lnTo>
                  <a:lnTo>
                    <a:pt x="1541" y="674"/>
                  </a:lnTo>
                  <a:lnTo>
                    <a:pt x="99" y="6"/>
                  </a:lnTo>
                  <a:lnTo>
                    <a:pt x="92" y="3"/>
                  </a:lnTo>
                  <a:lnTo>
                    <a:pt x="86" y="1"/>
                  </a:lnTo>
                  <a:lnTo>
                    <a:pt x="80" y="0"/>
                  </a:lnTo>
                  <a:lnTo>
                    <a:pt x="72" y="0"/>
                  </a:lnTo>
                  <a:lnTo>
                    <a:pt x="66" y="1"/>
                  </a:lnTo>
                  <a:lnTo>
                    <a:pt x="62" y="3"/>
                  </a:lnTo>
                  <a:lnTo>
                    <a:pt x="57" y="7"/>
                  </a:lnTo>
                  <a:lnTo>
                    <a:pt x="54" y="13"/>
                  </a:lnTo>
                  <a:lnTo>
                    <a:pt x="2" y="128"/>
                  </a:lnTo>
                  <a:lnTo>
                    <a:pt x="2" y="12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99" name=""/>
            <p:cNvSpPr/>
            <p:nvPr/>
          </p:nvSpPr>
          <p:spPr>
            <a:xfrm>
              <a:off x="999000" y="3853080"/>
              <a:ext cx="438840" cy="322200"/>
            </a:xfrm>
            <a:custGeom>
              <a:avLst/>
              <a:gdLst/>
              <a:ahLst/>
              <a:rect l="l" t="t" r="r" b="b"/>
              <a:pathLst>
                <a:path w="1554" h="811">
                  <a:moveTo>
                    <a:pt x="2" y="128"/>
                  </a:moveTo>
                  <a:lnTo>
                    <a:pt x="1" y="133"/>
                  </a:lnTo>
                  <a:lnTo>
                    <a:pt x="0" y="137"/>
                  </a:lnTo>
                  <a:lnTo>
                    <a:pt x="0" y="142"/>
                  </a:lnTo>
                  <a:lnTo>
                    <a:pt x="1" y="145"/>
                  </a:lnTo>
                  <a:lnTo>
                    <a:pt x="2" y="150"/>
                  </a:lnTo>
                  <a:lnTo>
                    <a:pt x="5" y="153"/>
                  </a:lnTo>
                  <a:lnTo>
                    <a:pt x="11" y="156"/>
                  </a:lnTo>
                  <a:lnTo>
                    <a:pt x="1425" y="806"/>
                  </a:lnTo>
                  <a:lnTo>
                    <a:pt x="1430" y="809"/>
                  </a:lnTo>
                  <a:lnTo>
                    <a:pt x="1435" y="810"/>
                  </a:lnTo>
                  <a:lnTo>
                    <a:pt x="1440" y="811"/>
                  </a:lnTo>
                  <a:lnTo>
                    <a:pt x="1445" y="810"/>
                  </a:lnTo>
                  <a:lnTo>
                    <a:pt x="1450" y="809"/>
                  </a:lnTo>
                  <a:lnTo>
                    <a:pt x="1454" y="808"/>
                  </a:lnTo>
                  <a:lnTo>
                    <a:pt x="1458" y="805"/>
                  </a:lnTo>
                  <a:lnTo>
                    <a:pt x="1462" y="800"/>
                  </a:lnTo>
                  <a:lnTo>
                    <a:pt x="1549" y="702"/>
                  </a:lnTo>
                  <a:lnTo>
                    <a:pt x="1552" y="698"/>
                  </a:lnTo>
                  <a:lnTo>
                    <a:pt x="1554" y="694"/>
                  </a:lnTo>
                  <a:lnTo>
                    <a:pt x="1554" y="689"/>
                  </a:lnTo>
                  <a:lnTo>
                    <a:pt x="1554" y="685"/>
                  </a:lnTo>
                  <a:lnTo>
                    <a:pt x="1552" y="683"/>
                  </a:lnTo>
                  <a:lnTo>
                    <a:pt x="1549" y="678"/>
                  </a:lnTo>
                  <a:lnTo>
                    <a:pt x="1545" y="676"/>
                  </a:lnTo>
                  <a:lnTo>
                    <a:pt x="1541" y="674"/>
                  </a:lnTo>
                  <a:lnTo>
                    <a:pt x="99" y="6"/>
                  </a:lnTo>
                  <a:lnTo>
                    <a:pt x="92" y="3"/>
                  </a:lnTo>
                  <a:lnTo>
                    <a:pt x="86" y="1"/>
                  </a:lnTo>
                  <a:lnTo>
                    <a:pt x="80" y="0"/>
                  </a:lnTo>
                  <a:lnTo>
                    <a:pt x="72" y="0"/>
                  </a:lnTo>
                  <a:lnTo>
                    <a:pt x="66" y="1"/>
                  </a:lnTo>
                  <a:lnTo>
                    <a:pt x="62" y="3"/>
                  </a:lnTo>
                  <a:lnTo>
                    <a:pt x="57" y="7"/>
                  </a:lnTo>
                  <a:lnTo>
                    <a:pt x="54" y="13"/>
                  </a:lnTo>
                  <a:lnTo>
                    <a:pt x="2" y="128"/>
                  </a:lnTo>
                  <a:lnTo>
                    <a:pt x="2" y="128"/>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0" name=""/>
            <p:cNvSpPr/>
            <p:nvPr/>
          </p:nvSpPr>
          <p:spPr>
            <a:xfrm>
              <a:off x="928800" y="3814920"/>
              <a:ext cx="78840" cy="63720"/>
            </a:xfrm>
            <a:custGeom>
              <a:avLst/>
              <a:gdLst/>
              <a:ahLst/>
              <a:rect l="l" t="t" r="r" b="b"/>
              <a:pathLst>
                <a:path w="280" h="163">
                  <a:moveTo>
                    <a:pt x="280" y="163"/>
                  </a:moveTo>
                  <a:lnTo>
                    <a:pt x="9" y="36"/>
                  </a:lnTo>
                  <a:lnTo>
                    <a:pt x="1" y="24"/>
                  </a:lnTo>
                  <a:lnTo>
                    <a:pt x="0" y="0"/>
                  </a:lnTo>
                </a:path>
              </a:pathLst>
            </a:custGeom>
            <a:noFill/>
            <a:ln w="0">
              <a:solidFill>
                <a:srgbClr val="ababab"/>
              </a:solidFill>
            </a:ln>
          </p:spPr>
          <p:style>
            <a:lnRef idx="0"/>
            <a:fillRef idx="0"/>
            <a:effectRef idx="0"/>
            <a:fontRef idx="minor"/>
          </p:style>
          <p:txBody>
            <a:bodyPr lIns="90000" rIns="90000" tIns="16920" bIns="16920" anchor="t">
              <a:noAutofit/>
            </a:bodyPr>
            <a:p>
              <a:endParaRPr b="0" lang="en-US" sz="2400" strike="noStrike" u="none">
                <a:solidFill>
                  <a:srgbClr val="ffffff"/>
                </a:solidFill>
                <a:effectLst/>
                <a:uFillTx/>
                <a:latin typeface="Arial"/>
              </a:endParaRPr>
            </a:p>
          </p:txBody>
        </p:sp>
        <p:sp>
          <p:nvSpPr>
            <p:cNvPr id="101" name=""/>
            <p:cNvSpPr/>
            <p:nvPr/>
          </p:nvSpPr>
          <p:spPr>
            <a:xfrm>
              <a:off x="1423800" y="4151520"/>
              <a:ext cx="29160" cy="15840"/>
            </a:xfrm>
            <a:custGeom>
              <a:avLst/>
              <a:gdLst/>
              <a:ahLst/>
              <a:rect l="l" t="t" r="r" b="b"/>
              <a:pathLst>
                <a:path w="104" h="38">
                  <a:moveTo>
                    <a:pt x="0" y="0"/>
                  </a:moveTo>
                  <a:lnTo>
                    <a:pt x="65" y="31"/>
                  </a:lnTo>
                  <a:lnTo>
                    <a:pt x="71" y="34"/>
                  </a:lnTo>
                  <a:lnTo>
                    <a:pt x="77" y="36"/>
                  </a:lnTo>
                  <a:lnTo>
                    <a:pt x="82" y="37"/>
                  </a:lnTo>
                  <a:lnTo>
                    <a:pt x="88" y="38"/>
                  </a:lnTo>
                  <a:lnTo>
                    <a:pt x="92" y="38"/>
                  </a:lnTo>
                  <a:lnTo>
                    <a:pt x="97" y="37"/>
                  </a:lnTo>
                  <a:lnTo>
                    <a:pt x="101" y="36"/>
                  </a:lnTo>
                  <a:lnTo>
                    <a:pt x="104" y="34"/>
                  </a:lnTo>
                </a:path>
              </a:pathLst>
            </a:custGeom>
            <a:noFill/>
            <a:ln w="0">
              <a:solidFill>
                <a:srgbClr val="ababab"/>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102" name=""/>
            <p:cNvSpPr/>
            <p:nvPr/>
          </p:nvSpPr>
          <p:spPr>
            <a:xfrm>
              <a:off x="1081080" y="3660840"/>
              <a:ext cx="405000" cy="281160"/>
            </a:xfrm>
            <a:custGeom>
              <a:avLst/>
              <a:gdLst/>
              <a:ahLst/>
              <a:rect l="l" t="t" r="r" b="b"/>
              <a:pathLst>
                <a:path w="1433" h="708">
                  <a:moveTo>
                    <a:pt x="0" y="44"/>
                  </a:moveTo>
                  <a:lnTo>
                    <a:pt x="29" y="59"/>
                  </a:lnTo>
                  <a:lnTo>
                    <a:pt x="148" y="0"/>
                  </a:lnTo>
                  <a:lnTo>
                    <a:pt x="1417" y="588"/>
                  </a:lnTo>
                  <a:lnTo>
                    <a:pt x="1409" y="697"/>
                  </a:lnTo>
                  <a:lnTo>
                    <a:pt x="1433" y="708"/>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3" name=""/>
            <p:cNvSpPr/>
            <p:nvPr/>
          </p:nvSpPr>
          <p:spPr>
            <a:xfrm>
              <a:off x="1334880" y="3786480"/>
              <a:ext cx="71640" cy="47520"/>
            </a:xfrm>
            <a:prstGeom prst="line">
              <a:avLst/>
            </a:prstGeom>
            <a:ln w="0">
              <a:solidFill>
                <a:srgbClr val="ababab"/>
              </a:solidFill>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104" name=""/>
            <p:cNvSpPr/>
            <p:nvPr/>
          </p:nvSpPr>
          <p:spPr>
            <a:xfrm>
              <a:off x="1213560" y="3706920"/>
              <a:ext cx="94320" cy="61920"/>
            </a:xfrm>
            <a:prstGeom prst="line">
              <a:avLst/>
            </a:prstGeom>
            <a:ln w="0">
              <a:solidFill>
                <a:srgbClr val="ababab"/>
              </a:solid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Arial"/>
              </a:endParaRPr>
            </a:p>
          </p:txBody>
        </p:sp>
        <p:sp>
          <p:nvSpPr>
            <p:cNvPr id="105" name=""/>
            <p:cNvSpPr/>
            <p:nvPr/>
          </p:nvSpPr>
          <p:spPr>
            <a:xfrm>
              <a:off x="1011960" y="3689640"/>
              <a:ext cx="455760" cy="353880"/>
            </a:xfrm>
            <a:custGeom>
              <a:avLst/>
              <a:gdLst/>
              <a:ahLst/>
              <a:rect l="l" t="t" r="r" b="b"/>
              <a:pathLst>
                <a:path w="1614" h="892">
                  <a:moveTo>
                    <a:pt x="11" y="129"/>
                  </a:moveTo>
                  <a:lnTo>
                    <a:pt x="7" y="132"/>
                  </a:lnTo>
                  <a:lnTo>
                    <a:pt x="1" y="138"/>
                  </a:lnTo>
                  <a:lnTo>
                    <a:pt x="0" y="142"/>
                  </a:lnTo>
                  <a:lnTo>
                    <a:pt x="0" y="145"/>
                  </a:lnTo>
                  <a:lnTo>
                    <a:pt x="0" y="149"/>
                  </a:lnTo>
                  <a:lnTo>
                    <a:pt x="0" y="153"/>
                  </a:lnTo>
                  <a:lnTo>
                    <a:pt x="1" y="157"/>
                  </a:lnTo>
                  <a:lnTo>
                    <a:pt x="2" y="161"/>
                  </a:lnTo>
                  <a:lnTo>
                    <a:pt x="5" y="166"/>
                  </a:lnTo>
                  <a:lnTo>
                    <a:pt x="7" y="169"/>
                  </a:lnTo>
                  <a:lnTo>
                    <a:pt x="11" y="173"/>
                  </a:lnTo>
                  <a:lnTo>
                    <a:pt x="15" y="178"/>
                  </a:lnTo>
                  <a:lnTo>
                    <a:pt x="18" y="181"/>
                  </a:lnTo>
                  <a:lnTo>
                    <a:pt x="23" y="184"/>
                  </a:lnTo>
                  <a:lnTo>
                    <a:pt x="28" y="188"/>
                  </a:lnTo>
                  <a:lnTo>
                    <a:pt x="1531" y="883"/>
                  </a:lnTo>
                  <a:lnTo>
                    <a:pt x="1535" y="885"/>
                  </a:lnTo>
                  <a:lnTo>
                    <a:pt x="1543" y="888"/>
                  </a:lnTo>
                  <a:lnTo>
                    <a:pt x="1550" y="890"/>
                  </a:lnTo>
                  <a:lnTo>
                    <a:pt x="1557" y="891"/>
                  </a:lnTo>
                  <a:lnTo>
                    <a:pt x="1564" y="892"/>
                  </a:lnTo>
                  <a:lnTo>
                    <a:pt x="1570" y="892"/>
                  </a:lnTo>
                  <a:lnTo>
                    <a:pt x="1576" y="891"/>
                  </a:lnTo>
                  <a:lnTo>
                    <a:pt x="1582" y="890"/>
                  </a:lnTo>
                  <a:lnTo>
                    <a:pt x="1587" y="889"/>
                  </a:lnTo>
                  <a:lnTo>
                    <a:pt x="1592" y="887"/>
                  </a:lnTo>
                  <a:lnTo>
                    <a:pt x="1597" y="883"/>
                  </a:lnTo>
                  <a:lnTo>
                    <a:pt x="1601" y="880"/>
                  </a:lnTo>
                  <a:lnTo>
                    <a:pt x="1603" y="876"/>
                  </a:lnTo>
                  <a:lnTo>
                    <a:pt x="1606" y="871"/>
                  </a:lnTo>
                  <a:lnTo>
                    <a:pt x="1607" y="866"/>
                  </a:lnTo>
                  <a:lnTo>
                    <a:pt x="1608" y="859"/>
                  </a:lnTo>
                  <a:lnTo>
                    <a:pt x="1614" y="637"/>
                  </a:lnTo>
                  <a:lnTo>
                    <a:pt x="1614" y="634"/>
                  </a:lnTo>
                  <a:lnTo>
                    <a:pt x="1613" y="626"/>
                  </a:lnTo>
                  <a:lnTo>
                    <a:pt x="1612" y="621"/>
                  </a:lnTo>
                  <a:lnTo>
                    <a:pt x="1611" y="616"/>
                  </a:lnTo>
                  <a:lnTo>
                    <a:pt x="1608" y="612"/>
                  </a:lnTo>
                  <a:lnTo>
                    <a:pt x="1607" y="609"/>
                  </a:lnTo>
                  <a:lnTo>
                    <a:pt x="1603" y="604"/>
                  </a:lnTo>
                  <a:lnTo>
                    <a:pt x="1600" y="601"/>
                  </a:lnTo>
                  <a:lnTo>
                    <a:pt x="1596" y="598"/>
                  </a:lnTo>
                  <a:lnTo>
                    <a:pt x="1592" y="595"/>
                  </a:lnTo>
                  <a:lnTo>
                    <a:pt x="1588" y="592"/>
                  </a:lnTo>
                  <a:lnTo>
                    <a:pt x="1582" y="590"/>
                  </a:lnTo>
                  <a:lnTo>
                    <a:pt x="1577" y="587"/>
                  </a:lnTo>
                  <a:lnTo>
                    <a:pt x="1573" y="585"/>
                  </a:lnTo>
                  <a:lnTo>
                    <a:pt x="1566" y="582"/>
                  </a:lnTo>
                  <a:lnTo>
                    <a:pt x="1562" y="579"/>
                  </a:lnTo>
                  <a:lnTo>
                    <a:pt x="349" y="15"/>
                  </a:lnTo>
                  <a:lnTo>
                    <a:pt x="346" y="14"/>
                  </a:lnTo>
                  <a:lnTo>
                    <a:pt x="338" y="11"/>
                  </a:lnTo>
                  <a:lnTo>
                    <a:pt x="332" y="7"/>
                  </a:lnTo>
                  <a:lnTo>
                    <a:pt x="327" y="7"/>
                  </a:lnTo>
                  <a:lnTo>
                    <a:pt x="322" y="5"/>
                  </a:lnTo>
                  <a:lnTo>
                    <a:pt x="316" y="3"/>
                  </a:lnTo>
                  <a:lnTo>
                    <a:pt x="313" y="2"/>
                  </a:lnTo>
                  <a:lnTo>
                    <a:pt x="306" y="1"/>
                  </a:lnTo>
                  <a:lnTo>
                    <a:pt x="302" y="1"/>
                  </a:lnTo>
                  <a:lnTo>
                    <a:pt x="295" y="0"/>
                  </a:lnTo>
                  <a:lnTo>
                    <a:pt x="290" y="1"/>
                  </a:lnTo>
                  <a:lnTo>
                    <a:pt x="284" y="1"/>
                  </a:lnTo>
                  <a:lnTo>
                    <a:pt x="279" y="2"/>
                  </a:lnTo>
                  <a:lnTo>
                    <a:pt x="273" y="4"/>
                  </a:lnTo>
                  <a:lnTo>
                    <a:pt x="268" y="5"/>
                  </a:lnTo>
                  <a:lnTo>
                    <a:pt x="262" y="7"/>
                  </a:lnTo>
                  <a:lnTo>
                    <a:pt x="11" y="129"/>
                  </a:lnTo>
                  <a:lnTo>
                    <a:pt x="11" y="129"/>
                  </a:lnTo>
                  <a:lnTo>
                    <a:pt x="11" y="129"/>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6" name=""/>
            <p:cNvSpPr/>
            <p:nvPr/>
          </p:nvSpPr>
          <p:spPr>
            <a:xfrm>
              <a:off x="1011960" y="3689640"/>
              <a:ext cx="455760" cy="353880"/>
            </a:xfrm>
            <a:custGeom>
              <a:avLst/>
              <a:gdLst/>
              <a:ahLst/>
              <a:rect l="l" t="t" r="r" b="b"/>
              <a:pathLst>
                <a:path w="1614" h="892">
                  <a:moveTo>
                    <a:pt x="11" y="129"/>
                  </a:moveTo>
                  <a:lnTo>
                    <a:pt x="7" y="132"/>
                  </a:lnTo>
                  <a:lnTo>
                    <a:pt x="1" y="138"/>
                  </a:lnTo>
                  <a:lnTo>
                    <a:pt x="0" y="142"/>
                  </a:lnTo>
                  <a:lnTo>
                    <a:pt x="0" y="145"/>
                  </a:lnTo>
                  <a:lnTo>
                    <a:pt x="0" y="149"/>
                  </a:lnTo>
                  <a:lnTo>
                    <a:pt x="0" y="153"/>
                  </a:lnTo>
                  <a:lnTo>
                    <a:pt x="1" y="157"/>
                  </a:lnTo>
                  <a:lnTo>
                    <a:pt x="2" y="161"/>
                  </a:lnTo>
                  <a:lnTo>
                    <a:pt x="5" y="166"/>
                  </a:lnTo>
                  <a:lnTo>
                    <a:pt x="7" y="169"/>
                  </a:lnTo>
                  <a:lnTo>
                    <a:pt x="11" y="173"/>
                  </a:lnTo>
                  <a:lnTo>
                    <a:pt x="15" y="178"/>
                  </a:lnTo>
                  <a:lnTo>
                    <a:pt x="18" y="181"/>
                  </a:lnTo>
                  <a:lnTo>
                    <a:pt x="23" y="184"/>
                  </a:lnTo>
                  <a:lnTo>
                    <a:pt x="28" y="188"/>
                  </a:lnTo>
                  <a:lnTo>
                    <a:pt x="1531" y="883"/>
                  </a:lnTo>
                  <a:lnTo>
                    <a:pt x="1535" y="885"/>
                  </a:lnTo>
                  <a:lnTo>
                    <a:pt x="1543" y="888"/>
                  </a:lnTo>
                  <a:lnTo>
                    <a:pt x="1550" y="890"/>
                  </a:lnTo>
                  <a:lnTo>
                    <a:pt x="1557" y="891"/>
                  </a:lnTo>
                  <a:lnTo>
                    <a:pt x="1564" y="892"/>
                  </a:lnTo>
                  <a:lnTo>
                    <a:pt x="1570" y="892"/>
                  </a:lnTo>
                  <a:lnTo>
                    <a:pt x="1576" y="891"/>
                  </a:lnTo>
                  <a:lnTo>
                    <a:pt x="1582" y="890"/>
                  </a:lnTo>
                  <a:lnTo>
                    <a:pt x="1587" y="889"/>
                  </a:lnTo>
                  <a:lnTo>
                    <a:pt x="1592" y="887"/>
                  </a:lnTo>
                  <a:lnTo>
                    <a:pt x="1597" y="883"/>
                  </a:lnTo>
                  <a:lnTo>
                    <a:pt x="1601" y="880"/>
                  </a:lnTo>
                  <a:lnTo>
                    <a:pt x="1603" y="876"/>
                  </a:lnTo>
                  <a:lnTo>
                    <a:pt x="1606" y="871"/>
                  </a:lnTo>
                  <a:lnTo>
                    <a:pt x="1607" y="866"/>
                  </a:lnTo>
                  <a:lnTo>
                    <a:pt x="1608" y="859"/>
                  </a:lnTo>
                  <a:lnTo>
                    <a:pt x="1614" y="637"/>
                  </a:lnTo>
                  <a:lnTo>
                    <a:pt x="1614" y="634"/>
                  </a:lnTo>
                  <a:lnTo>
                    <a:pt x="1613" y="626"/>
                  </a:lnTo>
                  <a:lnTo>
                    <a:pt x="1612" y="621"/>
                  </a:lnTo>
                  <a:lnTo>
                    <a:pt x="1611" y="616"/>
                  </a:lnTo>
                  <a:lnTo>
                    <a:pt x="1608" y="612"/>
                  </a:lnTo>
                  <a:lnTo>
                    <a:pt x="1607" y="609"/>
                  </a:lnTo>
                  <a:lnTo>
                    <a:pt x="1603" y="604"/>
                  </a:lnTo>
                  <a:lnTo>
                    <a:pt x="1600" y="601"/>
                  </a:lnTo>
                  <a:lnTo>
                    <a:pt x="1596" y="598"/>
                  </a:lnTo>
                  <a:lnTo>
                    <a:pt x="1592" y="595"/>
                  </a:lnTo>
                  <a:lnTo>
                    <a:pt x="1588" y="592"/>
                  </a:lnTo>
                  <a:lnTo>
                    <a:pt x="1582" y="590"/>
                  </a:lnTo>
                  <a:lnTo>
                    <a:pt x="1577" y="587"/>
                  </a:lnTo>
                  <a:lnTo>
                    <a:pt x="1573" y="585"/>
                  </a:lnTo>
                  <a:lnTo>
                    <a:pt x="1566" y="582"/>
                  </a:lnTo>
                  <a:lnTo>
                    <a:pt x="1562" y="579"/>
                  </a:lnTo>
                  <a:lnTo>
                    <a:pt x="349" y="15"/>
                  </a:lnTo>
                  <a:lnTo>
                    <a:pt x="346" y="14"/>
                  </a:lnTo>
                  <a:lnTo>
                    <a:pt x="338" y="11"/>
                  </a:lnTo>
                  <a:lnTo>
                    <a:pt x="332" y="7"/>
                  </a:lnTo>
                  <a:lnTo>
                    <a:pt x="327" y="7"/>
                  </a:lnTo>
                  <a:lnTo>
                    <a:pt x="322" y="5"/>
                  </a:lnTo>
                  <a:lnTo>
                    <a:pt x="316" y="3"/>
                  </a:lnTo>
                  <a:lnTo>
                    <a:pt x="313" y="2"/>
                  </a:lnTo>
                  <a:lnTo>
                    <a:pt x="306" y="1"/>
                  </a:lnTo>
                  <a:lnTo>
                    <a:pt x="302" y="1"/>
                  </a:lnTo>
                  <a:lnTo>
                    <a:pt x="295" y="0"/>
                  </a:lnTo>
                  <a:lnTo>
                    <a:pt x="290" y="1"/>
                  </a:lnTo>
                  <a:lnTo>
                    <a:pt x="284" y="1"/>
                  </a:lnTo>
                  <a:lnTo>
                    <a:pt x="279" y="2"/>
                  </a:lnTo>
                  <a:lnTo>
                    <a:pt x="273" y="4"/>
                  </a:lnTo>
                  <a:lnTo>
                    <a:pt x="268" y="5"/>
                  </a:lnTo>
                  <a:lnTo>
                    <a:pt x="262" y="7"/>
                  </a:lnTo>
                  <a:lnTo>
                    <a:pt x="11" y="129"/>
                  </a:lnTo>
                  <a:lnTo>
                    <a:pt x="11" y="129"/>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7" name=""/>
            <p:cNvSpPr/>
            <p:nvPr/>
          </p:nvSpPr>
          <p:spPr>
            <a:xfrm>
              <a:off x="1114920" y="3705480"/>
              <a:ext cx="334080" cy="21600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08" name=""/>
            <p:cNvSpPr/>
            <p:nvPr/>
          </p:nvSpPr>
          <p:spPr>
            <a:xfrm flipH="1">
              <a:off x="1461600" y="3946680"/>
              <a:ext cx="1080" cy="73080"/>
            </a:xfrm>
            <a:prstGeom prst="line">
              <a:avLst/>
            </a:prstGeom>
            <a:ln w="0">
              <a:solidFill>
                <a:srgbClr val="000000"/>
              </a:solid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Arial"/>
              </a:endParaRPr>
            </a:p>
          </p:txBody>
        </p:sp>
        <p:sp>
          <p:nvSpPr>
            <p:cNvPr id="109" name=""/>
            <p:cNvSpPr/>
            <p:nvPr/>
          </p:nvSpPr>
          <p:spPr>
            <a:xfrm>
              <a:off x="1126080" y="3660840"/>
              <a:ext cx="356760" cy="274680"/>
            </a:xfrm>
            <a:custGeom>
              <a:avLst/>
              <a:gdLst/>
              <a:ahLst/>
              <a:rect l="l" t="t" r="r" b="b"/>
              <a:pathLst>
                <a:path w="1266" h="696">
                  <a:moveTo>
                    <a:pt x="0" y="0"/>
                  </a:moveTo>
                  <a:lnTo>
                    <a:pt x="1266" y="584"/>
                  </a:lnTo>
                  <a:lnTo>
                    <a:pt x="1260" y="696"/>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0" name=""/>
            <p:cNvSpPr/>
            <p:nvPr/>
          </p:nvSpPr>
          <p:spPr>
            <a:xfrm>
              <a:off x="1044360" y="3711960"/>
              <a:ext cx="167400" cy="122040"/>
            </a:xfrm>
            <a:custGeom>
              <a:avLst/>
              <a:gdLst/>
              <a:ahLst/>
              <a:rect l="l" t="t" r="r" b="b"/>
              <a:pathLst>
                <a:path w="593" h="307">
                  <a:moveTo>
                    <a:pt x="579" y="154"/>
                  </a:moveTo>
                  <a:lnTo>
                    <a:pt x="584" y="157"/>
                  </a:lnTo>
                  <a:lnTo>
                    <a:pt x="590" y="160"/>
                  </a:lnTo>
                  <a:lnTo>
                    <a:pt x="592" y="165"/>
                  </a:lnTo>
                  <a:lnTo>
                    <a:pt x="593" y="169"/>
                  </a:lnTo>
                  <a:lnTo>
                    <a:pt x="593" y="175"/>
                  </a:lnTo>
                  <a:lnTo>
                    <a:pt x="592" y="179"/>
                  </a:lnTo>
                  <a:lnTo>
                    <a:pt x="590" y="182"/>
                  </a:lnTo>
                  <a:lnTo>
                    <a:pt x="586" y="187"/>
                  </a:lnTo>
                  <a:lnTo>
                    <a:pt x="421" y="298"/>
                  </a:lnTo>
                  <a:lnTo>
                    <a:pt x="414" y="301"/>
                  </a:lnTo>
                  <a:lnTo>
                    <a:pt x="408" y="304"/>
                  </a:lnTo>
                  <a:lnTo>
                    <a:pt x="401" y="305"/>
                  </a:lnTo>
                  <a:lnTo>
                    <a:pt x="395" y="307"/>
                  </a:lnTo>
                  <a:lnTo>
                    <a:pt x="389" y="307"/>
                  </a:lnTo>
                  <a:lnTo>
                    <a:pt x="381" y="305"/>
                  </a:lnTo>
                  <a:lnTo>
                    <a:pt x="374" y="304"/>
                  </a:lnTo>
                  <a:lnTo>
                    <a:pt x="370" y="302"/>
                  </a:lnTo>
                  <a:lnTo>
                    <a:pt x="367" y="301"/>
                  </a:lnTo>
                  <a:lnTo>
                    <a:pt x="0" y="128"/>
                  </a:lnTo>
                  <a:lnTo>
                    <a:pt x="0" y="122"/>
                  </a:lnTo>
                  <a:lnTo>
                    <a:pt x="3" y="115"/>
                  </a:lnTo>
                  <a:lnTo>
                    <a:pt x="8" y="101"/>
                  </a:lnTo>
                  <a:lnTo>
                    <a:pt x="16" y="87"/>
                  </a:lnTo>
                  <a:lnTo>
                    <a:pt x="27" y="74"/>
                  </a:lnTo>
                  <a:lnTo>
                    <a:pt x="42" y="61"/>
                  </a:lnTo>
                  <a:lnTo>
                    <a:pt x="58" y="50"/>
                  </a:lnTo>
                  <a:lnTo>
                    <a:pt x="76" y="39"/>
                  </a:lnTo>
                  <a:lnTo>
                    <a:pt x="96" y="30"/>
                  </a:lnTo>
                  <a:lnTo>
                    <a:pt x="117" y="21"/>
                  </a:lnTo>
                  <a:lnTo>
                    <a:pt x="137" y="13"/>
                  </a:lnTo>
                  <a:lnTo>
                    <a:pt x="160" y="8"/>
                  </a:lnTo>
                  <a:lnTo>
                    <a:pt x="180" y="3"/>
                  </a:lnTo>
                  <a:lnTo>
                    <a:pt x="201" y="1"/>
                  </a:lnTo>
                  <a:lnTo>
                    <a:pt x="221" y="0"/>
                  </a:lnTo>
                  <a:lnTo>
                    <a:pt x="239" y="1"/>
                  </a:lnTo>
                  <a:lnTo>
                    <a:pt x="255" y="4"/>
                  </a:lnTo>
                  <a:lnTo>
                    <a:pt x="579" y="154"/>
                  </a:lnTo>
                  <a:lnTo>
                    <a:pt x="579" y="154"/>
                  </a:lnTo>
                  <a:lnTo>
                    <a:pt x="579" y="15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1" name=""/>
            <p:cNvSpPr/>
            <p:nvPr/>
          </p:nvSpPr>
          <p:spPr>
            <a:xfrm>
              <a:off x="1044360" y="3711960"/>
              <a:ext cx="167400" cy="122040"/>
            </a:xfrm>
            <a:custGeom>
              <a:avLst/>
              <a:gdLst/>
              <a:ahLst/>
              <a:rect l="l" t="t" r="r" b="b"/>
              <a:pathLst>
                <a:path w="593" h="307">
                  <a:moveTo>
                    <a:pt x="579" y="154"/>
                  </a:moveTo>
                  <a:lnTo>
                    <a:pt x="584" y="157"/>
                  </a:lnTo>
                  <a:lnTo>
                    <a:pt x="590" y="160"/>
                  </a:lnTo>
                  <a:lnTo>
                    <a:pt x="592" y="165"/>
                  </a:lnTo>
                  <a:lnTo>
                    <a:pt x="593" y="169"/>
                  </a:lnTo>
                  <a:lnTo>
                    <a:pt x="593" y="175"/>
                  </a:lnTo>
                  <a:lnTo>
                    <a:pt x="592" y="179"/>
                  </a:lnTo>
                  <a:lnTo>
                    <a:pt x="590" y="182"/>
                  </a:lnTo>
                  <a:lnTo>
                    <a:pt x="586" y="187"/>
                  </a:lnTo>
                  <a:lnTo>
                    <a:pt x="421" y="298"/>
                  </a:lnTo>
                  <a:lnTo>
                    <a:pt x="414" y="301"/>
                  </a:lnTo>
                  <a:lnTo>
                    <a:pt x="408" y="304"/>
                  </a:lnTo>
                  <a:lnTo>
                    <a:pt x="401" y="305"/>
                  </a:lnTo>
                  <a:lnTo>
                    <a:pt x="395" y="307"/>
                  </a:lnTo>
                  <a:lnTo>
                    <a:pt x="389" y="307"/>
                  </a:lnTo>
                  <a:lnTo>
                    <a:pt x="381" y="305"/>
                  </a:lnTo>
                  <a:lnTo>
                    <a:pt x="374" y="304"/>
                  </a:lnTo>
                  <a:lnTo>
                    <a:pt x="370" y="302"/>
                  </a:lnTo>
                  <a:lnTo>
                    <a:pt x="367" y="301"/>
                  </a:lnTo>
                  <a:lnTo>
                    <a:pt x="0" y="128"/>
                  </a:lnTo>
                  <a:lnTo>
                    <a:pt x="0" y="122"/>
                  </a:lnTo>
                  <a:lnTo>
                    <a:pt x="3" y="115"/>
                  </a:lnTo>
                  <a:lnTo>
                    <a:pt x="8" y="101"/>
                  </a:lnTo>
                  <a:lnTo>
                    <a:pt x="16" y="87"/>
                  </a:lnTo>
                  <a:lnTo>
                    <a:pt x="27" y="74"/>
                  </a:lnTo>
                  <a:lnTo>
                    <a:pt x="42" y="61"/>
                  </a:lnTo>
                  <a:lnTo>
                    <a:pt x="58" y="50"/>
                  </a:lnTo>
                  <a:lnTo>
                    <a:pt x="76" y="39"/>
                  </a:lnTo>
                  <a:lnTo>
                    <a:pt x="96" y="30"/>
                  </a:lnTo>
                  <a:lnTo>
                    <a:pt x="117" y="21"/>
                  </a:lnTo>
                  <a:lnTo>
                    <a:pt x="137" y="13"/>
                  </a:lnTo>
                  <a:lnTo>
                    <a:pt x="160" y="8"/>
                  </a:lnTo>
                  <a:lnTo>
                    <a:pt x="180" y="3"/>
                  </a:lnTo>
                  <a:lnTo>
                    <a:pt x="201" y="1"/>
                  </a:lnTo>
                  <a:lnTo>
                    <a:pt x="221" y="0"/>
                  </a:lnTo>
                  <a:lnTo>
                    <a:pt x="239" y="1"/>
                  </a:lnTo>
                  <a:lnTo>
                    <a:pt x="255" y="4"/>
                  </a:lnTo>
                  <a:lnTo>
                    <a:pt x="579" y="154"/>
                  </a:lnTo>
                  <a:lnTo>
                    <a:pt x="579" y="154"/>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2" name=""/>
            <p:cNvSpPr/>
            <p:nvPr/>
          </p:nvSpPr>
          <p:spPr>
            <a:xfrm>
              <a:off x="1175760" y="3794400"/>
              <a:ext cx="152280" cy="135000"/>
            </a:xfrm>
            <a:custGeom>
              <a:avLst/>
              <a:gdLst/>
              <a:ahLst/>
              <a:rect l="l" t="t" r="r" b="b"/>
              <a:pathLst>
                <a:path w="541" h="338">
                  <a:moveTo>
                    <a:pt x="518" y="144"/>
                  </a:moveTo>
                  <a:lnTo>
                    <a:pt x="541" y="170"/>
                  </a:lnTo>
                  <a:lnTo>
                    <a:pt x="476" y="314"/>
                  </a:lnTo>
                  <a:lnTo>
                    <a:pt x="473" y="317"/>
                  </a:lnTo>
                  <a:lnTo>
                    <a:pt x="470" y="324"/>
                  </a:lnTo>
                  <a:lnTo>
                    <a:pt x="467" y="327"/>
                  </a:lnTo>
                  <a:lnTo>
                    <a:pt x="465" y="332"/>
                  </a:lnTo>
                  <a:lnTo>
                    <a:pt x="457" y="336"/>
                  </a:lnTo>
                  <a:lnTo>
                    <a:pt x="451" y="338"/>
                  </a:lnTo>
                  <a:lnTo>
                    <a:pt x="448" y="338"/>
                  </a:lnTo>
                  <a:lnTo>
                    <a:pt x="444" y="338"/>
                  </a:lnTo>
                  <a:lnTo>
                    <a:pt x="439" y="338"/>
                  </a:lnTo>
                  <a:lnTo>
                    <a:pt x="435" y="336"/>
                  </a:lnTo>
                  <a:lnTo>
                    <a:pt x="431" y="335"/>
                  </a:lnTo>
                  <a:lnTo>
                    <a:pt x="426" y="333"/>
                  </a:lnTo>
                  <a:lnTo>
                    <a:pt x="421" y="332"/>
                  </a:lnTo>
                  <a:lnTo>
                    <a:pt x="416" y="328"/>
                  </a:lnTo>
                  <a:lnTo>
                    <a:pt x="22" y="148"/>
                  </a:lnTo>
                  <a:lnTo>
                    <a:pt x="19" y="146"/>
                  </a:lnTo>
                  <a:lnTo>
                    <a:pt x="11" y="143"/>
                  </a:lnTo>
                  <a:lnTo>
                    <a:pt x="8" y="138"/>
                  </a:lnTo>
                  <a:lnTo>
                    <a:pt x="3" y="133"/>
                  </a:lnTo>
                  <a:lnTo>
                    <a:pt x="0" y="127"/>
                  </a:lnTo>
                  <a:lnTo>
                    <a:pt x="0" y="122"/>
                  </a:lnTo>
                  <a:lnTo>
                    <a:pt x="3" y="116"/>
                  </a:lnTo>
                  <a:lnTo>
                    <a:pt x="6" y="111"/>
                  </a:lnTo>
                  <a:lnTo>
                    <a:pt x="13" y="105"/>
                  </a:lnTo>
                  <a:lnTo>
                    <a:pt x="16" y="102"/>
                  </a:lnTo>
                  <a:lnTo>
                    <a:pt x="154" y="0"/>
                  </a:lnTo>
                  <a:lnTo>
                    <a:pt x="223" y="10"/>
                  </a:lnTo>
                  <a:lnTo>
                    <a:pt x="518" y="144"/>
                  </a:lnTo>
                  <a:lnTo>
                    <a:pt x="518" y="144"/>
                  </a:lnTo>
                  <a:lnTo>
                    <a:pt x="518" y="144"/>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3" name=""/>
            <p:cNvSpPr/>
            <p:nvPr/>
          </p:nvSpPr>
          <p:spPr>
            <a:xfrm>
              <a:off x="1175760" y="3794400"/>
              <a:ext cx="152280" cy="135000"/>
            </a:xfrm>
            <a:custGeom>
              <a:avLst/>
              <a:gdLst/>
              <a:ahLst/>
              <a:rect l="l" t="t" r="r" b="b"/>
              <a:pathLst>
                <a:path w="541" h="338">
                  <a:moveTo>
                    <a:pt x="518" y="144"/>
                  </a:moveTo>
                  <a:lnTo>
                    <a:pt x="541" y="170"/>
                  </a:lnTo>
                  <a:lnTo>
                    <a:pt x="476" y="314"/>
                  </a:lnTo>
                  <a:lnTo>
                    <a:pt x="473" y="317"/>
                  </a:lnTo>
                  <a:lnTo>
                    <a:pt x="470" y="324"/>
                  </a:lnTo>
                  <a:lnTo>
                    <a:pt x="467" y="327"/>
                  </a:lnTo>
                  <a:lnTo>
                    <a:pt x="465" y="332"/>
                  </a:lnTo>
                  <a:lnTo>
                    <a:pt x="457" y="336"/>
                  </a:lnTo>
                  <a:lnTo>
                    <a:pt x="451" y="338"/>
                  </a:lnTo>
                  <a:lnTo>
                    <a:pt x="448" y="338"/>
                  </a:lnTo>
                  <a:lnTo>
                    <a:pt x="444" y="338"/>
                  </a:lnTo>
                  <a:lnTo>
                    <a:pt x="439" y="338"/>
                  </a:lnTo>
                  <a:lnTo>
                    <a:pt x="435" y="336"/>
                  </a:lnTo>
                  <a:lnTo>
                    <a:pt x="431" y="335"/>
                  </a:lnTo>
                  <a:lnTo>
                    <a:pt x="426" y="333"/>
                  </a:lnTo>
                  <a:lnTo>
                    <a:pt x="421" y="332"/>
                  </a:lnTo>
                  <a:lnTo>
                    <a:pt x="416" y="328"/>
                  </a:lnTo>
                  <a:lnTo>
                    <a:pt x="22" y="148"/>
                  </a:lnTo>
                  <a:lnTo>
                    <a:pt x="19" y="146"/>
                  </a:lnTo>
                  <a:lnTo>
                    <a:pt x="11" y="143"/>
                  </a:lnTo>
                  <a:lnTo>
                    <a:pt x="8" y="138"/>
                  </a:lnTo>
                  <a:lnTo>
                    <a:pt x="3" y="133"/>
                  </a:lnTo>
                  <a:lnTo>
                    <a:pt x="0" y="127"/>
                  </a:lnTo>
                  <a:lnTo>
                    <a:pt x="0" y="122"/>
                  </a:lnTo>
                  <a:lnTo>
                    <a:pt x="3" y="116"/>
                  </a:lnTo>
                  <a:lnTo>
                    <a:pt x="6" y="111"/>
                  </a:lnTo>
                  <a:lnTo>
                    <a:pt x="13" y="105"/>
                  </a:lnTo>
                  <a:lnTo>
                    <a:pt x="16" y="102"/>
                  </a:lnTo>
                  <a:lnTo>
                    <a:pt x="154" y="0"/>
                  </a:lnTo>
                  <a:lnTo>
                    <a:pt x="223" y="10"/>
                  </a:lnTo>
                  <a:lnTo>
                    <a:pt x="518" y="144"/>
                  </a:lnTo>
                  <a:lnTo>
                    <a:pt x="518" y="144"/>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4" name=""/>
            <p:cNvSpPr/>
            <p:nvPr/>
          </p:nvSpPr>
          <p:spPr>
            <a:xfrm>
              <a:off x="1204920" y="3789720"/>
              <a:ext cx="123840" cy="93600"/>
            </a:xfrm>
            <a:custGeom>
              <a:avLst/>
              <a:gdLst/>
              <a:ahLst/>
              <a:rect l="l" t="t" r="r" b="b"/>
              <a:pathLst>
                <a:path w="438" h="235">
                  <a:moveTo>
                    <a:pt x="418" y="146"/>
                  </a:moveTo>
                  <a:lnTo>
                    <a:pt x="422" y="148"/>
                  </a:lnTo>
                  <a:lnTo>
                    <a:pt x="428" y="152"/>
                  </a:lnTo>
                  <a:lnTo>
                    <a:pt x="431" y="158"/>
                  </a:lnTo>
                  <a:lnTo>
                    <a:pt x="435" y="162"/>
                  </a:lnTo>
                  <a:lnTo>
                    <a:pt x="436" y="168"/>
                  </a:lnTo>
                  <a:lnTo>
                    <a:pt x="438" y="174"/>
                  </a:lnTo>
                  <a:lnTo>
                    <a:pt x="436" y="180"/>
                  </a:lnTo>
                  <a:lnTo>
                    <a:pt x="433" y="188"/>
                  </a:lnTo>
                  <a:lnTo>
                    <a:pt x="431" y="191"/>
                  </a:lnTo>
                  <a:lnTo>
                    <a:pt x="411" y="235"/>
                  </a:lnTo>
                  <a:lnTo>
                    <a:pt x="0" y="46"/>
                  </a:lnTo>
                  <a:lnTo>
                    <a:pt x="47" y="12"/>
                  </a:lnTo>
                  <a:lnTo>
                    <a:pt x="50" y="9"/>
                  </a:lnTo>
                  <a:lnTo>
                    <a:pt x="55" y="7"/>
                  </a:lnTo>
                  <a:lnTo>
                    <a:pt x="59" y="5"/>
                  </a:lnTo>
                  <a:lnTo>
                    <a:pt x="62" y="3"/>
                  </a:lnTo>
                  <a:lnTo>
                    <a:pt x="67" y="2"/>
                  </a:lnTo>
                  <a:lnTo>
                    <a:pt x="72" y="1"/>
                  </a:lnTo>
                  <a:lnTo>
                    <a:pt x="77" y="0"/>
                  </a:lnTo>
                  <a:lnTo>
                    <a:pt x="82" y="0"/>
                  </a:lnTo>
                  <a:lnTo>
                    <a:pt x="87" y="0"/>
                  </a:lnTo>
                  <a:lnTo>
                    <a:pt x="92" y="1"/>
                  </a:lnTo>
                  <a:lnTo>
                    <a:pt x="97" y="1"/>
                  </a:lnTo>
                  <a:lnTo>
                    <a:pt x="102" y="2"/>
                  </a:lnTo>
                  <a:lnTo>
                    <a:pt x="108" y="4"/>
                  </a:lnTo>
                  <a:lnTo>
                    <a:pt x="113" y="5"/>
                  </a:lnTo>
                  <a:lnTo>
                    <a:pt x="118" y="7"/>
                  </a:lnTo>
                  <a:lnTo>
                    <a:pt x="124" y="9"/>
                  </a:lnTo>
                  <a:lnTo>
                    <a:pt x="418" y="146"/>
                  </a:lnTo>
                  <a:lnTo>
                    <a:pt x="418" y="146"/>
                  </a:lnTo>
                  <a:lnTo>
                    <a:pt x="418" y="146"/>
                  </a:lnTo>
                  <a:close/>
                </a:path>
              </a:pathLst>
            </a:custGeom>
            <a:solidFill>
              <a:srgbClr val="ababa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5" name=""/>
            <p:cNvSpPr/>
            <p:nvPr/>
          </p:nvSpPr>
          <p:spPr>
            <a:xfrm>
              <a:off x="1204920" y="3789720"/>
              <a:ext cx="123840" cy="93600"/>
            </a:xfrm>
            <a:custGeom>
              <a:avLst/>
              <a:gdLst/>
              <a:ahLst/>
              <a:rect l="l" t="t" r="r" b="b"/>
              <a:pathLst>
                <a:path w="438" h="235">
                  <a:moveTo>
                    <a:pt x="418" y="146"/>
                  </a:moveTo>
                  <a:lnTo>
                    <a:pt x="422" y="148"/>
                  </a:lnTo>
                  <a:lnTo>
                    <a:pt x="428" y="152"/>
                  </a:lnTo>
                  <a:lnTo>
                    <a:pt x="431" y="158"/>
                  </a:lnTo>
                  <a:lnTo>
                    <a:pt x="435" y="162"/>
                  </a:lnTo>
                  <a:lnTo>
                    <a:pt x="436" y="168"/>
                  </a:lnTo>
                  <a:lnTo>
                    <a:pt x="438" y="174"/>
                  </a:lnTo>
                  <a:lnTo>
                    <a:pt x="436" y="180"/>
                  </a:lnTo>
                  <a:lnTo>
                    <a:pt x="433" y="188"/>
                  </a:lnTo>
                  <a:lnTo>
                    <a:pt x="431" y="191"/>
                  </a:lnTo>
                  <a:lnTo>
                    <a:pt x="411" y="235"/>
                  </a:lnTo>
                  <a:lnTo>
                    <a:pt x="0" y="46"/>
                  </a:lnTo>
                  <a:lnTo>
                    <a:pt x="47" y="12"/>
                  </a:lnTo>
                  <a:lnTo>
                    <a:pt x="50" y="9"/>
                  </a:lnTo>
                  <a:lnTo>
                    <a:pt x="55" y="7"/>
                  </a:lnTo>
                  <a:lnTo>
                    <a:pt x="59" y="5"/>
                  </a:lnTo>
                  <a:lnTo>
                    <a:pt x="62" y="3"/>
                  </a:lnTo>
                  <a:lnTo>
                    <a:pt x="67" y="2"/>
                  </a:lnTo>
                  <a:lnTo>
                    <a:pt x="72" y="1"/>
                  </a:lnTo>
                  <a:lnTo>
                    <a:pt x="77" y="0"/>
                  </a:lnTo>
                  <a:lnTo>
                    <a:pt x="82" y="0"/>
                  </a:lnTo>
                  <a:lnTo>
                    <a:pt x="87" y="0"/>
                  </a:lnTo>
                  <a:lnTo>
                    <a:pt x="92" y="1"/>
                  </a:lnTo>
                  <a:lnTo>
                    <a:pt x="97" y="1"/>
                  </a:lnTo>
                  <a:lnTo>
                    <a:pt x="102" y="2"/>
                  </a:lnTo>
                  <a:lnTo>
                    <a:pt x="108" y="4"/>
                  </a:lnTo>
                  <a:lnTo>
                    <a:pt x="113" y="5"/>
                  </a:lnTo>
                  <a:lnTo>
                    <a:pt x="118" y="7"/>
                  </a:lnTo>
                  <a:lnTo>
                    <a:pt x="124" y="9"/>
                  </a:lnTo>
                  <a:lnTo>
                    <a:pt x="418" y="146"/>
                  </a:lnTo>
                  <a:lnTo>
                    <a:pt x="418" y="146"/>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6" name=""/>
            <p:cNvSpPr/>
            <p:nvPr/>
          </p:nvSpPr>
          <p:spPr>
            <a:xfrm>
              <a:off x="1317960" y="3865680"/>
              <a:ext cx="131040" cy="147600"/>
            </a:xfrm>
            <a:custGeom>
              <a:avLst/>
              <a:gdLst/>
              <a:ahLst/>
              <a:rect l="l" t="t" r="r" b="b"/>
              <a:pathLst>
                <a:path w="466" h="371">
                  <a:moveTo>
                    <a:pt x="30" y="199"/>
                  </a:moveTo>
                  <a:lnTo>
                    <a:pt x="25" y="198"/>
                  </a:lnTo>
                  <a:lnTo>
                    <a:pt x="23" y="195"/>
                  </a:lnTo>
                  <a:lnTo>
                    <a:pt x="19" y="194"/>
                  </a:lnTo>
                  <a:lnTo>
                    <a:pt x="12" y="190"/>
                  </a:lnTo>
                  <a:lnTo>
                    <a:pt x="7" y="187"/>
                  </a:lnTo>
                  <a:lnTo>
                    <a:pt x="3" y="182"/>
                  </a:lnTo>
                  <a:lnTo>
                    <a:pt x="1" y="178"/>
                  </a:lnTo>
                  <a:lnTo>
                    <a:pt x="0" y="171"/>
                  </a:lnTo>
                  <a:lnTo>
                    <a:pt x="0" y="168"/>
                  </a:lnTo>
                  <a:lnTo>
                    <a:pt x="2" y="165"/>
                  </a:lnTo>
                  <a:lnTo>
                    <a:pt x="3" y="160"/>
                  </a:lnTo>
                  <a:lnTo>
                    <a:pt x="62" y="12"/>
                  </a:lnTo>
                  <a:lnTo>
                    <a:pt x="66" y="7"/>
                  </a:lnTo>
                  <a:lnTo>
                    <a:pt x="69" y="3"/>
                  </a:lnTo>
                  <a:lnTo>
                    <a:pt x="75" y="1"/>
                  </a:lnTo>
                  <a:lnTo>
                    <a:pt x="82" y="0"/>
                  </a:lnTo>
                  <a:lnTo>
                    <a:pt x="89" y="0"/>
                  </a:lnTo>
                  <a:lnTo>
                    <a:pt x="94" y="0"/>
                  </a:lnTo>
                  <a:lnTo>
                    <a:pt x="98" y="0"/>
                  </a:lnTo>
                  <a:lnTo>
                    <a:pt x="101" y="1"/>
                  </a:lnTo>
                  <a:lnTo>
                    <a:pt x="105" y="2"/>
                  </a:lnTo>
                  <a:lnTo>
                    <a:pt x="109" y="3"/>
                  </a:lnTo>
                  <a:lnTo>
                    <a:pt x="113" y="5"/>
                  </a:lnTo>
                  <a:lnTo>
                    <a:pt x="420" y="145"/>
                  </a:lnTo>
                  <a:lnTo>
                    <a:pt x="425" y="148"/>
                  </a:lnTo>
                  <a:lnTo>
                    <a:pt x="430" y="154"/>
                  </a:lnTo>
                  <a:lnTo>
                    <a:pt x="441" y="166"/>
                  </a:lnTo>
                  <a:lnTo>
                    <a:pt x="448" y="180"/>
                  </a:lnTo>
                  <a:lnTo>
                    <a:pt x="455" y="198"/>
                  </a:lnTo>
                  <a:lnTo>
                    <a:pt x="460" y="219"/>
                  </a:lnTo>
                  <a:lnTo>
                    <a:pt x="465" y="241"/>
                  </a:lnTo>
                  <a:lnTo>
                    <a:pt x="466" y="263"/>
                  </a:lnTo>
                  <a:lnTo>
                    <a:pt x="466" y="285"/>
                  </a:lnTo>
                  <a:lnTo>
                    <a:pt x="465" y="305"/>
                  </a:lnTo>
                  <a:lnTo>
                    <a:pt x="460" y="325"/>
                  </a:lnTo>
                  <a:lnTo>
                    <a:pt x="454" y="342"/>
                  </a:lnTo>
                  <a:lnTo>
                    <a:pt x="444" y="355"/>
                  </a:lnTo>
                  <a:lnTo>
                    <a:pt x="432" y="366"/>
                  </a:lnTo>
                  <a:lnTo>
                    <a:pt x="419" y="371"/>
                  </a:lnTo>
                  <a:lnTo>
                    <a:pt x="400" y="371"/>
                  </a:lnTo>
                  <a:lnTo>
                    <a:pt x="379" y="366"/>
                  </a:lnTo>
                  <a:lnTo>
                    <a:pt x="30" y="199"/>
                  </a:lnTo>
                  <a:lnTo>
                    <a:pt x="30" y="199"/>
                  </a:lnTo>
                  <a:lnTo>
                    <a:pt x="30" y="199"/>
                  </a:lnTo>
                  <a:close/>
                </a:path>
              </a:pathLst>
            </a:custGeom>
            <a:solidFill>
              <a:srgbClr val="ababa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7" name=""/>
            <p:cNvSpPr/>
            <p:nvPr/>
          </p:nvSpPr>
          <p:spPr>
            <a:xfrm>
              <a:off x="1317960" y="3865680"/>
              <a:ext cx="131040" cy="147600"/>
            </a:xfrm>
            <a:custGeom>
              <a:avLst/>
              <a:gdLst/>
              <a:ahLst/>
              <a:rect l="l" t="t" r="r" b="b"/>
              <a:pathLst>
                <a:path w="466" h="371">
                  <a:moveTo>
                    <a:pt x="30" y="199"/>
                  </a:moveTo>
                  <a:lnTo>
                    <a:pt x="25" y="198"/>
                  </a:lnTo>
                  <a:lnTo>
                    <a:pt x="23" y="195"/>
                  </a:lnTo>
                  <a:lnTo>
                    <a:pt x="19" y="194"/>
                  </a:lnTo>
                  <a:lnTo>
                    <a:pt x="12" y="190"/>
                  </a:lnTo>
                  <a:lnTo>
                    <a:pt x="7" y="187"/>
                  </a:lnTo>
                  <a:lnTo>
                    <a:pt x="3" y="182"/>
                  </a:lnTo>
                  <a:lnTo>
                    <a:pt x="1" y="178"/>
                  </a:lnTo>
                  <a:lnTo>
                    <a:pt x="0" y="171"/>
                  </a:lnTo>
                  <a:lnTo>
                    <a:pt x="0" y="168"/>
                  </a:lnTo>
                  <a:lnTo>
                    <a:pt x="2" y="165"/>
                  </a:lnTo>
                  <a:lnTo>
                    <a:pt x="3" y="160"/>
                  </a:lnTo>
                  <a:lnTo>
                    <a:pt x="62" y="12"/>
                  </a:lnTo>
                  <a:lnTo>
                    <a:pt x="66" y="7"/>
                  </a:lnTo>
                  <a:lnTo>
                    <a:pt x="69" y="3"/>
                  </a:lnTo>
                  <a:lnTo>
                    <a:pt x="75" y="1"/>
                  </a:lnTo>
                  <a:lnTo>
                    <a:pt x="82" y="0"/>
                  </a:lnTo>
                  <a:lnTo>
                    <a:pt x="89" y="0"/>
                  </a:lnTo>
                  <a:lnTo>
                    <a:pt x="94" y="0"/>
                  </a:lnTo>
                  <a:lnTo>
                    <a:pt x="98" y="0"/>
                  </a:lnTo>
                  <a:lnTo>
                    <a:pt x="101" y="1"/>
                  </a:lnTo>
                  <a:lnTo>
                    <a:pt x="105" y="2"/>
                  </a:lnTo>
                  <a:lnTo>
                    <a:pt x="109" y="3"/>
                  </a:lnTo>
                  <a:lnTo>
                    <a:pt x="113" y="5"/>
                  </a:lnTo>
                  <a:lnTo>
                    <a:pt x="420" y="145"/>
                  </a:lnTo>
                  <a:lnTo>
                    <a:pt x="425" y="148"/>
                  </a:lnTo>
                  <a:lnTo>
                    <a:pt x="430" y="154"/>
                  </a:lnTo>
                  <a:lnTo>
                    <a:pt x="441" y="166"/>
                  </a:lnTo>
                  <a:lnTo>
                    <a:pt x="448" y="180"/>
                  </a:lnTo>
                  <a:lnTo>
                    <a:pt x="455" y="198"/>
                  </a:lnTo>
                  <a:lnTo>
                    <a:pt x="460" y="219"/>
                  </a:lnTo>
                  <a:lnTo>
                    <a:pt x="465" y="241"/>
                  </a:lnTo>
                  <a:lnTo>
                    <a:pt x="466" y="263"/>
                  </a:lnTo>
                  <a:lnTo>
                    <a:pt x="466" y="285"/>
                  </a:lnTo>
                  <a:lnTo>
                    <a:pt x="465" y="305"/>
                  </a:lnTo>
                  <a:lnTo>
                    <a:pt x="460" y="325"/>
                  </a:lnTo>
                  <a:lnTo>
                    <a:pt x="454" y="342"/>
                  </a:lnTo>
                  <a:lnTo>
                    <a:pt x="444" y="355"/>
                  </a:lnTo>
                  <a:lnTo>
                    <a:pt x="432" y="366"/>
                  </a:lnTo>
                  <a:lnTo>
                    <a:pt x="419" y="371"/>
                  </a:lnTo>
                  <a:lnTo>
                    <a:pt x="400" y="371"/>
                  </a:lnTo>
                  <a:lnTo>
                    <a:pt x="379" y="366"/>
                  </a:lnTo>
                  <a:lnTo>
                    <a:pt x="30" y="199"/>
                  </a:lnTo>
                  <a:lnTo>
                    <a:pt x="30" y="199"/>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18" name=""/>
            <p:cNvSpPr/>
            <p:nvPr/>
          </p:nvSpPr>
          <p:spPr>
            <a:xfrm>
              <a:off x="1313640" y="3772080"/>
              <a:ext cx="9720" cy="9720"/>
            </a:xfrm>
            <a:custGeom>
              <a:avLst/>
              <a:gdLst/>
              <a:ahLst/>
              <a:rect l="l" t="t" r="r" b="b"/>
              <a:pathLst>
                <a:path w="33" h="24">
                  <a:moveTo>
                    <a:pt x="0" y="0"/>
                  </a:moveTo>
                  <a:lnTo>
                    <a:pt x="23" y="0"/>
                  </a:lnTo>
                  <a:lnTo>
                    <a:pt x="33" y="17"/>
                  </a:lnTo>
                  <a:lnTo>
                    <a:pt x="22" y="10"/>
                  </a:lnTo>
                  <a:lnTo>
                    <a:pt x="15" y="24"/>
                  </a:lnTo>
                  <a:lnTo>
                    <a:pt x="6" y="19"/>
                  </a:lnTo>
                  <a:lnTo>
                    <a:pt x="12" y="6"/>
                  </a:lnTo>
                  <a:lnTo>
                    <a:pt x="1" y="0"/>
                  </a:lnTo>
                  <a:lnTo>
                    <a:pt x="1" y="0"/>
                  </a:lnTo>
                  <a:lnTo>
                    <a:pt x="0" y="0"/>
                  </a:lnTo>
                  <a:close/>
                </a:path>
              </a:pathLst>
            </a:custGeom>
            <a:solidFill>
              <a:srgbClr val="ffffff"/>
            </a:solidFill>
            <a:ln w="0">
              <a:noFill/>
            </a:ln>
          </p:spPr>
          <p:style>
            <a:lnRef idx="0"/>
            <a:fillRef idx="0"/>
            <a:effectRef idx="0"/>
            <a:fontRef idx="minor"/>
          </p:style>
          <p:txBody>
            <a:bodyPr lIns="90000" rIns="90000" tIns="-37080" bIns="-37080" anchor="t">
              <a:noAutofit/>
            </a:bodyPr>
            <a:p>
              <a:endParaRPr b="0" lang="en-US" sz="2400" strike="noStrike" u="none">
                <a:solidFill>
                  <a:srgbClr val="ffffff"/>
                </a:solidFill>
                <a:effectLst/>
                <a:uFillTx/>
                <a:latin typeface="Arial"/>
              </a:endParaRPr>
            </a:p>
          </p:txBody>
        </p:sp>
        <p:sp>
          <p:nvSpPr>
            <p:cNvPr id="119" name=""/>
            <p:cNvSpPr/>
            <p:nvPr/>
          </p:nvSpPr>
          <p:spPr>
            <a:xfrm>
              <a:off x="1313640" y="3772080"/>
              <a:ext cx="9720" cy="9720"/>
            </a:xfrm>
            <a:custGeom>
              <a:avLst/>
              <a:gdLst/>
              <a:ahLst/>
              <a:rect l="l" t="t" r="r" b="b"/>
              <a:pathLst>
                <a:path w="33" h="24">
                  <a:moveTo>
                    <a:pt x="0" y="0"/>
                  </a:moveTo>
                  <a:lnTo>
                    <a:pt x="23" y="0"/>
                  </a:lnTo>
                  <a:lnTo>
                    <a:pt x="33" y="17"/>
                  </a:lnTo>
                  <a:lnTo>
                    <a:pt x="22" y="10"/>
                  </a:lnTo>
                  <a:lnTo>
                    <a:pt x="15" y="24"/>
                  </a:lnTo>
                  <a:lnTo>
                    <a:pt x="6" y="19"/>
                  </a:lnTo>
                  <a:lnTo>
                    <a:pt x="12" y="6"/>
                  </a:lnTo>
                  <a:lnTo>
                    <a:pt x="1" y="0"/>
                  </a:lnTo>
                  <a:lnTo>
                    <a:pt x="1" y="0"/>
                  </a:lnTo>
                </a:path>
              </a:pathLst>
            </a:custGeom>
            <a:noFill/>
            <a:ln w="0">
              <a:solidFill>
                <a:srgbClr val="ffffff"/>
              </a:solidFill>
            </a:ln>
          </p:spPr>
          <p:style>
            <a:lnRef idx="0"/>
            <a:fillRef idx="0"/>
            <a:effectRef idx="0"/>
            <a:fontRef idx="minor"/>
          </p:style>
          <p:txBody>
            <a:bodyPr lIns="90000" rIns="90000" tIns="-37080" bIns="-37080" anchor="t">
              <a:noAutofit/>
            </a:bodyPr>
            <a:p>
              <a:endParaRPr b="0" lang="en-US" sz="2400" strike="noStrike" u="none">
                <a:solidFill>
                  <a:srgbClr val="ffffff"/>
                </a:solidFill>
                <a:effectLst/>
                <a:uFillTx/>
                <a:latin typeface="Arial"/>
              </a:endParaRPr>
            </a:p>
          </p:txBody>
        </p:sp>
        <p:sp>
          <p:nvSpPr>
            <p:cNvPr id="120" name=""/>
            <p:cNvSpPr/>
            <p:nvPr/>
          </p:nvSpPr>
          <p:spPr>
            <a:xfrm>
              <a:off x="1188000" y="3832560"/>
              <a:ext cx="119880" cy="77760"/>
            </a:xfrm>
            <a:prstGeom prst="line">
              <a:avLst/>
            </a:prstGeom>
            <a:ln w="0">
              <a:solidFill>
                <a:srgbClr val="000000"/>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121" name=""/>
            <p:cNvSpPr/>
            <p:nvPr/>
          </p:nvSpPr>
          <p:spPr>
            <a:xfrm>
              <a:off x="1196640" y="3819600"/>
              <a:ext cx="117000" cy="74880"/>
            </a:xfrm>
            <a:prstGeom prst="line">
              <a:avLst/>
            </a:prstGeom>
            <a:ln w="0">
              <a:solidFill>
                <a:srgbClr val="000000"/>
              </a:solidFill>
            </a:ln>
          </p:spPr>
          <p:style>
            <a:lnRef idx="0"/>
            <a:fillRef idx="0"/>
            <a:effectRef idx="0"/>
            <a:fontRef idx="minor"/>
          </p:style>
          <p:txBody>
            <a:bodyPr lIns="90000" rIns="90000" tIns="28080" bIns="28080" anchor="t">
              <a:noAutofit/>
            </a:bodyPr>
            <a:p>
              <a:endParaRPr b="0" lang="en-US" sz="2400" strike="noStrike" u="none">
                <a:solidFill>
                  <a:srgbClr val="ffffff"/>
                </a:solidFill>
                <a:effectLst/>
                <a:uFillTx/>
                <a:latin typeface="Arial"/>
              </a:endParaRPr>
            </a:p>
          </p:txBody>
        </p:sp>
        <p:sp>
          <p:nvSpPr>
            <p:cNvPr id="122" name=""/>
            <p:cNvSpPr/>
            <p:nvPr/>
          </p:nvSpPr>
          <p:spPr>
            <a:xfrm>
              <a:off x="1322280" y="3895920"/>
              <a:ext cx="18360" cy="27000"/>
            </a:xfrm>
            <a:custGeom>
              <a:avLst/>
              <a:gdLst/>
              <a:ahLst/>
              <a:rect l="l" t="t" r="r" b="b"/>
              <a:pathLst>
                <a:path w="65" h="69">
                  <a:moveTo>
                    <a:pt x="25" y="0"/>
                  </a:moveTo>
                  <a:lnTo>
                    <a:pt x="27" y="2"/>
                  </a:lnTo>
                  <a:lnTo>
                    <a:pt x="36" y="7"/>
                  </a:lnTo>
                  <a:lnTo>
                    <a:pt x="40" y="12"/>
                  </a:lnTo>
                  <a:lnTo>
                    <a:pt x="44" y="15"/>
                  </a:lnTo>
                  <a:lnTo>
                    <a:pt x="49" y="18"/>
                  </a:lnTo>
                  <a:lnTo>
                    <a:pt x="53" y="23"/>
                  </a:lnTo>
                  <a:lnTo>
                    <a:pt x="55" y="27"/>
                  </a:lnTo>
                  <a:lnTo>
                    <a:pt x="58" y="30"/>
                  </a:lnTo>
                  <a:lnTo>
                    <a:pt x="60" y="34"/>
                  </a:lnTo>
                  <a:lnTo>
                    <a:pt x="61" y="37"/>
                  </a:lnTo>
                  <a:lnTo>
                    <a:pt x="62" y="40"/>
                  </a:lnTo>
                  <a:lnTo>
                    <a:pt x="64" y="45"/>
                  </a:lnTo>
                  <a:lnTo>
                    <a:pt x="65" y="50"/>
                  </a:lnTo>
                  <a:lnTo>
                    <a:pt x="64" y="56"/>
                  </a:lnTo>
                  <a:lnTo>
                    <a:pt x="61" y="59"/>
                  </a:lnTo>
                  <a:lnTo>
                    <a:pt x="56" y="63"/>
                  </a:lnTo>
                  <a:lnTo>
                    <a:pt x="50" y="67"/>
                  </a:lnTo>
                  <a:lnTo>
                    <a:pt x="47" y="68"/>
                  </a:lnTo>
                  <a:lnTo>
                    <a:pt x="43" y="69"/>
                  </a:lnTo>
                  <a:lnTo>
                    <a:pt x="38" y="69"/>
                  </a:lnTo>
                  <a:lnTo>
                    <a:pt x="33" y="69"/>
                  </a:lnTo>
                  <a:lnTo>
                    <a:pt x="28" y="69"/>
                  </a:lnTo>
                  <a:lnTo>
                    <a:pt x="23" y="69"/>
                  </a:lnTo>
                  <a:lnTo>
                    <a:pt x="17" y="69"/>
                  </a:lnTo>
                  <a:lnTo>
                    <a:pt x="11" y="68"/>
                  </a:lnTo>
                  <a:lnTo>
                    <a:pt x="5" y="67"/>
                  </a:lnTo>
                  <a:lnTo>
                    <a:pt x="0" y="66"/>
                  </a:lnTo>
                </a:path>
              </a:pathLst>
            </a:custGeom>
            <a:noFill/>
            <a:ln w="0">
              <a:solidFill>
                <a:srgbClr val="000000"/>
              </a:solidFill>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Arial"/>
              </a:endParaRPr>
            </a:p>
          </p:txBody>
        </p:sp>
        <p:sp>
          <p:nvSpPr>
            <p:cNvPr id="123" name=""/>
            <p:cNvSpPr/>
            <p:nvPr/>
          </p:nvSpPr>
          <p:spPr>
            <a:xfrm>
              <a:off x="1157040" y="3800520"/>
              <a:ext cx="29520" cy="25560"/>
            </a:xfrm>
            <a:custGeom>
              <a:avLst/>
              <a:gdLst/>
              <a:ahLst/>
              <a:rect l="l" t="t" r="r" b="b"/>
              <a:pathLst>
                <a:path w="103" h="64">
                  <a:moveTo>
                    <a:pt x="103" y="14"/>
                  </a:moveTo>
                  <a:lnTo>
                    <a:pt x="99" y="13"/>
                  </a:lnTo>
                  <a:lnTo>
                    <a:pt x="96" y="12"/>
                  </a:lnTo>
                  <a:lnTo>
                    <a:pt x="87" y="10"/>
                  </a:lnTo>
                  <a:lnTo>
                    <a:pt x="80" y="8"/>
                  </a:lnTo>
                  <a:lnTo>
                    <a:pt x="72" y="6"/>
                  </a:lnTo>
                  <a:lnTo>
                    <a:pt x="65" y="3"/>
                  </a:lnTo>
                  <a:lnTo>
                    <a:pt x="59" y="2"/>
                  </a:lnTo>
                  <a:lnTo>
                    <a:pt x="51" y="0"/>
                  </a:lnTo>
                  <a:lnTo>
                    <a:pt x="44" y="0"/>
                  </a:lnTo>
                  <a:lnTo>
                    <a:pt x="38" y="0"/>
                  </a:lnTo>
                  <a:lnTo>
                    <a:pt x="32" y="0"/>
                  </a:lnTo>
                  <a:lnTo>
                    <a:pt x="27" y="0"/>
                  </a:lnTo>
                  <a:lnTo>
                    <a:pt x="21" y="0"/>
                  </a:lnTo>
                  <a:lnTo>
                    <a:pt x="17" y="1"/>
                  </a:lnTo>
                  <a:lnTo>
                    <a:pt x="12" y="2"/>
                  </a:lnTo>
                  <a:lnTo>
                    <a:pt x="9" y="3"/>
                  </a:lnTo>
                  <a:lnTo>
                    <a:pt x="6" y="6"/>
                  </a:lnTo>
                  <a:lnTo>
                    <a:pt x="1" y="10"/>
                  </a:lnTo>
                  <a:lnTo>
                    <a:pt x="0" y="17"/>
                  </a:lnTo>
                  <a:lnTo>
                    <a:pt x="0" y="20"/>
                  </a:lnTo>
                  <a:lnTo>
                    <a:pt x="0" y="24"/>
                  </a:lnTo>
                  <a:lnTo>
                    <a:pt x="0" y="28"/>
                  </a:lnTo>
                  <a:lnTo>
                    <a:pt x="2" y="32"/>
                  </a:lnTo>
                  <a:lnTo>
                    <a:pt x="5" y="36"/>
                  </a:lnTo>
                  <a:lnTo>
                    <a:pt x="7" y="41"/>
                  </a:lnTo>
                  <a:lnTo>
                    <a:pt x="10" y="45"/>
                  </a:lnTo>
                  <a:lnTo>
                    <a:pt x="13" y="48"/>
                  </a:lnTo>
                  <a:lnTo>
                    <a:pt x="18" y="53"/>
                  </a:lnTo>
                  <a:lnTo>
                    <a:pt x="23" y="57"/>
                  </a:lnTo>
                  <a:lnTo>
                    <a:pt x="28" y="61"/>
                  </a:lnTo>
                  <a:lnTo>
                    <a:pt x="34" y="64"/>
                  </a:lnTo>
                  <a:lnTo>
                    <a:pt x="103" y="14"/>
                  </a:lnTo>
                  <a:lnTo>
                    <a:pt x="103" y="14"/>
                  </a:lnTo>
                  <a:lnTo>
                    <a:pt x="103" y="14"/>
                  </a:lnTo>
                  <a:close/>
                </a:path>
              </a:pathLst>
            </a:custGeom>
            <a:solidFill>
              <a:srgbClr val="ababab"/>
            </a:solidFill>
            <a:ln w="0">
              <a:no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Arial"/>
              </a:endParaRPr>
            </a:p>
          </p:txBody>
        </p:sp>
        <p:sp>
          <p:nvSpPr>
            <p:cNvPr id="124" name=""/>
            <p:cNvSpPr/>
            <p:nvPr/>
          </p:nvSpPr>
          <p:spPr>
            <a:xfrm>
              <a:off x="1157040" y="3800520"/>
              <a:ext cx="29520" cy="25560"/>
            </a:xfrm>
            <a:custGeom>
              <a:avLst/>
              <a:gdLst/>
              <a:ahLst/>
              <a:rect l="l" t="t" r="r" b="b"/>
              <a:pathLst>
                <a:path w="103" h="64">
                  <a:moveTo>
                    <a:pt x="103" y="14"/>
                  </a:moveTo>
                  <a:lnTo>
                    <a:pt x="99" y="13"/>
                  </a:lnTo>
                  <a:lnTo>
                    <a:pt x="96" y="12"/>
                  </a:lnTo>
                  <a:lnTo>
                    <a:pt x="87" y="10"/>
                  </a:lnTo>
                  <a:lnTo>
                    <a:pt x="80" y="8"/>
                  </a:lnTo>
                  <a:lnTo>
                    <a:pt x="72" y="6"/>
                  </a:lnTo>
                  <a:lnTo>
                    <a:pt x="65" y="3"/>
                  </a:lnTo>
                  <a:lnTo>
                    <a:pt x="59" y="2"/>
                  </a:lnTo>
                  <a:lnTo>
                    <a:pt x="51" y="0"/>
                  </a:lnTo>
                  <a:lnTo>
                    <a:pt x="44" y="0"/>
                  </a:lnTo>
                  <a:lnTo>
                    <a:pt x="38" y="0"/>
                  </a:lnTo>
                  <a:lnTo>
                    <a:pt x="32" y="0"/>
                  </a:lnTo>
                  <a:lnTo>
                    <a:pt x="27" y="0"/>
                  </a:lnTo>
                  <a:lnTo>
                    <a:pt x="21" y="0"/>
                  </a:lnTo>
                  <a:lnTo>
                    <a:pt x="17" y="1"/>
                  </a:lnTo>
                  <a:lnTo>
                    <a:pt x="12" y="2"/>
                  </a:lnTo>
                  <a:lnTo>
                    <a:pt x="9" y="3"/>
                  </a:lnTo>
                  <a:lnTo>
                    <a:pt x="6" y="6"/>
                  </a:lnTo>
                  <a:lnTo>
                    <a:pt x="1" y="10"/>
                  </a:lnTo>
                  <a:lnTo>
                    <a:pt x="0" y="17"/>
                  </a:lnTo>
                  <a:lnTo>
                    <a:pt x="0" y="20"/>
                  </a:lnTo>
                  <a:lnTo>
                    <a:pt x="0" y="24"/>
                  </a:lnTo>
                  <a:lnTo>
                    <a:pt x="0" y="28"/>
                  </a:lnTo>
                  <a:lnTo>
                    <a:pt x="2" y="32"/>
                  </a:lnTo>
                  <a:lnTo>
                    <a:pt x="5" y="36"/>
                  </a:lnTo>
                  <a:lnTo>
                    <a:pt x="7" y="41"/>
                  </a:lnTo>
                  <a:lnTo>
                    <a:pt x="10" y="45"/>
                  </a:lnTo>
                  <a:lnTo>
                    <a:pt x="13" y="48"/>
                  </a:lnTo>
                  <a:lnTo>
                    <a:pt x="18" y="53"/>
                  </a:lnTo>
                  <a:lnTo>
                    <a:pt x="23" y="57"/>
                  </a:lnTo>
                  <a:lnTo>
                    <a:pt x="28" y="61"/>
                  </a:lnTo>
                  <a:lnTo>
                    <a:pt x="34" y="64"/>
                  </a:lnTo>
                  <a:lnTo>
                    <a:pt x="103" y="14"/>
                  </a:lnTo>
                  <a:lnTo>
                    <a:pt x="103" y="14"/>
                  </a:lnTo>
                </a:path>
              </a:pathLst>
            </a:custGeom>
            <a:noFill/>
            <a:ln w="0">
              <a:solidFill>
                <a:srgbClr val="ababab"/>
              </a:solid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Arial"/>
              </a:endParaRPr>
            </a:p>
          </p:txBody>
        </p:sp>
        <p:sp>
          <p:nvSpPr>
            <p:cNvPr id="125" name=""/>
            <p:cNvSpPr/>
            <p:nvPr/>
          </p:nvSpPr>
          <p:spPr>
            <a:xfrm>
              <a:off x="1073880" y="3732480"/>
              <a:ext cx="71640" cy="50760"/>
            </a:xfrm>
            <a:custGeom>
              <a:avLst/>
              <a:gdLst/>
              <a:ahLst/>
              <a:rect l="l" t="t" r="r" b="b"/>
              <a:pathLst>
                <a:path w="257" h="128">
                  <a:moveTo>
                    <a:pt x="0" y="128"/>
                  </a:moveTo>
                  <a:lnTo>
                    <a:pt x="0" y="119"/>
                  </a:lnTo>
                  <a:lnTo>
                    <a:pt x="0" y="111"/>
                  </a:lnTo>
                  <a:lnTo>
                    <a:pt x="3" y="103"/>
                  </a:lnTo>
                  <a:lnTo>
                    <a:pt x="4" y="94"/>
                  </a:lnTo>
                  <a:lnTo>
                    <a:pt x="8" y="86"/>
                  </a:lnTo>
                  <a:lnTo>
                    <a:pt x="11" y="79"/>
                  </a:lnTo>
                  <a:lnTo>
                    <a:pt x="18" y="72"/>
                  </a:lnTo>
                  <a:lnTo>
                    <a:pt x="24" y="65"/>
                  </a:lnTo>
                  <a:lnTo>
                    <a:pt x="30" y="59"/>
                  </a:lnTo>
                  <a:lnTo>
                    <a:pt x="36" y="52"/>
                  </a:lnTo>
                  <a:lnTo>
                    <a:pt x="45" y="47"/>
                  </a:lnTo>
                  <a:lnTo>
                    <a:pt x="52" y="41"/>
                  </a:lnTo>
                  <a:lnTo>
                    <a:pt x="60" y="36"/>
                  </a:lnTo>
                  <a:lnTo>
                    <a:pt x="69" y="30"/>
                  </a:lnTo>
                  <a:lnTo>
                    <a:pt x="80" y="26"/>
                  </a:lnTo>
                  <a:lnTo>
                    <a:pt x="90" y="22"/>
                  </a:lnTo>
                  <a:lnTo>
                    <a:pt x="98" y="18"/>
                  </a:lnTo>
                  <a:lnTo>
                    <a:pt x="109" y="15"/>
                  </a:lnTo>
                  <a:lnTo>
                    <a:pt x="121" y="12"/>
                  </a:lnTo>
                  <a:lnTo>
                    <a:pt x="132" y="9"/>
                  </a:lnTo>
                  <a:lnTo>
                    <a:pt x="143" y="6"/>
                  </a:lnTo>
                  <a:lnTo>
                    <a:pt x="152" y="4"/>
                  </a:lnTo>
                  <a:lnTo>
                    <a:pt x="165" y="3"/>
                  </a:lnTo>
                  <a:lnTo>
                    <a:pt x="174" y="2"/>
                  </a:lnTo>
                  <a:lnTo>
                    <a:pt x="185" y="1"/>
                  </a:lnTo>
                  <a:lnTo>
                    <a:pt x="196" y="0"/>
                  </a:lnTo>
                  <a:lnTo>
                    <a:pt x="206" y="0"/>
                  </a:lnTo>
                  <a:lnTo>
                    <a:pt x="219" y="0"/>
                  </a:lnTo>
                  <a:lnTo>
                    <a:pt x="228" y="2"/>
                  </a:lnTo>
                  <a:lnTo>
                    <a:pt x="237" y="3"/>
                  </a:lnTo>
                  <a:lnTo>
                    <a:pt x="247" y="3"/>
                  </a:lnTo>
                  <a:lnTo>
                    <a:pt x="257" y="5"/>
                  </a:lnTo>
                </a:path>
              </a:pathLst>
            </a:custGeom>
            <a:noFill/>
            <a:ln w="0">
              <a:solidFill>
                <a:srgbClr val="ababab"/>
              </a:solid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126" name=""/>
            <p:cNvSpPr/>
            <p:nvPr/>
          </p:nvSpPr>
          <p:spPr>
            <a:xfrm>
              <a:off x="1360080" y="3895920"/>
              <a:ext cx="21240" cy="38160"/>
            </a:xfrm>
            <a:custGeom>
              <a:avLst/>
              <a:gdLst/>
              <a:ahLst/>
              <a:rect l="l" t="t" r="r" b="b"/>
              <a:pathLst>
                <a:path w="76" h="94">
                  <a:moveTo>
                    <a:pt x="0" y="7"/>
                  </a:moveTo>
                  <a:lnTo>
                    <a:pt x="1" y="12"/>
                  </a:lnTo>
                  <a:lnTo>
                    <a:pt x="4" y="16"/>
                  </a:lnTo>
                  <a:lnTo>
                    <a:pt x="6" y="21"/>
                  </a:lnTo>
                  <a:lnTo>
                    <a:pt x="7" y="25"/>
                  </a:lnTo>
                  <a:lnTo>
                    <a:pt x="9" y="29"/>
                  </a:lnTo>
                  <a:lnTo>
                    <a:pt x="10" y="33"/>
                  </a:lnTo>
                  <a:lnTo>
                    <a:pt x="11" y="38"/>
                  </a:lnTo>
                  <a:lnTo>
                    <a:pt x="12" y="43"/>
                  </a:lnTo>
                  <a:lnTo>
                    <a:pt x="12" y="48"/>
                  </a:lnTo>
                  <a:lnTo>
                    <a:pt x="14" y="51"/>
                  </a:lnTo>
                  <a:lnTo>
                    <a:pt x="14" y="56"/>
                  </a:lnTo>
                  <a:lnTo>
                    <a:pt x="14" y="60"/>
                  </a:lnTo>
                  <a:lnTo>
                    <a:pt x="12" y="66"/>
                  </a:lnTo>
                  <a:lnTo>
                    <a:pt x="11" y="78"/>
                  </a:lnTo>
                  <a:lnTo>
                    <a:pt x="69" y="94"/>
                  </a:lnTo>
                  <a:lnTo>
                    <a:pt x="70" y="91"/>
                  </a:lnTo>
                  <a:lnTo>
                    <a:pt x="71" y="88"/>
                  </a:lnTo>
                  <a:lnTo>
                    <a:pt x="72" y="81"/>
                  </a:lnTo>
                  <a:lnTo>
                    <a:pt x="75" y="74"/>
                  </a:lnTo>
                  <a:lnTo>
                    <a:pt x="76" y="68"/>
                  </a:lnTo>
                  <a:lnTo>
                    <a:pt x="76" y="61"/>
                  </a:lnTo>
                  <a:lnTo>
                    <a:pt x="76" y="56"/>
                  </a:lnTo>
                  <a:lnTo>
                    <a:pt x="75" y="49"/>
                  </a:lnTo>
                  <a:lnTo>
                    <a:pt x="74" y="43"/>
                  </a:lnTo>
                  <a:lnTo>
                    <a:pt x="71" y="37"/>
                  </a:lnTo>
                  <a:lnTo>
                    <a:pt x="70" y="32"/>
                  </a:lnTo>
                  <a:lnTo>
                    <a:pt x="66" y="25"/>
                  </a:lnTo>
                  <a:lnTo>
                    <a:pt x="64" y="21"/>
                  </a:lnTo>
                  <a:lnTo>
                    <a:pt x="60" y="15"/>
                  </a:lnTo>
                  <a:lnTo>
                    <a:pt x="56" y="10"/>
                  </a:lnTo>
                  <a:lnTo>
                    <a:pt x="52" y="5"/>
                  </a:lnTo>
                  <a:lnTo>
                    <a:pt x="47" y="0"/>
                  </a:lnTo>
                  <a:lnTo>
                    <a:pt x="0" y="7"/>
                  </a:lnTo>
                  <a:lnTo>
                    <a:pt x="0" y="7"/>
                  </a:lnTo>
                  <a:lnTo>
                    <a:pt x="0" y="7"/>
                  </a:lnTo>
                  <a:close/>
                </a:path>
              </a:pathLst>
            </a:custGeom>
            <a:solidFill>
              <a:srgbClr val="ababab"/>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127" name=""/>
            <p:cNvSpPr/>
            <p:nvPr/>
          </p:nvSpPr>
          <p:spPr>
            <a:xfrm>
              <a:off x="1360080" y="3895920"/>
              <a:ext cx="21240" cy="38160"/>
            </a:xfrm>
            <a:custGeom>
              <a:avLst/>
              <a:gdLst/>
              <a:ahLst/>
              <a:rect l="l" t="t" r="r" b="b"/>
              <a:pathLst>
                <a:path w="76" h="94">
                  <a:moveTo>
                    <a:pt x="0" y="7"/>
                  </a:moveTo>
                  <a:lnTo>
                    <a:pt x="1" y="12"/>
                  </a:lnTo>
                  <a:lnTo>
                    <a:pt x="4" y="16"/>
                  </a:lnTo>
                  <a:lnTo>
                    <a:pt x="6" y="21"/>
                  </a:lnTo>
                  <a:lnTo>
                    <a:pt x="7" y="25"/>
                  </a:lnTo>
                  <a:lnTo>
                    <a:pt x="9" y="29"/>
                  </a:lnTo>
                  <a:lnTo>
                    <a:pt x="10" y="33"/>
                  </a:lnTo>
                  <a:lnTo>
                    <a:pt x="11" y="38"/>
                  </a:lnTo>
                  <a:lnTo>
                    <a:pt x="12" y="43"/>
                  </a:lnTo>
                  <a:lnTo>
                    <a:pt x="12" y="48"/>
                  </a:lnTo>
                  <a:lnTo>
                    <a:pt x="14" y="51"/>
                  </a:lnTo>
                  <a:lnTo>
                    <a:pt x="14" y="56"/>
                  </a:lnTo>
                  <a:lnTo>
                    <a:pt x="14" y="60"/>
                  </a:lnTo>
                  <a:lnTo>
                    <a:pt x="12" y="66"/>
                  </a:lnTo>
                  <a:lnTo>
                    <a:pt x="11" y="78"/>
                  </a:lnTo>
                  <a:lnTo>
                    <a:pt x="69" y="94"/>
                  </a:lnTo>
                  <a:lnTo>
                    <a:pt x="70" y="91"/>
                  </a:lnTo>
                  <a:lnTo>
                    <a:pt x="71" y="88"/>
                  </a:lnTo>
                  <a:lnTo>
                    <a:pt x="72" y="81"/>
                  </a:lnTo>
                  <a:lnTo>
                    <a:pt x="75" y="74"/>
                  </a:lnTo>
                  <a:lnTo>
                    <a:pt x="76" y="68"/>
                  </a:lnTo>
                  <a:lnTo>
                    <a:pt x="76" y="61"/>
                  </a:lnTo>
                  <a:lnTo>
                    <a:pt x="76" y="56"/>
                  </a:lnTo>
                  <a:lnTo>
                    <a:pt x="75" y="49"/>
                  </a:lnTo>
                  <a:lnTo>
                    <a:pt x="74" y="43"/>
                  </a:lnTo>
                  <a:lnTo>
                    <a:pt x="71" y="37"/>
                  </a:lnTo>
                  <a:lnTo>
                    <a:pt x="70" y="32"/>
                  </a:lnTo>
                  <a:lnTo>
                    <a:pt x="66" y="25"/>
                  </a:lnTo>
                  <a:lnTo>
                    <a:pt x="64" y="21"/>
                  </a:lnTo>
                  <a:lnTo>
                    <a:pt x="60" y="15"/>
                  </a:lnTo>
                  <a:lnTo>
                    <a:pt x="56" y="10"/>
                  </a:lnTo>
                  <a:lnTo>
                    <a:pt x="52" y="5"/>
                  </a:lnTo>
                  <a:lnTo>
                    <a:pt x="47" y="0"/>
                  </a:lnTo>
                  <a:lnTo>
                    <a:pt x="0" y="7"/>
                  </a:lnTo>
                  <a:lnTo>
                    <a:pt x="0" y="7"/>
                  </a:lnTo>
                </a:path>
              </a:pathLst>
            </a:custGeom>
            <a:noFill/>
            <a:ln w="0">
              <a:solidFill>
                <a:srgbClr val="000000"/>
              </a:solid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128" name=""/>
            <p:cNvSpPr/>
            <p:nvPr/>
          </p:nvSpPr>
          <p:spPr>
            <a:xfrm flipH="1">
              <a:off x="1328760" y="3916440"/>
              <a:ext cx="11160" cy="28800"/>
            </a:xfrm>
            <a:prstGeom prst="line">
              <a:avLst/>
            </a:prstGeom>
            <a:ln w="0">
              <a:solidFill>
                <a:srgbClr val="000000"/>
              </a:solidFill>
            </a:ln>
          </p:spPr>
          <p:style>
            <a:lnRef idx="0"/>
            <a:fillRef idx="0"/>
            <a:effectRef idx="0"/>
            <a:fontRef idx="minor"/>
          </p:style>
          <p:txBody>
            <a:bodyPr lIns="90000" rIns="90000" tIns="-18000" bIns="-18000" anchor="t">
              <a:noAutofit/>
            </a:bodyPr>
            <a:p>
              <a:endParaRPr b="0" lang="en-US" sz="2400" strike="noStrike" u="none">
                <a:solidFill>
                  <a:srgbClr val="ffffff"/>
                </a:solidFill>
                <a:effectLst/>
                <a:uFillTx/>
                <a:latin typeface="Arial"/>
              </a:endParaRPr>
            </a:p>
          </p:txBody>
        </p:sp>
        <p:sp>
          <p:nvSpPr>
            <p:cNvPr id="129" name=""/>
            <p:cNvSpPr/>
            <p:nvPr/>
          </p:nvSpPr>
          <p:spPr>
            <a:xfrm>
              <a:off x="954000" y="3878640"/>
              <a:ext cx="11160" cy="15840"/>
            </a:xfrm>
            <a:custGeom>
              <a:avLst/>
              <a:gdLst/>
              <a:ahLst/>
              <a:rect l="l" t="t" r="r" b="b"/>
              <a:pathLst>
                <a:path w="43" h="38">
                  <a:moveTo>
                    <a:pt x="0" y="38"/>
                  </a:moveTo>
                  <a:lnTo>
                    <a:pt x="43" y="12"/>
                  </a:lnTo>
                  <a:lnTo>
                    <a:pt x="19" y="0"/>
                  </a:lnTo>
                  <a:lnTo>
                    <a:pt x="0" y="38"/>
                  </a:lnTo>
                  <a:lnTo>
                    <a:pt x="0" y="38"/>
                  </a:lnTo>
                  <a:close/>
                </a:path>
              </a:pathLst>
            </a:custGeom>
            <a:solidFill>
              <a:srgbClr val="000000"/>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130" name=""/>
            <p:cNvSpPr/>
            <p:nvPr/>
          </p:nvSpPr>
          <p:spPr>
            <a:xfrm>
              <a:off x="954000" y="3878640"/>
              <a:ext cx="11160" cy="15840"/>
            </a:xfrm>
            <a:custGeom>
              <a:avLst/>
              <a:gdLst/>
              <a:ahLst/>
              <a:rect l="l" t="t" r="r" b="b"/>
              <a:pathLst>
                <a:path w="43" h="38">
                  <a:moveTo>
                    <a:pt x="0" y="38"/>
                  </a:moveTo>
                  <a:lnTo>
                    <a:pt x="43" y="12"/>
                  </a:lnTo>
                  <a:lnTo>
                    <a:pt x="19" y="0"/>
                  </a:lnTo>
                  <a:lnTo>
                    <a:pt x="0" y="38"/>
                  </a:lnTo>
                  <a:lnTo>
                    <a:pt x="0" y="38"/>
                  </a:lnTo>
                </a:path>
              </a:pathLst>
            </a:custGeom>
            <a:noFill/>
            <a:ln w="0">
              <a:solidFill>
                <a:srgbClr val="ababab"/>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grpSp>
      <p:sp>
        <p:nvSpPr>
          <p:cNvPr id="131" name=""/>
          <p:cNvSpPr/>
          <p:nvPr/>
        </p:nvSpPr>
        <p:spPr>
          <a:xfrm>
            <a:off x="905040" y="3400560"/>
            <a:ext cx="133200" cy="122040"/>
          </a:xfrm>
          <a:custGeom>
            <a:avLst/>
            <a:gdLst/>
            <a:ahLst/>
            <a:rect l="l" t="t" r="r" b="b"/>
            <a:pathLst>
              <a:path w="477" h="308">
                <a:moveTo>
                  <a:pt x="11" y="302"/>
                </a:moveTo>
                <a:lnTo>
                  <a:pt x="33" y="308"/>
                </a:lnTo>
                <a:lnTo>
                  <a:pt x="477" y="226"/>
                </a:lnTo>
                <a:lnTo>
                  <a:pt x="316" y="0"/>
                </a:lnTo>
                <a:lnTo>
                  <a:pt x="0" y="125"/>
                </a:lnTo>
                <a:lnTo>
                  <a:pt x="11" y="302"/>
                </a:lnTo>
                <a:lnTo>
                  <a:pt x="11" y="30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32" name=""/>
          <p:cNvSpPr/>
          <p:nvPr/>
        </p:nvSpPr>
        <p:spPr>
          <a:xfrm>
            <a:off x="905040" y="3400560"/>
            <a:ext cx="133200" cy="122040"/>
          </a:xfrm>
          <a:custGeom>
            <a:avLst/>
            <a:gdLst/>
            <a:ahLst/>
            <a:rect l="l" t="t" r="r" b="b"/>
            <a:pathLst>
              <a:path w="477" h="308">
                <a:moveTo>
                  <a:pt x="11" y="302"/>
                </a:moveTo>
                <a:lnTo>
                  <a:pt x="33" y="308"/>
                </a:lnTo>
                <a:lnTo>
                  <a:pt x="477" y="226"/>
                </a:lnTo>
                <a:lnTo>
                  <a:pt x="316" y="0"/>
                </a:lnTo>
                <a:lnTo>
                  <a:pt x="0" y="125"/>
                </a:lnTo>
                <a:lnTo>
                  <a:pt x="11" y="302"/>
                </a:lnTo>
                <a:lnTo>
                  <a:pt x="11" y="302"/>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33" name=""/>
          <p:cNvSpPr/>
          <p:nvPr/>
        </p:nvSpPr>
        <p:spPr>
          <a:xfrm>
            <a:off x="785880" y="3111480"/>
            <a:ext cx="430200" cy="466920"/>
          </a:xfrm>
          <a:custGeom>
            <a:avLst/>
            <a:gdLst/>
            <a:ahLst/>
            <a:rect l="l" t="t" r="r" b="b"/>
            <a:pathLst>
              <a:path w="1525" h="1176">
                <a:moveTo>
                  <a:pt x="34" y="0"/>
                </a:moveTo>
                <a:lnTo>
                  <a:pt x="31" y="0"/>
                </a:lnTo>
                <a:lnTo>
                  <a:pt x="23" y="1"/>
                </a:lnTo>
                <a:lnTo>
                  <a:pt x="19" y="6"/>
                </a:lnTo>
                <a:lnTo>
                  <a:pt x="12" y="9"/>
                </a:lnTo>
                <a:lnTo>
                  <a:pt x="9" y="14"/>
                </a:lnTo>
                <a:lnTo>
                  <a:pt x="5" y="20"/>
                </a:lnTo>
                <a:lnTo>
                  <a:pt x="3" y="25"/>
                </a:lnTo>
                <a:lnTo>
                  <a:pt x="1" y="30"/>
                </a:lnTo>
                <a:lnTo>
                  <a:pt x="0" y="35"/>
                </a:lnTo>
                <a:lnTo>
                  <a:pt x="0" y="652"/>
                </a:lnTo>
                <a:lnTo>
                  <a:pt x="22" y="682"/>
                </a:lnTo>
                <a:lnTo>
                  <a:pt x="385" y="759"/>
                </a:lnTo>
                <a:lnTo>
                  <a:pt x="334" y="845"/>
                </a:lnTo>
                <a:lnTo>
                  <a:pt x="334" y="991"/>
                </a:lnTo>
                <a:lnTo>
                  <a:pt x="429" y="1031"/>
                </a:lnTo>
                <a:lnTo>
                  <a:pt x="435" y="1011"/>
                </a:lnTo>
                <a:lnTo>
                  <a:pt x="443" y="994"/>
                </a:lnTo>
                <a:lnTo>
                  <a:pt x="462" y="959"/>
                </a:lnTo>
                <a:lnTo>
                  <a:pt x="488" y="926"/>
                </a:lnTo>
                <a:lnTo>
                  <a:pt x="519" y="897"/>
                </a:lnTo>
                <a:lnTo>
                  <a:pt x="553" y="872"/>
                </a:lnTo>
                <a:lnTo>
                  <a:pt x="590" y="853"/>
                </a:lnTo>
                <a:lnTo>
                  <a:pt x="631" y="839"/>
                </a:lnTo>
                <a:lnTo>
                  <a:pt x="673" y="832"/>
                </a:lnTo>
                <a:lnTo>
                  <a:pt x="715" y="834"/>
                </a:lnTo>
                <a:lnTo>
                  <a:pt x="758" y="844"/>
                </a:lnTo>
                <a:lnTo>
                  <a:pt x="801" y="864"/>
                </a:lnTo>
                <a:lnTo>
                  <a:pt x="842" y="894"/>
                </a:lnTo>
                <a:lnTo>
                  <a:pt x="880" y="936"/>
                </a:lnTo>
                <a:lnTo>
                  <a:pt x="917" y="989"/>
                </a:lnTo>
                <a:lnTo>
                  <a:pt x="950" y="1055"/>
                </a:lnTo>
                <a:lnTo>
                  <a:pt x="978" y="1136"/>
                </a:lnTo>
                <a:lnTo>
                  <a:pt x="1131" y="1176"/>
                </a:lnTo>
                <a:lnTo>
                  <a:pt x="1165" y="1176"/>
                </a:lnTo>
                <a:lnTo>
                  <a:pt x="1498" y="1126"/>
                </a:lnTo>
                <a:lnTo>
                  <a:pt x="1525" y="1102"/>
                </a:lnTo>
                <a:lnTo>
                  <a:pt x="1525" y="961"/>
                </a:lnTo>
                <a:lnTo>
                  <a:pt x="1206" y="785"/>
                </a:lnTo>
                <a:lnTo>
                  <a:pt x="1407" y="753"/>
                </a:lnTo>
                <a:lnTo>
                  <a:pt x="1519" y="673"/>
                </a:lnTo>
                <a:lnTo>
                  <a:pt x="1518" y="528"/>
                </a:lnTo>
                <a:lnTo>
                  <a:pt x="1518" y="450"/>
                </a:lnTo>
                <a:lnTo>
                  <a:pt x="1328" y="342"/>
                </a:lnTo>
                <a:lnTo>
                  <a:pt x="924" y="291"/>
                </a:lnTo>
                <a:lnTo>
                  <a:pt x="896" y="231"/>
                </a:lnTo>
                <a:lnTo>
                  <a:pt x="858" y="225"/>
                </a:lnTo>
                <a:lnTo>
                  <a:pt x="856" y="62"/>
                </a:lnTo>
                <a:lnTo>
                  <a:pt x="854" y="57"/>
                </a:lnTo>
                <a:lnTo>
                  <a:pt x="852" y="53"/>
                </a:lnTo>
                <a:lnTo>
                  <a:pt x="850" y="50"/>
                </a:lnTo>
                <a:lnTo>
                  <a:pt x="847" y="45"/>
                </a:lnTo>
                <a:lnTo>
                  <a:pt x="842" y="43"/>
                </a:lnTo>
                <a:lnTo>
                  <a:pt x="836" y="40"/>
                </a:lnTo>
                <a:lnTo>
                  <a:pt x="831" y="38"/>
                </a:lnTo>
                <a:lnTo>
                  <a:pt x="825" y="36"/>
                </a:lnTo>
                <a:lnTo>
                  <a:pt x="34" y="0"/>
                </a:lnTo>
                <a:lnTo>
                  <a:pt x="34" y="0"/>
                </a:lnTo>
                <a:close/>
              </a:path>
            </a:pathLst>
          </a:custGeom>
          <a:solidFill>
            <a:srgbClr val="ababa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34" name=""/>
          <p:cNvSpPr/>
          <p:nvPr/>
        </p:nvSpPr>
        <p:spPr>
          <a:xfrm>
            <a:off x="785880" y="3111480"/>
            <a:ext cx="430200" cy="466920"/>
          </a:xfrm>
          <a:custGeom>
            <a:avLst/>
            <a:gdLst/>
            <a:ahLst/>
            <a:rect l="l" t="t" r="r" b="b"/>
            <a:pathLst>
              <a:path w="1525" h="1176">
                <a:moveTo>
                  <a:pt x="34" y="0"/>
                </a:moveTo>
                <a:lnTo>
                  <a:pt x="31" y="0"/>
                </a:lnTo>
                <a:lnTo>
                  <a:pt x="23" y="1"/>
                </a:lnTo>
                <a:lnTo>
                  <a:pt x="19" y="6"/>
                </a:lnTo>
                <a:lnTo>
                  <a:pt x="12" y="9"/>
                </a:lnTo>
                <a:lnTo>
                  <a:pt x="9" y="14"/>
                </a:lnTo>
                <a:lnTo>
                  <a:pt x="5" y="20"/>
                </a:lnTo>
                <a:lnTo>
                  <a:pt x="3" y="25"/>
                </a:lnTo>
                <a:lnTo>
                  <a:pt x="1" y="30"/>
                </a:lnTo>
                <a:lnTo>
                  <a:pt x="0" y="35"/>
                </a:lnTo>
                <a:lnTo>
                  <a:pt x="0" y="652"/>
                </a:lnTo>
                <a:lnTo>
                  <a:pt x="22" y="682"/>
                </a:lnTo>
                <a:lnTo>
                  <a:pt x="385" y="759"/>
                </a:lnTo>
                <a:lnTo>
                  <a:pt x="334" y="845"/>
                </a:lnTo>
                <a:lnTo>
                  <a:pt x="334" y="991"/>
                </a:lnTo>
                <a:lnTo>
                  <a:pt x="429" y="1031"/>
                </a:lnTo>
                <a:lnTo>
                  <a:pt x="435" y="1011"/>
                </a:lnTo>
                <a:lnTo>
                  <a:pt x="443" y="994"/>
                </a:lnTo>
                <a:lnTo>
                  <a:pt x="462" y="959"/>
                </a:lnTo>
                <a:lnTo>
                  <a:pt x="488" y="926"/>
                </a:lnTo>
                <a:lnTo>
                  <a:pt x="519" y="897"/>
                </a:lnTo>
                <a:lnTo>
                  <a:pt x="553" y="872"/>
                </a:lnTo>
                <a:lnTo>
                  <a:pt x="590" y="853"/>
                </a:lnTo>
                <a:lnTo>
                  <a:pt x="631" y="839"/>
                </a:lnTo>
                <a:lnTo>
                  <a:pt x="673" y="832"/>
                </a:lnTo>
                <a:lnTo>
                  <a:pt x="715" y="834"/>
                </a:lnTo>
                <a:lnTo>
                  <a:pt x="758" y="844"/>
                </a:lnTo>
                <a:lnTo>
                  <a:pt x="801" y="864"/>
                </a:lnTo>
                <a:lnTo>
                  <a:pt x="842" y="894"/>
                </a:lnTo>
                <a:lnTo>
                  <a:pt x="880" y="936"/>
                </a:lnTo>
                <a:lnTo>
                  <a:pt x="917" y="989"/>
                </a:lnTo>
                <a:lnTo>
                  <a:pt x="950" y="1055"/>
                </a:lnTo>
                <a:lnTo>
                  <a:pt x="978" y="1136"/>
                </a:lnTo>
                <a:lnTo>
                  <a:pt x="1131" y="1176"/>
                </a:lnTo>
                <a:lnTo>
                  <a:pt x="1165" y="1176"/>
                </a:lnTo>
                <a:lnTo>
                  <a:pt x="1498" y="1126"/>
                </a:lnTo>
                <a:lnTo>
                  <a:pt x="1525" y="1102"/>
                </a:lnTo>
                <a:lnTo>
                  <a:pt x="1525" y="961"/>
                </a:lnTo>
                <a:lnTo>
                  <a:pt x="1206" y="785"/>
                </a:lnTo>
                <a:lnTo>
                  <a:pt x="1407" y="753"/>
                </a:lnTo>
                <a:lnTo>
                  <a:pt x="1519" y="673"/>
                </a:lnTo>
                <a:lnTo>
                  <a:pt x="1518" y="528"/>
                </a:lnTo>
                <a:lnTo>
                  <a:pt x="1518" y="450"/>
                </a:lnTo>
                <a:lnTo>
                  <a:pt x="1328" y="342"/>
                </a:lnTo>
                <a:lnTo>
                  <a:pt x="924" y="291"/>
                </a:lnTo>
                <a:lnTo>
                  <a:pt x="896" y="231"/>
                </a:lnTo>
                <a:lnTo>
                  <a:pt x="858" y="225"/>
                </a:lnTo>
                <a:lnTo>
                  <a:pt x="856" y="62"/>
                </a:lnTo>
                <a:lnTo>
                  <a:pt x="854" y="57"/>
                </a:lnTo>
                <a:lnTo>
                  <a:pt x="852" y="53"/>
                </a:lnTo>
                <a:lnTo>
                  <a:pt x="850" y="50"/>
                </a:lnTo>
                <a:lnTo>
                  <a:pt x="847" y="45"/>
                </a:lnTo>
                <a:lnTo>
                  <a:pt x="842" y="43"/>
                </a:lnTo>
                <a:lnTo>
                  <a:pt x="836" y="40"/>
                </a:lnTo>
                <a:lnTo>
                  <a:pt x="831" y="38"/>
                </a:lnTo>
                <a:lnTo>
                  <a:pt x="825" y="36"/>
                </a:lnTo>
                <a:lnTo>
                  <a:pt x="34" y="0"/>
                </a:lnTo>
                <a:lnTo>
                  <a:pt x="34"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35" name=""/>
          <p:cNvSpPr/>
          <p:nvPr/>
        </p:nvSpPr>
        <p:spPr>
          <a:xfrm>
            <a:off x="787320" y="3114720"/>
            <a:ext cx="238320" cy="23760"/>
          </a:xfrm>
          <a:custGeom>
            <a:avLst/>
            <a:gdLst/>
            <a:ahLst/>
            <a:rect l="l" t="t" r="r" b="b"/>
            <a:pathLst>
              <a:path w="837" h="61">
                <a:moveTo>
                  <a:pt x="0" y="24"/>
                </a:moveTo>
                <a:lnTo>
                  <a:pt x="3" y="21"/>
                </a:lnTo>
                <a:lnTo>
                  <a:pt x="6" y="17"/>
                </a:lnTo>
                <a:lnTo>
                  <a:pt x="10" y="13"/>
                </a:lnTo>
                <a:lnTo>
                  <a:pt x="15" y="12"/>
                </a:lnTo>
                <a:lnTo>
                  <a:pt x="20" y="11"/>
                </a:lnTo>
                <a:lnTo>
                  <a:pt x="25" y="11"/>
                </a:lnTo>
                <a:lnTo>
                  <a:pt x="573" y="40"/>
                </a:lnTo>
                <a:lnTo>
                  <a:pt x="578" y="41"/>
                </a:lnTo>
                <a:lnTo>
                  <a:pt x="584" y="42"/>
                </a:lnTo>
                <a:lnTo>
                  <a:pt x="587" y="45"/>
                </a:lnTo>
                <a:lnTo>
                  <a:pt x="592" y="46"/>
                </a:lnTo>
                <a:lnTo>
                  <a:pt x="596" y="50"/>
                </a:lnTo>
                <a:lnTo>
                  <a:pt x="600" y="53"/>
                </a:lnTo>
                <a:lnTo>
                  <a:pt x="601" y="57"/>
                </a:lnTo>
                <a:lnTo>
                  <a:pt x="602" y="61"/>
                </a:lnTo>
                <a:lnTo>
                  <a:pt x="837" y="54"/>
                </a:lnTo>
                <a:lnTo>
                  <a:pt x="837" y="51"/>
                </a:lnTo>
                <a:lnTo>
                  <a:pt x="836" y="47"/>
                </a:lnTo>
                <a:lnTo>
                  <a:pt x="833" y="43"/>
                </a:lnTo>
                <a:lnTo>
                  <a:pt x="829" y="40"/>
                </a:lnTo>
                <a:lnTo>
                  <a:pt x="823" y="37"/>
                </a:lnTo>
                <a:lnTo>
                  <a:pt x="818" y="36"/>
                </a:lnTo>
                <a:lnTo>
                  <a:pt x="815" y="36"/>
                </a:lnTo>
                <a:lnTo>
                  <a:pt x="635" y="37"/>
                </a:lnTo>
                <a:lnTo>
                  <a:pt x="30" y="0"/>
                </a:lnTo>
                <a:lnTo>
                  <a:pt x="24" y="1"/>
                </a:lnTo>
                <a:lnTo>
                  <a:pt x="17" y="2"/>
                </a:lnTo>
                <a:lnTo>
                  <a:pt x="14" y="6"/>
                </a:lnTo>
                <a:lnTo>
                  <a:pt x="10" y="9"/>
                </a:lnTo>
                <a:lnTo>
                  <a:pt x="5" y="12"/>
                </a:lnTo>
                <a:lnTo>
                  <a:pt x="3" y="15"/>
                </a:lnTo>
                <a:lnTo>
                  <a:pt x="1" y="20"/>
                </a:lnTo>
                <a:lnTo>
                  <a:pt x="0" y="24"/>
                </a:lnTo>
                <a:lnTo>
                  <a:pt x="0" y="24"/>
                </a:lnTo>
                <a:close/>
              </a:path>
            </a:pathLst>
          </a:custGeom>
          <a:solidFill>
            <a:srgbClr val="ffffff"/>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136" name=""/>
          <p:cNvSpPr/>
          <p:nvPr/>
        </p:nvSpPr>
        <p:spPr>
          <a:xfrm>
            <a:off x="787320" y="3114720"/>
            <a:ext cx="238320" cy="23760"/>
          </a:xfrm>
          <a:custGeom>
            <a:avLst/>
            <a:gdLst/>
            <a:ahLst/>
            <a:rect l="l" t="t" r="r" b="b"/>
            <a:pathLst>
              <a:path w="837" h="61">
                <a:moveTo>
                  <a:pt x="0" y="24"/>
                </a:moveTo>
                <a:lnTo>
                  <a:pt x="3" y="21"/>
                </a:lnTo>
                <a:lnTo>
                  <a:pt x="6" y="17"/>
                </a:lnTo>
                <a:lnTo>
                  <a:pt x="10" y="13"/>
                </a:lnTo>
                <a:lnTo>
                  <a:pt x="15" y="12"/>
                </a:lnTo>
                <a:lnTo>
                  <a:pt x="20" y="11"/>
                </a:lnTo>
                <a:lnTo>
                  <a:pt x="25" y="11"/>
                </a:lnTo>
                <a:lnTo>
                  <a:pt x="573" y="40"/>
                </a:lnTo>
                <a:lnTo>
                  <a:pt x="578" y="41"/>
                </a:lnTo>
                <a:lnTo>
                  <a:pt x="584" y="42"/>
                </a:lnTo>
                <a:lnTo>
                  <a:pt x="587" y="45"/>
                </a:lnTo>
                <a:lnTo>
                  <a:pt x="592" y="46"/>
                </a:lnTo>
                <a:lnTo>
                  <a:pt x="596" y="50"/>
                </a:lnTo>
                <a:lnTo>
                  <a:pt x="600" y="53"/>
                </a:lnTo>
                <a:lnTo>
                  <a:pt x="601" y="57"/>
                </a:lnTo>
                <a:lnTo>
                  <a:pt x="602" y="61"/>
                </a:lnTo>
                <a:lnTo>
                  <a:pt x="837" y="54"/>
                </a:lnTo>
                <a:lnTo>
                  <a:pt x="837" y="51"/>
                </a:lnTo>
                <a:lnTo>
                  <a:pt x="836" y="47"/>
                </a:lnTo>
                <a:lnTo>
                  <a:pt x="833" y="43"/>
                </a:lnTo>
                <a:lnTo>
                  <a:pt x="829" y="40"/>
                </a:lnTo>
                <a:lnTo>
                  <a:pt x="823" y="37"/>
                </a:lnTo>
                <a:lnTo>
                  <a:pt x="818" y="36"/>
                </a:lnTo>
                <a:lnTo>
                  <a:pt x="815" y="36"/>
                </a:lnTo>
                <a:lnTo>
                  <a:pt x="635" y="37"/>
                </a:lnTo>
                <a:lnTo>
                  <a:pt x="30" y="0"/>
                </a:lnTo>
                <a:lnTo>
                  <a:pt x="24" y="1"/>
                </a:lnTo>
                <a:lnTo>
                  <a:pt x="17" y="2"/>
                </a:lnTo>
                <a:lnTo>
                  <a:pt x="14" y="6"/>
                </a:lnTo>
                <a:lnTo>
                  <a:pt x="10" y="9"/>
                </a:lnTo>
                <a:lnTo>
                  <a:pt x="5" y="12"/>
                </a:lnTo>
                <a:lnTo>
                  <a:pt x="3" y="15"/>
                </a:lnTo>
                <a:lnTo>
                  <a:pt x="1" y="20"/>
                </a:lnTo>
                <a:lnTo>
                  <a:pt x="0" y="24"/>
                </a:lnTo>
                <a:lnTo>
                  <a:pt x="0" y="24"/>
                </a:lnTo>
              </a:path>
            </a:pathLst>
          </a:custGeom>
          <a:noFill/>
          <a:ln w="0">
            <a:solidFill>
              <a:srgbClr val="ffffff"/>
            </a:solid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137" name=""/>
          <p:cNvSpPr/>
          <p:nvPr/>
        </p:nvSpPr>
        <p:spPr>
          <a:xfrm>
            <a:off x="787320" y="3121200"/>
            <a:ext cx="169920" cy="21960"/>
          </a:xfrm>
          <a:custGeom>
            <a:avLst/>
            <a:gdLst/>
            <a:ahLst/>
            <a:rect l="l" t="t" r="r" b="b"/>
            <a:pathLst>
              <a:path w="600" h="59">
                <a:moveTo>
                  <a:pt x="0" y="21"/>
                </a:moveTo>
                <a:lnTo>
                  <a:pt x="1" y="17"/>
                </a:lnTo>
                <a:lnTo>
                  <a:pt x="4" y="12"/>
                </a:lnTo>
                <a:lnTo>
                  <a:pt x="6" y="9"/>
                </a:lnTo>
                <a:lnTo>
                  <a:pt x="11" y="6"/>
                </a:lnTo>
                <a:lnTo>
                  <a:pt x="16" y="5"/>
                </a:lnTo>
                <a:lnTo>
                  <a:pt x="21" y="4"/>
                </a:lnTo>
                <a:lnTo>
                  <a:pt x="26" y="3"/>
                </a:lnTo>
                <a:lnTo>
                  <a:pt x="30" y="3"/>
                </a:lnTo>
                <a:lnTo>
                  <a:pt x="565" y="33"/>
                </a:lnTo>
                <a:lnTo>
                  <a:pt x="568" y="33"/>
                </a:lnTo>
                <a:lnTo>
                  <a:pt x="575" y="34"/>
                </a:lnTo>
                <a:lnTo>
                  <a:pt x="579" y="36"/>
                </a:lnTo>
                <a:lnTo>
                  <a:pt x="584" y="36"/>
                </a:lnTo>
                <a:lnTo>
                  <a:pt x="589" y="39"/>
                </a:lnTo>
                <a:lnTo>
                  <a:pt x="592" y="42"/>
                </a:lnTo>
                <a:lnTo>
                  <a:pt x="596" y="45"/>
                </a:lnTo>
                <a:lnTo>
                  <a:pt x="597" y="50"/>
                </a:lnTo>
                <a:lnTo>
                  <a:pt x="598" y="54"/>
                </a:lnTo>
                <a:lnTo>
                  <a:pt x="600" y="59"/>
                </a:lnTo>
                <a:lnTo>
                  <a:pt x="598" y="53"/>
                </a:lnTo>
                <a:lnTo>
                  <a:pt x="597" y="48"/>
                </a:lnTo>
                <a:lnTo>
                  <a:pt x="596" y="43"/>
                </a:lnTo>
                <a:lnTo>
                  <a:pt x="591" y="39"/>
                </a:lnTo>
                <a:lnTo>
                  <a:pt x="587" y="36"/>
                </a:lnTo>
                <a:lnTo>
                  <a:pt x="580" y="33"/>
                </a:lnTo>
                <a:lnTo>
                  <a:pt x="574" y="31"/>
                </a:lnTo>
                <a:lnTo>
                  <a:pt x="569" y="31"/>
                </a:lnTo>
                <a:lnTo>
                  <a:pt x="565" y="30"/>
                </a:lnTo>
                <a:lnTo>
                  <a:pt x="30" y="0"/>
                </a:lnTo>
                <a:lnTo>
                  <a:pt x="22" y="0"/>
                </a:lnTo>
                <a:lnTo>
                  <a:pt x="17" y="1"/>
                </a:lnTo>
                <a:lnTo>
                  <a:pt x="13" y="4"/>
                </a:lnTo>
                <a:lnTo>
                  <a:pt x="9" y="6"/>
                </a:lnTo>
                <a:lnTo>
                  <a:pt x="4" y="11"/>
                </a:lnTo>
                <a:lnTo>
                  <a:pt x="1" y="16"/>
                </a:lnTo>
                <a:lnTo>
                  <a:pt x="0" y="19"/>
                </a:lnTo>
                <a:lnTo>
                  <a:pt x="0" y="22"/>
                </a:lnTo>
                <a:lnTo>
                  <a:pt x="0" y="22"/>
                </a:lnTo>
                <a:lnTo>
                  <a:pt x="0" y="21"/>
                </a:lnTo>
                <a:close/>
              </a:path>
            </a:pathLst>
          </a:custGeom>
          <a:solidFill>
            <a:srgbClr val="000000"/>
          </a:solidFill>
          <a:ln w="0">
            <a:no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Arial"/>
            </a:endParaRPr>
          </a:p>
        </p:txBody>
      </p:sp>
      <p:sp>
        <p:nvSpPr>
          <p:cNvPr id="138" name=""/>
          <p:cNvSpPr/>
          <p:nvPr/>
        </p:nvSpPr>
        <p:spPr>
          <a:xfrm>
            <a:off x="787320" y="3121200"/>
            <a:ext cx="169920" cy="21960"/>
          </a:xfrm>
          <a:custGeom>
            <a:avLst/>
            <a:gdLst/>
            <a:ahLst/>
            <a:rect l="l" t="t" r="r" b="b"/>
            <a:pathLst>
              <a:path w="600" h="59">
                <a:moveTo>
                  <a:pt x="0" y="21"/>
                </a:moveTo>
                <a:lnTo>
                  <a:pt x="1" y="17"/>
                </a:lnTo>
                <a:lnTo>
                  <a:pt x="4" y="12"/>
                </a:lnTo>
                <a:lnTo>
                  <a:pt x="6" y="9"/>
                </a:lnTo>
                <a:lnTo>
                  <a:pt x="11" y="6"/>
                </a:lnTo>
                <a:lnTo>
                  <a:pt x="16" y="5"/>
                </a:lnTo>
                <a:lnTo>
                  <a:pt x="21" y="4"/>
                </a:lnTo>
                <a:lnTo>
                  <a:pt x="26" y="3"/>
                </a:lnTo>
                <a:lnTo>
                  <a:pt x="30" y="3"/>
                </a:lnTo>
                <a:lnTo>
                  <a:pt x="565" y="33"/>
                </a:lnTo>
                <a:lnTo>
                  <a:pt x="568" y="33"/>
                </a:lnTo>
                <a:lnTo>
                  <a:pt x="575" y="34"/>
                </a:lnTo>
                <a:lnTo>
                  <a:pt x="579" y="36"/>
                </a:lnTo>
                <a:lnTo>
                  <a:pt x="584" y="36"/>
                </a:lnTo>
                <a:lnTo>
                  <a:pt x="589" y="39"/>
                </a:lnTo>
                <a:lnTo>
                  <a:pt x="592" y="42"/>
                </a:lnTo>
                <a:lnTo>
                  <a:pt x="596" y="45"/>
                </a:lnTo>
                <a:lnTo>
                  <a:pt x="597" y="50"/>
                </a:lnTo>
                <a:lnTo>
                  <a:pt x="598" y="54"/>
                </a:lnTo>
                <a:lnTo>
                  <a:pt x="600" y="59"/>
                </a:lnTo>
                <a:lnTo>
                  <a:pt x="598" y="53"/>
                </a:lnTo>
                <a:lnTo>
                  <a:pt x="597" y="48"/>
                </a:lnTo>
                <a:lnTo>
                  <a:pt x="596" y="43"/>
                </a:lnTo>
                <a:lnTo>
                  <a:pt x="591" y="39"/>
                </a:lnTo>
                <a:lnTo>
                  <a:pt x="587" y="36"/>
                </a:lnTo>
                <a:lnTo>
                  <a:pt x="580" y="33"/>
                </a:lnTo>
                <a:lnTo>
                  <a:pt x="574" y="31"/>
                </a:lnTo>
                <a:lnTo>
                  <a:pt x="569" y="31"/>
                </a:lnTo>
                <a:lnTo>
                  <a:pt x="565" y="30"/>
                </a:lnTo>
                <a:lnTo>
                  <a:pt x="30" y="0"/>
                </a:lnTo>
                <a:lnTo>
                  <a:pt x="22" y="0"/>
                </a:lnTo>
                <a:lnTo>
                  <a:pt x="17" y="1"/>
                </a:lnTo>
                <a:lnTo>
                  <a:pt x="13" y="4"/>
                </a:lnTo>
                <a:lnTo>
                  <a:pt x="9" y="6"/>
                </a:lnTo>
                <a:lnTo>
                  <a:pt x="4" y="11"/>
                </a:lnTo>
                <a:lnTo>
                  <a:pt x="1" y="16"/>
                </a:lnTo>
                <a:lnTo>
                  <a:pt x="0" y="19"/>
                </a:lnTo>
                <a:lnTo>
                  <a:pt x="0" y="22"/>
                </a:lnTo>
                <a:lnTo>
                  <a:pt x="0" y="22"/>
                </a:lnTo>
              </a:path>
            </a:pathLst>
          </a:custGeom>
          <a:noFill/>
          <a:ln w="0">
            <a:solidFill>
              <a:srgbClr val="000000"/>
            </a:solidFill>
          </a:ln>
        </p:spPr>
        <p:style>
          <a:lnRef idx="0"/>
          <a:fillRef idx="0"/>
          <a:effectRef idx="0"/>
          <a:fontRef idx="minor"/>
        </p:style>
        <p:txBody>
          <a:bodyPr lIns="90000" rIns="90000" tIns="-24840" bIns="-24840" anchor="t">
            <a:noAutofit/>
          </a:bodyPr>
          <a:p>
            <a:endParaRPr b="0" lang="en-US" sz="2400" strike="noStrike" u="none">
              <a:solidFill>
                <a:srgbClr val="ffffff"/>
              </a:solidFill>
              <a:effectLst/>
              <a:uFillTx/>
              <a:latin typeface="Arial"/>
            </a:endParaRPr>
          </a:p>
        </p:txBody>
      </p:sp>
      <p:sp>
        <p:nvSpPr>
          <p:cNvPr id="139" name=""/>
          <p:cNvSpPr/>
          <p:nvPr/>
        </p:nvSpPr>
        <p:spPr>
          <a:xfrm>
            <a:off x="957240" y="3143160"/>
            <a:ext cx="1440" cy="17316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40" name=""/>
          <p:cNvSpPr/>
          <p:nvPr/>
        </p:nvSpPr>
        <p:spPr>
          <a:xfrm>
            <a:off x="806400" y="3132000"/>
            <a:ext cx="131760" cy="32040"/>
          </a:xfrm>
          <a:custGeom>
            <a:avLst/>
            <a:gdLst/>
            <a:ahLst/>
            <a:rect l="l" t="t" r="r" b="b"/>
            <a:pathLst>
              <a:path w="471" h="81">
                <a:moveTo>
                  <a:pt x="0" y="0"/>
                </a:moveTo>
                <a:lnTo>
                  <a:pt x="471" y="34"/>
                </a:lnTo>
                <a:lnTo>
                  <a:pt x="471" y="81"/>
                </a:lnTo>
              </a:path>
            </a:pathLst>
          </a:custGeom>
          <a:noFill/>
          <a:ln w="0">
            <a:solidFill>
              <a:srgbClr val="ffffff"/>
            </a:solidFill>
          </a:ln>
        </p:spPr>
        <p:style>
          <a:lnRef idx="0"/>
          <a:fillRef idx="0"/>
          <a:effectRef idx="0"/>
          <a:fontRef idx="minor"/>
        </p:style>
        <p:txBody>
          <a:bodyPr lIns="90000" rIns="90000" tIns="-14760" bIns="-14760" anchor="t">
            <a:noAutofit/>
          </a:bodyPr>
          <a:p>
            <a:endParaRPr b="0" lang="en-US" sz="2400" strike="noStrike" u="none">
              <a:solidFill>
                <a:srgbClr val="ffffff"/>
              </a:solidFill>
              <a:effectLst/>
              <a:uFillTx/>
              <a:latin typeface="Arial"/>
            </a:endParaRPr>
          </a:p>
        </p:txBody>
      </p:sp>
      <p:sp>
        <p:nvSpPr>
          <p:cNvPr id="141" name=""/>
          <p:cNvSpPr/>
          <p:nvPr/>
        </p:nvSpPr>
        <p:spPr>
          <a:xfrm>
            <a:off x="808200" y="3135240"/>
            <a:ext cx="4680" cy="12600"/>
          </a:xfrm>
          <a:custGeom>
            <a:avLst/>
            <a:gdLst/>
            <a:ahLst/>
            <a:rect l="l" t="t" r="r" b="b"/>
            <a:pathLst>
              <a:path w="23" h="32">
                <a:moveTo>
                  <a:pt x="11" y="0"/>
                </a:moveTo>
                <a:lnTo>
                  <a:pt x="17" y="1"/>
                </a:lnTo>
                <a:lnTo>
                  <a:pt x="21" y="4"/>
                </a:lnTo>
                <a:lnTo>
                  <a:pt x="22" y="9"/>
                </a:lnTo>
                <a:lnTo>
                  <a:pt x="23" y="13"/>
                </a:lnTo>
                <a:lnTo>
                  <a:pt x="23" y="16"/>
                </a:lnTo>
                <a:lnTo>
                  <a:pt x="23" y="20"/>
                </a:lnTo>
                <a:lnTo>
                  <a:pt x="22" y="24"/>
                </a:lnTo>
                <a:lnTo>
                  <a:pt x="21" y="27"/>
                </a:lnTo>
                <a:lnTo>
                  <a:pt x="17" y="31"/>
                </a:lnTo>
                <a:lnTo>
                  <a:pt x="12" y="32"/>
                </a:lnTo>
                <a:lnTo>
                  <a:pt x="7" y="31"/>
                </a:lnTo>
                <a:lnTo>
                  <a:pt x="3" y="27"/>
                </a:lnTo>
                <a:lnTo>
                  <a:pt x="1" y="24"/>
                </a:lnTo>
                <a:lnTo>
                  <a:pt x="0" y="20"/>
                </a:lnTo>
                <a:lnTo>
                  <a:pt x="0" y="16"/>
                </a:lnTo>
                <a:lnTo>
                  <a:pt x="1" y="11"/>
                </a:lnTo>
                <a:lnTo>
                  <a:pt x="2" y="6"/>
                </a:lnTo>
                <a:lnTo>
                  <a:pt x="5" y="3"/>
                </a:lnTo>
                <a:lnTo>
                  <a:pt x="8" y="0"/>
                </a:lnTo>
                <a:lnTo>
                  <a:pt x="12" y="0"/>
                </a:lnTo>
                <a:lnTo>
                  <a:pt x="12" y="0"/>
                </a:lnTo>
                <a:lnTo>
                  <a:pt x="11" y="0"/>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142" name=""/>
          <p:cNvSpPr/>
          <p:nvPr/>
        </p:nvSpPr>
        <p:spPr>
          <a:xfrm>
            <a:off x="808200" y="3135240"/>
            <a:ext cx="4680" cy="12600"/>
          </a:xfrm>
          <a:custGeom>
            <a:avLst/>
            <a:gdLst/>
            <a:ahLst/>
            <a:rect l="l" t="t" r="r" b="b"/>
            <a:pathLst>
              <a:path w="23" h="32">
                <a:moveTo>
                  <a:pt x="11" y="0"/>
                </a:moveTo>
                <a:lnTo>
                  <a:pt x="17" y="1"/>
                </a:lnTo>
                <a:lnTo>
                  <a:pt x="21" y="4"/>
                </a:lnTo>
                <a:lnTo>
                  <a:pt x="22" y="9"/>
                </a:lnTo>
                <a:lnTo>
                  <a:pt x="23" y="13"/>
                </a:lnTo>
                <a:lnTo>
                  <a:pt x="23" y="16"/>
                </a:lnTo>
                <a:lnTo>
                  <a:pt x="23" y="20"/>
                </a:lnTo>
                <a:lnTo>
                  <a:pt x="22" y="24"/>
                </a:lnTo>
                <a:lnTo>
                  <a:pt x="21" y="27"/>
                </a:lnTo>
                <a:lnTo>
                  <a:pt x="17" y="31"/>
                </a:lnTo>
                <a:lnTo>
                  <a:pt x="12" y="32"/>
                </a:lnTo>
                <a:lnTo>
                  <a:pt x="7" y="31"/>
                </a:lnTo>
                <a:lnTo>
                  <a:pt x="3" y="27"/>
                </a:lnTo>
                <a:lnTo>
                  <a:pt x="1" y="24"/>
                </a:lnTo>
                <a:lnTo>
                  <a:pt x="0" y="20"/>
                </a:lnTo>
                <a:lnTo>
                  <a:pt x="0" y="16"/>
                </a:lnTo>
                <a:lnTo>
                  <a:pt x="1" y="11"/>
                </a:lnTo>
                <a:lnTo>
                  <a:pt x="2" y="6"/>
                </a:lnTo>
                <a:lnTo>
                  <a:pt x="5" y="3"/>
                </a:lnTo>
                <a:lnTo>
                  <a:pt x="8" y="0"/>
                </a:lnTo>
                <a:lnTo>
                  <a:pt x="12" y="0"/>
                </a:lnTo>
                <a:lnTo>
                  <a:pt x="12" y="0"/>
                </a:lnTo>
              </a:path>
            </a:pathLst>
          </a:custGeom>
          <a:no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143" name=""/>
          <p:cNvSpPr/>
          <p:nvPr/>
        </p:nvSpPr>
        <p:spPr>
          <a:xfrm>
            <a:off x="925560" y="3146400"/>
            <a:ext cx="9360" cy="17640"/>
          </a:xfrm>
          <a:custGeom>
            <a:avLst/>
            <a:gdLst/>
            <a:ahLst/>
            <a:rect l="l" t="t" r="r" b="b"/>
            <a:pathLst>
              <a:path w="30" h="43">
                <a:moveTo>
                  <a:pt x="15" y="0"/>
                </a:moveTo>
                <a:lnTo>
                  <a:pt x="18" y="3"/>
                </a:lnTo>
                <a:lnTo>
                  <a:pt x="23" y="5"/>
                </a:lnTo>
                <a:lnTo>
                  <a:pt x="26" y="8"/>
                </a:lnTo>
                <a:lnTo>
                  <a:pt x="27" y="12"/>
                </a:lnTo>
                <a:lnTo>
                  <a:pt x="28" y="16"/>
                </a:lnTo>
                <a:lnTo>
                  <a:pt x="30" y="20"/>
                </a:lnTo>
                <a:lnTo>
                  <a:pt x="30" y="23"/>
                </a:lnTo>
                <a:lnTo>
                  <a:pt x="28" y="28"/>
                </a:lnTo>
                <a:lnTo>
                  <a:pt x="27" y="32"/>
                </a:lnTo>
                <a:lnTo>
                  <a:pt x="26" y="36"/>
                </a:lnTo>
                <a:lnTo>
                  <a:pt x="23" y="40"/>
                </a:lnTo>
                <a:lnTo>
                  <a:pt x="18" y="43"/>
                </a:lnTo>
                <a:lnTo>
                  <a:pt x="15" y="43"/>
                </a:lnTo>
                <a:lnTo>
                  <a:pt x="10" y="43"/>
                </a:lnTo>
                <a:lnTo>
                  <a:pt x="7" y="40"/>
                </a:lnTo>
                <a:lnTo>
                  <a:pt x="4" y="36"/>
                </a:lnTo>
                <a:lnTo>
                  <a:pt x="3" y="32"/>
                </a:lnTo>
                <a:lnTo>
                  <a:pt x="1" y="28"/>
                </a:lnTo>
                <a:lnTo>
                  <a:pt x="0" y="25"/>
                </a:lnTo>
                <a:lnTo>
                  <a:pt x="0" y="22"/>
                </a:lnTo>
                <a:lnTo>
                  <a:pt x="1" y="18"/>
                </a:lnTo>
                <a:lnTo>
                  <a:pt x="1" y="14"/>
                </a:lnTo>
                <a:lnTo>
                  <a:pt x="4" y="10"/>
                </a:lnTo>
                <a:lnTo>
                  <a:pt x="5" y="6"/>
                </a:lnTo>
                <a:lnTo>
                  <a:pt x="9" y="3"/>
                </a:lnTo>
                <a:lnTo>
                  <a:pt x="14" y="1"/>
                </a:lnTo>
                <a:lnTo>
                  <a:pt x="15" y="0"/>
                </a:lnTo>
                <a:lnTo>
                  <a:pt x="15" y="0"/>
                </a:lnTo>
                <a:close/>
              </a:path>
            </a:pathLst>
          </a:custGeom>
          <a:solidFill>
            <a:srgbClr val="000000"/>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144" name=""/>
          <p:cNvSpPr/>
          <p:nvPr/>
        </p:nvSpPr>
        <p:spPr>
          <a:xfrm>
            <a:off x="925560" y="3146400"/>
            <a:ext cx="9360" cy="17640"/>
          </a:xfrm>
          <a:custGeom>
            <a:avLst/>
            <a:gdLst/>
            <a:ahLst/>
            <a:rect l="l" t="t" r="r" b="b"/>
            <a:pathLst>
              <a:path w="30" h="43">
                <a:moveTo>
                  <a:pt x="15" y="0"/>
                </a:moveTo>
                <a:lnTo>
                  <a:pt x="18" y="3"/>
                </a:lnTo>
                <a:lnTo>
                  <a:pt x="23" y="5"/>
                </a:lnTo>
                <a:lnTo>
                  <a:pt x="26" y="8"/>
                </a:lnTo>
                <a:lnTo>
                  <a:pt x="27" y="12"/>
                </a:lnTo>
                <a:lnTo>
                  <a:pt x="28" y="16"/>
                </a:lnTo>
                <a:lnTo>
                  <a:pt x="30" y="20"/>
                </a:lnTo>
                <a:lnTo>
                  <a:pt x="30" y="23"/>
                </a:lnTo>
                <a:lnTo>
                  <a:pt x="28" y="28"/>
                </a:lnTo>
                <a:lnTo>
                  <a:pt x="27" y="32"/>
                </a:lnTo>
                <a:lnTo>
                  <a:pt x="26" y="36"/>
                </a:lnTo>
                <a:lnTo>
                  <a:pt x="23" y="40"/>
                </a:lnTo>
                <a:lnTo>
                  <a:pt x="18" y="43"/>
                </a:lnTo>
                <a:lnTo>
                  <a:pt x="15" y="43"/>
                </a:lnTo>
                <a:lnTo>
                  <a:pt x="10" y="43"/>
                </a:lnTo>
                <a:lnTo>
                  <a:pt x="7" y="40"/>
                </a:lnTo>
                <a:lnTo>
                  <a:pt x="4" y="36"/>
                </a:lnTo>
                <a:lnTo>
                  <a:pt x="3" y="32"/>
                </a:lnTo>
                <a:lnTo>
                  <a:pt x="1" y="28"/>
                </a:lnTo>
                <a:lnTo>
                  <a:pt x="0" y="25"/>
                </a:lnTo>
                <a:lnTo>
                  <a:pt x="0" y="22"/>
                </a:lnTo>
                <a:lnTo>
                  <a:pt x="1" y="18"/>
                </a:lnTo>
                <a:lnTo>
                  <a:pt x="1" y="14"/>
                </a:lnTo>
                <a:lnTo>
                  <a:pt x="4" y="10"/>
                </a:lnTo>
                <a:lnTo>
                  <a:pt x="5" y="6"/>
                </a:lnTo>
                <a:lnTo>
                  <a:pt x="9" y="3"/>
                </a:lnTo>
                <a:lnTo>
                  <a:pt x="14" y="1"/>
                </a:lnTo>
                <a:lnTo>
                  <a:pt x="15" y="0"/>
                </a:lnTo>
                <a:lnTo>
                  <a:pt x="15" y="0"/>
                </a:lnTo>
              </a:path>
            </a:pathLst>
          </a:custGeom>
          <a:noFill/>
          <a:ln w="0">
            <a:solidFill>
              <a:srgbClr val="000000"/>
            </a:solid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145" name=""/>
          <p:cNvSpPr/>
          <p:nvPr/>
        </p:nvSpPr>
        <p:spPr>
          <a:xfrm>
            <a:off x="803160" y="3186000"/>
            <a:ext cx="135000" cy="58680"/>
          </a:xfrm>
          <a:custGeom>
            <a:avLst/>
            <a:gdLst/>
            <a:ahLst/>
            <a:rect l="l" t="t" r="r" b="b"/>
            <a:pathLst>
              <a:path w="482" h="148">
                <a:moveTo>
                  <a:pt x="18" y="0"/>
                </a:moveTo>
                <a:lnTo>
                  <a:pt x="465" y="47"/>
                </a:lnTo>
                <a:lnTo>
                  <a:pt x="482" y="63"/>
                </a:lnTo>
                <a:lnTo>
                  <a:pt x="482" y="131"/>
                </a:lnTo>
                <a:lnTo>
                  <a:pt x="465" y="148"/>
                </a:lnTo>
                <a:lnTo>
                  <a:pt x="18" y="85"/>
                </a:lnTo>
                <a:lnTo>
                  <a:pt x="0" y="69"/>
                </a:lnTo>
                <a:lnTo>
                  <a:pt x="0" y="17"/>
                </a:lnTo>
                <a:lnTo>
                  <a:pt x="18" y="0"/>
                </a:lnTo>
                <a:lnTo>
                  <a:pt x="18" y="0"/>
                </a:lnTo>
                <a:close/>
              </a:path>
            </a:pathLst>
          </a:custGeom>
          <a:solidFill>
            <a:srgbClr val="000000"/>
          </a:solidFill>
          <a:ln w="0">
            <a:no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Arial"/>
            </a:endParaRPr>
          </a:p>
        </p:txBody>
      </p:sp>
      <p:sp>
        <p:nvSpPr>
          <p:cNvPr id="146" name=""/>
          <p:cNvSpPr/>
          <p:nvPr/>
        </p:nvSpPr>
        <p:spPr>
          <a:xfrm>
            <a:off x="803160" y="3186000"/>
            <a:ext cx="135000" cy="58680"/>
          </a:xfrm>
          <a:custGeom>
            <a:avLst/>
            <a:gdLst/>
            <a:ahLst/>
            <a:rect l="l" t="t" r="r" b="b"/>
            <a:pathLst>
              <a:path w="482" h="148">
                <a:moveTo>
                  <a:pt x="18" y="0"/>
                </a:moveTo>
                <a:lnTo>
                  <a:pt x="465" y="47"/>
                </a:lnTo>
                <a:lnTo>
                  <a:pt x="482" y="63"/>
                </a:lnTo>
                <a:lnTo>
                  <a:pt x="482" y="131"/>
                </a:lnTo>
                <a:lnTo>
                  <a:pt x="465" y="148"/>
                </a:lnTo>
                <a:lnTo>
                  <a:pt x="18" y="85"/>
                </a:lnTo>
                <a:lnTo>
                  <a:pt x="0" y="69"/>
                </a:lnTo>
                <a:lnTo>
                  <a:pt x="0" y="17"/>
                </a:lnTo>
                <a:lnTo>
                  <a:pt x="18" y="0"/>
                </a:lnTo>
                <a:lnTo>
                  <a:pt x="18" y="0"/>
                </a:lnTo>
              </a:path>
            </a:pathLst>
          </a:custGeom>
          <a:noFill/>
          <a:ln w="0">
            <a:solidFill>
              <a:srgbClr val="000000"/>
            </a:solidFill>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Arial"/>
            </a:endParaRPr>
          </a:p>
        </p:txBody>
      </p:sp>
      <p:sp>
        <p:nvSpPr>
          <p:cNvPr id="147" name=""/>
          <p:cNvSpPr/>
          <p:nvPr/>
        </p:nvSpPr>
        <p:spPr>
          <a:xfrm>
            <a:off x="958680" y="3138480"/>
            <a:ext cx="1800" cy="120600"/>
          </a:xfrm>
          <a:prstGeom prst="line">
            <a:avLst/>
          </a:prstGeom>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48" name=""/>
          <p:cNvSpPr/>
          <p:nvPr/>
        </p:nvSpPr>
        <p:spPr>
          <a:xfrm>
            <a:off x="787320" y="3129120"/>
            <a:ext cx="169920" cy="193680"/>
          </a:xfrm>
          <a:custGeom>
            <a:avLst/>
            <a:gdLst/>
            <a:ahLst/>
            <a:rect l="l" t="t" r="r" b="b"/>
            <a:pathLst>
              <a:path w="599" h="489">
                <a:moveTo>
                  <a:pt x="0" y="0"/>
                </a:moveTo>
                <a:lnTo>
                  <a:pt x="0" y="382"/>
                </a:lnTo>
                <a:lnTo>
                  <a:pt x="0" y="386"/>
                </a:lnTo>
                <a:lnTo>
                  <a:pt x="2" y="390"/>
                </a:lnTo>
                <a:lnTo>
                  <a:pt x="4" y="394"/>
                </a:lnTo>
                <a:lnTo>
                  <a:pt x="8" y="398"/>
                </a:lnTo>
                <a:lnTo>
                  <a:pt x="12" y="400"/>
                </a:lnTo>
                <a:lnTo>
                  <a:pt x="570" y="488"/>
                </a:lnTo>
                <a:lnTo>
                  <a:pt x="578" y="489"/>
                </a:lnTo>
                <a:lnTo>
                  <a:pt x="583" y="489"/>
                </a:lnTo>
                <a:lnTo>
                  <a:pt x="588" y="487"/>
                </a:lnTo>
                <a:lnTo>
                  <a:pt x="591" y="486"/>
                </a:lnTo>
                <a:lnTo>
                  <a:pt x="595" y="482"/>
                </a:lnTo>
                <a:lnTo>
                  <a:pt x="597" y="478"/>
                </a:lnTo>
                <a:lnTo>
                  <a:pt x="597" y="474"/>
                </a:lnTo>
                <a:lnTo>
                  <a:pt x="599" y="472"/>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49" name=""/>
          <p:cNvSpPr/>
          <p:nvPr/>
        </p:nvSpPr>
        <p:spPr>
          <a:xfrm>
            <a:off x="800280" y="3216240"/>
            <a:ext cx="137880" cy="33480"/>
          </a:xfrm>
          <a:custGeom>
            <a:avLst/>
            <a:gdLst/>
            <a:ahLst/>
            <a:rect l="l" t="t" r="r" b="b"/>
            <a:pathLst>
              <a:path w="494" h="84">
                <a:moveTo>
                  <a:pt x="0" y="0"/>
                </a:moveTo>
                <a:lnTo>
                  <a:pt x="15" y="16"/>
                </a:lnTo>
                <a:lnTo>
                  <a:pt x="476" y="84"/>
                </a:lnTo>
                <a:lnTo>
                  <a:pt x="494" y="66"/>
                </a:lnTo>
              </a:path>
            </a:pathLst>
          </a:custGeom>
          <a:noFill/>
          <a:ln w="0">
            <a:solidFill>
              <a:srgbClr val="ffffff"/>
            </a:solidFill>
          </a:ln>
        </p:spPr>
        <p:style>
          <a:lnRef idx="0"/>
          <a:fillRef idx="0"/>
          <a:effectRef idx="0"/>
          <a:fontRef idx="minor"/>
        </p:style>
        <p:txBody>
          <a:bodyPr lIns="90000" rIns="90000" tIns="-13320" bIns="-13320" anchor="t">
            <a:noAutofit/>
          </a:bodyPr>
          <a:p>
            <a:endParaRPr b="0" lang="en-US" sz="2400" strike="noStrike" u="none">
              <a:solidFill>
                <a:srgbClr val="ffffff"/>
              </a:solidFill>
              <a:effectLst/>
              <a:uFillTx/>
              <a:latin typeface="Arial"/>
            </a:endParaRPr>
          </a:p>
        </p:txBody>
      </p:sp>
      <p:sp>
        <p:nvSpPr>
          <p:cNvPr id="150" name=""/>
          <p:cNvSpPr/>
          <p:nvPr/>
        </p:nvSpPr>
        <p:spPr>
          <a:xfrm>
            <a:off x="806400" y="3187800"/>
            <a:ext cx="130320" cy="54000"/>
          </a:xfrm>
          <a:custGeom>
            <a:avLst/>
            <a:gdLst/>
            <a:ahLst/>
            <a:rect l="l" t="t" r="r" b="b"/>
            <a:pathLst>
              <a:path w="463" h="135">
                <a:moveTo>
                  <a:pt x="0" y="0"/>
                </a:moveTo>
                <a:lnTo>
                  <a:pt x="0" y="60"/>
                </a:lnTo>
                <a:lnTo>
                  <a:pt x="15" y="71"/>
                </a:lnTo>
                <a:lnTo>
                  <a:pt x="463" y="135"/>
                </a:lnTo>
              </a:path>
            </a:pathLst>
          </a:custGeom>
          <a:noFill/>
          <a:ln w="0">
            <a:solidFill>
              <a:srgbClr val="ababab"/>
            </a:solidFill>
          </a:ln>
        </p:spPr>
        <p:style>
          <a:lnRef idx="0"/>
          <a:fillRef idx="0"/>
          <a:effectRef idx="0"/>
          <a:fontRef idx="minor"/>
        </p:style>
        <p:txBody>
          <a:bodyPr lIns="90000" rIns="90000" tIns="7200" bIns="7200" anchor="t">
            <a:noAutofit/>
          </a:bodyPr>
          <a:p>
            <a:endParaRPr b="0" lang="en-US" sz="2400" strike="noStrike" u="none">
              <a:solidFill>
                <a:srgbClr val="ffffff"/>
              </a:solidFill>
              <a:effectLst/>
              <a:uFillTx/>
              <a:latin typeface="Arial"/>
            </a:endParaRPr>
          </a:p>
        </p:txBody>
      </p:sp>
      <p:sp>
        <p:nvSpPr>
          <p:cNvPr id="151" name=""/>
          <p:cNvSpPr/>
          <p:nvPr/>
        </p:nvSpPr>
        <p:spPr>
          <a:xfrm>
            <a:off x="852480" y="3214800"/>
            <a:ext cx="23760" cy="15840"/>
          </a:xfrm>
          <a:custGeom>
            <a:avLst/>
            <a:gdLst/>
            <a:ahLst/>
            <a:rect l="l" t="t" r="r" b="b"/>
            <a:pathLst>
              <a:path w="85" h="36">
                <a:moveTo>
                  <a:pt x="0" y="24"/>
                </a:moveTo>
                <a:lnTo>
                  <a:pt x="0" y="22"/>
                </a:lnTo>
                <a:lnTo>
                  <a:pt x="0" y="18"/>
                </a:lnTo>
                <a:lnTo>
                  <a:pt x="2" y="15"/>
                </a:lnTo>
                <a:lnTo>
                  <a:pt x="3" y="12"/>
                </a:lnTo>
                <a:lnTo>
                  <a:pt x="5" y="11"/>
                </a:lnTo>
                <a:lnTo>
                  <a:pt x="8" y="8"/>
                </a:lnTo>
                <a:lnTo>
                  <a:pt x="10" y="7"/>
                </a:lnTo>
                <a:lnTo>
                  <a:pt x="13" y="4"/>
                </a:lnTo>
                <a:lnTo>
                  <a:pt x="15" y="3"/>
                </a:lnTo>
                <a:lnTo>
                  <a:pt x="19" y="2"/>
                </a:lnTo>
                <a:lnTo>
                  <a:pt x="23" y="2"/>
                </a:lnTo>
                <a:lnTo>
                  <a:pt x="26" y="0"/>
                </a:lnTo>
                <a:lnTo>
                  <a:pt x="30" y="0"/>
                </a:lnTo>
                <a:lnTo>
                  <a:pt x="34" y="0"/>
                </a:lnTo>
                <a:lnTo>
                  <a:pt x="38" y="0"/>
                </a:lnTo>
                <a:lnTo>
                  <a:pt x="42" y="0"/>
                </a:lnTo>
                <a:lnTo>
                  <a:pt x="46" y="0"/>
                </a:lnTo>
                <a:lnTo>
                  <a:pt x="50" y="2"/>
                </a:lnTo>
                <a:lnTo>
                  <a:pt x="54" y="2"/>
                </a:lnTo>
                <a:lnTo>
                  <a:pt x="57" y="3"/>
                </a:lnTo>
                <a:lnTo>
                  <a:pt x="62" y="5"/>
                </a:lnTo>
                <a:lnTo>
                  <a:pt x="64" y="7"/>
                </a:lnTo>
                <a:lnTo>
                  <a:pt x="68" y="9"/>
                </a:lnTo>
                <a:lnTo>
                  <a:pt x="72" y="11"/>
                </a:lnTo>
                <a:lnTo>
                  <a:pt x="74" y="12"/>
                </a:lnTo>
                <a:lnTo>
                  <a:pt x="76" y="15"/>
                </a:lnTo>
                <a:lnTo>
                  <a:pt x="79" y="19"/>
                </a:lnTo>
                <a:lnTo>
                  <a:pt x="81" y="22"/>
                </a:lnTo>
                <a:lnTo>
                  <a:pt x="83" y="24"/>
                </a:lnTo>
                <a:lnTo>
                  <a:pt x="84" y="29"/>
                </a:lnTo>
                <a:lnTo>
                  <a:pt x="84" y="32"/>
                </a:lnTo>
                <a:lnTo>
                  <a:pt x="85" y="36"/>
                </a:lnTo>
              </a:path>
            </a:pathLst>
          </a:custGeom>
          <a:noFill/>
          <a:ln w="0">
            <a:solidFill>
              <a:srgbClr val="ababab"/>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152" name=""/>
          <p:cNvSpPr/>
          <p:nvPr/>
        </p:nvSpPr>
        <p:spPr>
          <a:xfrm>
            <a:off x="928800" y="3203640"/>
            <a:ext cx="3240" cy="36360"/>
          </a:xfrm>
          <a:custGeom>
            <a:avLst/>
            <a:gdLst/>
            <a:ahLst/>
            <a:rect l="l" t="t" r="r" b="b"/>
            <a:pathLst>
              <a:path w="13" h="93">
                <a:moveTo>
                  <a:pt x="0" y="0"/>
                </a:moveTo>
                <a:lnTo>
                  <a:pt x="2" y="2"/>
                </a:lnTo>
                <a:lnTo>
                  <a:pt x="2" y="5"/>
                </a:lnTo>
                <a:lnTo>
                  <a:pt x="4" y="7"/>
                </a:lnTo>
                <a:lnTo>
                  <a:pt x="4" y="9"/>
                </a:lnTo>
                <a:lnTo>
                  <a:pt x="5" y="11"/>
                </a:lnTo>
                <a:lnTo>
                  <a:pt x="6" y="13"/>
                </a:lnTo>
                <a:lnTo>
                  <a:pt x="6" y="17"/>
                </a:lnTo>
                <a:lnTo>
                  <a:pt x="7" y="20"/>
                </a:lnTo>
                <a:lnTo>
                  <a:pt x="7" y="22"/>
                </a:lnTo>
                <a:lnTo>
                  <a:pt x="8" y="26"/>
                </a:lnTo>
                <a:lnTo>
                  <a:pt x="8" y="29"/>
                </a:lnTo>
                <a:lnTo>
                  <a:pt x="10" y="32"/>
                </a:lnTo>
                <a:lnTo>
                  <a:pt x="10" y="35"/>
                </a:lnTo>
                <a:lnTo>
                  <a:pt x="11" y="39"/>
                </a:lnTo>
                <a:lnTo>
                  <a:pt x="11" y="42"/>
                </a:lnTo>
                <a:lnTo>
                  <a:pt x="11" y="45"/>
                </a:lnTo>
                <a:lnTo>
                  <a:pt x="11" y="50"/>
                </a:lnTo>
                <a:lnTo>
                  <a:pt x="12" y="53"/>
                </a:lnTo>
                <a:lnTo>
                  <a:pt x="12" y="56"/>
                </a:lnTo>
                <a:lnTo>
                  <a:pt x="12" y="60"/>
                </a:lnTo>
                <a:lnTo>
                  <a:pt x="12" y="63"/>
                </a:lnTo>
                <a:lnTo>
                  <a:pt x="13" y="67"/>
                </a:lnTo>
                <a:lnTo>
                  <a:pt x="13" y="71"/>
                </a:lnTo>
                <a:lnTo>
                  <a:pt x="13" y="74"/>
                </a:lnTo>
                <a:lnTo>
                  <a:pt x="13" y="76"/>
                </a:lnTo>
                <a:lnTo>
                  <a:pt x="13" y="79"/>
                </a:lnTo>
                <a:lnTo>
                  <a:pt x="13" y="83"/>
                </a:lnTo>
                <a:lnTo>
                  <a:pt x="12" y="86"/>
                </a:lnTo>
                <a:lnTo>
                  <a:pt x="12" y="88"/>
                </a:lnTo>
                <a:lnTo>
                  <a:pt x="12" y="90"/>
                </a:lnTo>
                <a:lnTo>
                  <a:pt x="12" y="93"/>
                </a:lnTo>
              </a:path>
            </a:pathLst>
          </a:custGeom>
          <a:noFill/>
          <a:ln w="0">
            <a:solidFill>
              <a:srgbClr val="ababab"/>
            </a:solid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Arial"/>
            </a:endParaRPr>
          </a:p>
        </p:txBody>
      </p:sp>
      <p:sp>
        <p:nvSpPr>
          <p:cNvPr id="153" name=""/>
          <p:cNvSpPr/>
          <p:nvPr/>
        </p:nvSpPr>
        <p:spPr>
          <a:xfrm>
            <a:off x="811080" y="3187800"/>
            <a:ext cx="5040" cy="30240"/>
          </a:xfrm>
          <a:custGeom>
            <a:avLst/>
            <a:gdLst/>
            <a:ahLst/>
            <a:rect l="l" t="t" r="r" b="b"/>
            <a:pathLst>
              <a:path w="12" h="73">
                <a:moveTo>
                  <a:pt x="0" y="73"/>
                </a:moveTo>
                <a:lnTo>
                  <a:pt x="0" y="69"/>
                </a:lnTo>
                <a:lnTo>
                  <a:pt x="1" y="67"/>
                </a:lnTo>
                <a:lnTo>
                  <a:pt x="1" y="65"/>
                </a:lnTo>
                <a:lnTo>
                  <a:pt x="1" y="62"/>
                </a:lnTo>
                <a:lnTo>
                  <a:pt x="1" y="60"/>
                </a:lnTo>
                <a:lnTo>
                  <a:pt x="1" y="58"/>
                </a:lnTo>
                <a:lnTo>
                  <a:pt x="2" y="55"/>
                </a:lnTo>
                <a:lnTo>
                  <a:pt x="2" y="52"/>
                </a:lnTo>
                <a:lnTo>
                  <a:pt x="4" y="50"/>
                </a:lnTo>
                <a:lnTo>
                  <a:pt x="4" y="48"/>
                </a:lnTo>
                <a:lnTo>
                  <a:pt x="4" y="46"/>
                </a:lnTo>
                <a:lnTo>
                  <a:pt x="4" y="43"/>
                </a:lnTo>
                <a:lnTo>
                  <a:pt x="4" y="40"/>
                </a:lnTo>
                <a:lnTo>
                  <a:pt x="4" y="38"/>
                </a:lnTo>
                <a:lnTo>
                  <a:pt x="5" y="35"/>
                </a:lnTo>
                <a:lnTo>
                  <a:pt x="5" y="33"/>
                </a:lnTo>
                <a:lnTo>
                  <a:pt x="6" y="30"/>
                </a:lnTo>
                <a:lnTo>
                  <a:pt x="6" y="27"/>
                </a:lnTo>
                <a:lnTo>
                  <a:pt x="7" y="25"/>
                </a:lnTo>
                <a:lnTo>
                  <a:pt x="7" y="22"/>
                </a:lnTo>
                <a:lnTo>
                  <a:pt x="7" y="20"/>
                </a:lnTo>
                <a:lnTo>
                  <a:pt x="8" y="17"/>
                </a:lnTo>
                <a:lnTo>
                  <a:pt x="8" y="15"/>
                </a:lnTo>
                <a:lnTo>
                  <a:pt x="10" y="13"/>
                </a:lnTo>
                <a:lnTo>
                  <a:pt x="10" y="11"/>
                </a:lnTo>
                <a:lnTo>
                  <a:pt x="11" y="9"/>
                </a:lnTo>
                <a:lnTo>
                  <a:pt x="11" y="5"/>
                </a:lnTo>
                <a:lnTo>
                  <a:pt x="12" y="4"/>
                </a:lnTo>
                <a:lnTo>
                  <a:pt x="12" y="2"/>
                </a:lnTo>
                <a:lnTo>
                  <a:pt x="12" y="0"/>
                </a:lnTo>
              </a:path>
            </a:pathLst>
          </a:custGeom>
          <a:noFill/>
          <a:ln w="0">
            <a:solidFill>
              <a:srgbClr val="ababab"/>
            </a:solid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54" name=""/>
          <p:cNvSpPr/>
          <p:nvPr/>
        </p:nvSpPr>
        <p:spPr>
          <a:xfrm>
            <a:off x="816120" y="3192480"/>
            <a:ext cx="28440" cy="30240"/>
          </a:xfrm>
          <a:custGeom>
            <a:avLst/>
            <a:gdLst/>
            <a:ahLst/>
            <a:rect l="l" t="t" r="r" b="b"/>
            <a:pathLst>
              <a:path w="98" h="75">
                <a:moveTo>
                  <a:pt x="0" y="70"/>
                </a:moveTo>
                <a:lnTo>
                  <a:pt x="33" y="75"/>
                </a:lnTo>
                <a:lnTo>
                  <a:pt x="98" y="4"/>
                </a:lnTo>
                <a:lnTo>
                  <a:pt x="60" y="0"/>
                </a:lnTo>
                <a:lnTo>
                  <a:pt x="0" y="70"/>
                </a:lnTo>
                <a:lnTo>
                  <a:pt x="0" y="70"/>
                </a:lnTo>
                <a:close/>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55" name=""/>
          <p:cNvSpPr/>
          <p:nvPr/>
        </p:nvSpPr>
        <p:spPr>
          <a:xfrm>
            <a:off x="816120" y="3192480"/>
            <a:ext cx="28440" cy="30240"/>
          </a:xfrm>
          <a:custGeom>
            <a:avLst/>
            <a:gdLst/>
            <a:ahLst/>
            <a:rect l="l" t="t" r="r" b="b"/>
            <a:pathLst>
              <a:path w="98" h="75">
                <a:moveTo>
                  <a:pt x="0" y="70"/>
                </a:moveTo>
                <a:lnTo>
                  <a:pt x="33" y="75"/>
                </a:lnTo>
                <a:lnTo>
                  <a:pt x="98" y="4"/>
                </a:lnTo>
                <a:lnTo>
                  <a:pt x="60" y="0"/>
                </a:lnTo>
                <a:lnTo>
                  <a:pt x="0" y="70"/>
                </a:lnTo>
                <a:lnTo>
                  <a:pt x="0" y="70"/>
                </a:lnTo>
              </a:path>
            </a:pathLst>
          </a:custGeom>
          <a:noFill/>
          <a:ln w="0">
            <a:solidFill>
              <a:srgbClr val="ffffff"/>
            </a:solid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56" name=""/>
          <p:cNvSpPr/>
          <p:nvPr/>
        </p:nvSpPr>
        <p:spPr>
          <a:xfrm>
            <a:off x="838080" y="3195720"/>
            <a:ext cx="28800" cy="31680"/>
          </a:xfrm>
          <a:custGeom>
            <a:avLst/>
            <a:gdLst/>
            <a:ahLst/>
            <a:rect l="l" t="t" r="r" b="b"/>
            <a:pathLst>
              <a:path w="102" h="77">
                <a:moveTo>
                  <a:pt x="0" y="72"/>
                </a:moveTo>
                <a:lnTo>
                  <a:pt x="34" y="77"/>
                </a:lnTo>
                <a:lnTo>
                  <a:pt x="102" y="4"/>
                </a:lnTo>
                <a:lnTo>
                  <a:pt x="64" y="0"/>
                </a:lnTo>
                <a:lnTo>
                  <a:pt x="0" y="72"/>
                </a:lnTo>
                <a:lnTo>
                  <a:pt x="0" y="72"/>
                </a:lnTo>
                <a:lnTo>
                  <a:pt x="0" y="72"/>
                </a:lnTo>
                <a:close/>
              </a:path>
            </a:pathLst>
          </a:custGeom>
          <a:solidFill>
            <a:srgbClr val="ffffff"/>
          </a:solidFill>
          <a:ln w="0">
            <a:no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Arial"/>
            </a:endParaRPr>
          </a:p>
        </p:txBody>
      </p:sp>
      <p:sp>
        <p:nvSpPr>
          <p:cNvPr id="157" name=""/>
          <p:cNvSpPr/>
          <p:nvPr/>
        </p:nvSpPr>
        <p:spPr>
          <a:xfrm>
            <a:off x="838080" y="3195720"/>
            <a:ext cx="28800" cy="31680"/>
          </a:xfrm>
          <a:custGeom>
            <a:avLst/>
            <a:gdLst/>
            <a:ahLst/>
            <a:rect l="l" t="t" r="r" b="b"/>
            <a:pathLst>
              <a:path w="102" h="77">
                <a:moveTo>
                  <a:pt x="0" y="72"/>
                </a:moveTo>
                <a:lnTo>
                  <a:pt x="34" y="77"/>
                </a:lnTo>
                <a:lnTo>
                  <a:pt x="102" y="4"/>
                </a:lnTo>
                <a:lnTo>
                  <a:pt x="64" y="0"/>
                </a:lnTo>
                <a:lnTo>
                  <a:pt x="0" y="72"/>
                </a:lnTo>
                <a:lnTo>
                  <a:pt x="0" y="72"/>
                </a:lnTo>
              </a:path>
            </a:pathLst>
          </a:custGeom>
          <a:noFill/>
          <a:ln w="0">
            <a:solidFill>
              <a:srgbClr val="ffffff"/>
            </a:solidFill>
          </a:ln>
        </p:spPr>
        <p:style>
          <a:lnRef idx="0"/>
          <a:fillRef idx="0"/>
          <a:effectRef idx="0"/>
          <a:fontRef idx="minor"/>
        </p:style>
        <p:txBody>
          <a:bodyPr lIns="90000" rIns="90000" tIns="-15120" bIns="-15120" anchor="t">
            <a:noAutofit/>
          </a:bodyPr>
          <a:p>
            <a:endParaRPr b="0" lang="en-US" sz="2400" strike="noStrike" u="none">
              <a:solidFill>
                <a:srgbClr val="ffffff"/>
              </a:solidFill>
              <a:effectLst/>
              <a:uFillTx/>
              <a:latin typeface="Arial"/>
            </a:endParaRPr>
          </a:p>
        </p:txBody>
      </p:sp>
      <p:sp>
        <p:nvSpPr>
          <p:cNvPr id="158" name=""/>
          <p:cNvSpPr/>
          <p:nvPr/>
        </p:nvSpPr>
        <p:spPr>
          <a:xfrm>
            <a:off x="828720" y="3193920"/>
            <a:ext cx="23760" cy="30240"/>
          </a:xfrm>
          <a:custGeom>
            <a:avLst/>
            <a:gdLst/>
            <a:ahLst/>
            <a:rect l="l" t="t" r="r" b="b"/>
            <a:pathLst>
              <a:path w="85" h="75">
                <a:moveTo>
                  <a:pt x="0" y="73"/>
                </a:moveTo>
                <a:lnTo>
                  <a:pt x="18" y="75"/>
                </a:lnTo>
                <a:lnTo>
                  <a:pt x="85" y="4"/>
                </a:lnTo>
                <a:lnTo>
                  <a:pt x="66" y="0"/>
                </a:lnTo>
                <a:lnTo>
                  <a:pt x="0" y="73"/>
                </a:lnTo>
                <a:lnTo>
                  <a:pt x="0" y="73"/>
                </a:lnTo>
                <a:lnTo>
                  <a:pt x="0" y="73"/>
                </a:lnTo>
                <a:close/>
              </a:path>
            </a:pathLst>
          </a:custGeom>
          <a:solidFill>
            <a:srgbClr val="ffffff"/>
          </a:solidFill>
          <a:ln w="0">
            <a:no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59" name=""/>
          <p:cNvSpPr/>
          <p:nvPr/>
        </p:nvSpPr>
        <p:spPr>
          <a:xfrm>
            <a:off x="828720" y="3193920"/>
            <a:ext cx="23760" cy="30240"/>
          </a:xfrm>
          <a:custGeom>
            <a:avLst/>
            <a:gdLst/>
            <a:ahLst/>
            <a:rect l="l" t="t" r="r" b="b"/>
            <a:pathLst>
              <a:path w="85" h="75">
                <a:moveTo>
                  <a:pt x="0" y="73"/>
                </a:moveTo>
                <a:lnTo>
                  <a:pt x="18" y="75"/>
                </a:lnTo>
                <a:lnTo>
                  <a:pt x="85" y="4"/>
                </a:lnTo>
                <a:lnTo>
                  <a:pt x="66" y="0"/>
                </a:lnTo>
                <a:lnTo>
                  <a:pt x="0" y="73"/>
                </a:lnTo>
                <a:lnTo>
                  <a:pt x="0" y="73"/>
                </a:lnTo>
              </a:path>
            </a:pathLst>
          </a:custGeom>
          <a:noFill/>
          <a:ln w="0">
            <a:solidFill>
              <a:srgbClr val="ffffff"/>
            </a:solid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60" name=""/>
          <p:cNvSpPr/>
          <p:nvPr/>
        </p:nvSpPr>
        <p:spPr>
          <a:xfrm>
            <a:off x="793800" y="3146400"/>
            <a:ext cx="155520" cy="166680"/>
          </a:xfrm>
          <a:custGeom>
            <a:avLst/>
            <a:gdLst/>
            <a:ahLst/>
            <a:rect l="l" t="t" r="r" b="b"/>
            <a:pathLst>
              <a:path w="559" h="421">
                <a:moveTo>
                  <a:pt x="559" y="0"/>
                </a:moveTo>
                <a:lnTo>
                  <a:pt x="559" y="400"/>
                </a:lnTo>
                <a:lnTo>
                  <a:pt x="559" y="405"/>
                </a:lnTo>
                <a:lnTo>
                  <a:pt x="558" y="409"/>
                </a:lnTo>
                <a:lnTo>
                  <a:pt x="557" y="412"/>
                </a:lnTo>
                <a:lnTo>
                  <a:pt x="553" y="416"/>
                </a:lnTo>
                <a:lnTo>
                  <a:pt x="550" y="419"/>
                </a:lnTo>
                <a:lnTo>
                  <a:pt x="545" y="420"/>
                </a:lnTo>
                <a:lnTo>
                  <a:pt x="539" y="421"/>
                </a:lnTo>
                <a:lnTo>
                  <a:pt x="532" y="420"/>
                </a:lnTo>
                <a:lnTo>
                  <a:pt x="0" y="336"/>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61" name=""/>
          <p:cNvSpPr/>
          <p:nvPr/>
        </p:nvSpPr>
        <p:spPr>
          <a:xfrm>
            <a:off x="836640" y="3156120"/>
            <a:ext cx="100080" cy="12600"/>
          </a:xfrm>
          <a:prstGeom prst="line">
            <a:avLst/>
          </a:prstGeom>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162" name=""/>
          <p:cNvSpPr/>
          <p:nvPr/>
        </p:nvSpPr>
        <p:spPr>
          <a:xfrm>
            <a:off x="809640" y="3138480"/>
            <a:ext cx="3240" cy="7920"/>
          </a:xfrm>
          <a:custGeom>
            <a:avLst/>
            <a:gdLst/>
            <a:ahLst/>
            <a:rect l="l" t="t" r="r" b="b"/>
            <a:pathLst>
              <a:path w="10" h="20">
                <a:moveTo>
                  <a:pt x="5" y="0"/>
                </a:moveTo>
                <a:lnTo>
                  <a:pt x="9" y="4"/>
                </a:lnTo>
                <a:lnTo>
                  <a:pt x="9" y="8"/>
                </a:lnTo>
                <a:lnTo>
                  <a:pt x="10" y="10"/>
                </a:lnTo>
                <a:lnTo>
                  <a:pt x="9" y="15"/>
                </a:lnTo>
                <a:lnTo>
                  <a:pt x="8" y="18"/>
                </a:lnTo>
                <a:lnTo>
                  <a:pt x="5" y="20"/>
                </a:lnTo>
                <a:lnTo>
                  <a:pt x="0" y="17"/>
                </a:lnTo>
                <a:lnTo>
                  <a:pt x="0" y="14"/>
                </a:lnTo>
                <a:lnTo>
                  <a:pt x="0" y="10"/>
                </a:lnTo>
                <a:lnTo>
                  <a:pt x="0" y="7"/>
                </a:lnTo>
                <a:lnTo>
                  <a:pt x="2" y="3"/>
                </a:lnTo>
                <a:lnTo>
                  <a:pt x="5" y="0"/>
                </a:lnTo>
                <a:lnTo>
                  <a:pt x="5" y="0"/>
                </a:lnTo>
                <a:close/>
              </a:path>
            </a:pathLst>
          </a:custGeom>
          <a:solidFill>
            <a:srgbClr val="ffffff"/>
          </a:solidFill>
          <a:ln w="0">
            <a:no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163" name=""/>
          <p:cNvSpPr/>
          <p:nvPr/>
        </p:nvSpPr>
        <p:spPr>
          <a:xfrm>
            <a:off x="809640" y="3138480"/>
            <a:ext cx="3240" cy="7920"/>
          </a:xfrm>
          <a:custGeom>
            <a:avLst/>
            <a:gdLst/>
            <a:ahLst/>
            <a:rect l="l" t="t" r="r" b="b"/>
            <a:pathLst>
              <a:path w="10" h="20">
                <a:moveTo>
                  <a:pt x="5" y="0"/>
                </a:moveTo>
                <a:lnTo>
                  <a:pt x="9" y="4"/>
                </a:lnTo>
                <a:lnTo>
                  <a:pt x="9" y="8"/>
                </a:lnTo>
                <a:lnTo>
                  <a:pt x="10" y="10"/>
                </a:lnTo>
                <a:lnTo>
                  <a:pt x="9" y="15"/>
                </a:lnTo>
                <a:lnTo>
                  <a:pt x="8" y="18"/>
                </a:lnTo>
                <a:lnTo>
                  <a:pt x="5" y="20"/>
                </a:lnTo>
                <a:lnTo>
                  <a:pt x="0" y="17"/>
                </a:lnTo>
                <a:lnTo>
                  <a:pt x="0" y="14"/>
                </a:lnTo>
                <a:lnTo>
                  <a:pt x="0" y="10"/>
                </a:lnTo>
                <a:lnTo>
                  <a:pt x="0" y="7"/>
                </a:lnTo>
                <a:lnTo>
                  <a:pt x="2" y="3"/>
                </a:lnTo>
                <a:lnTo>
                  <a:pt x="5" y="0"/>
                </a:lnTo>
                <a:lnTo>
                  <a:pt x="5" y="0"/>
                </a:lnTo>
              </a:path>
            </a:pathLst>
          </a:custGeom>
          <a:noFill/>
          <a:ln w="0">
            <a:solidFill>
              <a:srgbClr val="ffffff"/>
            </a:solid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164" name=""/>
          <p:cNvSpPr/>
          <p:nvPr/>
        </p:nvSpPr>
        <p:spPr>
          <a:xfrm>
            <a:off x="930240" y="3151080"/>
            <a:ext cx="3240" cy="9720"/>
          </a:xfrm>
          <a:custGeom>
            <a:avLst/>
            <a:gdLst/>
            <a:ahLst/>
            <a:rect l="l" t="t" r="r" b="b"/>
            <a:pathLst>
              <a:path w="12" h="27">
                <a:moveTo>
                  <a:pt x="6" y="0"/>
                </a:moveTo>
                <a:lnTo>
                  <a:pt x="9" y="4"/>
                </a:lnTo>
                <a:lnTo>
                  <a:pt x="12" y="8"/>
                </a:lnTo>
                <a:lnTo>
                  <a:pt x="12" y="11"/>
                </a:lnTo>
                <a:lnTo>
                  <a:pt x="12" y="13"/>
                </a:lnTo>
                <a:lnTo>
                  <a:pt x="12" y="18"/>
                </a:lnTo>
                <a:lnTo>
                  <a:pt x="12" y="21"/>
                </a:lnTo>
                <a:lnTo>
                  <a:pt x="9" y="24"/>
                </a:lnTo>
                <a:lnTo>
                  <a:pt x="6" y="27"/>
                </a:lnTo>
                <a:lnTo>
                  <a:pt x="2" y="24"/>
                </a:lnTo>
                <a:lnTo>
                  <a:pt x="0" y="21"/>
                </a:lnTo>
                <a:lnTo>
                  <a:pt x="0" y="18"/>
                </a:lnTo>
                <a:lnTo>
                  <a:pt x="0" y="13"/>
                </a:lnTo>
                <a:lnTo>
                  <a:pt x="0" y="9"/>
                </a:lnTo>
                <a:lnTo>
                  <a:pt x="0" y="7"/>
                </a:lnTo>
                <a:lnTo>
                  <a:pt x="2" y="2"/>
                </a:lnTo>
                <a:lnTo>
                  <a:pt x="6" y="0"/>
                </a:lnTo>
                <a:lnTo>
                  <a:pt x="6" y="0"/>
                </a:lnTo>
                <a:lnTo>
                  <a:pt x="6" y="0"/>
                </a:lnTo>
                <a:close/>
              </a:path>
            </a:pathLst>
          </a:custGeom>
          <a:solidFill>
            <a:srgbClr val="ffffff"/>
          </a:solidFill>
          <a:ln w="0">
            <a:noFill/>
          </a:ln>
        </p:spPr>
        <p:style>
          <a:lnRef idx="0"/>
          <a:fillRef idx="0"/>
          <a:effectRef idx="0"/>
          <a:fontRef idx="minor"/>
        </p:style>
        <p:txBody>
          <a:bodyPr lIns="90000" rIns="90000" tIns="-37080" bIns="-37080" anchor="t">
            <a:noAutofit/>
          </a:bodyPr>
          <a:p>
            <a:endParaRPr b="0" lang="en-US" sz="2400" strike="noStrike" u="none">
              <a:solidFill>
                <a:srgbClr val="ffffff"/>
              </a:solidFill>
              <a:effectLst/>
              <a:uFillTx/>
              <a:latin typeface="Arial"/>
            </a:endParaRPr>
          </a:p>
        </p:txBody>
      </p:sp>
      <p:sp>
        <p:nvSpPr>
          <p:cNvPr id="165" name=""/>
          <p:cNvSpPr/>
          <p:nvPr/>
        </p:nvSpPr>
        <p:spPr>
          <a:xfrm>
            <a:off x="930240" y="3151080"/>
            <a:ext cx="3240" cy="9720"/>
          </a:xfrm>
          <a:custGeom>
            <a:avLst/>
            <a:gdLst/>
            <a:ahLst/>
            <a:rect l="l" t="t" r="r" b="b"/>
            <a:pathLst>
              <a:path w="12" h="27">
                <a:moveTo>
                  <a:pt x="6" y="0"/>
                </a:moveTo>
                <a:lnTo>
                  <a:pt x="9" y="4"/>
                </a:lnTo>
                <a:lnTo>
                  <a:pt x="12" y="8"/>
                </a:lnTo>
                <a:lnTo>
                  <a:pt x="12" y="11"/>
                </a:lnTo>
                <a:lnTo>
                  <a:pt x="12" y="13"/>
                </a:lnTo>
                <a:lnTo>
                  <a:pt x="12" y="18"/>
                </a:lnTo>
                <a:lnTo>
                  <a:pt x="12" y="21"/>
                </a:lnTo>
                <a:lnTo>
                  <a:pt x="9" y="24"/>
                </a:lnTo>
                <a:lnTo>
                  <a:pt x="6" y="27"/>
                </a:lnTo>
                <a:lnTo>
                  <a:pt x="2" y="24"/>
                </a:lnTo>
                <a:lnTo>
                  <a:pt x="0" y="21"/>
                </a:lnTo>
                <a:lnTo>
                  <a:pt x="0" y="18"/>
                </a:lnTo>
                <a:lnTo>
                  <a:pt x="0" y="13"/>
                </a:lnTo>
                <a:lnTo>
                  <a:pt x="0" y="9"/>
                </a:lnTo>
                <a:lnTo>
                  <a:pt x="0" y="7"/>
                </a:lnTo>
                <a:lnTo>
                  <a:pt x="2" y="2"/>
                </a:lnTo>
                <a:lnTo>
                  <a:pt x="6" y="0"/>
                </a:lnTo>
                <a:lnTo>
                  <a:pt x="6" y="0"/>
                </a:lnTo>
              </a:path>
            </a:pathLst>
          </a:custGeom>
          <a:noFill/>
          <a:ln w="0">
            <a:solidFill>
              <a:srgbClr val="ffffff"/>
            </a:solidFill>
          </a:ln>
        </p:spPr>
        <p:style>
          <a:lnRef idx="0"/>
          <a:fillRef idx="0"/>
          <a:effectRef idx="0"/>
          <a:fontRef idx="minor"/>
        </p:style>
        <p:txBody>
          <a:bodyPr lIns="90000" rIns="90000" tIns="-37080" bIns="-37080" anchor="t">
            <a:noAutofit/>
          </a:bodyPr>
          <a:p>
            <a:endParaRPr b="0" lang="en-US" sz="2400" strike="noStrike" u="none">
              <a:solidFill>
                <a:srgbClr val="ffffff"/>
              </a:solidFill>
              <a:effectLst/>
              <a:uFillTx/>
              <a:latin typeface="Arial"/>
            </a:endParaRPr>
          </a:p>
        </p:txBody>
      </p:sp>
      <p:sp>
        <p:nvSpPr>
          <p:cNvPr id="166" name=""/>
          <p:cNvSpPr/>
          <p:nvPr/>
        </p:nvSpPr>
        <p:spPr>
          <a:xfrm>
            <a:off x="933480" y="3206880"/>
            <a:ext cx="4680" cy="11160"/>
          </a:xfrm>
          <a:custGeom>
            <a:avLst/>
            <a:gdLst/>
            <a:ahLst/>
            <a:rect l="l" t="t" r="r" b="b"/>
            <a:pathLst>
              <a:path w="19" h="29">
                <a:moveTo>
                  <a:pt x="0" y="0"/>
                </a:moveTo>
                <a:lnTo>
                  <a:pt x="13" y="1"/>
                </a:lnTo>
                <a:lnTo>
                  <a:pt x="19" y="8"/>
                </a:lnTo>
                <a:lnTo>
                  <a:pt x="19" y="29"/>
                </a:lnTo>
                <a:lnTo>
                  <a:pt x="2" y="0"/>
                </a:lnTo>
                <a:lnTo>
                  <a:pt x="2" y="0"/>
                </a:lnTo>
                <a:lnTo>
                  <a:pt x="0" y="0"/>
                </a:lnTo>
                <a:close/>
              </a:path>
            </a:pathLst>
          </a:custGeom>
          <a:solidFill>
            <a:srgbClr val="ffffff"/>
          </a:solidFill>
          <a:ln w="0">
            <a:no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Arial"/>
            </a:endParaRPr>
          </a:p>
        </p:txBody>
      </p:sp>
      <p:sp>
        <p:nvSpPr>
          <p:cNvPr id="167" name=""/>
          <p:cNvSpPr/>
          <p:nvPr/>
        </p:nvSpPr>
        <p:spPr>
          <a:xfrm>
            <a:off x="933480" y="3206880"/>
            <a:ext cx="4680" cy="11160"/>
          </a:xfrm>
          <a:custGeom>
            <a:avLst/>
            <a:gdLst/>
            <a:ahLst/>
            <a:rect l="l" t="t" r="r" b="b"/>
            <a:pathLst>
              <a:path w="19" h="29">
                <a:moveTo>
                  <a:pt x="0" y="0"/>
                </a:moveTo>
                <a:lnTo>
                  <a:pt x="13" y="1"/>
                </a:lnTo>
                <a:lnTo>
                  <a:pt x="19" y="8"/>
                </a:lnTo>
                <a:lnTo>
                  <a:pt x="19" y="29"/>
                </a:lnTo>
                <a:lnTo>
                  <a:pt x="2" y="0"/>
                </a:lnTo>
                <a:lnTo>
                  <a:pt x="2" y="0"/>
                </a:lnTo>
              </a:path>
            </a:pathLst>
          </a:custGeom>
          <a:noFill/>
          <a:ln w="0">
            <a:solidFill>
              <a:srgbClr val="ffffff"/>
            </a:solid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Arial"/>
            </a:endParaRPr>
          </a:p>
        </p:txBody>
      </p:sp>
      <p:sp>
        <p:nvSpPr>
          <p:cNvPr id="168" name=""/>
          <p:cNvSpPr/>
          <p:nvPr/>
        </p:nvSpPr>
        <p:spPr>
          <a:xfrm>
            <a:off x="800280" y="3186000"/>
            <a:ext cx="137880" cy="55800"/>
          </a:xfrm>
          <a:custGeom>
            <a:avLst/>
            <a:gdLst/>
            <a:ahLst/>
            <a:rect l="l" t="t" r="r" b="b"/>
            <a:pathLst>
              <a:path w="493" h="141">
                <a:moveTo>
                  <a:pt x="493" y="141"/>
                </a:moveTo>
                <a:lnTo>
                  <a:pt x="493" y="63"/>
                </a:lnTo>
                <a:lnTo>
                  <a:pt x="475" y="48"/>
                </a:lnTo>
                <a:lnTo>
                  <a:pt x="17" y="0"/>
                </a:lnTo>
                <a:lnTo>
                  <a:pt x="0" y="17"/>
                </a:lnTo>
                <a:lnTo>
                  <a:pt x="0" y="75"/>
                </a:lnTo>
              </a:path>
            </a:pathLst>
          </a:custGeom>
          <a:noFill/>
          <a:ln w="0">
            <a:solidFill>
              <a:srgbClr val="000000"/>
            </a:solidFill>
          </a:ln>
        </p:spPr>
        <p:style>
          <a:lnRef idx="0"/>
          <a:fillRef idx="0"/>
          <a:effectRef idx="0"/>
          <a:fontRef idx="minor"/>
        </p:style>
        <p:txBody>
          <a:bodyPr lIns="90000" rIns="90000" tIns="9000" bIns="9000" anchor="t">
            <a:noAutofit/>
          </a:bodyPr>
          <a:p>
            <a:endParaRPr b="0" lang="en-US" sz="2400" strike="noStrike" u="none">
              <a:solidFill>
                <a:srgbClr val="ffffff"/>
              </a:solidFill>
              <a:effectLst/>
              <a:uFillTx/>
              <a:latin typeface="Arial"/>
            </a:endParaRPr>
          </a:p>
        </p:txBody>
      </p:sp>
      <p:sp>
        <p:nvSpPr>
          <p:cNvPr id="169" name=""/>
          <p:cNvSpPr/>
          <p:nvPr/>
        </p:nvSpPr>
        <p:spPr>
          <a:xfrm>
            <a:off x="825480" y="3187800"/>
            <a:ext cx="108000" cy="15840"/>
          </a:xfrm>
          <a:prstGeom prst="line">
            <a:avLst/>
          </a:prstGeom>
          <a:ln w="0">
            <a:solidFill>
              <a:srgbClr val="ffffff"/>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170" name=""/>
          <p:cNvSpPr/>
          <p:nvPr/>
        </p:nvSpPr>
        <p:spPr>
          <a:xfrm>
            <a:off x="785880" y="3368520"/>
            <a:ext cx="176040" cy="73080"/>
          </a:xfrm>
          <a:custGeom>
            <a:avLst/>
            <a:gdLst/>
            <a:ahLst/>
            <a:rect l="l" t="t" r="r" b="b"/>
            <a:pathLst>
              <a:path w="620" h="181">
                <a:moveTo>
                  <a:pt x="0" y="0"/>
                </a:moveTo>
                <a:lnTo>
                  <a:pt x="22" y="24"/>
                </a:lnTo>
                <a:lnTo>
                  <a:pt x="585" y="144"/>
                </a:lnTo>
                <a:lnTo>
                  <a:pt x="620" y="133"/>
                </a:lnTo>
                <a:lnTo>
                  <a:pt x="527" y="181"/>
                </a:lnTo>
                <a:lnTo>
                  <a:pt x="365" y="141"/>
                </a:lnTo>
                <a:lnTo>
                  <a:pt x="379" y="122"/>
                </a:lnTo>
                <a:lnTo>
                  <a:pt x="9" y="41"/>
                </a:lnTo>
                <a:lnTo>
                  <a:pt x="0" y="0"/>
                </a:lnTo>
                <a:lnTo>
                  <a:pt x="0" y="0"/>
                </a:lnTo>
                <a:close/>
              </a:path>
            </a:pathLst>
          </a:custGeom>
          <a:solidFill>
            <a:srgbClr val="000000"/>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Arial"/>
            </a:endParaRPr>
          </a:p>
        </p:txBody>
      </p:sp>
      <p:sp>
        <p:nvSpPr>
          <p:cNvPr id="171" name=""/>
          <p:cNvSpPr/>
          <p:nvPr/>
        </p:nvSpPr>
        <p:spPr>
          <a:xfrm>
            <a:off x="785880" y="3368520"/>
            <a:ext cx="176040" cy="73080"/>
          </a:xfrm>
          <a:custGeom>
            <a:avLst/>
            <a:gdLst/>
            <a:ahLst/>
            <a:rect l="l" t="t" r="r" b="b"/>
            <a:pathLst>
              <a:path w="620" h="181">
                <a:moveTo>
                  <a:pt x="0" y="0"/>
                </a:moveTo>
                <a:lnTo>
                  <a:pt x="22" y="24"/>
                </a:lnTo>
                <a:lnTo>
                  <a:pt x="585" y="144"/>
                </a:lnTo>
                <a:lnTo>
                  <a:pt x="620" y="133"/>
                </a:lnTo>
                <a:lnTo>
                  <a:pt x="527" y="181"/>
                </a:lnTo>
                <a:lnTo>
                  <a:pt x="365" y="141"/>
                </a:lnTo>
                <a:lnTo>
                  <a:pt x="379" y="122"/>
                </a:lnTo>
                <a:lnTo>
                  <a:pt x="9" y="41"/>
                </a:lnTo>
                <a:lnTo>
                  <a:pt x="0" y="0"/>
                </a:lnTo>
                <a:lnTo>
                  <a:pt x="0" y="0"/>
                </a:lnTo>
              </a:path>
            </a:pathLst>
          </a:custGeom>
          <a:noFill/>
          <a:ln w="0">
            <a:solidFill>
              <a:srgbClr val="000000"/>
            </a:solid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Arial"/>
            </a:endParaRPr>
          </a:p>
        </p:txBody>
      </p:sp>
      <p:sp>
        <p:nvSpPr>
          <p:cNvPr id="172" name=""/>
          <p:cNvSpPr/>
          <p:nvPr/>
        </p:nvSpPr>
        <p:spPr>
          <a:xfrm>
            <a:off x="958680" y="3206880"/>
            <a:ext cx="152640" cy="242640"/>
          </a:xfrm>
          <a:custGeom>
            <a:avLst/>
            <a:gdLst/>
            <a:ahLst/>
            <a:rect l="l" t="t" r="r" b="b"/>
            <a:pathLst>
              <a:path w="541" h="609">
                <a:moveTo>
                  <a:pt x="12" y="540"/>
                </a:moveTo>
                <a:lnTo>
                  <a:pt x="13" y="530"/>
                </a:lnTo>
                <a:lnTo>
                  <a:pt x="196" y="573"/>
                </a:lnTo>
                <a:lnTo>
                  <a:pt x="196" y="529"/>
                </a:lnTo>
                <a:lnTo>
                  <a:pt x="178" y="526"/>
                </a:lnTo>
                <a:lnTo>
                  <a:pt x="178" y="561"/>
                </a:lnTo>
                <a:lnTo>
                  <a:pt x="12" y="521"/>
                </a:lnTo>
                <a:lnTo>
                  <a:pt x="12" y="490"/>
                </a:lnTo>
                <a:lnTo>
                  <a:pt x="196" y="529"/>
                </a:lnTo>
                <a:lnTo>
                  <a:pt x="196" y="544"/>
                </a:lnTo>
                <a:lnTo>
                  <a:pt x="482" y="609"/>
                </a:lnTo>
                <a:lnTo>
                  <a:pt x="541" y="532"/>
                </a:lnTo>
                <a:lnTo>
                  <a:pt x="473" y="569"/>
                </a:lnTo>
                <a:lnTo>
                  <a:pt x="28" y="474"/>
                </a:lnTo>
                <a:lnTo>
                  <a:pt x="15" y="458"/>
                </a:lnTo>
                <a:lnTo>
                  <a:pt x="15" y="148"/>
                </a:lnTo>
                <a:lnTo>
                  <a:pt x="78" y="83"/>
                </a:lnTo>
                <a:lnTo>
                  <a:pt x="78" y="0"/>
                </a:lnTo>
                <a:lnTo>
                  <a:pt x="44" y="42"/>
                </a:lnTo>
                <a:lnTo>
                  <a:pt x="44" y="90"/>
                </a:lnTo>
                <a:lnTo>
                  <a:pt x="15" y="110"/>
                </a:lnTo>
                <a:lnTo>
                  <a:pt x="0" y="126"/>
                </a:lnTo>
                <a:lnTo>
                  <a:pt x="0" y="546"/>
                </a:lnTo>
                <a:lnTo>
                  <a:pt x="12" y="540"/>
                </a:lnTo>
                <a:lnTo>
                  <a:pt x="12" y="54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3" name=""/>
          <p:cNvSpPr/>
          <p:nvPr/>
        </p:nvSpPr>
        <p:spPr>
          <a:xfrm>
            <a:off x="958680" y="3206880"/>
            <a:ext cx="152640" cy="242640"/>
          </a:xfrm>
          <a:custGeom>
            <a:avLst/>
            <a:gdLst/>
            <a:ahLst/>
            <a:rect l="l" t="t" r="r" b="b"/>
            <a:pathLst>
              <a:path w="541" h="609">
                <a:moveTo>
                  <a:pt x="12" y="540"/>
                </a:moveTo>
                <a:lnTo>
                  <a:pt x="13" y="530"/>
                </a:lnTo>
                <a:lnTo>
                  <a:pt x="196" y="573"/>
                </a:lnTo>
                <a:lnTo>
                  <a:pt x="196" y="529"/>
                </a:lnTo>
                <a:lnTo>
                  <a:pt x="178" y="526"/>
                </a:lnTo>
                <a:lnTo>
                  <a:pt x="178" y="561"/>
                </a:lnTo>
                <a:lnTo>
                  <a:pt x="12" y="521"/>
                </a:lnTo>
                <a:lnTo>
                  <a:pt x="12" y="490"/>
                </a:lnTo>
                <a:lnTo>
                  <a:pt x="196" y="529"/>
                </a:lnTo>
                <a:lnTo>
                  <a:pt x="196" y="544"/>
                </a:lnTo>
                <a:lnTo>
                  <a:pt x="482" y="609"/>
                </a:lnTo>
                <a:lnTo>
                  <a:pt x="541" y="532"/>
                </a:lnTo>
                <a:lnTo>
                  <a:pt x="473" y="569"/>
                </a:lnTo>
                <a:lnTo>
                  <a:pt x="28" y="474"/>
                </a:lnTo>
                <a:lnTo>
                  <a:pt x="15" y="458"/>
                </a:lnTo>
                <a:lnTo>
                  <a:pt x="15" y="148"/>
                </a:lnTo>
                <a:lnTo>
                  <a:pt x="78" y="83"/>
                </a:lnTo>
                <a:lnTo>
                  <a:pt x="78" y="0"/>
                </a:lnTo>
                <a:lnTo>
                  <a:pt x="44" y="42"/>
                </a:lnTo>
                <a:lnTo>
                  <a:pt x="44" y="90"/>
                </a:lnTo>
                <a:lnTo>
                  <a:pt x="15" y="110"/>
                </a:lnTo>
                <a:lnTo>
                  <a:pt x="0" y="126"/>
                </a:lnTo>
                <a:lnTo>
                  <a:pt x="0" y="546"/>
                </a:lnTo>
                <a:lnTo>
                  <a:pt x="12" y="540"/>
                </a:lnTo>
                <a:lnTo>
                  <a:pt x="12" y="54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4" name=""/>
          <p:cNvSpPr/>
          <p:nvPr/>
        </p:nvSpPr>
        <p:spPr>
          <a:xfrm>
            <a:off x="885960" y="3432240"/>
            <a:ext cx="288720" cy="135000"/>
          </a:xfrm>
          <a:custGeom>
            <a:avLst/>
            <a:gdLst/>
            <a:ahLst/>
            <a:rect l="l" t="t" r="r" b="b"/>
            <a:pathLst>
              <a:path w="1025" h="341">
                <a:moveTo>
                  <a:pt x="0" y="162"/>
                </a:moveTo>
                <a:lnTo>
                  <a:pt x="67" y="185"/>
                </a:lnTo>
                <a:lnTo>
                  <a:pt x="75" y="167"/>
                </a:lnTo>
                <a:lnTo>
                  <a:pt x="82" y="150"/>
                </a:lnTo>
                <a:lnTo>
                  <a:pt x="102" y="116"/>
                </a:lnTo>
                <a:lnTo>
                  <a:pt x="129" y="84"/>
                </a:lnTo>
                <a:lnTo>
                  <a:pt x="159" y="57"/>
                </a:lnTo>
                <a:lnTo>
                  <a:pt x="196" y="33"/>
                </a:lnTo>
                <a:lnTo>
                  <a:pt x="234" y="16"/>
                </a:lnTo>
                <a:lnTo>
                  <a:pt x="276" y="5"/>
                </a:lnTo>
                <a:lnTo>
                  <a:pt x="321" y="0"/>
                </a:lnTo>
                <a:lnTo>
                  <a:pt x="366" y="2"/>
                </a:lnTo>
                <a:lnTo>
                  <a:pt x="411" y="13"/>
                </a:lnTo>
                <a:lnTo>
                  <a:pt x="456" y="35"/>
                </a:lnTo>
                <a:lnTo>
                  <a:pt x="500" y="66"/>
                </a:lnTo>
                <a:lnTo>
                  <a:pt x="544" y="107"/>
                </a:lnTo>
                <a:lnTo>
                  <a:pt x="583" y="161"/>
                </a:lnTo>
                <a:lnTo>
                  <a:pt x="621" y="227"/>
                </a:lnTo>
                <a:lnTo>
                  <a:pt x="654" y="306"/>
                </a:lnTo>
                <a:lnTo>
                  <a:pt x="775" y="341"/>
                </a:lnTo>
                <a:lnTo>
                  <a:pt x="810" y="341"/>
                </a:lnTo>
                <a:lnTo>
                  <a:pt x="1025" y="312"/>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5" name=""/>
          <p:cNvSpPr/>
          <p:nvPr/>
        </p:nvSpPr>
        <p:spPr>
          <a:xfrm>
            <a:off x="961920" y="3262320"/>
            <a:ext cx="149400" cy="165240"/>
          </a:xfrm>
          <a:custGeom>
            <a:avLst/>
            <a:gdLst/>
            <a:ahLst/>
            <a:rect l="l" t="t" r="r" b="b"/>
            <a:pathLst>
              <a:path w="525" h="416">
                <a:moveTo>
                  <a:pt x="10" y="0"/>
                </a:moveTo>
                <a:lnTo>
                  <a:pt x="0" y="8"/>
                </a:lnTo>
                <a:lnTo>
                  <a:pt x="0" y="29"/>
                </a:lnTo>
                <a:lnTo>
                  <a:pt x="232" y="69"/>
                </a:lnTo>
                <a:lnTo>
                  <a:pt x="425" y="162"/>
                </a:lnTo>
                <a:lnTo>
                  <a:pt x="445" y="188"/>
                </a:lnTo>
                <a:lnTo>
                  <a:pt x="445" y="414"/>
                </a:lnTo>
                <a:lnTo>
                  <a:pt x="459" y="416"/>
                </a:lnTo>
                <a:lnTo>
                  <a:pt x="476" y="412"/>
                </a:lnTo>
                <a:lnTo>
                  <a:pt x="476" y="163"/>
                </a:lnTo>
                <a:lnTo>
                  <a:pt x="525" y="83"/>
                </a:lnTo>
                <a:lnTo>
                  <a:pt x="513" y="68"/>
                </a:lnTo>
                <a:lnTo>
                  <a:pt x="456" y="137"/>
                </a:lnTo>
                <a:lnTo>
                  <a:pt x="268" y="44"/>
                </a:lnTo>
                <a:lnTo>
                  <a:pt x="10" y="0"/>
                </a:lnTo>
                <a:lnTo>
                  <a:pt x="1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6" name=""/>
          <p:cNvSpPr/>
          <p:nvPr/>
        </p:nvSpPr>
        <p:spPr>
          <a:xfrm>
            <a:off x="961920" y="3262320"/>
            <a:ext cx="149400" cy="165240"/>
          </a:xfrm>
          <a:custGeom>
            <a:avLst/>
            <a:gdLst/>
            <a:ahLst/>
            <a:rect l="l" t="t" r="r" b="b"/>
            <a:pathLst>
              <a:path w="525" h="416">
                <a:moveTo>
                  <a:pt x="10" y="0"/>
                </a:moveTo>
                <a:lnTo>
                  <a:pt x="0" y="8"/>
                </a:lnTo>
                <a:lnTo>
                  <a:pt x="0" y="29"/>
                </a:lnTo>
                <a:lnTo>
                  <a:pt x="232" y="69"/>
                </a:lnTo>
                <a:lnTo>
                  <a:pt x="425" y="162"/>
                </a:lnTo>
                <a:lnTo>
                  <a:pt x="445" y="188"/>
                </a:lnTo>
                <a:lnTo>
                  <a:pt x="445" y="414"/>
                </a:lnTo>
                <a:lnTo>
                  <a:pt x="459" y="416"/>
                </a:lnTo>
                <a:lnTo>
                  <a:pt x="476" y="412"/>
                </a:lnTo>
                <a:lnTo>
                  <a:pt x="476" y="163"/>
                </a:lnTo>
                <a:lnTo>
                  <a:pt x="525" y="83"/>
                </a:lnTo>
                <a:lnTo>
                  <a:pt x="513" y="68"/>
                </a:lnTo>
                <a:lnTo>
                  <a:pt x="456" y="137"/>
                </a:lnTo>
                <a:lnTo>
                  <a:pt x="268" y="44"/>
                </a:lnTo>
                <a:lnTo>
                  <a:pt x="10" y="0"/>
                </a:lnTo>
                <a:lnTo>
                  <a:pt x="10"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7" name=""/>
          <p:cNvSpPr/>
          <p:nvPr/>
        </p:nvSpPr>
        <p:spPr>
          <a:xfrm>
            <a:off x="1025640" y="3460680"/>
            <a:ext cx="41040" cy="95400"/>
          </a:xfrm>
          <a:custGeom>
            <a:avLst/>
            <a:gdLst/>
            <a:ahLst/>
            <a:rect l="l" t="t" r="r" b="b"/>
            <a:pathLst>
              <a:path w="149" h="241">
                <a:moveTo>
                  <a:pt x="0" y="0"/>
                </a:moveTo>
                <a:lnTo>
                  <a:pt x="6" y="5"/>
                </a:lnTo>
                <a:lnTo>
                  <a:pt x="13" y="11"/>
                </a:lnTo>
                <a:lnTo>
                  <a:pt x="19" y="17"/>
                </a:lnTo>
                <a:lnTo>
                  <a:pt x="26" y="23"/>
                </a:lnTo>
                <a:lnTo>
                  <a:pt x="31" y="30"/>
                </a:lnTo>
                <a:lnTo>
                  <a:pt x="38" y="37"/>
                </a:lnTo>
                <a:lnTo>
                  <a:pt x="43" y="44"/>
                </a:lnTo>
                <a:lnTo>
                  <a:pt x="50" y="51"/>
                </a:lnTo>
                <a:lnTo>
                  <a:pt x="55" y="59"/>
                </a:lnTo>
                <a:lnTo>
                  <a:pt x="61" y="67"/>
                </a:lnTo>
                <a:lnTo>
                  <a:pt x="66" y="75"/>
                </a:lnTo>
                <a:lnTo>
                  <a:pt x="72" y="82"/>
                </a:lnTo>
                <a:lnTo>
                  <a:pt x="77" y="90"/>
                </a:lnTo>
                <a:lnTo>
                  <a:pt x="82" y="99"/>
                </a:lnTo>
                <a:lnTo>
                  <a:pt x="88" y="106"/>
                </a:lnTo>
                <a:lnTo>
                  <a:pt x="92" y="115"/>
                </a:lnTo>
                <a:lnTo>
                  <a:pt x="98" y="123"/>
                </a:lnTo>
                <a:lnTo>
                  <a:pt x="102" y="132"/>
                </a:lnTo>
                <a:lnTo>
                  <a:pt x="107" y="141"/>
                </a:lnTo>
                <a:lnTo>
                  <a:pt x="110" y="148"/>
                </a:lnTo>
                <a:lnTo>
                  <a:pt x="115" y="156"/>
                </a:lnTo>
                <a:lnTo>
                  <a:pt x="119" y="165"/>
                </a:lnTo>
                <a:lnTo>
                  <a:pt x="122" y="174"/>
                </a:lnTo>
                <a:lnTo>
                  <a:pt x="127" y="181"/>
                </a:lnTo>
                <a:lnTo>
                  <a:pt x="130" y="190"/>
                </a:lnTo>
                <a:lnTo>
                  <a:pt x="133" y="198"/>
                </a:lnTo>
                <a:lnTo>
                  <a:pt x="137" y="205"/>
                </a:lnTo>
                <a:lnTo>
                  <a:pt x="140" y="213"/>
                </a:lnTo>
                <a:lnTo>
                  <a:pt x="142" y="220"/>
                </a:lnTo>
                <a:lnTo>
                  <a:pt x="146" y="227"/>
                </a:lnTo>
                <a:lnTo>
                  <a:pt x="147" y="235"/>
                </a:lnTo>
                <a:lnTo>
                  <a:pt x="149" y="241"/>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78" name=""/>
          <p:cNvSpPr/>
          <p:nvPr/>
        </p:nvSpPr>
        <p:spPr>
          <a:xfrm>
            <a:off x="982800" y="3203640"/>
            <a:ext cx="106200" cy="42840"/>
          </a:xfrm>
          <a:custGeom>
            <a:avLst/>
            <a:gdLst/>
            <a:ahLst/>
            <a:rect l="l" t="t" r="r" b="b"/>
            <a:pathLst>
              <a:path w="383" h="109">
                <a:moveTo>
                  <a:pt x="0" y="12"/>
                </a:moveTo>
                <a:lnTo>
                  <a:pt x="17" y="0"/>
                </a:lnTo>
                <a:lnTo>
                  <a:pt x="105" y="8"/>
                </a:lnTo>
                <a:lnTo>
                  <a:pt x="133" y="64"/>
                </a:lnTo>
                <a:lnTo>
                  <a:pt x="320" y="87"/>
                </a:lnTo>
                <a:lnTo>
                  <a:pt x="312" y="94"/>
                </a:lnTo>
                <a:lnTo>
                  <a:pt x="383" y="105"/>
                </a:lnTo>
                <a:lnTo>
                  <a:pt x="375" y="109"/>
                </a:lnTo>
                <a:lnTo>
                  <a:pt x="114" y="77"/>
                </a:lnTo>
                <a:lnTo>
                  <a:pt x="83" y="23"/>
                </a:lnTo>
                <a:lnTo>
                  <a:pt x="0" y="12"/>
                </a:lnTo>
                <a:lnTo>
                  <a:pt x="0" y="12"/>
                </a:lnTo>
                <a:close/>
              </a:path>
            </a:pathLst>
          </a:custGeom>
          <a:solidFill>
            <a:srgbClr val="ffffff"/>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179" name=""/>
          <p:cNvSpPr/>
          <p:nvPr/>
        </p:nvSpPr>
        <p:spPr>
          <a:xfrm>
            <a:off x="982800" y="3203640"/>
            <a:ext cx="106200" cy="42840"/>
          </a:xfrm>
          <a:custGeom>
            <a:avLst/>
            <a:gdLst/>
            <a:ahLst/>
            <a:rect l="l" t="t" r="r" b="b"/>
            <a:pathLst>
              <a:path w="383" h="109">
                <a:moveTo>
                  <a:pt x="0" y="12"/>
                </a:moveTo>
                <a:lnTo>
                  <a:pt x="17" y="0"/>
                </a:lnTo>
                <a:lnTo>
                  <a:pt x="105" y="8"/>
                </a:lnTo>
                <a:lnTo>
                  <a:pt x="133" y="64"/>
                </a:lnTo>
                <a:lnTo>
                  <a:pt x="320" y="87"/>
                </a:lnTo>
                <a:lnTo>
                  <a:pt x="312" y="94"/>
                </a:lnTo>
                <a:lnTo>
                  <a:pt x="383" y="105"/>
                </a:lnTo>
                <a:lnTo>
                  <a:pt x="375" y="109"/>
                </a:lnTo>
                <a:lnTo>
                  <a:pt x="114" y="77"/>
                </a:lnTo>
                <a:lnTo>
                  <a:pt x="83" y="23"/>
                </a:lnTo>
                <a:lnTo>
                  <a:pt x="0" y="12"/>
                </a:lnTo>
                <a:lnTo>
                  <a:pt x="0" y="12"/>
                </a:lnTo>
              </a:path>
            </a:pathLst>
          </a:custGeom>
          <a:noFill/>
          <a:ln w="0">
            <a:solidFill>
              <a:srgbClr val="ffffff"/>
            </a:solid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180" name=""/>
          <p:cNvSpPr/>
          <p:nvPr/>
        </p:nvSpPr>
        <p:spPr>
          <a:xfrm>
            <a:off x="981000" y="3235320"/>
            <a:ext cx="130320" cy="181080"/>
          </a:xfrm>
          <a:custGeom>
            <a:avLst/>
            <a:gdLst/>
            <a:ahLst/>
            <a:rect l="l" t="t" r="r" b="b"/>
            <a:pathLst>
              <a:path w="462" h="460">
                <a:moveTo>
                  <a:pt x="0" y="14"/>
                </a:moveTo>
                <a:lnTo>
                  <a:pt x="14" y="0"/>
                </a:lnTo>
                <a:lnTo>
                  <a:pt x="247" y="36"/>
                </a:lnTo>
                <a:lnTo>
                  <a:pt x="275" y="41"/>
                </a:lnTo>
                <a:lnTo>
                  <a:pt x="450" y="131"/>
                </a:lnTo>
                <a:lnTo>
                  <a:pt x="462" y="150"/>
                </a:lnTo>
                <a:lnTo>
                  <a:pt x="462" y="46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81" name=""/>
          <p:cNvSpPr/>
          <p:nvPr/>
        </p:nvSpPr>
        <p:spPr>
          <a:xfrm flipV="1">
            <a:off x="987480" y="3200040"/>
            <a:ext cx="39600" cy="3240"/>
          </a:xfrm>
          <a:prstGeom prst="line">
            <a:avLst/>
          </a:prstGeom>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182" name=""/>
          <p:cNvSpPr/>
          <p:nvPr/>
        </p:nvSpPr>
        <p:spPr>
          <a:xfrm>
            <a:off x="966960" y="3389400"/>
            <a:ext cx="122040" cy="36360"/>
          </a:xfrm>
          <a:prstGeom prst="line">
            <a:avLst/>
          </a:prstGeom>
          <a:ln w="0">
            <a:solidFill>
              <a:srgbClr val="000000"/>
            </a:solid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Arial"/>
            </a:endParaRPr>
          </a:p>
        </p:txBody>
      </p:sp>
      <p:sp>
        <p:nvSpPr>
          <p:cNvPr id="183" name=""/>
          <p:cNvSpPr/>
          <p:nvPr/>
        </p:nvSpPr>
        <p:spPr>
          <a:xfrm>
            <a:off x="847800" y="3036960"/>
            <a:ext cx="266760" cy="87120"/>
          </a:xfrm>
          <a:custGeom>
            <a:avLst/>
            <a:gdLst/>
            <a:ahLst/>
            <a:rect l="l" t="t" r="r" b="b"/>
            <a:pathLst>
              <a:path w="947" h="222">
                <a:moveTo>
                  <a:pt x="0" y="202"/>
                </a:moveTo>
                <a:lnTo>
                  <a:pt x="2" y="186"/>
                </a:lnTo>
                <a:lnTo>
                  <a:pt x="78" y="184"/>
                </a:lnTo>
                <a:lnTo>
                  <a:pt x="236" y="21"/>
                </a:lnTo>
                <a:lnTo>
                  <a:pt x="276" y="0"/>
                </a:lnTo>
                <a:lnTo>
                  <a:pt x="662" y="10"/>
                </a:lnTo>
                <a:lnTo>
                  <a:pt x="947" y="96"/>
                </a:lnTo>
                <a:lnTo>
                  <a:pt x="909" y="129"/>
                </a:lnTo>
                <a:lnTo>
                  <a:pt x="851" y="123"/>
                </a:lnTo>
                <a:lnTo>
                  <a:pt x="774" y="116"/>
                </a:lnTo>
                <a:lnTo>
                  <a:pt x="643" y="78"/>
                </a:lnTo>
                <a:lnTo>
                  <a:pt x="461" y="64"/>
                </a:lnTo>
                <a:lnTo>
                  <a:pt x="328" y="190"/>
                </a:lnTo>
                <a:lnTo>
                  <a:pt x="402" y="202"/>
                </a:lnTo>
                <a:lnTo>
                  <a:pt x="402" y="222"/>
                </a:lnTo>
                <a:lnTo>
                  <a:pt x="2" y="202"/>
                </a:lnTo>
                <a:lnTo>
                  <a:pt x="2" y="202"/>
                </a:lnTo>
                <a:lnTo>
                  <a:pt x="0" y="202"/>
                </a:lnTo>
                <a:close/>
              </a:path>
            </a:pathLst>
          </a:cu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Arial"/>
            </a:endParaRPr>
          </a:p>
        </p:txBody>
      </p:sp>
      <p:sp>
        <p:nvSpPr>
          <p:cNvPr id="184" name=""/>
          <p:cNvSpPr/>
          <p:nvPr/>
        </p:nvSpPr>
        <p:spPr>
          <a:xfrm>
            <a:off x="847800" y="3036960"/>
            <a:ext cx="266760" cy="87120"/>
          </a:xfrm>
          <a:custGeom>
            <a:avLst/>
            <a:gdLst/>
            <a:ahLst/>
            <a:rect l="l" t="t" r="r" b="b"/>
            <a:pathLst>
              <a:path w="947" h="222">
                <a:moveTo>
                  <a:pt x="0" y="202"/>
                </a:moveTo>
                <a:lnTo>
                  <a:pt x="2" y="186"/>
                </a:lnTo>
                <a:lnTo>
                  <a:pt x="78" y="184"/>
                </a:lnTo>
                <a:lnTo>
                  <a:pt x="236" y="21"/>
                </a:lnTo>
                <a:lnTo>
                  <a:pt x="276" y="0"/>
                </a:lnTo>
                <a:lnTo>
                  <a:pt x="662" y="10"/>
                </a:lnTo>
                <a:lnTo>
                  <a:pt x="947" y="96"/>
                </a:lnTo>
                <a:lnTo>
                  <a:pt x="909" y="129"/>
                </a:lnTo>
                <a:lnTo>
                  <a:pt x="851" y="123"/>
                </a:lnTo>
                <a:lnTo>
                  <a:pt x="774" y="116"/>
                </a:lnTo>
                <a:lnTo>
                  <a:pt x="643" y="78"/>
                </a:lnTo>
                <a:lnTo>
                  <a:pt x="461" y="64"/>
                </a:lnTo>
                <a:lnTo>
                  <a:pt x="328" y="190"/>
                </a:lnTo>
                <a:lnTo>
                  <a:pt x="402" y="202"/>
                </a:lnTo>
                <a:lnTo>
                  <a:pt x="402" y="222"/>
                </a:lnTo>
                <a:lnTo>
                  <a:pt x="2" y="202"/>
                </a:lnTo>
                <a:lnTo>
                  <a:pt x="2" y="202"/>
                </a:lnTo>
              </a:path>
            </a:pathLst>
          </a:custGeom>
          <a:noFill/>
          <a:ln w="0">
            <a:solidFill>
              <a:srgbClr val="ababab"/>
            </a:solid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Arial"/>
            </a:endParaRPr>
          </a:p>
        </p:txBody>
      </p:sp>
      <p:sp>
        <p:nvSpPr>
          <p:cNvPr id="185" name=""/>
          <p:cNvSpPr/>
          <p:nvPr/>
        </p:nvSpPr>
        <p:spPr>
          <a:xfrm>
            <a:off x="876240" y="3043080"/>
            <a:ext cx="214200" cy="68400"/>
          </a:xfrm>
          <a:custGeom>
            <a:avLst/>
            <a:gdLst/>
            <a:ahLst/>
            <a:rect l="l" t="t" r="r" b="b"/>
            <a:pathLst>
              <a:path w="762" h="172">
                <a:moveTo>
                  <a:pt x="762" y="88"/>
                </a:moveTo>
                <a:lnTo>
                  <a:pt x="538" y="21"/>
                </a:lnTo>
                <a:lnTo>
                  <a:pt x="178" y="0"/>
                </a:lnTo>
                <a:lnTo>
                  <a:pt x="140" y="20"/>
                </a:lnTo>
                <a:lnTo>
                  <a:pt x="0" y="166"/>
                </a:lnTo>
                <a:lnTo>
                  <a:pt x="114" y="172"/>
                </a:lnTo>
                <a:lnTo>
                  <a:pt x="257" y="42"/>
                </a:lnTo>
                <a:lnTo>
                  <a:pt x="540" y="60"/>
                </a:lnTo>
                <a:lnTo>
                  <a:pt x="675" y="98"/>
                </a:lnTo>
              </a:path>
            </a:pathLst>
          </a:custGeom>
          <a:noFill/>
          <a:ln w="0">
            <a:solidFill>
              <a:srgbClr val="ababab"/>
            </a:solid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Arial"/>
            </a:endParaRPr>
          </a:p>
        </p:txBody>
      </p:sp>
      <p:sp>
        <p:nvSpPr>
          <p:cNvPr id="186" name=""/>
          <p:cNvSpPr/>
          <p:nvPr/>
        </p:nvSpPr>
        <p:spPr>
          <a:xfrm>
            <a:off x="927000" y="3038400"/>
            <a:ext cx="177840" cy="38160"/>
          </a:xfrm>
          <a:custGeom>
            <a:avLst/>
            <a:gdLst/>
            <a:ahLst/>
            <a:rect l="l" t="t" r="r" b="b"/>
            <a:pathLst>
              <a:path w="632" h="92">
                <a:moveTo>
                  <a:pt x="0" y="0"/>
                </a:moveTo>
                <a:lnTo>
                  <a:pt x="375" y="11"/>
                </a:lnTo>
                <a:lnTo>
                  <a:pt x="632" y="85"/>
                </a:lnTo>
                <a:lnTo>
                  <a:pt x="608" y="92"/>
                </a:lnTo>
                <a:lnTo>
                  <a:pt x="373" y="21"/>
                </a:lnTo>
                <a:lnTo>
                  <a:pt x="0" y="0"/>
                </a:lnTo>
                <a:lnTo>
                  <a:pt x="0" y="0"/>
                </a:lnTo>
                <a:lnTo>
                  <a:pt x="0" y="0"/>
                </a:lnTo>
                <a:close/>
              </a:path>
            </a:pathLst>
          </a:custGeom>
          <a:solidFill>
            <a:srgbClr val="ffffff"/>
          </a:solidFill>
          <a:ln w="0">
            <a:no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187" name=""/>
          <p:cNvSpPr/>
          <p:nvPr/>
        </p:nvSpPr>
        <p:spPr>
          <a:xfrm>
            <a:off x="927000" y="3038400"/>
            <a:ext cx="177840" cy="38160"/>
          </a:xfrm>
          <a:custGeom>
            <a:avLst/>
            <a:gdLst/>
            <a:ahLst/>
            <a:rect l="l" t="t" r="r" b="b"/>
            <a:pathLst>
              <a:path w="632" h="92">
                <a:moveTo>
                  <a:pt x="0" y="0"/>
                </a:moveTo>
                <a:lnTo>
                  <a:pt x="375" y="11"/>
                </a:lnTo>
                <a:lnTo>
                  <a:pt x="632" y="85"/>
                </a:lnTo>
                <a:lnTo>
                  <a:pt x="608" y="92"/>
                </a:lnTo>
                <a:lnTo>
                  <a:pt x="373" y="21"/>
                </a:lnTo>
                <a:lnTo>
                  <a:pt x="0" y="0"/>
                </a:lnTo>
                <a:lnTo>
                  <a:pt x="0" y="0"/>
                </a:lnTo>
              </a:path>
            </a:pathLst>
          </a:custGeom>
          <a:noFill/>
          <a:ln w="0">
            <a:solidFill>
              <a:srgbClr val="ffffff"/>
            </a:solid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188" name=""/>
          <p:cNvSpPr/>
          <p:nvPr/>
        </p:nvSpPr>
        <p:spPr>
          <a:xfrm flipV="1">
            <a:off x="906480" y="3058920"/>
            <a:ext cx="34920" cy="44280"/>
          </a:xfrm>
          <a:prstGeom prst="line">
            <a:avLst/>
          </a:prstGeom>
          <a:ln w="0">
            <a:solidFill>
              <a:srgbClr val="ffffff"/>
            </a:solid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Arial"/>
            </a:endParaRPr>
          </a:p>
        </p:txBody>
      </p:sp>
      <p:sp>
        <p:nvSpPr>
          <p:cNvPr id="189" name=""/>
          <p:cNvSpPr/>
          <p:nvPr/>
        </p:nvSpPr>
        <p:spPr>
          <a:xfrm>
            <a:off x="824040" y="3198960"/>
            <a:ext cx="88920" cy="14040"/>
          </a:xfrm>
          <a:prstGeom prst="line">
            <a:avLst/>
          </a:prstGeom>
          <a:ln w="0">
            <a:solidFill>
              <a:srgbClr val="000000"/>
            </a:solidFill>
          </a:ln>
        </p:spPr>
        <p:style>
          <a:lnRef idx="0"/>
          <a:fillRef idx="0"/>
          <a:effectRef idx="0"/>
          <a:fontRef idx="minor"/>
        </p:style>
        <p:txBody>
          <a:bodyPr lIns="90000" rIns="90000" tIns="-32760" bIns="-32760" anchor="t">
            <a:noAutofit/>
          </a:bodyPr>
          <a:p>
            <a:endParaRPr b="0" lang="en-US" sz="2400" strike="noStrike" u="none">
              <a:solidFill>
                <a:srgbClr val="ffffff"/>
              </a:solidFill>
              <a:effectLst/>
              <a:uFillTx/>
              <a:latin typeface="Arial"/>
            </a:endParaRPr>
          </a:p>
        </p:txBody>
      </p:sp>
      <p:sp>
        <p:nvSpPr>
          <p:cNvPr id="190" name=""/>
          <p:cNvSpPr/>
          <p:nvPr/>
        </p:nvSpPr>
        <p:spPr>
          <a:xfrm>
            <a:off x="1100160" y="3311640"/>
            <a:ext cx="334800" cy="231840"/>
          </a:xfrm>
          <a:custGeom>
            <a:avLst/>
            <a:gdLst/>
            <a:ahLst/>
            <a:rect l="l" t="t" r="r" b="b"/>
            <a:pathLst>
              <a:path w="1190" h="584">
                <a:moveTo>
                  <a:pt x="312" y="0"/>
                </a:moveTo>
                <a:lnTo>
                  <a:pt x="211" y="0"/>
                </a:lnTo>
                <a:lnTo>
                  <a:pt x="105" y="86"/>
                </a:lnTo>
                <a:lnTo>
                  <a:pt x="88" y="118"/>
                </a:lnTo>
                <a:lnTo>
                  <a:pt x="88" y="255"/>
                </a:lnTo>
                <a:lnTo>
                  <a:pt x="78" y="282"/>
                </a:lnTo>
                <a:lnTo>
                  <a:pt x="0" y="359"/>
                </a:lnTo>
                <a:lnTo>
                  <a:pt x="0" y="379"/>
                </a:lnTo>
                <a:lnTo>
                  <a:pt x="17" y="416"/>
                </a:lnTo>
                <a:lnTo>
                  <a:pt x="399" y="554"/>
                </a:lnTo>
                <a:lnTo>
                  <a:pt x="413" y="584"/>
                </a:lnTo>
                <a:lnTo>
                  <a:pt x="413" y="501"/>
                </a:lnTo>
                <a:lnTo>
                  <a:pt x="625" y="550"/>
                </a:lnTo>
                <a:lnTo>
                  <a:pt x="703" y="511"/>
                </a:lnTo>
                <a:lnTo>
                  <a:pt x="703" y="489"/>
                </a:lnTo>
                <a:lnTo>
                  <a:pt x="754" y="487"/>
                </a:lnTo>
                <a:lnTo>
                  <a:pt x="809" y="456"/>
                </a:lnTo>
                <a:lnTo>
                  <a:pt x="749" y="415"/>
                </a:lnTo>
                <a:lnTo>
                  <a:pt x="676" y="392"/>
                </a:lnTo>
                <a:lnTo>
                  <a:pt x="749" y="414"/>
                </a:lnTo>
                <a:lnTo>
                  <a:pt x="881" y="507"/>
                </a:lnTo>
                <a:lnTo>
                  <a:pt x="951" y="532"/>
                </a:lnTo>
                <a:lnTo>
                  <a:pt x="980" y="542"/>
                </a:lnTo>
                <a:lnTo>
                  <a:pt x="994" y="547"/>
                </a:lnTo>
                <a:lnTo>
                  <a:pt x="1007" y="550"/>
                </a:lnTo>
                <a:lnTo>
                  <a:pt x="1033" y="552"/>
                </a:lnTo>
                <a:lnTo>
                  <a:pt x="1055" y="548"/>
                </a:lnTo>
                <a:lnTo>
                  <a:pt x="1076" y="542"/>
                </a:lnTo>
                <a:lnTo>
                  <a:pt x="1094" y="531"/>
                </a:lnTo>
                <a:lnTo>
                  <a:pt x="1112" y="517"/>
                </a:lnTo>
                <a:lnTo>
                  <a:pt x="1126" y="499"/>
                </a:lnTo>
                <a:lnTo>
                  <a:pt x="1139" y="480"/>
                </a:lnTo>
                <a:lnTo>
                  <a:pt x="1151" y="458"/>
                </a:lnTo>
                <a:lnTo>
                  <a:pt x="1161" y="435"/>
                </a:lnTo>
                <a:lnTo>
                  <a:pt x="1168" y="412"/>
                </a:lnTo>
                <a:lnTo>
                  <a:pt x="1175" y="388"/>
                </a:lnTo>
                <a:lnTo>
                  <a:pt x="1180" y="365"/>
                </a:lnTo>
                <a:lnTo>
                  <a:pt x="1184" y="343"/>
                </a:lnTo>
                <a:lnTo>
                  <a:pt x="1188" y="321"/>
                </a:lnTo>
                <a:lnTo>
                  <a:pt x="1189" y="302"/>
                </a:lnTo>
                <a:lnTo>
                  <a:pt x="1190" y="293"/>
                </a:lnTo>
                <a:lnTo>
                  <a:pt x="1190" y="282"/>
                </a:lnTo>
                <a:lnTo>
                  <a:pt x="1190" y="262"/>
                </a:lnTo>
                <a:lnTo>
                  <a:pt x="1189" y="241"/>
                </a:lnTo>
                <a:lnTo>
                  <a:pt x="1186" y="216"/>
                </a:lnTo>
                <a:lnTo>
                  <a:pt x="1181" y="194"/>
                </a:lnTo>
                <a:lnTo>
                  <a:pt x="1175" y="170"/>
                </a:lnTo>
                <a:lnTo>
                  <a:pt x="1168" y="148"/>
                </a:lnTo>
                <a:lnTo>
                  <a:pt x="1158" y="125"/>
                </a:lnTo>
                <a:lnTo>
                  <a:pt x="1147" y="104"/>
                </a:lnTo>
                <a:lnTo>
                  <a:pt x="1134" y="85"/>
                </a:lnTo>
                <a:lnTo>
                  <a:pt x="1118" y="67"/>
                </a:lnTo>
                <a:lnTo>
                  <a:pt x="1099" y="52"/>
                </a:lnTo>
                <a:lnTo>
                  <a:pt x="1078" y="39"/>
                </a:lnTo>
                <a:lnTo>
                  <a:pt x="1055" y="30"/>
                </a:lnTo>
                <a:lnTo>
                  <a:pt x="1029" y="23"/>
                </a:lnTo>
                <a:lnTo>
                  <a:pt x="1001" y="21"/>
                </a:lnTo>
                <a:lnTo>
                  <a:pt x="951" y="21"/>
                </a:lnTo>
                <a:lnTo>
                  <a:pt x="949" y="21"/>
                </a:lnTo>
                <a:lnTo>
                  <a:pt x="941" y="21"/>
                </a:lnTo>
                <a:lnTo>
                  <a:pt x="938" y="21"/>
                </a:lnTo>
                <a:lnTo>
                  <a:pt x="933" y="21"/>
                </a:lnTo>
                <a:lnTo>
                  <a:pt x="929" y="22"/>
                </a:lnTo>
                <a:lnTo>
                  <a:pt x="925" y="22"/>
                </a:lnTo>
                <a:lnTo>
                  <a:pt x="918" y="23"/>
                </a:lnTo>
                <a:lnTo>
                  <a:pt x="915" y="24"/>
                </a:lnTo>
                <a:lnTo>
                  <a:pt x="908" y="26"/>
                </a:lnTo>
                <a:lnTo>
                  <a:pt x="904" y="28"/>
                </a:lnTo>
                <a:lnTo>
                  <a:pt x="901" y="31"/>
                </a:lnTo>
                <a:lnTo>
                  <a:pt x="896" y="33"/>
                </a:lnTo>
                <a:lnTo>
                  <a:pt x="891" y="35"/>
                </a:lnTo>
                <a:lnTo>
                  <a:pt x="886" y="37"/>
                </a:lnTo>
                <a:lnTo>
                  <a:pt x="776" y="67"/>
                </a:lnTo>
                <a:lnTo>
                  <a:pt x="700" y="70"/>
                </a:lnTo>
                <a:lnTo>
                  <a:pt x="653" y="43"/>
                </a:lnTo>
                <a:lnTo>
                  <a:pt x="312" y="0"/>
                </a:lnTo>
                <a:lnTo>
                  <a:pt x="312"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91" name=""/>
          <p:cNvSpPr/>
          <p:nvPr/>
        </p:nvSpPr>
        <p:spPr>
          <a:xfrm>
            <a:off x="1100160" y="3311640"/>
            <a:ext cx="334800" cy="231840"/>
          </a:xfrm>
          <a:custGeom>
            <a:avLst/>
            <a:gdLst/>
            <a:ahLst/>
            <a:rect l="l" t="t" r="r" b="b"/>
            <a:pathLst>
              <a:path w="1190" h="584">
                <a:moveTo>
                  <a:pt x="312" y="0"/>
                </a:moveTo>
                <a:lnTo>
                  <a:pt x="211" y="0"/>
                </a:lnTo>
                <a:lnTo>
                  <a:pt x="105" y="86"/>
                </a:lnTo>
                <a:lnTo>
                  <a:pt x="88" y="118"/>
                </a:lnTo>
                <a:lnTo>
                  <a:pt x="88" y="255"/>
                </a:lnTo>
                <a:lnTo>
                  <a:pt x="78" y="282"/>
                </a:lnTo>
                <a:lnTo>
                  <a:pt x="0" y="359"/>
                </a:lnTo>
                <a:lnTo>
                  <a:pt x="0" y="379"/>
                </a:lnTo>
                <a:lnTo>
                  <a:pt x="17" y="416"/>
                </a:lnTo>
                <a:lnTo>
                  <a:pt x="399" y="554"/>
                </a:lnTo>
                <a:lnTo>
                  <a:pt x="413" y="584"/>
                </a:lnTo>
                <a:lnTo>
                  <a:pt x="413" y="501"/>
                </a:lnTo>
                <a:lnTo>
                  <a:pt x="625" y="550"/>
                </a:lnTo>
                <a:lnTo>
                  <a:pt x="703" y="511"/>
                </a:lnTo>
                <a:lnTo>
                  <a:pt x="703" y="489"/>
                </a:lnTo>
                <a:lnTo>
                  <a:pt x="754" y="487"/>
                </a:lnTo>
                <a:lnTo>
                  <a:pt x="809" y="456"/>
                </a:lnTo>
                <a:lnTo>
                  <a:pt x="749" y="415"/>
                </a:lnTo>
                <a:lnTo>
                  <a:pt x="676" y="392"/>
                </a:lnTo>
                <a:lnTo>
                  <a:pt x="749" y="414"/>
                </a:lnTo>
                <a:lnTo>
                  <a:pt x="881" y="507"/>
                </a:lnTo>
                <a:lnTo>
                  <a:pt x="951" y="532"/>
                </a:lnTo>
                <a:lnTo>
                  <a:pt x="980" y="542"/>
                </a:lnTo>
                <a:lnTo>
                  <a:pt x="994" y="547"/>
                </a:lnTo>
                <a:lnTo>
                  <a:pt x="1007" y="550"/>
                </a:lnTo>
                <a:lnTo>
                  <a:pt x="1033" y="552"/>
                </a:lnTo>
                <a:lnTo>
                  <a:pt x="1055" y="548"/>
                </a:lnTo>
                <a:lnTo>
                  <a:pt x="1076" y="542"/>
                </a:lnTo>
                <a:lnTo>
                  <a:pt x="1094" y="531"/>
                </a:lnTo>
                <a:lnTo>
                  <a:pt x="1112" y="517"/>
                </a:lnTo>
                <a:lnTo>
                  <a:pt x="1126" y="499"/>
                </a:lnTo>
                <a:lnTo>
                  <a:pt x="1139" y="480"/>
                </a:lnTo>
                <a:lnTo>
                  <a:pt x="1151" y="458"/>
                </a:lnTo>
                <a:lnTo>
                  <a:pt x="1161" y="435"/>
                </a:lnTo>
                <a:lnTo>
                  <a:pt x="1168" y="412"/>
                </a:lnTo>
                <a:lnTo>
                  <a:pt x="1175" y="388"/>
                </a:lnTo>
                <a:lnTo>
                  <a:pt x="1180" y="365"/>
                </a:lnTo>
                <a:lnTo>
                  <a:pt x="1184" y="343"/>
                </a:lnTo>
                <a:lnTo>
                  <a:pt x="1188" y="321"/>
                </a:lnTo>
                <a:lnTo>
                  <a:pt x="1189" y="302"/>
                </a:lnTo>
                <a:lnTo>
                  <a:pt x="1190" y="293"/>
                </a:lnTo>
                <a:lnTo>
                  <a:pt x="1190" y="282"/>
                </a:lnTo>
                <a:lnTo>
                  <a:pt x="1190" y="262"/>
                </a:lnTo>
                <a:lnTo>
                  <a:pt x="1189" y="241"/>
                </a:lnTo>
                <a:lnTo>
                  <a:pt x="1186" y="216"/>
                </a:lnTo>
                <a:lnTo>
                  <a:pt x="1181" y="194"/>
                </a:lnTo>
                <a:lnTo>
                  <a:pt x="1175" y="170"/>
                </a:lnTo>
                <a:lnTo>
                  <a:pt x="1168" y="148"/>
                </a:lnTo>
                <a:lnTo>
                  <a:pt x="1158" y="125"/>
                </a:lnTo>
                <a:lnTo>
                  <a:pt x="1147" y="104"/>
                </a:lnTo>
                <a:lnTo>
                  <a:pt x="1134" y="85"/>
                </a:lnTo>
                <a:lnTo>
                  <a:pt x="1118" y="67"/>
                </a:lnTo>
                <a:lnTo>
                  <a:pt x="1099" y="52"/>
                </a:lnTo>
                <a:lnTo>
                  <a:pt x="1078" y="39"/>
                </a:lnTo>
                <a:lnTo>
                  <a:pt x="1055" y="30"/>
                </a:lnTo>
                <a:lnTo>
                  <a:pt x="1029" y="23"/>
                </a:lnTo>
                <a:lnTo>
                  <a:pt x="1001" y="21"/>
                </a:lnTo>
                <a:lnTo>
                  <a:pt x="951" y="21"/>
                </a:lnTo>
                <a:lnTo>
                  <a:pt x="949" y="21"/>
                </a:lnTo>
                <a:lnTo>
                  <a:pt x="941" y="21"/>
                </a:lnTo>
                <a:lnTo>
                  <a:pt x="938" y="21"/>
                </a:lnTo>
                <a:lnTo>
                  <a:pt x="933" y="21"/>
                </a:lnTo>
                <a:lnTo>
                  <a:pt x="929" y="22"/>
                </a:lnTo>
                <a:lnTo>
                  <a:pt x="925" y="22"/>
                </a:lnTo>
                <a:lnTo>
                  <a:pt x="918" y="23"/>
                </a:lnTo>
                <a:lnTo>
                  <a:pt x="915" y="24"/>
                </a:lnTo>
                <a:lnTo>
                  <a:pt x="908" y="26"/>
                </a:lnTo>
                <a:lnTo>
                  <a:pt x="904" y="28"/>
                </a:lnTo>
                <a:lnTo>
                  <a:pt x="901" y="31"/>
                </a:lnTo>
                <a:lnTo>
                  <a:pt x="896" y="33"/>
                </a:lnTo>
                <a:lnTo>
                  <a:pt x="891" y="35"/>
                </a:lnTo>
                <a:lnTo>
                  <a:pt x="886" y="37"/>
                </a:lnTo>
                <a:lnTo>
                  <a:pt x="776" y="67"/>
                </a:lnTo>
                <a:lnTo>
                  <a:pt x="700" y="70"/>
                </a:lnTo>
                <a:lnTo>
                  <a:pt x="653" y="43"/>
                </a:lnTo>
                <a:lnTo>
                  <a:pt x="312" y="0"/>
                </a:lnTo>
                <a:lnTo>
                  <a:pt x="312" y="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92" name=""/>
          <p:cNvSpPr/>
          <p:nvPr/>
        </p:nvSpPr>
        <p:spPr>
          <a:xfrm>
            <a:off x="1131840" y="3335400"/>
            <a:ext cx="130320" cy="101520"/>
          </a:xfrm>
          <a:custGeom>
            <a:avLst/>
            <a:gdLst/>
            <a:ahLst/>
            <a:rect l="l" t="t" r="r" b="b"/>
            <a:pathLst>
              <a:path w="460" h="254">
                <a:moveTo>
                  <a:pt x="24" y="38"/>
                </a:moveTo>
                <a:lnTo>
                  <a:pt x="0" y="59"/>
                </a:lnTo>
                <a:lnTo>
                  <a:pt x="330" y="111"/>
                </a:lnTo>
                <a:lnTo>
                  <a:pt x="330" y="252"/>
                </a:lnTo>
                <a:lnTo>
                  <a:pt x="348" y="254"/>
                </a:lnTo>
                <a:lnTo>
                  <a:pt x="366" y="243"/>
                </a:lnTo>
                <a:lnTo>
                  <a:pt x="366" y="90"/>
                </a:lnTo>
                <a:lnTo>
                  <a:pt x="460" y="0"/>
                </a:lnTo>
                <a:lnTo>
                  <a:pt x="348" y="82"/>
                </a:lnTo>
                <a:lnTo>
                  <a:pt x="320" y="85"/>
                </a:lnTo>
                <a:lnTo>
                  <a:pt x="24" y="38"/>
                </a:lnTo>
                <a:lnTo>
                  <a:pt x="24" y="38"/>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93" name=""/>
          <p:cNvSpPr/>
          <p:nvPr/>
        </p:nvSpPr>
        <p:spPr>
          <a:xfrm>
            <a:off x="1131840" y="3335400"/>
            <a:ext cx="130320" cy="101520"/>
          </a:xfrm>
          <a:custGeom>
            <a:avLst/>
            <a:gdLst/>
            <a:ahLst/>
            <a:rect l="l" t="t" r="r" b="b"/>
            <a:pathLst>
              <a:path w="460" h="254">
                <a:moveTo>
                  <a:pt x="24" y="38"/>
                </a:moveTo>
                <a:lnTo>
                  <a:pt x="0" y="59"/>
                </a:lnTo>
                <a:lnTo>
                  <a:pt x="330" y="111"/>
                </a:lnTo>
                <a:lnTo>
                  <a:pt x="330" y="252"/>
                </a:lnTo>
                <a:lnTo>
                  <a:pt x="348" y="254"/>
                </a:lnTo>
                <a:lnTo>
                  <a:pt x="366" y="243"/>
                </a:lnTo>
                <a:lnTo>
                  <a:pt x="366" y="90"/>
                </a:lnTo>
                <a:lnTo>
                  <a:pt x="460" y="0"/>
                </a:lnTo>
                <a:lnTo>
                  <a:pt x="348" y="82"/>
                </a:lnTo>
                <a:lnTo>
                  <a:pt x="320" y="85"/>
                </a:lnTo>
                <a:lnTo>
                  <a:pt x="24" y="38"/>
                </a:lnTo>
                <a:lnTo>
                  <a:pt x="24" y="38"/>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194" name=""/>
          <p:cNvSpPr/>
          <p:nvPr/>
        </p:nvSpPr>
        <p:spPr>
          <a:xfrm>
            <a:off x="1127160" y="3416400"/>
            <a:ext cx="93600" cy="25200"/>
          </a:xfrm>
          <a:prstGeom prst="line">
            <a:avLst/>
          </a:prstGeom>
          <a:ln w="0">
            <a:solidFill>
              <a:srgbClr val="ababab"/>
            </a:solid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Arial"/>
            </a:endParaRPr>
          </a:p>
        </p:txBody>
      </p:sp>
      <p:sp>
        <p:nvSpPr>
          <p:cNvPr id="195" name=""/>
          <p:cNvSpPr/>
          <p:nvPr/>
        </p:nvSpPr>
        <p:spPr>
          <a:xfrm>
            <a:off x="1127160" y="3421080"/>
            <a:ext cx="108000" cy="30240"/>
          </a:xfrm>
          <a:prstGeom prst="line">
            <a:avLst/>
          </a:prstGeom>
          <a:ln w="0">
            <a:solidFill>
              <a:srgbClr val="ababab"/>
            </a:solidFill>
          </a:ln>
        </p:spPr>
        <p:style>
          <a:lnRef idx="0"/>
          <a:fillRef idx="0"/>
          <a:effectRef idx="0"/>
          <a:fontRef idx="minor"/>
        </p:style>
        <p:txBody>
          <a:bodyPr lIns="90000" rIns="90000" tIns="-16560" bIns="-16560" anchor="t">
            <a:noAutofit/>
          </a:bodyPr>
          <a:p>
            <a:endParaRPr b="0" lang="en-US" sz="2400" strike="noStrike" u="none">
              <a:solidFill>
                <a:srgbClr val="ffffff"/>
              </a:solidFill>
              <a:effectLst/>
              <a:uFillTx/>
              <a:latin typeface="Arial"/>
            </a:endParaRPr>
          </a:p>
        </p:txBody>
      </p:sp>
      <p:sp>
        <p:nvSpPr>
          <p:cNvPr id="196" name=""/>
          <p:cNvSpPr/>
          <p:nvPr/>
        </p:nvSpPr>
        <p:spPr>
          <a:xfrm>
            <a:off x="1101600" y="3457440"/>
            <a:ext cx="184320" cy="68400"/>
          </a:xfrm>
          <a:custGeom>
            <a:avLst/>
            <a:gdLst/>
            <a:ahLst/>
            <a:rect l="l" t="t" r="r" b="b"/>
            <a:pathLst>
              <a:path w="653" h="173">
                <a:moveTo>
                  <a:pt x="0" y="0"/>
                </a:moveTo>
                <a:lnTo>
                  <a:pt x="0" y="4"/>
                </a:lnTo>
                <a:lnTo>
                  <a:pt x="603" y="144"/>
                </a:lnTo>
                <a:lnTo>
                  <a:pt x="614" y="173"/>
                </a:lnTo>
                <a:lnTo>
                  <a:pt x="624" y="146"/>
                </a:lnTo>
                <a:lnTo>
                  <a:pt x="653" y="133"/>
                </a:lnTo>
                <a:lnTo>
                  <a:pt x="648" y="130"/>
                </a:lnTo>
                <a:lnTo>
                  <a:pt x="628" y="138"/>
                </a:lnTo>
                <a:lnTo>
                  <a:pt x="608" y="138"/>
                </a:lnTo>
                <a:lnTo>
                  <a:pt x="0" y="0"/>
                </a:lnTo>
                <a:lnTo>
                  <a:pt x="0" y="0"/>
                </a:lnTo>
                <a:lnTo>
                  <a:pt x="0" y="0"/>
                </a:lnTo>
                <a:close/>
              </a:path>
            </a:pathLst>
          </a:custGeom>
          <a:solidFill>
            <a:srgbClr val="ffffff"/>
          </a:solidFill>
          <a:ln w="0">
            <a:no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Arial"/>
            </a:endParaRPr>
          </a:p>
        </p:txBody>
      </p:sp>
      <p:sp>
        <p:nvSpPr>
          <p:cNvPr id="197" name=""/>
          <p:cNvSpPr/>
          <p:nvPr/>
        </p:nvSpPr>
        <p:spPr>
          <a:xfrm>
            <a:off x="1101600" y="3457440"/>
            <a:ext cx="184320" cy="68400"/>
          </a:xfrm>
          <a:custGeom>
            <a:avLst/>
            <a:gdLst/>
            <a:ahLst/>
            <a:rect l="l" t="t" r="r" b="b"/>
            <a:pathLst>
              <a:path w="653" h="173">
                <a:moveTo>
                  <a:pt x="0" y="0"/>
                </a:moveTo>
                <a:lnTo>
                  <a:pt x="0" y="4"/>
                </a:lnTo>
                <a:lnTo>
                  <a:pt x="603" y="144"/>
                </a:lnTo>
                <a:lnTo>
                  <a:pt x="614" y="173"/>
                </a:lnTo>
                <a:lnTo>
                  <a:pt x="624" y="146"/>
                </a:lnTo>
                <a:lnTo>
                  <a:pt x="653" y="133"/>
                </a:lnTo>
                <a:lnTo>
                  <a:pt x="648" y="130"/>
                </a:lnTo>
                <a:lnTo>
                  <a:pt x="628" y="138"/>
                </a:lnTo>
                <a:lnTo>
                  <a:pt x="608" y="138"/>
                </a:lnTo>
                <a:lnTo>
                  <a:pt x="0" y="0"/>
                </a:lnTo>
                <a:lnTo>
                  <a:pt x="0" y="0"/>
                </a:lnTo>
              </a:path>
            </a:pathLst>
          </a:custGeom>
          <a:noFill/>
          <a:ln w="0">
            <a:solidFill>
              <a:srgbClr val="ffffff"/>
            </a:solidFill>
          </a:ln>
        </p:spPr>
        <p:style>
          <a:lnRef idx="0"/>
          <a:fillRef idx="0"/>
          <a:effectRef idx="0"/>
          <a:fontRef idx="minor"/>
        </p:style>
        <p:txBody>
          <a:bodyPr lIns="90000" rIns="90000" tIns="21600" bIns="21600" anchor="t">
            <a:noAutofit/>
          </a:bodyPr>
          <a:p>
            <a:endParaRPr b="0" lang="en-US" sz="2400" strike="noStrike" u="none">
              <a:solidFill>
                <a:srgbClr val="ffffff"/>
              </a:solidFill>
              <a:effectLst/>
              <a:uFillTx/>
              <a:latin typeface="Arial"/>
            </a:endParaRPr>
          </a:p>
        </p:txBody>
      </p:sp>
      <p:sp>
        <p:nvSpPr>
          <p:cNvPr id="198" name=""/>
          <p:cNvSpPr/>
          <p:nvPr/>
        </p:nvSpPr>
        <p:spPr>
          <a:xfrm flipH="1" flipV="1">
            <a:off x="1253880" y="3463560"/>
            <a:ext cx="20520" cy="44280"/>
          </a:xfrm>
          <a:prstGeom prst="line">
            <a:avLst/>
          </a:prstGeom>
          <a:ln w="0">
            <a:solidFill>
              <a:srgbClr val="ffffff"/>
            </a:solid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Arial"/>
            </a:endParaRPr>
          </a:p>
        </p:txBody>
      </p:sp>
      <p:sp>
        <p:nvSpPr>
          <p:cNvPr id="199" name=""/>
          <p:cNvSpPr/>
          <p:nvPr/>
        </p:nvSpPr>
        <p:spPr>
          <a:xfrm>
            <a:off x="1251000" y="3338640"/>
            <a:ext cx="44280" cy="129960"/>
          </a:xfrm>
          <a:custGeom>
            <a:avLst/>
            <a:gdLst/>
            <a:ahLst/>
            <a:rect l="l" t="t" r="r" b="b"/>
            <a:pathLst>
              <a:path w="162" h="329">
                <a:moveTo>
                  <a:pt x="156" y="329"/>
                </a:moveTo>
                <a:lnTo>
                  <a:pt x="71" y="306"/>
                </a:lnTo>
                <a:lnTo>
                  <a:pt x="60" y="301"/>
                </a:lnTo>
                <a:lnTo>
                  <a:pt x="50" y="296"/>
                </a:lnTo>
                <a:lnTo>
                  <a:pt x="34" y="281"/>
                </a:lnTo>
                <a:lnTo>
                  <a:pt x="21" y="263"/>
                </a:lnTo>
                <a:lnTo>
                  <a:pt x="11" y="241"/>
                </a:lnTo>
                <a:lnTo>
                  <a:pt x="4" y="218"/>
                </a:lnTo>
                <a:lnTo>
                  <a:pt x="1" y="191"/>
                </a:lnTo>
                <a:lnTo>
                  <a:pt x="0" y="165"/>
                </a:lnTo>
                <a:lnTo>
                  <a:pt x="2" y="138"/>
                </a:lnTo>
                <a:lnTo>
                  <a:pt x="6" y="112"/>
                </a:lnTo>
                <a:lnTo>
                  <a:pt x="12" y="86"/>
                </a:lnTo>
                <a:lnTo>
                  <a:pt x="21" y="63"/>
                </a:lnTo>
                <a:lnTo>
                  <a:pt x="32" y="42"/>
                </a:lnTo>
                <a:lnTo>
                  <a:pt x="44" y="25"/>
                </a:lnTo>
                <a:lnTo>
                  <a:pt x="59" y="12"/>
                </a:lnTo>
                <a:lnTo>
                  <a:pt x="74" y="3"/>
                </a:lnTo>
                <a:lnTo>
                  <a:pt x="91" y="0"/>
                </a:lnTo>
                <a:lnTo>
                  <a:pt x="162" y="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0" name=""/>
          <p:cNvSpPr/>
          <p:nvPr/>
        </p:nvSpPr>
        <p:spPr>
          <a:xfrm>
            <a:off x="1163520" y="3317760"/>
            <a:ext cx="92160" cy="15840"/>
          </a:xfrm>
          <a:prstGeom prst="line">
            <a:avLst/>
          </a:prstGeom>
          <a:ln w="0">
            <a:solidFill>
              <a:srgbClr val="ffffff"/>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201" name=""/>
          <p:cNvSpPr/>
          <p:nvPr/>
        </p:nvSpPr>
        <p:spPr>
          <a:xfrm>
            <a:off x="1346040" y="3327480"/>
            <a:ext cx="86040" cy="198360"/>
          </a:xfrm>
          <a:custGeom>
            <a:avLst/>
            <a:gdLst/>
            <a:ahLst/>
            <a:rect l="l" t="t" r="r" b="b"/>
            <a:pathLst>
              <a:path w="305" h="499">
                <a:moveTo>
                  <a:pt x="159" y="0"/>
                </a:moveTo>
                <a:lnTo>
                  <a:pt x="167" y="1"/>
                </a:lnTo>
                <a:lnTo>
                  <a:pt x="175" y="4"/>
                </a:lnTo>
                <a:lnTo>
                  <a:pt x="191" y="10"/>
                </a:lnTo>
                <a:lnTo>
                  <a:pt x="205" y="18"/>
                </a:lnTo>
                <a:lnTo>
                  <a:pt x="219" y="28"/>
                </a:lnTo>
                <a:lnTo>
                  <a:pt x="232" y="39"/>
                </a:lnTo>
                <a:lnTo>
                  <a:pt x="246" y="51"/>
                </a:lnTo>
                <a:lnTo>
                  <a:pt x="257" y="65"/>
                </a:lnTo>
                <a:lnTo>
                  <a:pt x="268" y="81"/>
                </a:lnTo>
                <a:lnTo>
                  <a:pt x="278" y="98"/>
                </a:lnTo>
                <a:lnTo>
                  <a:pt x="285" y="117"/>
                </a:lnTo>
                <a:lnTo>
                  <a:pt x="292" y="137"/>
                </a:lnTo>
                <a:lnTo>
                  <a:pt x="297" y="156"/>
                </a:lnTo>
                <a:lnTo>
                  <a:pt x="302" y="177"/>
                </a:lnTo>
                <a:lnTo>
                  <a:pt x="305" y="199"/>
                </a:lnTo>
                <a:lnTo>
                  <a:pt x="305" y="222"/>
                </a:lnTo>
                <a:lnTo>
                  <a:pt x="305" y="247"/>
                </a:lnTo>
                <a:lnTo>
                  <a:pt x="304" y="258"/>
                </a:lnTo>
                <a:lnTo>
                  <a:pt x="302" y="270"/>
                </a:lnTo>
                <a:lnTo>
                  <a:pt x="299" y="294"/>
                </a:lnTo>
                <a:lnTo>
                  <a:pt x="295" y="318"/>
                </a:lnTo>
                <a:lnTo>
                  <a:pt x="289" y="342"/>
                </a:lnTo>
                <a:lnTo>
                  <a:pt x="283" y="364"/>
                </a:lnTo>
                <a:lnTo>
                  <a:pt x="274" y="387"/>
                </a:lnTo>
                <a:lnTo>
                  <a:pt x="266" y="409"/>
                </a:lnTo>
                <a:lnTo>
                  <a:pt x="257" y="428"/>
                </a:lnTo>
                <a:lnTo>
                  <a:pt x="245" y="447"/>
                </a:lnTo>
                <a:lnTo>
                  <a:pt x="232" y="462"/>
                </a:lnTo>
                <a:lnTo>
                  <a:pt x="219" y="475"/>
                </a:lnTo>
                <a:lnTo>
                  <a:pt x="205" y="486"/>
                </a:lnTo>
                <a:lnTo>
                  <a:pt x="190" y="494"/>
                </a:lnTo>
                <a:lnTo>
                  <a:pt x="172" y="498"/>
                </a:lnTo>
                <a:lnTo>
                  <a:pt x="154" y="499"/>
                </a:lnTo>
                <a:lnTo>
                  <a:pt x="134" y="496"/>
                </a:lnTo>
                <a:lnTo>
                  <a:pt x="126" y="494"/>
                </a:lnTo>
                <a:lnTo>
                  <a:pt x="118" y="491"/>
                </a:lnTo>
                <a:lnTo>
                  <a:pt x="103" y="484"/>
                </a:lnTo>
                <a:lnTo>
                  <a:pt x="89" y="475"/>
                </a:lnTo>
                <a:lnTo>
                  <a:pt x="76" y="466"/>
                </a:lnTo>
                <a:lnTo>
                  <a:pt x="63" y="455"/>
                </a:lnTo>
                <a:lnTo>
                  <a:pt x="52" y="442"/>
                </a:lnTo>
                <a:lnTo>
                  <a:pt x="42" y="429"/>
                </a:lnTo>
                <a:lnTo>
                  <a:pt x="34" y="414"/>
                </a:lnTo>
                <a:lnTo>
                  <a:pt x="25" y="397"/>
                </a:lnTo>
                <a:lnTo>
                  <a:pt x="19" y="378"/>
                </a:lnTo>
                <a:lnTo>
                  <a:pt x="13" y="360"/>
                </a:lnTo>
                <a:lnTo>
                  <a:pt x="8" y="340"/>
                </a:lnTo>
                <a:lnTo>
                  <a:pt x="4" y="318"/>
                </a:lnTo>
                <a:lnTo>
                  <a:pt x="2" y="295"/>
                </a:lnTo>
                <a:lnTo>
                  <a:pt x="1" y="271"/>
                </a:lnTo>
                <a:lnTo>
                  <a:pt x="0" y="247"/>
                </a:lnTo>
                <a:lnTo>
                  <a:pt x="0" y="233"/>
                </a:lnTo>
                <a:lnTo>
                  <a:pt x="1" y="221"/>
                </a:lnTo>
                <a:lnTo>
                  <a:pt x="3" y="196"/>
                </a:lnTo>
                <a:lnTo>
                  <a:pt x="7" y="172"/>
                </a:lnTo>
                <a:lnTo>
                  <a:pt x="12" y="150"/>
                </a:lnTo>
                <a:lnTo>
                  <a:pt x="18" y="128"/>
                </a:lnTo>
                <a:lnTo>
                  <a:pt x="24" y="107"/>
                </a:lnTo>
                <a:lnTo>
                  <a:pt x="33" y="88"/>
                </a:lnTo>
                <a:lnTo>
                  <a:pt x="44" y="71"/>
                </a:lnTo>
                <a:lnTo>
                  <a:pt x="53" y="54"/>
                </a:lnTo>
                <a:lnTo>
                  <a:pt x="66" y="41"/>
                </a:lnTo>
                <a:lnTo>
                  <a:pt x="79" y="29"/>
                </a:lnTo>
                <a:lnTo>
                  <a:pt x="93" y="19"/>
                </a:lnTo>
                <a:lnTo>
                  <a:pt x="107" y="10"/>
                </a:lnTo>
                <a:lnTo>
                  <a:pt x="125" y="5"/>
                </a:lnTo>
                <a:lnTo>
                  <a:pt x="142" y="1"/>
                </a:lnTo>
                <a:lnTo>
                  <a:pt x="159" y="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2" name=""/>
          <p:cNvSpPr/>
          <p:nvPr/>
        </p:nvSpPr>
        <p:spPr>
          <a:xfrm>
            <a:off x="1346040" y="3352680"/>
            <a:ext cx="28800" cy="142920"/>
          </a:xfrm>
          <a:custGeom>
            <a:avLst/>
            <a:gdLst/>
            <a:ahLst/>
            <a:rect l="l" t="t" r="r" b="b"/>
            <a:pathLst>
              <a:path w="100" h="362">
                <a:moveTo>
                  <a:pt x="52" y="0"/>
                </a:moveTo>
                <a:lnTo>
                  <a:pt x="58" y="2"/>
                </a:lnTo>
                <a:lnTo>
                  <a:pt x="65" y="6"/>
                </a:lnTo>
                <a:lnTo>
                  <a:pt x="77" y="19"/>
                </a:lnTo>
                <a:lnTo>
                  <a:pt x="85" y="36"/>
                </a:lnTo>
                <a:lnTo>
                  <a:pt x="93" y="61"/>
                </a:lnTo>
                <a:lnTo>
                  <a:pt x="96" y="87"/>
                </a:lnTo>
                <a:lnTo>
                  <a:pt x="100" y="118"/>
                </a:lnTo>
                <a:lnTo>
                  <a:pt x="100" y="151"/>
                </a:lnTo>
                <a:lnTo>
                  <a:pt x="100" y="184"/>
                </a:lnTo>
                <a:lnTo>
                  <a:pt x="96" y="218"/>
                </a:lnTo>
                <a:lnTo>
                  <a:pt x="93" y="250"/>
                </a:lnTo>
                <a:lnTo>
                  <a:pt x="87" y="279"/>
                </a:lnTo>
                <a:lnTo>
                  <a:pt x="79" y="307"/>
                </a:lnTo>
                <a:lnTo>
                  <a:pt x="69" y="330"/>
                </a:lnTo>
                <a:lnTo>
                  <a:pt x="60" y="346"/>
                </a:lnTo>
                <a:lnTo>
                  <a:pt x="47" y="357"/>
                </a:lnTo>
                <a:lnTo>
                  <a:pt x="35" y="362"/>
                </a:lnTo>
                <a:lnTo>
                  <a:pt x="30" y="352"/>
                </a:lnTo>
                <a:lnTo>
                  <a:pt x="25" y="341"/>
                </a:lnTo>
                <a:lnTo>
                  <a:pt x="18" y="319"/>
                </a:lnTo>
                <a:lnTo>
                  <a:pt x="12" y="296"/>
                </a:lnTo>
                <a:lnTo>
                  <a:pt x="7" y="271"/>
                </a:lnTo>
                <a:lnTo>
                  <a:pt x="3" y="245"/>
                </a:lnTo>
                <a:lnTo>
                  <a:pt x="1" y="219"/>
                </a:lnTo>
                <a:lnTo>
                  <a:pt x="0" y="192"/>
                </a:lnTo>
                <a:lnTo>
                  <a:pt x="0" y="167"/>
                </a:lnTo>
                <a:lnTo>
                  <a:pt x="2" y="141"/>
                </a:lnTo>
                <a:lnTo>
                  <a:pt x="6" y="116"/>
                </a:lnTo>
                <a:lnTo>
                  <a:pt x="9" y="92"/>
                </a:lnTo>
                <a:lnTo>
                  <a:pt x="15" y="70"/>
                </a:lnTo>
                <a:lnTo>
                  <a:pt x="23" y="50"/>
                </a:lnTo>
                <a:lnTo>
                  <a:pt x="31" y="31"/>
                </a:lnTo>
                <a:lnTo>
                  <a:pt x="40" y="14"/>
                </a:lnTo>
                <a:lnTo>
                  <a:pt x="52" y="0"/>
                </a:lnTo>
                <a:lnTo>
                  <a:pt x="52" y="0"/>
                </a:lnTo>
                <a:close/>
              </a:path>
            </a:pathLst>
          </a:custGeom>
          <a:solidFill>
            <a:srgbClr val="ababab"/>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3" name=""/>
          <p:cNvSpPr/>
          <p:nvPr/>
        </p:nvSpPr>
        <p:spPr>
          <a:xfrm>
            <a:off x="1346040" y="3352680"/>
            <a:ext cx="28800" cy="142920"/>
          </a:xfrm>
          <a:custGeom>
            <a:avLst/>
            <a:gdLst/>
            <a:ahLst/>
            <a:rect l="l" t="t" r="r" b="b"/>
            <a:pathLst>
              <a:path w="100" h="362">
                <a:moveTo>
                  <a:pt x="52" y="0"/>
                </a:moveTo>
                <a:lnTo>
                  <a:pt x="58" y="2"/>
                </a:lnTo>
                <a:lnTo>
                  <a:pt x="65" y="6"/>
                </a:lnTo>
                <a:lnTo>
                  <a:pt x="77" y="19"/>
                </a:lnTo>
                <a:lnTo>
                  <a:pt x="85" y="36"/>
                </a:lnTo>
                <a:lnTo>
                  <a:pt x="93" y="61"/>
                </a:lnTo>
                <a:lnTo>
                  <a:pt x="96" y="87"/>
                </a:lnTo>
                <a:lnTo>
                  <a:pt x="100" y="118"/>
                </a:lnTo>
                <a:lnTo>
                  <a:pt x="100" y="151"/>
                </a:lnTo>
                <a:lnTo>
                  <a:pt x="100" y="184"/>
                </a:lnTo>
                <a:lnTo>
                  <a:pt x="96" y="218"/>
                </a:lnTo>
                <a:lnTo>
                  <a:pt x="93" y="250"/>
                </a:lnTo>
                <a:lnTo>
                  <a:pt x="87" y="279"/>
                </a:lnTo>
                <a:lnTo>
                  <a:pt x="79" y="307"/>
                </a:lnTo>
                <a:lnTo>
                  <a:pt x="69" y="330"/>
                </a:lnTo>
                <a:lnTo>
                  <a:pt x="60" y="346"/>
                </a:lnTo>
                <a:lnTo>
                  <a:pt x="47" y="357"/>
                </a:lnTo>
                <a:lnTo>
                  <a:pt x="35" y="362"/>
                </a:lnTo>
                <a:lnTo>
                  <a:pt x="30" y="352"/>
                </a:lnTo>
                <a:lnTo>
                  <a:pt x="25" y="341"/>
                </a:lnTo>
                <a:lnTo>
                  <a:pt x="18" y="319"/>
                </a:lnTo>
                <a:lnTo>
                  <a:pt x="12" y="296"/>
                </a:lnTo>
                <a:lnTo>
                  <a:pt x="7" y="271"/>
                </a:lnTo>
                <a:lnTo>
                  <a:pt x="3" y="245"/>
                </a:lnTo>
                <a:lnTo>
                  <a:pt x="1" y="219"/>
                </a:lnTo>
                <a:lnTo>
                  <a:pt x="0" y="192"/>
                </a:lnTo>
                <a:lnTo>
                  <a:pt x="0" y="167"/>
                </a:lnTo>
                <a:lnTo>
                  <a:pt x="2" y="141"/>
                </a:lnTo>
                <a:lnTo>
                  <a:pt x="6" y="116"/>
                </a:lnTo>
                <a:lnTo>
                  <a:pt x="9" y="92"/>
                </a:lnTo>
                <a:lnTo>
                  <a:pt x="15" y="70"/>
                </a:lnTo>
                <a:lnTo>
                  <a:pt x="23" y="50"/>
                </a:lnTo>
                <a:lnTo>
                  <a:pt x="31" y="31"/>
                </a:lnTo>
                <a:lnTo>
                  <a:pt x="40" y="14"/>
                </a:lnTo>
                <a:lnTo>
                  <a:pt x="52" y="0"/>
                </a:lnTo>
                <a:lnTo>
                  <a:pt x="52"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4" name=""/>
          <p:cNvSpPr/>
          <p:nvPr/>
        </p:nvSpPr>
        <p:spPr>
          <a:xfrm>
            <a:off x="1320840" y="3324240"/>
            <a:ext cx="33120" cy="189000"/>
          </a:xfrm>
          <a:custGeom>
            <a:avLst/>
            <a:gdLst/>
            <a:ahLst/>
            <a:rect l="l" t="t" r="r" b="b"/>
            <a:pathLst>
              <a:path w="113" h="475">
                <a:moveTo>
                  <a:pt x="113" y="0"/>
                </a:moveTo>
                <a:lnTo>
                  <a:pt x="101" y="7"/>
                </a:lnTo>
                <a:lnTo>
                  <a:pt x="89" y="17"/>
                </a:lnTo>
                <a:lnTo>
                  <a:pt x="76" y="27"/>
                </a:lnTo>
                <a:lnTo>
                  <a:pt x="65" y="38"/>
                </a:lnTo>
                <a:lnTo>
                  <a:pt x="55" y="53"/>
                </a:lnTo>
                <a:lnTo>
                  <a:pt x="47" y="66"/>
                </a:lnTo>
                <a:lnTo>
                  <a:pt x="38" y="82"/>
                </a:lnTo>
                <a:lnTo>
                  <a:pt x="31" y="98"/>
                </a:lnTo>
                <a:lnTo>
                  <a:pt x="25" y="115"/>
                </a:lnTo>
                <a:lnTo>
                  <a:pt x="19" y="134"/>
                </a:lnTo>
                <a:lnTo>
                  <a:pt x="13" y="150"/>
                </a:lnTo>
                <a:lnTo>
                  <a:pt x="9" y="170"/>
                </a:lnTo>
                <a:lnTo>
                  <a:pt x="5" y="189"/>
                </a:lnTo>
                <a:lnTo>
                  <a:pt x="3" y="209"/>
                </a:lnTo>
                <a:lnTo>
                  <a:pt x="2" y="228"/>
                </a:lnTo>
                <a:lnTo>
                  <a:pt x="0" y="247"/>
                </a:lnTo>
                <a:lnTo>
                  <a:pt x="0" y="267"/>
                </a:lnTo>
                <a:lnTo>
                  <a:pt x="0" y="287"/>
                </a:lnTo>
                <a:lnTo>
                  <a:pt x="2" y="306"/>
                </a:lnTo>
                <a:lnTo>
                  <a:pt x="4" y="324"/>
                </a:lnTo>
                <a:lnTo>
                  <a:pt x="8" y="343"/>
                </a:lnTo>
                <a:lnTo>
                  <a:pt x="13" y="360"/>
                </a:lnTo>
                <a:lnTo>
                  <a:pt x="17" y="377"/>
                </a:lnTo>
                <a:lnTo>
                  <a:pt x="24" y="392"/>
                </a:lnTo>
                <a:lnTo>
                  <a:pt x="30" y="408"/>
                </a:lnTo>
                <a:lnTo>
                  <a:pt x="37" y="421"/>
                </a:lnTo>
                <a:lnTo>
                  <a:pt x="46" y="434"/>
                </a:lnTo>
                <a:lnTo>
                  <a:pt x="55" y="445"/>
                </a:lnTo>
                <a:lnTo>
                  <a:pt x="65" y="455"/>
                </a:lnTo>
                <a:lnTo>
                  <a:pt x="76" y="464"/>
                </a:lnTo>
                <a:lnTo>
                  <a:pt x="89" y="470"/>
                </a:lnTo>
                <a:lnTo>
                  <a:pt x="102" y="475"/>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5" name=""/>
          <p:cNvSpPr/>
          <p:nvPr/>
        </p:nvSpPr>
        <p:spPr>
          <a:xfrm>
            <a:off x="1290600" y="3338640"/>
            <a:ext cx="27000" cy="139680"/>
          </a:xfrm>
          <a:custGeom>
            <a:avLst/>
            <a:gdLst/>
            <a:ahLst/>
            <a:rect l="l" t="t" r="r" b="b"/>
            <a:pathLst>
              <a:path w="99" h="352">
                <a:moveTo>
                  <a:pt x="82" y="352"/>
                </a:moveTo>
                <a:lnTo>
                  <a:pt x="71" y="346"/>
                </a:lnTo>
                <a:lnTo>
                  <a:pt x="60" y="340"/>
                </a:lnTo>
                <a:lnTo>
                  <a:pt x="49" y="332"/>
                </a:lnTo>
                <a:lnTo>
                  <a:pt x="40" y="323"/>
                </a:lnTo>
                <a:lnTo>
                  <a:pt x="33" y="313"/>
                </a:lnTo>
                <a:lnTo>
                  <a:pt x="25" y="302"/>
                </a:lnTo>
                <a:lnTo>
                  <a:pt x="19" y="290"/>
                </a:lnTo>
                <a:lnTo>
                  <a:pt x="14" y="278"/>
                </a:lnTo>
                <a:lnTo>
                  <a:pt x="11" y="265"/>
                </a:lnTo>
                <a:lnTo>
                  <a:pt x="7" y="252"/>
                </a:lnTo>
                <a:lnTo>
                  <a:pt x="3" y="237"/>
                </a:lnTo>
                <a:lnTo>
                  <a:pt x="2" y="223"/>
                </a:lnTo>
                <a:lnTo>
                  <a:pt x="1" y="208"/>
                </a:lnTo>
                <a:lnTo>
                  <a:pt x="0" y="193"/>
                </a:lnTo>
                <a:lnTo>
                  <a:pt x="1" y="179"/>
                </a:lnTo>
                <a:lnTo>
                  <a:pt x="1" y="164"/>
                </a:lnTo>
                <a:lnTo>
                  <a:pt x="3" y="148"/>
                </a:lnTo>
                <a:lnTo>
                  <a:pt x="4" y="134"/>
                </a:lnTo>
                <a:lnTo>
                  <a:pt x="8" y="120"/>
                </a:lnTo>
                <a:lnTo>
                  <a:pt x="12" y="105"/>
                </a:lnTo>
                <a:lnTo>
                  <a:pt x="15" y="92"/>
                </a:lnTo>
                <a:lnTo>
                  <a:pt x="20" y="80"/>
                </a:lnTo>
                <a:lnTo>
                  <a:pt x="25" y="67"/>
                </a:lnTo>
                <a:lnTo>
                  <a:pt x="33" y="56"/>
                </a:lnTo>
                <a:lnTo>
                  <a:pt x="39" y="45"/>
                </a:lnTo>
                <a:lnTo>
                  <a:pt x="46" y="35"/>
                </a:lnTo>
                <a:lnTo>
                  <a:pt x="53" y="25"/>
                </a:lnTo>
                <a:lnTo>
                  <a:pt x="62" y="19"/>
                </a:lnTo>
                <a:lnTo>
                  <a:pt x="71" y="12"/>
                </a:lnTo>
                <a:lnTo>
                  <a:pt x="79" y="7"/>
                </a:lnTo>
                <a:lnTo>
                  <a:pt x="89" y="3"/>
                </a:lnTo>
                <a:lnTo>
                  <a:pt x="99"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6" name=""/>
          <p:cNvSpPr/>
          <p:nvPr/>
        </p:nvSpPr>
        <p:spPr>
          <a:xfrm>
            <a:off x="1370160" y="3328920"/>
            <a:ext cx="47520" cy="190440"/>
          </a:xfrm>
          <a:custGeom>
            <a:avLst/>
            <a:gdLst/>
            <a:ahLst/>
            <a:rect l="l" t="t" r="r" b="b"/>
            <a:pathLst>
              <a:path w="167" h="480">
                <a:moveTo>
                  <a:pt x="0" y="468"/>
                </a:moveTo>
                <a:lnTo>
                  <a:pt x="9" y="474"/>
                </a:lnTo>
                <a:lnTo>
                  <a:pt x="19" y="477"/>
                </a:lnTo>
                <a:lnTo>
                  <a:pt x="34" y="480"/>
                </a:lnTo>
                <a:lnTo>
                  <a:pt x="50" y="479"/>
                </a:lnTo>
                <a:lnTo>
                  <a:pt x="64" y="475"/>
                </a:lnTo>
                <a:lnTo>
                  <a:pt x="77" y="467"/>
                </a:lnTo>
                <a:lnTo>
                  <a:pt x="90" y="456"/>
                </a:lnTo>
                <a:lnTo>
                  <a:pt x="102" y="443"/>
                </a:lnTo>
                <a:lnTo>
                  <a:pt x="112" y="427"/>
                </a:lnTo>
                <a:lnTo>
                  <a:pt x="121" y="410"/>
                </a:lnTo>
                <a:lnTo>
                  <a:pt x="130" y="390"/>
                </a:lnTo>
                <a:lnTo>
                  <a:pt x="137" y="369"/>
                </a:lnTo>
                <a:lnTo>
                  <a:pt x="145" y="346"/>
                </a:lnTo>
                <a:lnTo>
                  <a:pt x="151" y="323"/>
                </a:lnTo>
                <a:lnTo>
                  <a:pt x="156" y="299"/>
                </a:lnTo>
                <a:lnTo>
                  <a:pt x="159" y="275"/>
                </a:lnTo>
                <a:lnTo>
                  <a:pt x="164" y="250"/>
                </a:lnTo>
                <a:lnTo>
                  <a:pt x="166" y="238"/>
                </a:lnTo>
                <a:lnTo>
                  <a:pt x="167" y="226"/>
                </a:lnTo>
                <a:lnTo>
                  <a:pt x="167" y="203"/>
                </a:lnTo>
                <a:lnTo>
                  <a:pt x="166" y="179"/>
                </a:lnTo>
                <a:lnTo>
                  <a:pt x="163" y="156"/>
                </a:lnTo>
                <a:lnTo>
                  <a:pt x="159" y="134"/>
                </a:lnTo>
                <a:lnTo>
                  <a:pt x="153" y="112"/>
                </a:lnTo>
                <a:lnTo>
                  <a:pt x="147" y="92"/>
                </a:lnTo>
                <a:lnTo>
                  <a:pt x="139" y="74"/>
                </a:lnTo>
                <a:lnTo>
                  <a:pt x="131" y="57"/>
                </a:lnTo>
                <a:lnTo>
                  <a:pt x="120" y="42"/>
                </a:lnTo>
                <a:lnTo>
                  <a:pt x="110" y="28"/>
                </a:lnTo>
                <a:lnTo>
                  <a:pt x="98" y="17"/>
                </a:lnTo>
                <a:lnTo>
                  <a:pt x="87" y="9"/>
                </a:lnTo>
                <a:lnTo>
                  <a:pt x="75" y="3"/>
                </a:lnTo>
                <a:lnTo>
                  <a:pt x="61" y="0"/>
                </a:lnTo>
                <a:lnTo>
                  <a:pt x="49" y="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7" name=""/>
          <p:cNvSpPr/>
          <p:nvPr/>
        </p:nvSpPr>
        <p:spPr>
          <a:xfrm>
            <a:off x="1347840" y="3359160"/>
            <a:ext cx="22320" cy="127080"/>
          </a:xfrm>
          <a:custGeom>
            <a:avLst/>
            <a:gdLst/>
            <a:ahLst/>
            <a:rect l="l" t="t" r="r" b="b"/>
            <a:pathLst>
              <a:path w="79" h="319">
                <a:moveTo>
                  <a:pt x="36" y="0"/>
                </a:moveTo>
                <a:lnTo>
                  <a:pt x="33" y="8"/>
                </a:lnTo>
                <a:lnTo>
                  <a:pt x="29" y="15"/>
                </a:lnTo>
                <a:lnTo>
                  <a:pt x="22" y="32"/>
                </a:lnTo>
                <a:lnTo>
                  <a:pt x="17" y="48"/>
                </a:lnTo>
                <a:lnTo>
                  <a:pt x="12" y="66"/>
                </a:lnTo>
                <a:lnTo>
                  <a:pt x="7" y="84"/>
                </a:lnTo>
                <a:lnTo>
                  <a:pt x="3" y="103"/>
                </a:lnTo>
                <a:lnTo>
                  <a:pt x="1" y="123"/>
                </a:lnTo>
                <a:lnTo>
                  <a:pt x="1" y="143"/>
                </a:lnTo>
                <a:lnTo>
                  <a:pt x="0" y="164"/>
                </a:lnTo>
                <a:lnTo>
                  <a:pt x="1" y="184"/>
                </a:lnTo>
                <a:lnTo>
                  <a:pt x="1" y="206"/>
                </a:lnTo>
                <a:lnTo>
                  <a:pt x="3" y="228"/>
                </a:lnTo>
                <a:lnTo>
                  <a:pt x="7" y="250"/>
                </a:lnTo>
                <a:lnTo>
                  <a:pt x="12" y="272"/>
                </a:lnTo>
                <a:lnTo>
                  <a:pt x="18" y="295"/>
                </a:lnTo>
                <a:lnTo>
                  <a:pt x="25" y="319"/>
                </a:lnTo>
                <a:lnTo>
                  <a:pt x="28" y="319"/>
                </a:lnTo>
                <a:lnTo>
                  <a:pt x="32" y="316"/>
                </a:lnTo>
                <a:lnTo>
                  <a:pt x="39" y="313"/>
                </a:lnTo>
                <a:lnTo>
                  <a:pt x="45" y="306"/>
                </a:lnTo>
                <a:lnTo>
                  <a:pt x="50" y="299"/>
                </a:lnTo>
                <a:lnTo>
                  <a:pt x="55" y="290"/>
                </a:lnTo>
                <a:lnTo>
                  <a:pt x="60" y="280"/>
                </a:lnTo>
                <a:lnTo>
                  <a:pt x="63" y="268"/>
                </a:lnTo>
                <a:lnTo>
                  <a:pt x="67" y="256"/>
                </a:lnTo>
                <a:lnTo>
                  <a:pt x="70" y="244"/>
                </a:lnTo>
                <a:lnTo>
                  <a:pt x="72" y="231"/>
                </a:lnTo>
                <a:lnTo>
                  <a:pt x="74" y="217"/>
                </a:lnTo>
                <a:lnTo>
                  <a:pt x="76" y="204"/>
                </a:lnTo>
                <a:lnTo>
                  <a:pt x="77" y="191"/>
                </a:lnTo>
                <a:lnTo>
                  <a:pt x="78" y="179"/>
                </a:lnTo>
                <a:lnTo>
                  <a:pt x="79" y="167"/>
                </a:lnTo>
                <a:lnTo>
                  <a:pt x="79" y="156"/>
                </a:lnTo>
                <a:lnTo>
                  <a:pt x="79" y="150"/>
                </a:lnTo>
                <a:lnTo>
                  <a:pt x="79" y="146"/>
                </a:lnTo>
                <a:lnTo>
                  <a:pt x="79" y="136"/>
                </a:lnTo>
                <a:lnTo>
                  <a:pt x="79" y="124"/>
                </a:lnTo>
                <a:lnTo>
                  <a:pt x="79" y="112"/>
                </a:lnTo>
                <a:lnTo>
                  <a:pt x="79" y="100"/>
                </a:lnTo>
                <a:lnTo>
                  <a:pt x="78" y="87"/>
                </a:lnTo>
                <a:lnTo>
                  <a:pt x="78" y="75"/>
                </a:lnTo>
                <a:lnTo>
                  <a:pt x="76" y="62"/>
                </a:lnTo>
                <a:lnTo>
                  <a:pt x="73" y="50"/>
                </a:lnTo>
                <a:lnTo>
                  <a:pt x="71" y="39"/>
                </a:lnTo>
                <a:lnTo>
                  <a:pt x="68" y="29"/>
                </a:lnTo>
                <a:lnTo>
                  <a:pt x="63" y="21"/>
                </a:lnTo>
                <a:lnTo>
                  <a:pt x="57" y="13"/>
                </a:lnTo>
                <a:lnTo>
                  <a:pt x="51" y="8"/>
                </a:lnTo>
                <a:lnTo>
                  <a:pt x="45" y="2"/>
                </a:lnTo>
                <a:lnTo>
                  <a:pt x="36" y="0"/>
                </a:lnTo>
                <a:lnTo>
                  <a:pt x="36"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8" name=""/>
          <p:cNvSpPr/>
          <p:nvPr/>
        </p:nvSpPr>
        <p:spPr>
          <a:xfrm>
            <a:off x="1347840" y="3359160"/>
            <a:ext cx="22320" cy="127080"/>
          </a:xfrm>
          <a:custGeom>
            <a:avLst/>
            <a:gdLst/>
            <a:ahLst/>
            <a:rect l="l" t="t" r="r" b="b"/>
            <a:pathLst>
              <a:path w="79" h="319">
                <a:moveTo>
                  <a:pt x="36" y="0"/>
                </a:moveTo>
                <a:lnTo>
                  <a:pt x="33" y="8"/>
                </a:lnTo>
                <a:lnTo>
                  <a:pt x="29" y="15"/>
                </a:lnTo>
                <a:lnTo>
                  <a:pt x="22" y="32"/>
                </a:lnTo>
                <a:lnTo>
                  <a:pt x="17" y="48"/>
                </a:lnTo>
                <a:lnTo>
                  <a:pt x="12" y="66"/>
                </a:lnTo>
                <a:lnTo>
                  <a:pt x="7" y="84"/>
                </a:lnTo>
                <a:lnTo>
                  <a:pt x="3" y="103"/>
                </a:lnTo>
                <a:lnTo>
                  <a:pt x="1" y="123"/>
                </a:lnTo>
                <a:lnTo>
                  <a:pt x="1" y="143"/>
                </a:lnTo>
                <a:lnTo>
                  <a:pt x="0" y="164"/>
                </a:lnTo>
                <a:lnTo>
                  <a:pt x="1" y="184"/>
                </a:lnTo>
                <a:lnTo>
                  <a:pt x="1" y="206"/>
                </a:lnTo>
                <a:lnTo>
                  <a:pt x="3" y="228"/>
                </a:lnTo>
                <a:lnTo>
                  <a:pt x="7" y="250"/>
                </a:lnTo>
                <a:lnTo>
                  <a:pt x="12" y="272"/>
                </a:lnTo>
                <a:lnTo>
                  <a:pt x="18" y="295"/>
                </a:lnTo>
                <a:lnTo>
                  <a:pt x="25" y="319"/>
                </a:lnTo>
                <a:lnTo>
                  <a:pt x="28" y="319"/>
                </a:lnTo>
                <a:lnTo>
                  <a:pt x="32" y="316"/>
                </a:lnTo>
                <a:lnTo>
                  <a:pt x="39" y="313"/>
                </a:lnTo>
                <a:lnTo>
                  <a:pt x="45" y="306"/>
                </a:lnTo>
                <a:lnTo>
                  <a:pt x="50" y="299"/>
                </a:lnTo>
                <a:lnTo>
                  <a:pt x="55" y="290"/>
                </a:lnTo>
                <a:lnTo>
                  <a:pt x="60" y="280"/>
                </a:lnTo>
                <a:lnTo>
                  <a:pt x="63" y="268"/>
                </a:lnTo>
                <a:lnTo>
                  <a:pt x="67" y="256"/>
                </a:lnTo>
                <a:lnTo>
                  <a:pt x="70" y="244"/>
                </a:lnTo>
                <a:lnTo>
                  <a:pt x="72" y="231"/>
                </a:lnTo>
                <a:lnTo>
                  <a:pt x="74" y="217"/>
                </a:lnTo>
                <a:lnTo>
                  <a:pt x="76" y="204"/>
                </a:lnTo>
                <a:lnTo>
                  <a:pt x="77" y="191"/>
                </a:lnTo>
                <a:lnTo>
                  <a:pt x="78" y="179"/>
                </a:lnTo>
                <a:lnTo>
                  <a:pt x="79" y="167"/>
                </a:lnTo>
                <a:lnTo>
                  <a:pt x="79" y="156"/>
                </a:lnTo>
                <a:lnTo>
                  <a:pt x="79" y="150"/>
                </a:lnTo>
                <a:lnTo>
                  <a:pt x="79" y="146"/>
                </a:lnTo>
                <a:lnTo>
                  <a:pt x="79" y="136"/>
                </a:lnTo>
                <a:lnTo>
                  <a:pt x="79" y="124"/>
                </a:lnTo>
                <a:lnTo>
                  <a:pt x="79" y="112"/>
                </a:lnTo>
                <a:lnTo>
                  <a:pt x="79" y="100"/>
                </a:lnTo>
                <a:lnTo>
                  <a:pt x="78" y="87"/>
                </a:lnTo>
                <a:lnTo>
                  <a:pt x="78" y="75"/>
                </a:lnTo>
                <a:lnTo>
                  <a:pt x="76" y="62"/>
                </a:lnTo>
                <a:lnTo>
                  <a:pt x="73" y="50"/>
                </a:lnTo>
                <a:lnTo>
                  <a:pt x="71" y="39"/>
                </a:lnTo>
                <a:lnTo>
                  <a:pt x="68" y="29"/>
                </a:lnTo>
                <a:lnTo>
                  <a:pt x="63" y="21"/>
                </a:lnTo>
                <a:lnTo>
                  <a:pt x="57" y="13"/>
                </a:lnTo>
                <a:lnTo>
                  <a:pt x="51" y="8"/>
                </a:lnTo>
                <a:lnTo>
                  <a:pt x="45" y="2"/>
                </a:lnTo>
                <a:lnTo>
                  <a:pt x="36" y="0"/>
                </a:lnTo>
                <a:lnTo>
                  <a:pt x="36" y="0"/>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09" name=""/>
          <p:cNvSpPr/>
          <p:nvPr/>
        </p:nvSpPr>
        <p:spPr>
          <a:xfrm>
            <a:off x="1347840" y="3408480"/>
            <a:ext cx="17280" cy="69840"/>
          </a:xfrm>
          <a:custGeom>
            <a:avLst/>
            <a:gdLst/>
            <a:ahLst/>
            <a:rect l="l" t="t" r="r" b="b"/>
            <a:pathLst>
              <a:path w="62" h="177">
                <a:moveTo>
                  <a:pt x="61" y="9"/>
                </a:moveTo>
                <a:lnTo>
                  <a:pt x="59" y="13"/>
                </a:lnTo>
                <a:lnTo>
                  <a:pt x="58" y="16"/>
                </a:lnTo>
                <a:lnTo>
                  <a:pt x="57" y="21"/>
                </a:lnTo>
                <a:lnTo>
                  <a:pt x="56" y="26"/>
                </a:lnTo>
                <a:lnTo>
                  <a:pt x="53" y="31"/>
                </a:lnTo>
                <a:lnTo>
                  <a:pt x="51" y="35"/>
                </a:lnTo>
                <a:lnTo>
                  <a:pt x="47" y="38"/>
                </a:lnTo>
                <a:lnTo>
                  <a:pt x="49" y="34"/>
                </a:lnTo>
                <a:lnTo>
                  <a:pt x="51" y="29"/>
                </a:lnTo>
                <a:lnTo>
                  <a:pt x="49" y="24"/>
                </a:lnTo>
                <a:lnTo>
                  <a:pt x="48" y="19"/>
                </a:lnTo>
                <a:lnTo>
                  <a:pt x="45" y="13"/>
                </a:lnTo>
                <a:lnTo>
                  <a:pt x="41" y="9"/>
                </a:lnTo>
                <a:lnTo>
                  <a:pt x="38" y="4"/>
                </a:lnTo>
                <a:lnTo>
                  <a:pt x="35" y="0"/>
                </a:lnTo>
                <a:lnTo>
                  <a:pt x="32" y="2"/>
                </a:lnTo>
                <a:lnTo>
                  <a:pt x="26" y="7"/>
                </a:lnTo>
                <a:lnTo>
                  <a:pt x="21" y="11"/>
                </a:lnTo>
                <a:lnTo>
                  <a:pt x="16" y="15"/>
                </a:lnTo>
                <a:lnTo>
                  <a:pt x="13" y="16"/>
                </a:lnTo>
                <a:lnTo>
                  <a:pt x="8" y="16"/>
                </a:lnTo>
                <a:lnTo>
                  <a:pt x="0" y="16"/>
                </a:lnTo>
                <a:lnTo>
                  <a:pt x="0" y="20"/>
                </a:lnTo>
                <a:lnTo>
                  <a:pt x="0" y="25"/>
                </a:lnTo>
                <a:lnTo>
                  <a:pt x="2" y="33"/>
                </a:lnTo>
                <a:lnTo>
                  <a:pt x="2" y="42"/>
                </a:lnTo>
                <a:lnTo>
                  <a:pt x="2" y="50"/>
                </a:lnTo>
                <a:lnTo>
                  <a:pt x="2" y="60"/>
                </a:lnTo>
                <a:lnTo>
                  <a:pt x="3" y="69"/>
                </a:lnTo>
                <a:lnTo>
                  <a:pt x="3" y="77"/>
                </a:lnTo>
                <a:lnTo>
                  <a:pt x="3" y="86"/>
                </a:lnTo>
                <a:lnTo>
                  <a:pt x="4" y="94"/>
                </a:lnTo>
                <a:lnTo>
                  <a:pt x="5" y="102"/>
                </a:lnTo>
                <a:lnTo>
                  <a:pt x="5" y="111"/>
                </a:lnTo>
                <a:lnTo>
                  <a:pt x="8" y="120"/>
                </a:lnTo>
                <a:lnTo>
                  <a:pt x="9" y="129"/>
                </a:lnTo>
                <a:lnTo>
                  <a:pt x="10" y="136"/>
                </a:lnTo>
                <a:lnTo>
                  <a:pt x="13" y="145"/>
                </a:lnTo>
                <a:lnTo>
                  <a:pt x="15" y="154"/>
                </a:lnTo>
                <a:lnTo>
                  <a:pt x="20" y="154"/>
                </a:lnTo>
                <a:lnTo>
                  <a:pt x="24" y="154"/>
                </a:lnTo>
                <a:lnTo>
                  <a:pt x="27" y="151"/>
                </a:lnTo>
                <a:lnTo>
                  <a:pt x="30" y="145"/>
                </a:lnTo>
                <a:lnTo>
                  <a:pt x="31" y="142"/>
                </a:lnTo>
                <a:lnTo>
                  <a:pt x="34" y="138"/>
                </a:lnTo>
                <a:lnTo>
                  <a:pt x="36" y="132"/>
                </a:lnTo>
                <a:lnTo>
                  <a:pt x="36" y="136"/>
                </a:lnTo>
                <a:lnTo>
                  <a:pt x="35" y="142"/>
                </a:lnTo>
                <a:lnTo>
                  <a:pt x="32" y="147"/>
                </a:lnTo>
                <a:lnTo>
                  <a:pt x="31" y="152"/>
                </a:lnTo>
                <a:lnTo>
                  <a:pt x="30" y="156"/>
                </a:lnTo>
                <a:lnTo>
                  <a:pt x="29" y="162"/>
                </a:lnTo>
                <a:lnTo>
                  <a:pt x="27" y="167"/>
                </a:lnTo>
                <a:lnTo>
                  <a:pt x="27" y="170"/>
                </a:lnTo>
                <a:lnTo>
                  <a:pt x="27" y="174"/>
                </a:lnTo>
                <a:lnTo>
                  <a:pt x="27" y="177"/>
                </a:lnTo>
                <a:lnTo>
                  <a:pt x="29" y="172"/>
                </a:lnTo>
                <a:lnTo>
                  <a:pt x="31" y="168"/>
                </a:lnTo>
                <a:lnTo>
                  <a:pt x="36" y="157"/>
                </a:lnTo>
                <a:lnTo>
                  <a:pt x="40" y="147"/>
                </a:lnTo>
                <a:lnTo>
                  <a:pt x="43" y="136"/>
                </a:lnTo>
                <a:lnTo>
                  <a:pt x="47" y="126"/>
                </a:lnTo>
                <a:lnTo>
                  <a:pt x="49" y="115"/>
                </a:lnTo>
                <a:lnTo>
                  <a:pt x="52" y="104"/>
                </a:lnTo>
                <a:lnTo>
                  <a:pt x="54" y="94"/>
                </a:lnTo>
                <a:lnTo>
                  <a:pt x="57" y="83"/>
                </a:lnTo>
                <a:lnTo>
                  <a:pt x="58" y="71"/>
                </a:lnTo>
                <a:lnTo>
                  <a:pt x="59" y="61"/>
                </a:lnTo>
                <a:lnTo>
                  <a:pt x="61" y="50"/>
                </a:lnTo>
                <a:lnTo>
                  <a:pt x="61" y="39"/>
                </a:lnTo>
                <a:lnTo>
                  <a:pt x="62" y="29"/>
                </a:lnTo>
                <a:lnTo>
                  <a:pt x="62" y="19"/>
                </a:lnTo>
                <a:lnTo>
                  <a:pt x="61" y="9"/>
                </a:lnTo>
                <a:lnTo>
                  <a:pt x="61" y="9"/>
                </a:lnTo>
                <a:lnTo>
                  <a:pt x="61" y="9"/>
                </a:lnTo>
                <a:close/>
              </a:path>
            </a:pathLst>
          </a:custGeom>
          <a:solidFill>
            <a:srgbClr val="ffffff"/>
          </a:solidFill>
          <a:ln w="0">
            <a:no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210" name=""/>
          <p:cNvSpPr/>
          <p:nvPr/>
        </p:nvSpPr>
        <p:spPr>
          <a:xfrm>
            <a:off x="1347840" y="3408480"/>
            <a:ext cx="17280" cy="69840"/>
          </a:xfrm>
          <a:custGeom>
            <a:avLst/>
            <a:gdLst/>
            <a:ahLst/>
            <a:rect l="l" t="t" r="r" b="b"/>
            <a:pathLst>
              <a:path w="62" h="177">
                <a:moveTo>
                  <a:pt x="61" y="9"/>
                </a:moveTo>
                <a:lnTo>
                  <a:pt x="59" y="13"/>
                </a:lnTo>
                <a:lnTo>
                  <a:pt x="58" y="16"/>
                </a:lnTo>
                <a:lnTo>
                  <a:pt x="57" y="21"/>
                </a:lnTo>
                <a:lnTo>
                  <a:pt x="56" y="26"/>
                </a:lnTo>
                <a:lnTo>
                  <a:pt x="53" y="31"/>
                </a:lnTo>
                <a:lnTo>
                  <a:pt x="51" y="35"/>
                </a:lnTo>
                <a:lnTo>
                  <a:pt x="47" y="38"/>
                </a:lnTo>
                <a:lnTo>
                  <a:pt x="49" y="34"/>
                </a:lnTo>
                <a:lnTo>
                  <a:pt x="51" y="29"/>
                </a:lnTo>
                <a:lnTo>
                  <a:pt x="49" y="24"/>
                </a:lnTo>
                <a:lnTo>
                  <a:pt x="48" y="19"/>
                </a:lnTo>
                <a:lnTo>
                  <a:pt x="45" y="13"/>
                </a:lnTo>
                <a:lnTo>
                  <a:pt x="41" y="9"/>
                </a:lnTo>
                <a:lnTo>
                  <a:pt x="38" y="4"/>
                </a:lnTo>
                <a:lnTo>
                  <a:pt x="35" y="0"/>
                </a:lnTo>
                <a:lnTo>
                  <a:pt x="32" y="2"/>
                </a:lnTo>
                <a:lnTo>
                  <a:pt x="26" y="7"/>
                </a:lnTo>
                <a:lnTo>
                  <a:pt x="21" y="11"/>
                </a:lnTo>
                <a:lnTo>
                  <a:pt x="16" y="15"/>
                </a:lnTo>
                <a:lnTo>
                  <a:pt x="13" y="16"/>
                </a:lnTo>
                <a:lnTo>
                  <a:pt x="8" y="16"/>
                </a:lnTo>
                <a:lnTo>
                  <a:pt x="0" y="16"/>
                </a:lnTo>
                <a:lnTo>
                  <a:pt x="0" y="20"/>
                </a:lnTo>
                <a:lnTo>
                  <a:pt x="0" y="25"/>
                </a:lnTo>
                <a:lnTo>
                  <a:pt x="2" y="33"/>
                </a:lnTo>
                <a:lnTo>
                  <a:pt x="2" y="42"/>
                </a:lnTo>
                <a:lnTo>
                  <a:pt x="2" y="50"/>
                </a:lnTo>
                <a:lnTo>
                  <a:pt x="2" y="60"/>
                </a:lnTo>
                <a:lnTo>
                  <a:pt x="3" y="69"/>
                </a:lnTo>
                <a:lnTo>
                  <a:pt x="3" y="77"/>
                </a:lnTo>
                <a:lnTo>
                  <a:pt x="3" y="86"/>
                </a:lnTo>
                <a:lnTo>
                  <a:pt x="4" y="94"/>
                </a:lnTo>
                <a:lnTo>
                  <a:pt x="5" y="102"/>
                </a:lnTo>
                <a:lnTo>
                  <a:pt x="5" y="111"/>
                </a:lnTo>
                <a:lnTo>
                  <a:pt x="8" y="120"/>
                </a:lnTo>
                <a:lnTo>
                  <a:pt x="9" y="129"/>
                </a:lnTo>
                <a:lnTo>
                  <a:pt x="10" y="136"/>
                </a:lnTo>
                <a:lnTo>
                  <a:pt x="13" y="145"/>
                </a:lnTo>
                <a:lnTo>
                  <a:pt x="15" y="154"/>
                </a:lnTo>
                <a:lnTo>
                  <a:pt x="20" y="154"/>
                </a:lnTo>
                <a:lnTo>
                  <a:pt x="24" y="154"/>
                </a:lnTo>
                <a:lnTo>
                  <a:pt x="27" y="151"/>
                </a:lnTo>
                <a:lnTo>
                  <a:pt x="30" y="145"/>
                </a:lnTo>
                <a:lnTo>
                  <a:pt x="31" y="142"/>
                </a:lnTo>
                <a:lnTo>
                  <a:pt x="34" y="138"/>
                </a:lnTo>
                <a:lnTo>
                  <a:pt x="36" y="132"/>
                </a:lnTo>
                <a:lnTo>
                  <a:pt x="36" y="136"/>
                </a:lnTo>
                <a:lnTo>
                  <a:pt x="35" y="142"/>
                </a:lnTo>
                <a:lnTo>
                  <a:pt x="32" y="147"/>
                </a:lnTo>
                <a:lnTo>
                  <a:pt x="31" y="152"/>
                </a:lnTo>
                <a:lnTo>
                  <a:pt x="30" y="156"/>
                </a:lnTo>
                <a:lnTo>
                  <a:pt x="29" y="162"/>
                </a:lnTo>
                <a:lnTo>
                  <a:pt x="27" y="167"/>
                </a:lnTo>
                <a:lnTo>
                  <a:pt x="27" y="170"/>
                </a:lnTo>
                <a:lnTo>
                  <a:pt x="27" y="174"/>
                </a:lnTo>
                <a:lnTo>
                  <a:pt x="27" y="177"/>
                </a:lnTo>
                <a:lnTo>
                  <a:pt x="29" y="172"/>
                </a:lnTo>
                <a:lnTo>
                  <a:pt x="31" y="168"/>
                </a:lnTo>
                <a:lnTo>
                  <a:pt x="36" y="157"/>
                </a:lnTo>
                <a:lnTo>
                  <a:pt x="40" y="147"/>
                </a:lnTo>
                <a:lnTo>
                  <a:pt x="43" y="136"/>
                </a:lnTo>
                <a:lnTo>
                  <a:pt x="47" y="126"/>
                </a:lnTo>
                <a:lnTo>
                  <a:pt x="49" y="115"/>
                </a:lnTo>
                <a:lnTo>
                  <a:pt x="52" y="104"/>
                </a:lnTo>
                <a:lnTo>
                  <a:pt x="54" y="94"/>
                </a:lnTo>
                <a:lnTo>
                  <a:pt x="57" y="83"/>
                </a:lnTo>
                <a:lnTo>
                  <a:pt x="58" y="71"/>
                </a:lnTo>
                <a:lnTo>
                  <a:pt x="59" y="61"/>
                </a:lnTo>
                <a:lnTo>
                  <a:pt x="61" y="50"/>
                </a:lnTo>
                <a:lnTo>
                  <a:pt x="61" y="39"/>
                </a:lnTo>
                <a:lnTo>
                  <a:pt x="62" y="29"/>
                </a:lnTo>
                <a:lnTo>
                  <a:pt x="62" y="19"/>
                </a:lnTo>
                <a:lnTo>
                  <a:pt x="61" y="9"/>
                </a:lnTo>
                <a:lnTo>
                  <a:pt x="61" y="9"/>
                </a:lnTo>
              </a:path>
            </a:pathLst>
          </a:custGeom>
          <a:noFill/>
          <a:ln w="0">
            <a:solidFill>
              <a:srgbClr val="ffffff"/>
            </a:solidFill>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211" name=""/>
          <p:cNvSpPr/>
          <p:nvPr/>
        </p:nvSpPr>
        <p:spPr>
          <a:xfrm>
            <a:off x="1347840" y="3427560"/>
            <a:ext cx="15840" cy="36360"/>
          </a:xfrm>
          <a:custGeom>
            <a:avLst/>
            <a:gdLst/>
            <a:ahLst/>
            <a:rect l="l" t="t" r="r" b="b"/>
            <a:pathLst>
              <a:path w="58" h="92">
                <a:moveTo>
                  <a:pt x="0" y="14"/>
                </a:moveTo>
                <a:lnTo>
                  <a:pt x="0" y="18"/>
                </a:lnTo>
                <a:lnTo>
                  <a:pt x="0" y="21"/>
                </a:lnTo>
                <a:lnTo>
                  <a:pt x="0" y="24"/>
                </a:lnTo>
                <a:lnTo>
                  <a:pt x="0" y="29"/>
                </a:lnTo>
                <a:lnTo>
                  <a:pt x="2" y="32"/>
                </a:lnTo>
                <a:lnTo>
                  <a:pt x="2" y="35"/>
                </a:lnTo>
                <a:lnTo>
                  <a:pt x="2" y="39"/>
                </a:lnTo>
                <a:lnTo>
                  <a:pt x="2" y="43"/>
                </a:lnTo>
                <a:lnTo>
                  <a:pt x="2" y="46"/>
                </a:lnTo>
                <a:lnTo>
                  <a:pt x="2" y="50"/>
                </a:lnTo>
                <a:lnTo>
                  <a:pt x="3" y="54"/>
                </a:lnTo>
                <a:lnTo>
                  <a:pt x="3" y="57"/>
                </a:lnTo>
                <a:lnTo>
                  <a:pt x="3" y="62"/>
                </a:lnTo>
                <a:lnTo>
                  <a:pt x="3" y="65"/>
                </a:lnTo>
                <a:lnTo>
                  <a:pt x="3" y="68"/>
                </a:lnTo>
                <a:lnTo>
                  <a:pt x="4" y="72"/>
                </a:lnTo>
                <a:lnTo>
                  <a:pt x="5" y="66"/>
                </a:lnTo>
                <a:lnTo>
                  <a:pt x="8" y="61"/>
                </a:lnTo>
                <a:lnTo>
                  <a:pt x="10" y="56"/>
                </a:lnTo>
                <a:lnTo>
                  <a:pt x="11" y="52"/>
                </a:lnTo>
                <a:lnTo>
                  <a:pt x="15" y="48"/>
                </a:lnTo>
                <a:lnTo>
                  <a:pt x="19" y="53"/>
                </a:lnTo>
                <a:lnTo>
                  <a:pt x="20" y="56"/>
                </a:lnTo>
                <a:lnTo>
                  <a:pt x="21" y="61"/>
                </a:lnTo>
                <a:lnTo>
                  <a:pt x="21" y="64"/>
                </a:lnTo>
                <a:lnTo>
                  <a:pt x="21" y="68"/>
                </a:lnTo>
                <a:lnTo>
                  <a:pt x="21" y="74"/>
                </a:lnTo>
                <a:lnTo>
                  <a:pt x="20" y="79"/>
                </a:lnTo>
                <a:lnTo>
                  <a:pt x="18" y="86"/>
                </a:lnTo>
                <a:lnTo>
                  <a:pt x="16" y="89"/>
                </a:lnTo>
                <a:lnTo>
                  <a:pt x="15" y="92"/>
                </a:lnTo>
                <a:lnTo>
                  <a:pt x="20" y="89"/>
                </a:lnTo>
                <a:lnTo>
                  <a:pt x="24" y="86"/>
                </a:lnTo>
                <a:lnTo>
                  <a:pt x="27" y="79"/>
                </a:lnTo>
                <a:lnTo>
                  <a:pt x="31" y="75"/>
                </a:lnTo>
                <a:lnTo>
                  <a:pt x="36" y="72"/>
                </a:lnTo>
                <a:lnTo>
                  <a:pt x="40" y="73"/>
                </a:lnTo>
                <a:lnTo>
                  <a:pt x="43" y="79"/>
                </a:lnTo>
                <a:lnTo>
                  <a:pt x="43" y="84"/>
                </a:lnTo>
                <a:lnTo>
                  <a:pt x="45" y="90"/>
                </a:lnTo>
                <a:lnTo>
                  <a:pt x="45" y="87"/>
                </a:lnTo>
                <a:lnTo>
                  <a:pt x="45" y="84"/>
                </a:lnTo>
                <a:lnTo>
                  <a:pt x="47" y="80"/>
                </a:lnTo>
                <a:lnTo>
                  <a:pt x="47" y="75"/>
                </a:lnTo>
                <a:lnTo>
                  <a:pt x="48" y="72"/>
                </a:lnTo>
                <a:lnTo>
                  <a:pt x="49" y="66"/>
                </a:lnTo>
                <a:lnTo>
                  <a:pt x="51" y="62"/>
                </a:lnTo>
                <a:lnTo>
                  <a:pt x="52" y="57"/>
                </a:lnTo>
                <a:lnTo>
                  <a:pt x="53" y="53"/>
                </a:lnTo>
                <a:lnTo>
                  <a:pt x="54" y="48"/>
                </a:lnTo>
                <a:lnTo>
                  <a:pt x="56" y="44"/>
                </a:lnTo>
                <a:lnTo>
                  <a:pt x="57" y="40"/>
                </a:lnTo>
                <a:lnTo>
                  <a:pt x="57" y="35"/>
                </a:lnTo>
                <a:lnTo>
                  <a:pt x="58" y="32"/>
                </a:lnTo>
                <a:lnTo>
                  <a:pt x="58" y="29"/>
                </a:lnTo>
                <a:lnTo>
                  <a:pt x="58" y="25"/>
                </a:lnTo>
                <a:lnTo>
                  <a:pt x="53" y="28"/>
                </a:lnTo>
                <a:lnTo>
                  <a:pt x="49" y="30"/>
                </a:lnTo>
                <a:lnTo>
                  <a:pt x="46" y="31"/>
                </a:lnTo>
                <a:lnTo>
                  <a:pt x="41" y="32"/>
                </a:lnTo>
                <a:lnTo>
                  <a:pt x="37" y="34"/>
                </a:lnTo>
                <a:lnTo>
                  <a:pt x="34" y="35"/>
                </a:lnTo>
                <a:lnTo>
                  <a:pt x="30" y="37"/>
                </a:lnTo>
                <a:lnTo>
                  <a:pt x="34" y="32"/>
                </a:lnTo>
                <a:lnTo>
                  <a:pt x="36" y="28"/>
                </a:lnTo>
                <a:lnTo>
                  <a:pt x="40" y="23"/>
                </a:lnTo>
                <a:lnTo>
                  <a:pt x="41" y="18"/>
                </a:lnTo>
                <a:lnTo>
                  <a:pt x="42" y="14"/>
                </a:lnTo>
                <a:lnTo>
                  <a:pt x="43" y="9"/>
                </a:lnTo>
                <a:lnTo>
                  <a:pt x="43" y="4"/>
                </a:lnTo>
                <a:lnTo>
                  <a:pt x="43" y="0"/>
                </a:lnTo>
                <a:lnTo>
                  <a:pt x="41" y="1"/>
                </a:lnTo>
                <a:lnTo>
                  <a:pt x="35" y="8"/>
                </a:lnTo>
                <a:lnTo>
                  <a:pt x="31" y="11"/>
                </a:lnTo>
                <a:lnTo>
                  <a:pt x="25" y="17"/>
                </a:lnTo>
                <a:lnTo>
                  <a:pt x="20" y="21"/>
                </a:lnTo>
                <a:lnTo>
                  <a:pt x="16" y="23"/>
                </a:lnTo>
                <a:lnTo>
                  <a:pt x="13" y="24"/>
                </a:lnTo>
                <a:lnTo>
                  <a:pt x="9" y="22"/>
                </a:lnTo>
                <a:lnTo>
                  <a:pt x="3" y="18"/>
                </a:lnTo>
                <a:lnTo>
                  <a:pt x="0" y="14"/>
                </a:lnTo>
                <a:lnTo>
                  <a:pt x="0" y="14"/>
                </a:lnTo>
                <a:lnTo>
                  <a:pt x="0" y="14"/>
                </a:lnTo>
                <a:close/>
              </a:path>
            </a:pathLst>
          </a:custGeom>
          <a:solidFill>
            <a:srgbClr val="ababab"/>
          </a:solidFill>
          <a:ln w="0">
            <a:no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Arial"/>
            </a:endParaRPr>
          </a:p>
        </p:txBody>
      </p:sp>
      <p:sp>
        <p:nvSpPr>
          <p:cNvPr id="212" name=""/>
          <p:cNvSpPr/>
          <p:nvPr/>
        </p:nvSpPr>
        <p:spPr>
          <a:xfrm>
            <a:off x="1347840" y="3427560"/>
            <a:ext cx="15840" cy="36360"/>
          </a:xfrm>
          <a:custGeom>
            <a:avLst/>
            <a:gdLst/>
            <a:ahLst/>
            <a:rect l="l" t="t" r="r" b="b"/>
            <a:pathLst>
              <a:path w="58" h="92">
                <a:moveTo>
                  <a:pt x="0" y="14"/>
                </a:moveTo>
                <a:lnTo>
                  <a:pt x="0" y="18"/>
                </a:lnTo>
                <a:lnTo>
                  <a:pt x="0" y="21"/>
                </a:lnTo>
                <a:lnTo>
                  <a:pt x="0" y="24"/>
                </a:lnTo>
                <a:lnTo>
                  <a:pt x="0" y="29"/>
                </a:lnTo>
                <a:lnTo>
                  <a:pt x="2" y="32"/>
                </a:lnTo>
                <a:lnTo>
                  <a:pt x="2" y="35"/>
                </a:lnTo>
                <a:lnTo>
                  <a:pt x="2" y="39"/>
                </a:lnTo>
                <a:lnTo>
                  <a:pt x="2" y="43"/>
                </a:lnTo>
                <a:lnTo>
                  <a:pt x="2" y="46"/>
                </a:lnTo>
                <a:lnTo>
                  <a:pt x="2" y="50"/>
                </a:lnTo>
                <a:lnTo>
                  <a:pt x="3" y="54"/>
                </a:lnTo>
                <a:lnTo>
                  <a:pt x="3" y="57"/>
                </a:lnTo>
                <a:lnTo>
                  <a:pt x="3" y="62"/>
                </a:lnTo>
                <a:lnTo>
                  <a:pt x="3" y="65"/>
                </a:lnTo>
                <a:lnTo>
                  <a:pt x="3" y="68"/>
                </a:lnTo>
                <a:lnTo>
                  <a:pt x="4" y="72"/>
                </a:lnTo>
                <a:lnTo>
                  <a:pt x="5" y="66"/>
                </a:lnTo>
                <a:lnTo>
                  <a:pt x="8" y="61"/>
                </a:lnTo>
                <a:lnTo>
                  <a:pt x="10" y="56"/>
                </a:lnTo>
                <a:lnTo>
                  <a:pt x="11" y="52"/>
                </a:lnTo>
                <a:lnTo>
                  <a:pt x="15" y="48"/>
                </a:lnTo>
                <a:lnTo>
                  <a:pt x="19" y="53"/>
                </a:lnTo>
                <a:lnTo>
                  <a:pt x="20" y="56"/>
                </a:lnTo>
                <a:lnTo>
                  <a:pt x="21" y="61"/>
                </a:lnTo>
                <a:lnTo>
                  <a:pt x="21" y="64"/>
                </a:lnTo>
                <a:lnTo>
                  <a:pt x="21" y="68"/>
                </a:lnTo>
                <a:lnTo>
                  <a:pt x="21" y="74"/>
                </a:lnTo>
                <a:lnTo>
                  <a:pt x="20" y="79"/>
                </a:lnTo>
                <a:lnTo>
                  <a:pt x="18" y="86"/>
                </a:lnTo>
                <a:lnTo>
                  <a:pt x="16" y="89"/>
                </a:lnTo>
                <a:lnTo>
                  <a:pt x="15" y="92"/>
                </a:lnTo>
                <a:lnTo>
                  <a:pt x="20" y="89"/>
                </a:lnTo>
                <a:lnTo>
                  <a:pt x="24" y="86"/>
                </a:lnTo>
                <a:lnTo>
                  <a:pt x="27" y="79"/>
                </a:lnTo>
                <a:lnTo>
                  <a:pt x="31" y="75"/>
                </a:lnTo>
                <a:lnTo>
                  <a:pt x="36" y="72"/>
                </a:lnTo>
                <a:lnTo>
                  <a:pt x="40" y="73"/>
                </a:lnTo>
                <a:lnTo>
                  <a:pt x="43" y="79"/>
                </a:lnTo>
                <a:lnTo>
                  <a:pt x="43" y="84"/>
                </a:lnTo>
                <a:lnTo>
                  <a:pt x="45" y="90"/>
                </a:lnTo>
                <a:lnTo>
                  <a:pt x="45" y="87"/>
                </a:lnTo>
                <a:lnTo>
                  <a:pt x="45" y="84"/>
                </a:lnTo>
                <a:lnTo>
                  <a:pt x="47" y="80"/>
                </a:lnTo>
                <a:lnTo>
                  <a:pt x="47" y="75"/>
                </a:lnTo>
                <a:lnTo>
                  <a:pt x="48" y="72"/>
                </a:lnTo>
                <a:lnTo>
                  <a:pt x="49" y="66"/>
                </a:lnTo>
                <a:lnTo>
                  <a:pt x="51" y="62"/>
                </a:lnTo>
                <a:lnTo>
                  <a:pt x="52" y="57"/>
                </a:lnTo>
                <a:lnTo>
                  <a:pt x="53" y="53"/>
                </a:lnTo>
                <a:lnTo>
                  <a:pt x="54" y="48"/>
                </a:lnTo>
                <a:lnTo>
                  <a:pt x="56" y="44"/>
                </a:lnTo>
                <a:lnTo>
                  <a:pt x="57" y="40"/>
                </a:lnTo>
                <a:lnTo>
                  <a:pt x="57" y="35"/>
                </a:lnTo>
                <a:lnTo>
                  <a:pt x="58" y="32"/>
                </a:lnTo>
                <a:lnTo>
                  <a:pt x="58" y="29"/>
                </a:lnTo>
                <a:lnTo>
                  <a:pt x="58" y="25"/>
                </a:lnTo>
                <a:lnTo>
                  <a:pt x="53" y="28"/>
                </a:lnTo>
                <a:lnTo>
                  <a:pt x="49" y="30"/>
                </a:lnTo>
                <a:lnTo>
                  <a:pt x="46" y="31"/>
                </a:lnTo>
                <a:lnTo>
                  <a:pt x="41" y="32"/>
                </a:lnTo>
                <a:lnTo>
                  <a:pt x="37" y="34"/>
                </a:lnTo>
                <a:lnTo>
                  <a:pt x="34" y="35"/>
                </a:lnTo>
                <a:lnTo>
                  <a:pt x="30" y="37"/>
                </a:lnTo>
                <a:lnTo>
                  <a:pt x="34" y="32"/>
                </a:lnTo>
                <a:lnTo>
                  <a:pt x="36" y="28"/>
                </a:lnTo>
                <a:lnTo>
                  <a:pt x="40" y="23"/>
                </a:lnTo>
                <a:lnTo>
                  <a:pt x="41" y="18"/>
                </a:lnTo>
                <a:lnTo>
                  <a:pt x="42" y="14"/>
                </a:lnTo>
                <a:lnTo>
                  <a:pt x="43" y="9"/>
                </a:lnTo>
                <a:lnTo>
                  <a:pt x="43" y="4"/>
                </a:lnTo>
                <a:lnTo>
                  <a:pt x="43" y="0"/>
                </a:lnTo>
                <a:lnTo>
                  <a:pt x="41" y="1"/>
                </a:lnTo>
                <a:lnTo>
                  <a:pt x="35" y="8"/>
                </a:lnTo>
                <a:lnTo>
                  <a:pt x="31" y="11"/>
                </a:lnTo>
                <a:lnTo>
                  <a:pt x="25" y="17"/>
                </a:lnTo>
                <a:lnTo>
                  <a:pt x="20" y="21"/>
                </a:lnTo>
                <a:lnTo>
                  <a:pt x="16" y="23"/>
                </a:lnTo>
                <a:lnTo>
                  <a:pt x="13" y="24"/>
                </a:lnTo>
                <a:lnTo>
                  <a:pt x="9" y="22"/>
                </a:lnTo>
                <a:lnTo>
                  <a:pt x="3" y="18"/>
                </a:lnTo>
                <a:lnTo>
                  <a:pt x="0" y="14"/>
                </a:lnTo>
                <a:lnTo>
                  <a:pt x="0" y="14"/>
                </a:lnTo>
              </a:path>
            </a:pathLst>
          </a:custGeom>
          <a:noFill/>
          <a:ln w="0">
            <a:solidFill>
              <a:srgbClr val="ababab"/>
            </a:solidFill>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Arial"/>
            </a:endParaRPr>
          </a:p>
        </p:txBody>
      </p:sp>
      <p:sp>
        <p:nvSpPr>
          <p:cNvPr id="213" name=""/>
          <p:cNvSpPr/>
          <p:nvPr/>
        </p:nvSpPr>
        <p:spPr>
          <a:xfrm>
            <a:off x="1347840" y="3421080"/>
            <a:ext cx="15840" cy="20520"/>
          </a:xfrm>
          <a:custGeom>
            <a:avLst/>
            <a:gdLst/>
            <a:ahLst/>
            <a:rect l="l" t="t" r="r" b="b"/>
            <a:pathLst>
              <a:path w="54" h="50">
                <a:moveTo>
                  <a:pt x="0" y="0"/>
                </a:moveTo>
                <a:lnTo>
                  <a:pt x="2" y="50"/>
                </a:lnTo>
                <a:lnTo>
                  <a:pt x="14" y="34"/>
                </a:lnTo>
                <a:lnTo>
                  <a:pt x="31" y="30"/>
                </a:lnTo>
                <a:lnTo>
                  <a:pt x="43" y="26"/>
                </a:lnTo>
                <a:lnTo>
                  <a:pt x="54" y="29"/>
                </a:lnTo>
                <a:lnTo>
                  <a:pt x="53" y="10"/>
                </a:lnTo>
                <a:lnTo>
                  <a:pt x="38" y="15"/>
                </a:lnTo>
                <a:lnTo>
                  <a:pt x="24" y="19"/>
                </a:lnTo>
                <a:lnTo>
                  <a:pt x="21" y="4"/>
                </a:lnTo>
                <a:lnTo>
                  <a:pt x="10" y="15"/>
                </a:lnTo>
                <a:lnTo>
                  <a:pt x="0" y="0"/>
                </a:lnTo>
                <a:lnTo>
                  <a:pt x="0" y="0"/>
                </a:lnTo>
                <a:lnTo>
                  <a:pt x="0" y="0"/>
                </a:lnTo>
                <a:close/>
              </a:path>
            </a:pathLst>
          </a:custGeom>
          <a:solidFill>
            <a:srgbClr val="00ffff"/>
          </a:solidFill>
          <a:ln w="0">
            <a:no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Arial"/>
            </a:endParaRPr>
          </a:p>
        </p:txBody>
      </p:sp>
      <p:sp>
        <p:nvSpPr>
          <p:cNvPr id="214" name=""/>
          <p:cNvSpPr/>
          <p:nvPr/>
        </p:nvSpPr>
        <p:spPr>
          <a:xfrm>
            <a:off x="1347840" y="3421080"/>
            <a:ext cx="15840" cy="20520"/>
          </a:xfrm>
          <a:custGeom>
            <a:avLst/>
            <a:gdLst/>
            <a:ahLst/>
            <a:rect l="l" t="t" r="r" b="b"/>
            <a:pathLst>
              <a:path w="54" h="50">
                <a:moveTo>
                  <a:pt x="0" y="0"/>
                </a:moveTo>
                <a:lnTo>
                  <a:pt x="2" y="50"/>
                </a:lnTo>
                <a:lnTo>
                  <a:pt x="14" y="34"/>
                </a:lnTo>
                <a:lnTo>
                  <a:pt x="31" y="30"/>
                </a:lnTo>
                <a:lnTo>
                  <a:pt x="43" y="26"/>
                </a:lnTo>
                <a:lnTo>
                  <a:pt x="54" y="29"/>
                </a:lnTo>
                <a:lnTo>
                  <a:pt x="53" y="10"/>
                </a:lnTo>
                <a:lnTo>
                  <a:pt x="38" y="15"/>
                </a:lnTo>
                <a:lnTo>
                  <a:pt x="24" y="19"/>
                </a:lnTo>
                <a:lnTo>
                  <a:pt x="21" y="4"/>
                </a:lnTo>
                <a:lnTo>
                  <a:pt x="10" y="15"/>
                </a:lnTo>
                <a:lnTo>
                  <a:pt x="0" y="0"/>
                </a:lnTo>
                <a:lnTo>
                  <a:pt x="0" y="0"/>
                </a:lnTo>
              </a:path>
            </a:pathLst>
          </a:custGeom>
          <a:noFill/>
          <a:ln w="0">
            <a:solidFill>
              <a:srgbClr val="00ffff"/>
            </a:solidFill>
          </a:ln>
        </p:spPr>
        <p:style>
          <a:lnRef idx="0"/>
          <a:fillRef idx="0"/>
          <a:effectRef idx="0"/>
          <a:fontRef idx="minor"/>
        </p:style>
        <p:txBody>
          <a:bodyPr lIns="90000" rIns="90000" tIns="-26280" bIns="-26280" anchor="t">
            <a:noAutofit/>
          </a:bodyPr>
          <a:p>
            <a:endParaRPr b="0" lang="en-US" sz="2400" strike="noStrike" u="none">
              <a:solidFill>
                <a:srgbClr val="ffffff"/>
              </a:solidFill>
              <a:effectLst/>
              <a:uFillTx/>
              <a:latin typeface="Arial"/>
            </a:endParaRPr>
          </a:p>
        </p:txBody>
      </p:sp>
      <p:sp>
        <p:nvSpPr>
          <p:cNvPr id="215" name=""/>
          <p:cNvSpPr/>
          <p:nvPr/>
        </p:nvSpPr>
        <p:spPr>
          <a:xfrm>
            <a:off x="1224000" y="3441600"/>
            <a:ext cx="30240" cy="25560"/>
          </a:xfrm>
          <a:custGeom>
            <a:avLst/>
            <a:gdLst/>
            <a:ahLst/>
            <a:rect l="l" t="t" r="r" b="b"/>
            <a:pathLst>
              <a:path w="107" h="61">
                <a:moveTo>
                  <a:pt x="0" y="0"/>
                </a:moveTo>
                <a:lnTo>
                  <a:pt x="49" y="27"/>
                </a:lnTo>
                <a:lnTo>
                  <a:pt x="107" y="61"/>
                </a:lnTo>
              </a:path>
            </a:pathLst>
          </a:custGeom>
          <a:noFill/>
          <a:ln w="0">
            <a:solidFill>
              <a:srgbClr val="ababab"/>
            </a:solidFill>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Arial"/>
            </a:endParaRPr>
          </a:p>
        </p:txBody>
      </p:sp>
      <p:sp>
        <p:nvSpPr>
          <p:cNvPr id="216" name=""/>
          <p:cNvSpPr/>
          <p:nvPr/>
        </p:nvSpPr>
        <p:spPr>
          <a:xfrm>
            <a:off x="1103400" y="3475080"/>
            <a:ext cx="172800" cy="55440"/>
          </a:xfrm>
          <a:prstGeom prst="line">
            <a:avLst/>
          </a:prstGeom>
          <a:ln w="0">
            <a:solidFill>
              <a:srgbClr val="ababab"/>
            </a:solidFill>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217" name=""/>
          <p:cNvSpPr/>
          <p:nvPr/>
        </p:nvSpPr>
        <p:spPr>
          <a:xfrm flipV="1">
            <a:off x="1103400" y="3475080"/>
            <a:ext cx="1440" cy="85680"/>
          </a:xfrm>
          <a:prstGeom prst="line">
            <a:avLst/>
          </a:prstGeom>
          <a:ln w="0">
            <a:solidFill>
              <a:srgbClr val="ffffff"/>
            </a:solidFill>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218" name=""/>
          <p:cNvSpPr/>
          <p:nvPr/>
        </p:nvSpPr>
        <p:spPr>
          <a:xfrm>
            <a:off x="1111320" y="3481560"/>
            <a:ext cx="1440" cy="77760"/>
          </a:xfrm>
          <a:prstGeom prst="line">
            <a:avLst/>
          </a:prstGeom>
          <a:ln w="0">
            <a:solidFill>
              <a:srgbClr val="ffffff"/>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219" name=""/>
          <p:cNvSpPr/>
          <p:nvPr/>
        </p:nvSpPr>
        <p:spPr>
          <a:xfrm>
            <a:off x="1324080" y="3321000"/>
            <a:ext cx="58680" cy="60480"/>
          </a:xfrm>
          <a:custGeom>
            <a:avLst/>
            <a:gdLst/>
            <a:ahLst/>
            <a:rect l="l" t="t" r="r" b="b"/>
            <a:pathLst>
              <a:path w="210" h="153">
                <a:moveTo>
                  <a:pt x="210" y="0"/>
                </a:moveTo>
                <a:lnTo>
                  <a:pt x="197" y="0"/>
                </a:lnTo>
                <a:lnTo>
                  <a:pt x="186" y="0"/>
                </a:lnTo>
                <a:lnTo>
                  <a:pt x="164" y="0"/>
                </a:lnTo>
                <a:lnTo>
                  <a:pt x="145" y="2"/>
                </a:lnTo>
                <a:lnTo>
                  <a:pt x="126" y="7"/>
                </a:lnTo>
                <a:lnTo>
                  <a:pt x="110" y="11"/>
                </a:lnTo>
                <a:lnTo>
                  <a:pt x="96" y="19"/>
                </a:lnTo>
                <a:lnTo>
                  <a:pt x="82" y="26"/>
                </a:lnTo>
                <a:lnTo>
                  <a:pt x="70" y="36"/>
                </a:lnTo>
                <a:lnTo>
                  <a:pt x="59" y="47"/>
                </a:lnTo>
                <a:lnTo>
                  <a:pt x="49" y="58"/>
                </a:lnTo>
                <a:lnTo>
                  <a:pt x="39" y="71"/>
                </a:lnTo>
                <a:lnTo>
                  <a:pt x="31" y="86"/>
                </a:lnTo>
                <a:lnTo>
                  <a:pt x="22" y="101"/>
                </a:lnTo>
                <a:lnTo>
                  <a:pt x="15" y="118"/>
                </a:lnTo>
                <a:lnTo>
                  <a:pt x="7" y="135"/>
                </a:lnTo>
                <a:lnTo>
                  <a:pt x="0" y="153"/>
                </a:lnTo>
                <a:lnTo>
                  <a:pt x="4" y="149"/>
                </a:lnTo>
                <a:lnTo>
                  <a:pt x="7" y="146"/>
                </a:lnTo>
                <a:lnTo>
                  <a:pt x="15" y="140"/>
                </a:lnTo>
                <a:lnTo>
                  <a:pt x="21" y="131"/>
                </a:lnTo>
                <a:lnTo>
                  <a:pt x="27" y="122"/>
                </a:lnTo>
                <a:lnTo>
                  <a:pt x="33" y="113"/>
                </a:lnTo>
                <a:lnTo>
                  <a:pt x="39" y="106"/>
                </a:lnTo>
                <a:lnTo>
                  <a:pt x="45" y="96"/>
                </a:lnTo>
                <a:lnTo>
                  <a:pt x="53" y="88"/>
                </a:lnTo>
                <a:lnTo>
                  <a:pt x="58" y="80"/>
                </a:lnTo>
                <a:lnTo>
                  <a:pt x="65" y="73"/>
                </a:lnTo>
                <a:lnTo>
                  <a:pt x="74" y="67"/>
                </a:lnTo>
                <a:lnTo>
                  <a:pt x="81" y="62"/>
                </a:lnTo>
                <a:lnTo>
                  <a:pt x="90" y="58"/>
                </a:lnTo>
                <a:lnTo>
                  <a:pt x="98" y="55"/>
                </a:lnTo>
                <a:lnTo>
                  <a:pt x="108" y="55"/>
                </a:lnTo>
                <a:lnTo>
                  <a:pt x="119" y="56"/>
                </a:lnTo>
                <a:lnTo>
                  <a:pt x="120" y="53"/>
                </a:lnTo>
                <a:lnTo>
                  <a:pt x="128" y="45"/>
                </a:lnTo>
                <a:lnTo>
                  <a:pt x="131" y="41"/>
                </a:lnTo>
                <a:lnTo>
                  <a:pt x="136" y="35"/>
                </a:lnTo>
                <a:lnTo>
                  <a:pt x="141" y="31"/>
                </a:lnTo>
                <a:lnTo>
                  <a:pt x="146" y="27"/>
                </a:lnTo>
                <a:lnTo>
                  <a:pt x="151" y="23"/>
                </a:lnTo>
                <a:lnTo>
                  <a:pt x="156" y="20"/>
                </a:lnTo>
                <a:lnTo>
                  <a:pt x="162" y="16"/>
                </a:lnTo>
                <a:lnTo>
                  <a:pt x="168" y="13"/>
                </a:lnTo>
                <a:lnTo>
                  <a:pt x="174" y="11"/>
                </a:lnTo>
                <a:lnTo>
                  <a:pt x="180" y="8"/>
                </a:lnTo>
                <a:lnTo>
                  <a:pt x="186" y="5"/>
                </a:lnTo>
                <a:lnTo>
                  <a:pt x="195" y="3"/>
                </a:lnTo>
                <a:lnTo>
                  <a:pt x="202" y="2"/>
                </a:lnTo>
                <a:lnTo>
                  <a:pt x="210" y="0"/>
                </a:lnTo>
                <a:lnTo>
                  <a:pt x="210" y="0"/>
                </a:lnTo>
                <a:lnTo>
                  <a:pt x="210" y="0"/>
                </a:lnTo>
                <a:close/>
              </a:path>
            </a:pathLst>
          </a:custGeom>
          <a:solidFill>
            <a:srgbClr val="ffffff"/>
          </a:solidFill>
          <a:ln w="0">
            <a:no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Arial"/>
            </a:endParaRPr>
          </a:p>
        </p:txBody>
      </p:sp>
      <p:sp>
        <p:nvSpPr>
          <p:cNvPr id="220" name=""/>
          <p:cNvSpPr/>
          <p:nvPr/>
        </p:nvSpPr>
        <p:spPr>
          <a:xfrm>
            <a:off x="1324080" y="3321000"/>
            <a:ext cx="58680" cy="60480"/>
          </a:xfrm>
          <a:custGeom>
            <a:avLst/>
            <a:gdLst/>
            <a:ahLst/>
            <a:rect l="l" t="t" r="r" b="b"/>
            <a:pathLst>
              <a:path w="210" h="153">
                <a:moveTo>
                  <a:pt x="210" y="0"/>
                </a:moveTo>
                <a:lnTo>
                  <a:pt x="197" y="0"/>
                </a:lnTo>
                <a:lnTo>
                  <a:pt x="186" y="0"/>
                </a:lnTo>
                <a:lnTo>
                  <a:pt x="164" y="0"/>
                </a:lnTo>
                <a:lnTo>
                  <a:pt x="145" y="2"/>
                </a:lnTo>
                <a:lnTo>
                  <a:pt x="126" y="7"/>
                </a:lnTo>
                <a:lnTo>
                  <a:pt x="110" y="11"/>
                </a:lnTo>
                <a:lnTo>
                  <a:pt x="96" y="19"/>
                </a:lnTo>
                <a:lnTo>
                  <a:pt x="82" y="26"/>
                </a:lnTo>
                <a:lnTo>
                  <a:pt x="70" y="36"/>
                </a:lnTo>
                <a:lnTo>
                  <a:pt x="59" y="47"/>
                </a:lnTo>
                <a:lnTo>
                  <a:pt x="49" y="58"/>
                </a:lnTo>
                <a:lnTo>
                  <a:pt x="39" y="71"/>
                </a:lnTo>
                <a:lnTo>
                  <a:pt x="31" y="86"/>
                </a:lnTo>
                <a:lnTo>
                  <a:pt x="22" y="101"/>
                </a:lnTo>
                <a:lnTo>
                  <a:pt x="15" y="118"/>
                </a:lnTo>
                <a:lnTo>
                  <a:pt x="7" y="135"/>
                </a:lnTo>
                <a:lnTo>
                  <a:pt x="0" y="153"/>
                </a:lnTo>
                <a:lnTo>
                  <a:pt x="4" y="149"/>
                </a:lnTo>
                <a:lnTo>
                  <a:pt x="7" y="146"/>
                </a:lnTo>
                <a:lnTo>
                  <a:pt x="15" y="140"/>
                </a:lnTo>
                <a:lnTo>
                  <a:pt x="21" y="131"/>
                </a:lnTo>
                <a:lnTo>
                  <a:pt x="27" y="122"/>
                </a:lnTo>
                <a:lnTo>
                  <a:pt x="33" y="113"/>
                </a:lnTo>
                <a:lnTo>
                  <a:pt x="39" y="106"/>
                </a:lnTo>
                <a:lnTo>
                  <a:pt x="45" y="96"/>
                </a:lnTo>
                <a:lnTo>
                  <a:pt x="53" y="88"/>
                </a:lnTo>
                <a:lnTo>
                  <a:pt x="58" y="80"/>
                </a:lnTo>
                <a:lnTo>
                  <a:pt x="65" y="73"/>
                </a:lnTo>
                <a:lnTo>
                  <a:pt x="74" y="67"/>
                </a:lnTo>
                <a:lnTo>
                  <a:pt x="81" y="62"/>
                </a:lnTo>
                <a:lnTo>
                  <a:pt x="90" y="58"/>
                </a:lnTo>
                <a:lnTo>
                  <a:pt x="98" y="55"/>
                </a:lnTo>
                <a:lnTo>
                  <a:pt x="108" y="55"/>
                </a:lnTo>
                <a:lnTo>
                  <a:pt x="119" y="56"/>
                </a:lnTo>
                <a:lnTo>
                  <a:pt x="120" y="53"/>
                </a:lnTo>
                <a:lnTo>
                  <a:pt x="128" y="45"/>
                </a:lnTo>
                <a:lnTo>
                  <a:pt x="131" y="41"/>
                </a:lnTo>
                <a:lnTo>
                  <a:pt x="136" y="35"/>
                </a:lnTo>
                <a:lnTo>
                  <a:pt x="141" y="31"/>
                </a:lnTo>
                <a:lnTo>
                  <a:pt x="146" y="27"/>
                </a:lnTo>
                <a:lnTo>
                  <a:pt x="151" y="23"/>
                </a:lnTo>
                <a:lnTo>
                  <a:pt x="156" y="20"/>
                </a:lnTo>
                <a:lnTo>
                  <a:pt x="162" y="16"/>
                </a:lnTo>
                <a:lnTo>
                  <a:pt x="168" y="13"/>
                </a:lnTo>
                <a:lnTo>
                  <a:pt x="174" y="11"/>
                </a:lnTo>
                <a:lnTo>
                  <a:pt x="180" y="8"/>
                </a:lnTo>
                <a:lnTo>
                  <a:pt x="186" y="5"/>
                </a:lnTo>
                <a:lnTo>
                  <a:pt x="195" y="3"/>
                </a:lnTo>
                <a:lnTo>
                  <a:pt x="202" y="2"/>
                </a:lnTo>
                <a:lnTo>
                  <a:pt x="210" y="0"/>
                </a:lnTo>
                <a:lnTo>
                  <a:pt x="210" y="0"/>
                </a:lnTo>
              </a:path>
            </a:pathLst>
          </a:custGeom>
          <a:noFill/>
          <a:ln w="0">
            <a:solidFill>
              <a:srgbClr val="000000"/>
            </a:solidFill>
          </a:ln>
        </p:spPr>
        <p:style>
          <a:lnRef idx="0"/>
          <a:fillRef idx="0"/>
          <a:effectRef idx="0"/>
          <a:fontRef idx="minor"/>
        </p:style>
        <p:txBody>
          <a:bodyPr lIns="90000" rIns="90000" tIns="13680" bIns="13680" anchor="t">
            <a:noAutofit/>
          </a:bodyPr>
          <a:p>
            <a:endParaRPr b="0" lang="en-US" sz="2400" strike="noStrike" u="none">
              <a:solidFill>
                <a:srgbClr val="ffffff"/>
              </a:solidFill>
              <a:effectLst/>
              <a:uFillTx/>
              <a:latin typeface="Arial"/>
            </a:endParaRPr>
          </a:p>
        </p:txBody>
      </p:sp>
      <p:sp>
        <p:nvSpPr>
          <p:cNvPr id="221" name=""/>
          <p:cNvSpPr/>
          <p:nvPr/>
        </p:nvSpPr>
        <p:spPr>
          <a:xfrm>
            <a:off x="1373040" y="3446640"/>
            <a:ext cx="57240" cy="79200"/>
          </a:xfrm>
          <a:custGeom>
            <a:avLst/>
            <a:gdLst/>
            <a:ahLst/>
            <a:rect l="l" t="t" r="r" b="b"/>
            <a:pathLst>
              <a:path w="203" h="200">
                <a:moveTo>
                  <a:pt x="203" y="0"/>
                </a:moveTo>
                <a:lnTo>
                  <a:pt x="202" y="11"/>
                </a:lnTo>
                <a:lnTo>
                  <a:pt x="201" y="21"/>
                </a:lnTo>
                <a:lnTo>
                  <a:pt x="198" y="43"/>
                </a:lnTo>
                <a:lnTo>
                  <a:pt x="193" y="65"/>
                </a:lnTo>
                <a:lnTo>
                  <a:pt x="187" y="85"/>
                </a:lnTo>
                <a:lnTo>
                  <a:pt x="179" y="106"/>
                </a:lnTo>
                <a:lnTo>
                  <a:pt x="169" y="126"/>
                </a:lnTo>
                <a:lnTo>
                  <a:pt x="159" y="144"/>
                </a:lnTo>
                <a:lnTo>
                  <a:pt x="147" y="160"/>
                </a:lnTo>
                <a:lnTo>
                  <a:pt x="133" y="174"/>
                </a:lnTo>
                <a:lnTo>
                  <a:pt x="117" y="187"/>
                </a:lnTo>
                <a:lnTo>
                  <a:pt x="101" y="194"/>
                </a:lnTo>
                <a:lnTo>
                  <a:pt x="84" y="199"/>
                </a:lnTo>
                <a:lnTo>
                  <a:pt x="65" y="200"/>
                </a:lnTo>
                <a:lnTo>
                  <a:pt x="45" y="196"/>
                </a:lnTo>
                <a:lnTo>
                  <a:pt x="23" y="188"/>
                </a:lnTo>
                <a:lnTo>
                  <a:pt x="0" y="174"/>
                </a:lnTo>
                <a:lnTo>
                  <a:pt x="11" y="180"/>
                </a:lnTo>
                <a:lnTo>
                  <a:pt x="22" y="185"/>
                </a:lnTo>
                <a:lnTo>
                  <a:pt x="44" y="191"/>
                </a:lnTo>
                <a:lnTo>
                  <a:pt x="62" y="193"/>
                </a:lnTo>
                <a:lnTo>
                  <a:pt x="79" y="191"/>
                </a:lnTo>
                <a:lnTo>
                  <a:pt x="97" y="187"/>
                </a:lnTo>
                <a:lnTo>
                  <a:pt x="111" y="179"/>
                </a:lnTo>
                <a:lnTo>
                  <a:pt x="125" y="168"/>
                </a:lnTo>
                <a:lnTo>
                  <a:pt x="137" y="155"/>
                </a:lnTo>
                <a:lnTo>
                  <a:pt x="149" y="139"/>
                </a:lnTo>
                <a:lnTo>
                  <a:pt x="159" y="123"/>
                </a:lnTo>
                <a:lnTo>
                  <a:pt x="169" y="105"/>
                </a:lnTo>
                <a:lnTo>
                  <a:pt x="177" y="85"/>
                </a:lnTo>
                <a:lnTo>
                  <a:pt x="185" y="65"/>
                </a:lnTo>
                <a:lnTo>
                  <a:pt x="192" y="44"/>
                </a:lnTo>
                <a:lnTo>
                  <a:pt x="197" y="22"/>
                </a:lnTo>
                <a:lnTo>
                  <a:pt x="203" y="1"/>
                </a:lnTo>
                <a:lnTo>
                  <a:pt x="203" y="1"/>
                </a:lnTo>
                <a:lnTo>
                  <a:pt x="203" y="0"/>
                </a:lnTo>
                <a:close/>
              </a:path>
            </a:pathLst>
          </a:custGeom>
          <a:solidFill>
            <a:srgbClr val="ffffff"/>
          </a:solidFill>
          <a:ln w="0">
            <a:no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Arial"/>
            </a:endParaRPr>
          </a:p>
        </p:txBody>
      </p:sp>
      <p:sp>
        <p:nvSpPr>
          <p:cNvPr id="222" name=""/>
          <p:cNvSpPr/>
          <p:nvPr/>
        </p:nvSpPr>
        <p:spPr>
          <a:xfrm>
            <a:off x="1373040" y="3446640"/>
            <a:ext cx="57240" cy="79200"/>
          </a:xfrm>
          <a:custGeom>
            <a:avLst/>
            <a:gdLst/>
            <a:ahLst/>
            <a:rect l="l" t="t" r="r" b="b"/>
            <a:pathLst>
              <a:path w="203" h="200">
                <a:moveTo>
                  <a:pt x="203" y="0"/>
                </a:moveTo>
                <a:lnTo>
                  <a:pt x="202" y="11"/>
                </a:lnTo>
                <a:lnTo>
                  <a:pt x="201" y="21"/>
                </a:lnTo>
                <a:lnTo>
                  <a:pt x="198" y="43"/>
                </a:lnTo>
                <a:lnTo>
                  <a:pt x="193" y="65"/>
                </a:lnTo>
                <a:lnTo>
                  <a:pt x="187" y="85"/>
                </a:lnTo>
                <a:lnTo>
                  <a:pt x="179" y="106"/>
                </a:lnTo>
                <a:lnTo>
                  <a:pt x="169" y="126"/>
                </a:lnTo>
                <a:lnTo>
                  <a:pt x="159" y="144"/>
                </a:lnTo>
                <a:lnTo>
                  <a:pt x="147" y="160"/>
                </a:lnTo>
                <a:lnTo>
                  <a:pt x="133" y="174"/>
                </a:lnTo>
                <a:lnTo>
                  <a:pt x="117" y="187"/>
                </a:lnTo>
                <a:lnTo>
                  <a:pt x="101" y="194"/>
                </a:lnTo>
                <a:lnTo>
                  <a:pt x="84" y="199"/>
                </a:lnTo>
                <a:lnTo>
                  <a:pt x="65" y="200"/>
                </a:lnTo>
                <a:lnTo>
                  <a:pt x="45" y="196"/>
                </a:lnTo>
                <a:lnTo>
                  <a:pt x="23" y="188"/>
                </a:lnTo>
                <a:lnTo>
                  <a:pt x="0" y="174"/>
                </a:lnTo>
                <a:lnTo>
                  <a:pt x="11" y="180"/>
                </a:lnTo>
                <a:lnTo>
                  <a:pt x="22" y="185"/>
                </a:lnTo>
                <a:lnTo>
                  <a:pt x="44" y="191"/>
                </a:lnTo>
                <a:lnTo>
                  <a:pt x="62" y="193"/>
                </a:lnTo>
                <a:lnTo>
                  <a:pt x="79" y="191"/>
                </a:lnTo>
                <a:lnTo>
                  <a:pt x="97" y="187"/>
                </a:lnTo>
                <a:lnTo>
                  <a:pt x="111" y="179"/>
                </a:lnTo>
                <a:lnTo>
                  <a:pt x="125" y="168"/>
                </a:lnTo>
                <a:lnTo>
                  <a:pt x="137" y="155"/>
                </a:lnTo>
                <a:lnTo>
                  <a:pt x="149" y="139"/>
                </a:lnTo>
                <a:lnTo>
                  <a:pt x="159" y="123"/>
                </a:lnTo>
                <a:lnTo>
                  <a:pt x="169" y="105"/>
                </a:lnTo>
                <a:lnTo>
                  <a:pt x="177" y="85"/>
                </a:lnTo>
                <a:lnTo>
                  <a:pt x="185" y="65"/>
                </a:lnTo>
                <a:lnTo>
                  <a:pt x="192" y="44"/>
                </a:lnTo>
                <a:lnTo>
                  <a:pt x="197" y="22"/>
                </a:lnTo>
                <a:lnTo>
                  <a:pt x="203" y="1"/>
                </a:lnTo>
                <a:lnTo>
                  <a:pt x="203" y="1"/>
                </a:lnTo>
              </a:path>
            </a:pathLst>
          </a:custGeom>
          <a:noFill/>
          <a:ln w="0">
            <a:solidFill>
              <a:srgbClr val="ffffff"/>
            </a:solid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Arial"/>
            </a:endParaRPr>
          </a:p>
        </p:txBody>
      </p:sp>
      <p:sp>
        <p:nvSpPr>
          <p:cNvPr id="223" name=""/>
          <p:cNvSpPr/>
          <p:nvPr/>
        </p:nvSpPr>
        <p:spPr>
          <a:xfrm>
            <a:off x="1341360" y="3321000"/>
            <a:ext cx="44640" cy="100080"/>
          </a:xfrm>
          <a:custGeom>
            <a:avLst/>
            <a:gdLst/>
            <a:ahLst/>
            <a:rect l="l" t="t" r="r" b="b"/>
            <a:pathLst>
              <a:path w="163" h="252">
                <a:moveTo>
                  <a:pt x="163" y="0"/>
                </a:moveTo>
                <a:lnTo>
                  <a:pt x="150" y="0"/>
                </a:lnTo>
                <a:lnTo>
                  <a:pt x="138" y="1"/>
                </a:lnTo>
                <a:lnTo>
                  <a:pt x="117" y="6"/>
                </a:lnTo>
                <a:lnTo>
                  <a:pt x="99" y="15"/>
                </a:lnTo>
                <a:lnTo>
                  <a:pt x="82" y="26"/>
                </a:lnTo>
                <a:lnTo>
                  <a:pt x="67" y="41"/>
                </a:lnTo>
                <a:lnTo>
                  <a:pt x="54" y="58"/>
                </a:lnTo>
                <a:lnTo>
                  <a:pt x="43" y="77"/>
                </a:lnTo>
                <a:lnTo>
                  <a:pt x="33" y="97"/>
                </a:lnTo>
                <a:lnTo>
                  <a:pt x="24" y="119"/>
                </a:lnTo>
                <a:lnTo>
                  <a:pt x="17" y="139"/>
                </a:lnTo>
                <a:lnTo>
                  <a:pt x="12" y="160"/>
                </a:lnTo>
                <a:lnTo>
                  <a:pt x="7" y="182"/>
                </a:lnTo>
                <a:lnTo>
                  <a:pt x="3" y="202"/>
                </a:lnTo>
                <a:lnTo>
                  <a:pt x="2" y="221"/>
                </a:lnTo>
                <a:lnTo>
                  <a:pt x="0" y="238"/>
                </a:lnTo>
                <a:lnTo>
                  <a:pt x="0" y="252"/>
                </a:lnTo>
                <a:lnTo>
                  <a:pt x="2" y="241"/>
                </a:lnTo>
                <a:lnTo>
                  <a:pt x="3" y="230"/>
                </a:lnTo>
                <a:lnTo>
                  <a:pt x="7" y="205"/>
                </a:lnTo>
                <a:lnTo>
                  <a:pt x="12" y="183"/>
                </a:lnTo>
                <a:lnTo>
                  <a:pt x="18" y="160"/>
                </a:lnTo>
                <a:lnTo>
                  <a:pt x="24" y="139"/>
                </a:lnTo>
                <a:lnTo>
                  <a:pt x="33" y="119"/>
                </a:lnTo>
                <a:lnTo>
                  <a:pt x="40" y="100"/>
                </a:lnTo>
                <a:lnTo>
                  <a:pt x="49" y="81"/>
                </a:lnTo>
                <a:lnTo>
                  <a:pt x="60" y="65"/>
                </a:lnTo>
                <a:lnTo>
                  <a:pt x="71" y="49"/>
                </a:lnTo>
                <a:lnTo>
                  <a:pt x="83" y="36"/>
                </a:lnTo>
                <a:lnTo>
                  <a:pt x="97" y="25"/>
                </a:lnTo>
                <a:lnTo>
                  <a:pt x="111" y="15"/>
                </a:lnTo>
                <a:lnTo>
                  <a:pt x="127" y="9"/>
                </a:lnTo>
                <a:lnTo>
                  <a:pt x="144" y="3"/>
                </a:lnTo>
                <a:lnTo>
                  <a:pt x="163" y="0"/>
                </a:lnTo>
                <a:lnTo>
                  <a:pt x="163"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24" name=""/>
          <p:cNvSpPr/>
          <p:nvPr/>
        </p:nvSpPr>
        <p:spPr>
          <a:xfrm>
            <a:off x="1341360" y="3321000"/>
            <a:ext cx="44640" cy="100080"/>
          </a:xfrm>
          <a:custGeom>
            <a:avLst/>
            <a:gdLst/>
            <a:ahLst/>
            <a:rect l="l" t="t" r="r" b="b"/>
            <a:pathLst>
              <a:path w="163" h="252">
                <a:moveTo>
                  <a:pt x="163" y="0"/>
                </a:moveTo>
                <a:lnTo>
                  <a:pt x="150" y="0"/>
                </a:lnTo>
                <a:lnTo>
                  <a:pt x="138" y="1"/>
                </a:lnTo>
                <a:lnTo>
                  <a:pt x="117" y="6"/>
                </a:lnTo>
                <a:lnTo>
                  <a:pt x="99" y="15"/>
                </a:lnTo>
                <a:lnTo>
                  <a:pt x="82" y="26"/>
                </a:lnTo>
                <a:lnTo>
                  <a:pt x="67" y="41"/>
                </a:lnTo>
                <a:lnTo>
                  <a:pt x="54" y="58"/>
                </a:lnTo>
                <a:lnTo>
                  <a:pt x="43" y="77"/>
                </a:lnTo>
                <a:lnTo>
                  <a:pt x="33" y="97"/>
                </a:lnTo>
                <a:lnTo>
                  <a:pt x="24" y="119"/>
                </a:lnTo>
                <a:lnTo>
                  <a:pt x="17" y="139"/>
                </a:lnTo>
                <a:lnTo>
                  <a:pt x="12" y="160"/>
                </a:lnTo>
                <a:lnTo>
                  <a:pt x="7" y="182"/>
                </a:lnTo>
                <a:lnTo>
                  <a:pt x="3" y="202"/>
                </a:lnTo>
                <a:lnTo>
                  <a:pt x="2" y="221"/>
                </a:lnTo>
                <a:lnTo>
                  <a:pt x="0" y="238"/>
                </a:lnTo>
                <a:lnTo>
                  <a:pt x="0" y="252"/>
                </a:lnTo>
                <a:lnTo>
                  <a:pt x="2" y="241"/>
                </a:lnTo>
                <a:lnTo>
                  <a:pt x="3" y="230"/>
                </a:lnTo>
                <a:lnTo>
                  <a:pt x="7" y="205"/>
                </a:lnTo>
                <a:lnTo>
                  <a:pt x="12" y="183"/>
                </a:lnTo>
                <a:lnTo>
                  <a:pt x="18" y="160"/>
                </a:lnTo>
                <a:lnTo>
                  <a:pt x="24" y="139"/>
                </a:lnTo>
                <a:lnTo>
                  <a:pt x="33" y="119"/>
                </a:lnTo>
                <a:lnTo>
                  <a:pt x="40" y="100"/>
                </a:lnTo>
                <a:lnTo>
                  <a:pt x="49" y="81"/>
                </a:lnTo>
                <a:lnTo>
                  <a:pt x="60" y="65"/>
                </a:lnTo>
                <a:lnTo>
                  <a:pt x="71" y="49"/>
                </a:lnTo>
                <a:lnTo>
                  <a:pt x="83" y="36"/>
                </a:lnTo>
                <a:lnTo>
                  <a:pt x="97" y="25"/>
                </a:lnTo>
                <a:lnTo>
                  <a:pt x="111" y="15"/>
                </a:lnTo>
                <a:lnTo>
                  <a:pt x="127" y="9"/>
                </a:lnTo>
                <a:lnTo>
                  <a:pt x="144" y="3"/>
                </a:lnTo>
                <a:lnTo>
                  <a:pt x="163" y="0"/>
                </a:lnTo>
                <a:lnTo>
                  <a:pt x="163"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25" name=""/>
          <p:cNvSpPr/>
          <p:nvPr/>
        </p:nvSpPr>
        <p:spPr>
          <a:xfrm>
            <a:off x="1341360" y="3321000"/>
            <a:ext cx="47880" cy="209520"/>
          </a:xfrm>
          <a:custGeom>
            <a:avLst/>
            <a:gdLst/>
            <a:ahLst/>
            <a:rect l="l" t="t" r="r" b="b"/>
            <a:pathLst>
              <a:path w="170" h="529">
                <a:moveTo>
                  <a:pt x="170" y="529"/>
                </a:moveTo>
                <a:lnTo>
                  <a:pt x="158" y="527"/>
                </a:lnTo>
                <a:lnTo>
                  <a:pt x="144" y="523"/>
                </a:lnTo>
                <a:lnTo>
                  <a:pt x="122" y="516"/>
                </a:lnTo>
                <a:lnTo>
                  <a:pt x="103" y="505"/>
                </a:lnTo>
                <a:lnTo>
                  <a:pt x="84" y="491"/>
                </a:lnTo>
                <a:lnTo>
                  <a:pt x="68" y="478"/>
                </a:lnTo>
                <a:lnTo>
                  <a:pt x="55" y="462"/>
                </a:lnTo>
                <a:lnTo>
                  <a:pt x="44" y="444"/>
                </a:lnTo>
                <a:lnTo>
                  <a:pt x="34" y="426"/>
                </a:lnTo>
                <a:lnTo>
                  <a:pt x="25" y="407"/>
                </a:lnTo>
                <a:lnTo>
                  <a:pt x="18" y="387"/>
                </a:lnTo>
                <a:lnTo>
                  <a:pt x="12" y="366"/>
                </a:lnTo>
                <a:lnTo>
                  <a:pt x="8" y="346"/>
                </a:lnTo>
                <a:lnTo>
                  <a:pt x="5" y="326"/>
                </a:lnTo>
                <a:lnTo>
                  <a:pt x="2" y="306"/>
                </a:lnTo>
                <a:lnTo>
                  <a:pt x="0" y="287"/>
                </a:lnTo>
                <a:lnTo>
                  <a:pt x="0" y="268"/>
                </a:lnTo>
                <a:lnTo>
                  <a:pt x="0" y="259"/>
                </a:lnTo>
                <a:lnTo>
                  <a:pt x="0" y="250"/>
                </a:lnTo>
                <a:lnTo>
                  <a:pt x="1" y="230"/>
                </a:lnTo>
                <a:lnTo>
                  <a:pt x="3" y="208"/>
                </a:lnTo>
                <a:lnTo>
                  <a:pt x="7" y="185"/>
                </a:lnTo>
                <a:lnTo>
                  <a:pt x="13" y="163"/>
                </a:lnTo>
                <a:lnTo>
                  <a:pt x="19" y="140"/>
                </a:lnTo>
                <a:lnTo>
                  <a:pt x="28" y="118"/>
                </a:lnTo>
                <a:lnTo>
                  <a:pt x="38" y="96"/>
                </a:lnTo>
                <a:lnTo>
                  <a:pt x="49" y="75"/>
                </a:lnTo>
                <a:lnTo>
                  <a:pt x="61" y="57"/>
                </a:lnTo>
                <a:lnTo>
                  <a:pt x="74" y="40"/>
                </a:lnTo>
                <a:lnTo>
                  <a:pt x="89" y="25"/>
                </a:lnTo>
                <a:lnTo>
                  <a:pt x="106" y="14"/>
                </a:lnTo>
                <a:lnTo>
                  <a:pt x="125" y="5"/>
                </a:lnTo>
                <a:lnTo>
                  <a:pt x="144" y="0"/>
                </a:lnTo>
                <a:lnTo>
                  <a:pt x="165" y="0"/>
                </a:lnTo>
              </a:path>
            </a:pathLst>
          </a:custGeom>
          <a:noFill/>
          <a:ln w="0">
            <a:solidFill>
              <a:srgbClr val="ffffff"/>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26" name=""/>
          <p:cNvSpPr/>
          <p:nvPr/>
        </p:nvSpPr>
        <p:spPr>
          <a:xfrm>
            <a:off x="1152360" y="3332160"/>
            <a:ext cx="76320" cy="14400"/>
          </a:xfrm>
          <a:custGeom>
            <a:avLst/>
            <a:gdLst/>
            <a:ahLst/>
            <a:rect l="l" t="t" r="r" b="b"/>
            <a:pathLst>
              <a:path w="271" h="37">
                <a:moveTo>
                  <a:pt x="0" y="26"/>
                </a:moveTo>
                <a:lnTo>
                  <a:pt x="33" y="0"/>
                </a:lnTo>
                <a:lnTo>
                  <a:pt x="271" y="37"/>
                </a:lnTo>
              </a:path>
            </a:pathLst>
          </a:custGeom>
          <a:noFill/>
          <a:ln w="0">
            <a:solidFill>
              <a:srgbClr val="ffffff"/>
            </a:solidFill>
          </a:ln>
        </p:spPr>
        <p:style>
          <a:lnRef idx="0"/>
          <a:fillRef idx="0"/>
          <a:effectRef idx="0"/>
          <a:fontRef idx="minor"/>
        </p:style>
        <p:txBody>
          <a:bodyPr lIns="90000" rIns="90000" tIns="-32400" bIns="-32400" anchor="t">
            <a:noAutofit/>
          </a:bodyPr>
          <a:p>
            <a:endParaRPr b="0" lang="en-US" sz="2400" strike="noStrike" u="none">
              <a:solidFill>
                <a:srgbClr val="ffffff"/>
              </a:solidFill>
              <a:effectLst/>
              <a:uFillTx/>
              <a:latin typeface="Arial"/>
            </a:endParaRPr>
          </a:p>
        </p:txBody>
      </p:sp>
      <p:sp>
        <p:nvSpPr>
          <p:cNvPr id="227" name=""/>
          <p:cNvSpPr/>
          <p:nvPr/>
        </p:nvSpPr>
        <p:spPr>
          <a:xfrm>
            <a:off x="1185840" y="3336840"/>
            <a:ext cx="27000" cy="15840"/>
          </a:xfrm>
          <a:custGeom>
            <a:avLst/>
            <a:gdLst/>
            <a:ahLst/>
            <a:rect l="l" t="t" r="r" b="b"/>
            <a:pathLst>
              <a:path w="95" h="38">
                <a:moveTo>
                  <a:pt x="0" y="18"/>
                </a:moveTo>
                <a:lnTo>
                  <a:pt x="27" y="0"/>
                </a:lnTo>
                <a:lnTo>
                  <a:pt x="95" y="8"/>
                </a:lnTo>
                <a:lnTo>
                  <a:pt x="95" y="18"/>
                </a:lnTo>
                <a:lnTo>
                  <a:pt x="73" y="38"/>
                </a:lnTo>
                <a:lnTo>
                  <a:pt x="1" y="27"/>
                </a:lnTo>
                <a:lnTo>
                  <a:pt x="1" y="18"/>
                </a:lnTo>
                <a:lnTo>
                  <a:pt x="1" y="18"/>
                </a:lnTo>
                <a:lnTo>
                  <a:pt x="0" y="18"/>
                </a:lnTo>
                <a:close/>
              </a:path>
            </a:pathLst>
          </a:custGeom>
          <a:solidFill>
            <a:srgbClr val="ff0017"/>
          </a:solidFill>
          <a:ln w="0">
            <a:no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228" name=""/>
          <p:cNvSpPr/>
          <p:nvPr/>
        </p:nvSpPr>
        <p:spPr>
          <a:xfrm>
            <a:off x="1185840" y="3336840"/>
            <a:ext cx="27000" cy="15840"/>
          </a:xfrm>
          <a:custGeom>
            <a:avLst/>
            <a:gdLst/>
            <a:ahLst/>
            <a:rect l="l" t="t" r="r" b="b"/>
            <a:pathLst>
              <a:path w="95" h="38">
                <a:moveTo>
                  <a:pt x="0" y="18"/>
                </a:moveTo>
                <a:lnTo>
                  <a:pt x="27" y="0"/>
                </a:lnTo>
                <a:lnTo>
                  <a:pt x="95" y="8"/>
                </a:lnTo>
                <a:lnTo>
                  <a:pt x="95" y="18"/>
                </a:lnTo>
                <a:lnTo>
                  <a:pt x="73" y="38"/>
                </a:lnTo>
                <a:lnTo>
                  <a:pt x="1" y="27"/>
                </a:lnTo>
                <a:lnTo>
                  <a:pt x="1" y="18"/>
                </a:lnTo>
                <a:lnTo>
                  <a:pt x="1" y="18"/>
                </a:lnTo>
              </a:path>
            </a:pathLst>
          </a:custGeom>
          <a:noFill/>
          <a:ln w="0">
            <a:solidFill>
              <a:srgbClr val="000000"/>
            </a:solidFill>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229" name=""/>
          <p:cNvSpPr/>
          <p:nvPr/>
        </p:nvSpPr>
        <p:spPr>
          <a:xfrm>
            <a:off x="1187280" y="3343320"/>
            <a:ext cx="24120" cy="4680"/>
          </a:xfrm>
          <a:custGeom>
            <a:avLst/>
            <a:gdLst/>
            <a:ahLst/>
            <a:rect l="l" t="t" r="r" b="b"/>
            <a:pathLst>
              <a:path w="86" h="13">
                <a:moveTo>
                  <a:pt x="0" y="4"/>
                </a:moveTo>
                <a:lnTo>
                  <a:pt x="68" y="13"/>
                </a:lnTo>
                <a:lnTo>
                  <a:pt x="86" y="0"/>
                </a:lnTo>
              </a:path>
            </a:pathLst>
          </a:custGeom>
          <a:noFill/>
          <a:ln w="0">
            <a:solidFill>
              <a:srgbClr val="ffffff"/>
            </a:solid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Arial"/>
            </a:endParaRPr>
          </a:p>
        </p:txBody>
      </p:sp>
      <p:sp>
        <p:nvSpPr>
          <p:cNvPr id="230" name=""/>
          <p:cNvSpPr/>
          <p:nvPr/>
        </p:nvSpPr>
        <p:spPr>
          <a:xfrm>
            <a:off x="1044720" y="3121200"/>
            <a:ext cx="298440" cy="147600"/>
          </a:xfrm>
          <a:custGeom>
            <a:avLst/>
            <a:gdLst/>
            <a:ahLst/>
            <a:rect l="l" t="t" r="r" b="b"/>
            <a:pathLst>
              <a:path w="1059" h="373">
                <a:moveTo>
                  <a:pt x="1020" y="344"/>
                </a:moveTo>
                <a:lnTo>
                  <a:pt x="1059" y="309"/>
                </a:lnTo>
                <a:lnTo>
                  <a:pt x="1059" y="218"/>
                </a:lnTo>
                <a:lnTo>
                  <a:pt x="1044" y="201"/>
                </a:lnTo>
                <a:lnTo>
                  <a:pt x="923" y="161"/>
                </a:lnTo>
                <a:lnTo>
                  <a:pt x="401" y="129"/>
                </a:lnTo>
                <a:lnTo>
                  <a:pt x="278" y="130"/>
                </a:lnTo>
                <a:lnTo>
                  <a:pt x="278" y="0"/>
                </a:lnTo>
                <a:lnTo>
                  <a:pt x="29" y="10"/>
                </a:lnTo>
                <a:lnTo>
                  <a:pt x="0" y="34"/>
                </a:lnTo>
                <a:lnTo>
                  <a:pt x="0" y="273"/>
                </a:lnTo>
                <a:lnTo>
                  <a:pt x="18" y="289"/>
                </a:lnTo>
                <a:lnTo>
                  <a:pt x="674" y="373"/>
                </a:lnTo>
                <a:lnTo>
                  <a:pt x="709" y="373"/>
                </a:lnTo>
                <a:lnTo>
                  <a:pt x="1020" y="344"/>
                </a:lnTo>
                <a:lnTo>
                  <a:pt x="1020" y="344"/>
                </a:lnTo>
                <a:lnTo>
                  <a:pt x="1020" y="344"/>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31" name=""/>
          <p:cNvSpPr/>
          <p:nvPr/>
        </p:nvSpPr>
        <p:spPr>
          <a:xfrm>
            <a:off x="1044720" y="3121200"/>
            <a:ext cx="298440" cy="147600"/>
          </a:xfrm>
          <a:custGeom>
            <a:avLst/>
            <a:gdLst/>
            <a:ahLst/>
            <a:rect l="l" t="t" r="r" b="b"/>
            <a:pathLst>
              <a:path w="1059" h="373">
                <a:moveTo>
                  <a:pt x="1020" y="344"/>
                </a:moveTo>
                <a:lnTo>
                  <a:pt x="1059" y="309"/>
                </a:lnTo>
                <a:lnTo>
                  <a:pt x="1059" y="218"/>
                </a:lnTo>
                <a:lnTo>
                  <a:pt x="1044" y="201"/>
                </a:lnTo>
                <a:lnTo>
                  <a:pt x="923" y="161"/>
                </a:lnTo>
                <a:lnTo>
                  <a:pt x="401" y="129"/>
                </a:lnTo>
                <a:lnTo>
                  <a:pt x="278" y="130"/>
                </a:lnTo>
                <a:lnTo>
                  <a:pt x="278" y="0"/>
                </a:lnTo>
                <a:lnTo>
                  <a:pt x="29" y="10"/>
                </a:lnTo>
                <a:lnTo>
                  <a:pt x="0" y="34"/>
                </a:lnTo>
                <a:lnTo>
                  <a:pt x="0" y="273"/>
                </a:lnTo>
                <a:lnTo>
                  <a:pt x="18" y="289"/>
                </a:lnTo>
                <a:lnTo>
                  <a:pt x="674" y="373"/>
                </a:lnTo>
                <a:lnTo>
                  <a:pt x="709" y="373"/>
                </a:lnTo>
                <a:lnTo>
                  <a:pt x="1020" y="344"/>
                </a:lnTo>
                <a:lnTo>
                  <a:pt x="1020" y="344"/>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32" name=""/>
          <p:cNvSpPr/>
          <p:nvPr/>
        </p:nvSpPr>
        <p:spPr>
          <a:xfrm>
            <a:off x="1084320" y="3178080"/>
            <a:ext cx="257040" cy="79560"/>
          </a:xfrm>
          <a:custGeom>
            <a:avLst/>
            <a:gdLst/>
            <a:ahLst/>
            <a:rect l="l" t="t" r="r" b="b"/>
            <a:pathLst>
              <a:path w="912" h="203">
                <a:moveTo>
                  <a:pt x="535" y="198"/>
                </a:moveTo>
                <a:lnTo>
                  <a:pt x="535" y="95"/>
                </a:lnTo>
                <a:lnTo>
                  <a:pt x="308" y="51"/>
                </a:lnTo>
                <a:lnTo>
                  <a:pt x="0" y="17"/>
                </a:lnTo>
                <a:lnTo>
                  <a:pt x="25" y="0"/>
                </a:lnTo>
                <a:lnTo>
                  <a:pt x="318" y="30"/>
                </a:lnTo>
                <a:lnTo>
                  <a:pt x="531" y="70"/>
                </a:lnTo>
                <a:lnTo>
                  <a:pt x="558" y="73"/>
                </a:lnTo>
                <a:lnTo>
                  <a:pt x="894" y="63"/>
                </a:lnTo>
                <a:lnTo>
                  <a:pt x="912" y="77"/>
                </a:lnTo>
                <a:lnTo>
                  <a:pt x="558" y="95"/>
                </a:lnTo>
                <a:lnTo>
                  <a:pt x="558" y="203"/>
                </a:lnTo>
                <a:lnTo>
                  <a:pt x="535" y="199"/>
                </a:lnTo>
                <a:lnTo>
                  <a:pt x="535" y="199"/>
                </a:lnTo>
                <a:lnTo>
                  <a:pt x="535" y="198"/>
                </a:lnTo>
                <a:close/>
              </a:path>
            </a:pathLst>
          </a:custGeom>
          <a:solidFill>
            <a:srgbClr val="ffffff"/>
          </a:solidFill>
          <a:ln w="0">
            <a:noFill/>
          </a:ln>
        </p:spPr>
        <p:style>
          <a:lnRef idx="0"/>
          <a:fillRef idx="0"/>
          <a:effectRef idx="0"/>
          <a:fontRef idx="minor"/>
        </p:style>
        <p:txBody>
          <a:bodyPr lIns="90000" rIns="90000" tIns="32760" bIns="32760" anchor="t">
            <a:noAutofit/>
          </a:bodyPr>
          <a:p>
            <a:endParaRPr b="0" lang="en-US" sz="2400" strike="noStrike" u="none">
              <a:solidFill>
                <a:srgbClr val="ffffff"/>
              </a:solidFill>
              <a:effectLst/>
              <a:uFillTx/>
              <a:latin typeface="Arial"/>
            </a:endParaRPr>
          </a:p>
        </p:txBody>
      </p:sp>
      <p:sp>
        <p:nvSpPr>
          <p:cNvPr id="233" name=""/>
          <p:cNvSpPr/>
          <p:nvPr/>
        </p:nvSpPr>
        <p:spPr>
          <a:xfrm>
            <a:off x="1084320" y="3178080"/>
            <a:ext cx="257040" cy="79560"/>
          </a:xfrm>
          <a:custGeom>
            <a:avLst/>
            <a:gdLst/>
            <a:ahLst/>
            <a:rect l="l" t="t" r="r" b="b"/>
            <a:pathLst>
              <a:path w="912" h="203">
                <a:moveTo>
                  <a:pt x="535" y="198"/>
                </a:moveTo>
                <a:lnTo>
                  <a:pt x="535" y="95"/>
                </a:lnTo>
                <a:lnTo>
                  <a:pt x="308" y="51"/>
                </a:lnTo>
                <a:lnTo>
                  <a:pt x="0" y="17"/>
                </a:lnTo>
                <a:lnTo>
                  <a:pt x="25" y="0"/>
                </a:lnTo>
                <a:lnTo>
                  <a:pt x="318" y="30"/>
                </a:lnTo>
                <a:lnTo>
                  <a:pt x="531" y="70"/>
                </a:lnTo>
                <a:lnTo>
                  <a:pt x="558" y="73"/>
                </a:lnTo>
                <a:lnTo>
                  <a:pt x="894" y="63"/>
                </a:lnTo>
                <a:lnTo>
                  <a:pt x="912" y="77"/>
                </a:lnTo>
                <a:lnTo>
                  <a:pt x="558" y="95"/>
                </a:lnTo>
                <a:lnTo>
                  <a:pt x="558" y="203"/>
                </a:lnTo>
                <a:lnTo>
                  <a:pt x="535" y="199"/>
                </a:lnTo>
                <a:lnTo>
                  <a:pt x="535" y="199"/>
                </a:lnTo>
              </a:path>
            </a:pathLst>
          </a:custGeom>
          <a:noFill/>
          <a:ln w="0">
            <a:solidFill>
              <a:srgbClr val="ffffff"/>
            </a:solidFill>
          </a:ln>
        </p:spPr>
        <p:style>
          <a:lnRef idx="0"/>
          <a:fillRef idx="0"/>
          <a:effectRef idx="0"/>
          <a:fontRef idx="minor"/>
        </p:style>
        <p:txBody>
          <a:bodyPr lIns="90000" rIns="90000" tIns="32760" bIns="32760" anchor="t">
            <a:noAutofit/>
          </a:bodyPr>
          <a:p>
            <a:endParaRPr b="0" lang="en-US" sz="2400" strike="noStrike" u="none">
              <a:solidFill>
                <a:srgbClr val="ffffff"/>
              </a:solidFill>
              <a:effectLst/>
              <a:uFillTx/>
              <a:latin typeface="Arial"/>
            </a:endParaRPr>
          </a:p>
        </p:txBody>
      </p:sp>
      <p:sp>
        <p:nvSpPr>
          <p:cNvPr id="234" name=""/>
          <p:cNvSpPr/>
          <p:nvPr/>
        </p:nvSpPr>
        <p:spPr>
          <a:xfrm flipV="1">
            <a:off x="1171440" y="3184200"/>
            <a:ext cx="131760" cy="3240"/>
          </a:xfrm>
          <a:prstGeom prst="line">
            <a:avLst/>
          </a:prstGeom>
          <a:ln w="0">
            <a:solidFill>
              <a:srgbClr val="ababab"/>
            </a:solid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235" name=""/>
          <p:cNvSpPr/>
          <p:nvPr/>
        </p:nvSpPr>
        <p:spPr>
          <a:xfrm>
            <a:off x="1077840" y="3171960"/>
            <a:ext cx="46080" cy="71280"/>
          </a:xfrm>
          <a:custGeom>
            <a:avLst/>
            <a:gdLst/>
            <a:ahLst/>
            <a:rect l="l" t="t" r="r" b="b"/>
            <a:pathLst>
              <a:path w="159" h="179">
                <a:moveTo>
                  <a:pt x="159" y="0"/>
                </a:moveTo>
                <a:lnTo>
                  <a:pt x="33" y="4"/>
                </a:lnTo>
                <a:lnTo>
                  <a:pt x="0" y="30"/>
                </a:lnTo>
                <a:lnTo>
                  <a:pt x="0" y="163"/>
                </a:lnTo>
                <a:lnTo>
                  <a:pt x="27" y="179"/>
                </a:lnTo>
              </a:path>
            </a:pathLst>
          </a:custGeom>
          <a:noFill/>
          <a:ln w="0">
            <a:solidFill>
              <a:srgbClr val="ababab"/>
            </a:solidFill>
          </a:ln>
        </p:spPr>
        <p:style>
          <a:lnRef idx="0"/>
          <a:fillRef idx="0"/>
          <a:effectRef idx="0"/>
          <a:fontRef idx="minor"/>
        </p:style>
        <p:txBody>
          <a:bodyPr lIns="90000" rIns="90000" tIns="24480" bIns="24480" anchor="t">
            <a:noAutofit/>
          </a:bodyPr>
          <a:p>
            <a:endParaRPr b="0" lang="en-US" sz="2400" strike="noStrike" u="none">
              <a:solidFill>
                <a:srgbClr val="ffffff"/>
              </a:solidFill>
              <a:effectLst/>
              <a:uFillTx/>
              <a:latin typeface="Arial"/>
            </a:endParaRPr>
          </a:p>
        </p:txBody>
      </p:sp>
      <p:sp>
        <p:nvSpPr>
          <p:cNvPr id="236" name=""/>
          <p:cNvSpPr/>
          <p:nvPr/>
        </p:nvSpPr>
        <p:spPr>
          <a:xfrm>
            <a:off x="1047600" y="3129120"/>
            <a:ext cx="49320" cy="52200"/>
          </a:xfrm>
          <a:custGeom>
            <a:avLst/>
            <a:gdLst/>
            <a:ahLst/>
            <a:rect l="l" t="t" r="r" b="b"/>
            <a:pathLst>
              <a:path w="174" h="129">
                <a:moveTo>
                  <a:pt x="0" y="13"/>
                </a:moveTo>
                <a:lnTo>
                  <a:pt x="120" y="20"/>
                </a:lnTo>
                <a:lnTo>
                  <a:pt x="120" y="129"/>
                </a:lnTo>
                <a:lnTo>
                  <a:pt x="140" y="115"/>
                </a:lnTo>
                <a:lnTo>
                  <a:pt x="140" y="22"/>
                </a:lnTo>
                <a:lnTo>
                  <a:pt x="174" y="22"/>
                </a:lnTo>
                <a:lnTo>
                  <a:pt x="151" y="5"/>
                </a:lnTo>
                <a:lnTo>
                  <a:pt x="131" y="5"/>
                </a:lnTo>
                <a:lnTo>
                  <a:pt x="112" y="3"/>
                </a:lnTo>
                <a:lnTo>
                  <a:pt x="19" y="0"/>
                </a:lnTo>
                <a:lnTo>
                  <a:pt x="0" y="13"/>
                </a:lnTo>
                <a:lnTo>
                  <a:pt x="0" y="13"/>
                </a:lnTo>
                <a:lnTo>
                  <a:pt x="0" y="13"/>
                </a:lnTo>
                <a:close/>
              </a:path>
            </a:pathLst>
          </a:custGeom>
          <a:solidFill>
            <a:srgbClr val="ffffff"/>
          </a:solidFill>
          <a:ln w="0">
            <a:no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Arial"/>
            </a:endParaRPr>
          </a:p>
        </p:txBody>
      </p:sp>
      <p:sp>
        <p:nvSpPr>
          <p:cNvPr id="237" name=""/>
          <p:cNvSpPr/>
          <p:nvPr/>
        </p:nvSpPr>
        <p:spPr>
          <a:xfrm>
            <a:off x="1047600" y="3129120"/>
            <a:ext cx="49320" cy="52200"/>
          </a:xfrm>
          <a:custGeom>
            <a:avLst/>
            <a:gdLst/>
            <a:ahLst/>
            <a:rect l="l" t="t" r="r" b="b"/>
            <a:pathLst>
              <a:path w="174" h="129">
                <a:moveTo>
                  <a:pt x="0" y="13"/>
                </a:moveTo>
                <a:lnTo>
                  <a:pt x="120" y="20"/>
                </a:lnTo>
                <a:lnTo>
                  <a:pt x="120" y="129"/>
                </a:lnTo>
                <a:lnTo>
                  <a:pt x="140" y="115"/>
                </a:lnTo>
                <a:lnTo>
                  <a:pt x="140" y="22"/>
                </a:lnTo>
                <a:lnTo>
                  <a:pt x="174" y="22"/>
                </a:lnTo>
                <a:lnTo>
                  <a:pt x="151" y="5"/>
                </a:lnTo>
                <a:lnTo>
                  <a:pt x="131" y="5"/>
                </a:lnTo>
                <a:lnTo>
                  <a:pt x="112" y="3"/>
                </a:lnTo>
                <a:lnTo>
                  <a:pt x="19" y="0"/>
                </a:lnTo>
                <a:lnTo>
                  <a:pt x="0" y="13"/>
                </a:lnTo>
                <a:lnTo>
                  <a:pt x="0" y="13"/>
                </a:lnTo>
              </a:path>
            </a:pathLst>
          </a:custGeom>
          <a:noFill/>
          <a:ln w="0">
            <a:solidFill>
              <a:srgbClr val="ffffff"/>
            </a:solid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Arial"/>
            </a:endParaRPr>
          </a:p>
        </p:txBody>
      </p:sp>
      <p:sp>
        <p:nvSpPr>
          <p:cNvPr id="238" name=""/>
          <p:cNvSpPr/>
          <p:nvPr/>
        </p:nvSpPr>
        <p:spPr>
          <a:xfrm>
            <a:off x="1100160" y="3070080"/>
            <a:ext cx="306360" cy="98640"/>
          </a:xfrm>
          <a:custGeom>
            <a:avLst/>
            <a:gdLst/>
            <a:ahLst/>
            <a:rect l="l" t="t" r="r" b="b"/>
            <a:pathLst>
              <a:path w="1084" h="248">
                <a:moveTo>
                  <a:pt x="9" y="146"/>
                </a:moveTo>
                <a:lnTo>
                  <a:pt x="12" y="149"/>
                </a:lnTo>
                <a:lnTo>
                  <a:pt x="16" y="157"/>
                </a:lnTo>
                <a:lnTo>
                  <a:pt x="20" y="162"/>
                </a:lnTo>
                <a:lnTo>
                  <a:pt x="23" y="167"/>
                </a:lnTo>
                <a:lnTo>
                  <a:pt x="28" y="171"/>
                </a:lnTo>
                <a:lnTo>
                  <a:pt x="31" y="175"/>
                </a:lnTo>
                <a:lnTo>
                  <a:pt x="35" y="178"/>
                </a:lnTo>
                <a:lnTo>
                  <a:pt x="40" y="181"/>
                </a:lnTo>
                <a:lnTo>
                  <a:pt x="45" y="183"/>
                </a:lnTo>
                <a:lnTo>
                  <a:pt x="49" y="187"/>
                </a:lnTo>
                <a:lnTo>
                  <a:pt x="55" y="188"/>
                </a:lnTo>
                <a:lnTo>
                  <a:pt x="61" y="189"/>
                </a:lnTo>
                <a:lnTo>
                  <a:pt x="67" y="190"/>
                </a:lnTo>
                <a:lnTo>
                  <a:pt x="73" y="191"/>
                </a:lnTo>
                <a:lnTo>
                  <a:pt x="79" y="192"/>
                </a:lnTo>
                <a:lnTo>
                  <a:pt x="87" y="192"/>
                </a:lnTo>
                <a:lnTo>
                  <a:pt x="1012" y="248"/>
                </a:lnTo>
                <a:lnTo>
                  <a:pt x="1019" y="248"/>
                </a:lnTo>
                <a:lnTo>
                  <a:pt x="1027" y="246"/>
                </a:lnTo>
                <a:lnTo>
                  <a:pt x="1040" y="241"/>
                </a:lnTo>
                <a:lnTo>
                  <a:pt x="1052" y="232"/>
                </a:lnTo>
                <a:lnTo>
                  <a:pt x="1064" y="219"/>
                </a:lnTo>
                <a:lnTo>
                  <a:pt x="1072" y="204"/>
                </a:lnTo>
                <a:lnTo>
                  <a:pt x="1078" y="188"/>
                </a:lnTo>
                <a:lnTo>
                  <a:pt x="1082" y="170"/>
                </a:lnTo>
                <a:lnTo>
                  <a:pt x="1084" y="152"/>
                </a:lnTo>
                <a:lnTo>
                  <a:pt x="1084" y="132"/>
                </a:lnTo>
                <a:lnTo>
                  <a:pt x="1082" y="114"/>
                </a:lnTo>
                <a:lnTo>
                  <a:pt x="1077" y="97"/>
                </a:lnTo>
                <a:lnTo>
                  <a:pt x="1071" y="81"/>
                </a:lnTo>
                <a:lnTo>
                  <a:pt x="1060" y="68"/>
                </a:lnTo>
                <a:lnTo>
                  <a:pt x="1048" y="57"/>
                </a:lnTo>
                <a:lnTo>
                  <a:pt x="1032" y="50"/>
                </a:lnTo>
                <a:lnTo>
                  <a:pt x="1015" y="47"/>
                </a:lnTo>
                <a:lnTo>
                  <a:pt x="72" y="0"/>
                </a:lnTo>
                <a:lnTo>
                  <a:pt x="67" y="0"/>
                </a:lnTo>
                <a:lnTo>
                  <a:pt x="57" y="2"/>
                </a:lnTo>
                <a:lnTo>
                  <a:pt x="51" y="3"/>
                </a:lnTo>
                <a:lnTo>
                  <a:pt x="46" y="4"/>
                </a:lnTo>
                <a:lnTo>
                  <a:pt x="41" y="7"/>
                </a:lnTo>
                <a:lnTo>
                  <a:pt x="36" y="10"/>
                </a:lnTo>
                <a:lnTo>
                  <a:pt x="33" y="12"/>
                </a:lnTo>
                <a:lnTo>
                  <a:pt x="27" y="19"/>
                </a:lnTo>
                <a:lnTo>
                  <a:pt x="20" y="24"/>
                </a:lnTo>
                <a:lnTo>
                  <a:pt x="19" y="27"/>
                </a:lnTo>
                <a:lnTo>
                  <a:pt x="18" y="31"/>
                </a:lnTo>
                <a:lnTo>
                  <a:pt x="16" y="36"/>
                </a:lnTo>
                <a:lnTo>
                  <a:pt x="14" y="40"/>
                </a:lnTo>
                <a:lnTo>
                  <a:pt x="12" y="45"/>
                </a:lnTo>
                <a:lnTo>
                  <a:pt x="11" y="49"/>
                </a:lnTo>
                <a:lnTo>
                  <a:pt x="8" y="58"/>
                </a:lnTo>
                <a:lnTo>
                  <a:pt x="6" y="66"/>
                </a:lnTo>
                <a:lnTo>
                  <a:pt x="5" y="74"/>
                </a:lnTo>
                <a:lnTo>
                  <a:pt x="2" y="80"/>
                </a:lnTo>
                <a:lnTo>
                  <a:pt x="1" y="87"/>
                </a:lnTo>
                <a:lnTo>
                  <a:pt x="0" y="92"/>
                </a:lnTo>
                <a:lnTo>
                  <a:pt x="0" y="99"/>
                </a:lnTo>
                <a:lnTo>
                  <a:pt x="0" y="104"/>
                </a:lnTo>
                <a:lnTo>
                  <a:pt x="0" y="110"/>
                </a:lnTo>
                <a:lnTo>
                  <a:pt x="1" y="115"/>
                </a:lnTo>
                <a:lnTo>
                  <a:pt x="2" y="121"/>
                </a:lnTo>
                <a:lnTo>
                  <a:pt x="3" y="126"/>
                </a:lnTo>
                <a:lnTo>
                  <a:pt x="6" y="133"/>
                </a:lnTo>
                <a:lnTo>
                  <a:pt x="7" y="140"/>
                </a:lnTo>
                <a:lnTo>
                  <a:pt x="11" y="146"/>
                </a:lnTo>
                <a:lnTo>
                  <a:pt x="11" y="146"/>
                </a:lnTo>
                <a:lnTo>
                  <a:pt x="9" y="14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39" name=""/>
          <p:cNvSpPr/>
          <p:nvPr/>
        </p:nvSpPr>
        <p:spPr>
          <a:xfrm>
            <a:off x="1100160" y="3070080"/>
            <a:ext cx="306360" cy="98640"/>
          </a:xfrm>
          <a:custGeom>
            <a:avLst/>
            <a:gdLst/>
            <a:ahLst/>
            <a:rect l="l" t="t" r="r" b="b"/>
            <a:pathLst>
              <a:path w="1084" h="248">
                <a:moveTo>
                  <a:pt x="9" y="146"/>
                </a:moveTo>
                <a:lnTo>
                  <a:pt x="12" y="149"/>
                </a:lnTo>
                <a:lnTo>
                  <a:pt x="16" y="157"/>
                </a:lnTo>
                <a:lnTo>
                  <a:pt x="20" y="162"/>
                </a:lnTo>
                <a:lnTo>
                  <a:pt x="23" y="167"/>
                </a:lnTo>
                <a:lnTo>
                  <a:pt x="28" y="171"/>
                </a:lnTo>
                <a:lnTo>
                  <a:pt x="31" y="175"/>
                </a:lnTo>
                <a:lnTo>
                  <a:pt x="35" y="178"/>
                </a:lnTo>
                <a:lnTo>
                  <a:pt x="40" y="181"/>
                </a:lnTo>
                <a:lnTo>
                  <a:pt x="45" y="183"/>
                </a:lnTo>
                <a:lnTo>
                  <a:pt x="49" y="187"/>
                </a:lnTo>
                <a:lnTo>
                  <a:pt x="55" y="188"/>
                </a:lnTo>
                <a:lnTo>
                  <a:pt x="61" y="189"/>
                </a:lnTo>
                <a:lnTo>
                  <a:pt x="67" y="190"/>
                </a:lnTo>
                <a:lnTo>
                  <a:pt x="73" y="191"/>
                </a:lnTo>
                <a:lnTo>
                  <a:pt x="79" y="192"/>
                </a:lnTo>
                <a:lnTo>
                  <a:pt x="87" y="192"/>
                </a:lnTo>
                <a:lnTo>
                  <a:pt x="1012" y="248"/>
                </a:lnTo>
                <a:lnTo>
                  <a:pt x="1019" y="248"/>
                </a:lnTo>
                <a:lnTo>
                  <a:pt x="1027" y="246"/>
                </a:lnTo>
                <a:lnTo>
                  <a:pt x="1040" y="241"/>
                </a:lnTo>
                <a:lnTo>
                  <a:pt x="1052" y="232"/>
                </a:lnTo>
                <a:lnTo>
                  <a:pt x="1064" y="219"/>
                </a:lnTo>
                <a:lnTo>
                  <a:pt x="1072" y="204"/>
                </a:lnTo>
                <a:lnTo>
                  <a:pt x="1078" y="188"/>
                </a:lnTo>
                <a:lnTo>
                  <a:pt x="1082" y="170"/>
                </a:lnTo>
                <a:lnTo>
                  <a:pt x="1084" y="152"/>
                </a:lnTo>
                <a:lnTo>
                  <a:pt x="1084" y="132"/>
                </a:lnTo>
                <a:lnTo>
                  <a:pt x="1082" y="114"/>
                </a:lnTo>
                <a:lnTo>
                  <a:pt x="1077" y="97"/>
                </a:lnTo>
                <a:lnTo>
                  <a:pt x="1071" y="81"/>
                </a:lnTo>
                <a:lnTo>
                  <a:pt x="1060" y="68"/>
                </a:lnTo>
                <a:lnTo>
                  <a:pt x="1048" y="57"/>
                </a:lnTo>
                <a:lnTo>
                  <a:pt x="1032" y="50"/>
                </a:lnTo>
                <a:lnTo>
                  <a:pt x="1015" y="47"/>
                </a:lnTo>
                <a:lnTo>
                  <a:pt x="72" y="0"/>
                </a:lnTo>
                <a:lnTo>
                  <a:pt x="67" y="0"/>
                </a:lnTo>
                <a:lnTo>
                  <a:pt x="57" y="2"/>
                </a:lnTo>
                <a:lnTo>
                  <a:pt x="51" y="3"/>
                </a:lnTo>
                <a:lnTo>
                  <a:pt x="46" y="4"/>
                </a:lnTo>
                <a:lnTo>
                  <a:pt x="41" y="7"/>
                </a:lnTo>
                <a:lnTo>
                  <a:pt x="36" y="10"/>
                </a:lnTo>
                <a:lnTo>
                  <a:pt x="33" y="12"/>
                </a:lnTo>
                <a:lnTo>
                  <a:pt x="27" y="19"/>
                </a:lnTo>
                <a:lnTo>
                  <a:pt x="20" y="24"/>
                </a:lnTo>
                <a:lnTo>
                  <a:pt x="19" y="27"/>
                </a:lnTo>
                <a:lnTo>
                  <a:pt x="18" y="31"/>
                </a:lnTo>
                <a:lnTo>
                  <a:pt x="16" y="36"/>
                </a:lnTo>
                <a:lnTo>
                  <a:pt x="14" y="40"/>
                </a:lnTo>
                <a:lnTo>
                  <a:pt x="12" y="45"/>
                </a:lnTo>
                <a:lnTo>
                  <a:pt x="11" y="49"/>
                </a:lnTo>
                <a:lnTo>
                  <a:pt x="8" y="58"/>
                </a:lnTo>
                <a:lnTo>
                  <a:pt x="6" y="66"/>
                </a:lnTo>
                <a:lnTo>
                  <a:pt x="5" y="74"/>
                </a:lnTo>
                <a:lnTo>
                  <a:pt x="2" y="80"/>
                </a:lnTo>
                <a:lnTo>
                  <a:pt x="1" y="87"/>
                </a:lnTo>
                <a:lnTo>
                  <a:pt x="0" y="92"/>
                </a:lnTo>
                <a:lnTo>
                  <a:pt x="0" y="99"/>
                </a:lnTo>
                <a:lnTo>
                  <a:pt x="0" y="104"/>
                </a:lnTo>
                <a:lnTo>
                  <a:pt x="0" y="110"/>
                </a:lnTo>
                <a:lnTo>
                  <a:pt x="1" y="115"/>
                </a:lnTo>
                <a:lnTo>
                  <a:pt x="2" y="121"/>
                </a:lnTo>
                <a:lnTo>
                  <a:pt x="3" y="126"/>
                </a:lnTo>
                <a:lnTo>
                  <a:pt x="6" y="133"/>
                </a:lnTo>
                <a:lnTo>
                  <a:pt x="7" y="140"/>
                </a:lnTo>
                <a:lnTo>
                  <a:pt x="11" y="146"/>
                </a:lnTo>
                <a:lnTo>
                  <a:pt x="11" y="146"/>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40" name=""/>
          <p:cNvSpPr/>
          <p:nvPr/>
        </p:nvSpPr>
        <p:spPr>
          <a:xfrm>
            <a:off x="1106640" y="3073320"/>
            <a:ext cx="274320" cy="65160"/>
          </a:xfrm>
          <a:custGeom>
            <a:avLst/>
            <a:gdLst/>
            <a:ahLst/>
            <a:rect l="l" t="t" r="r" b="b"/>
            <a:pathLst>
              <a:path w="975" h="163">
                <a:moveTo>
                  <a:pt x="52" y="0"/>
                </a:moveTo>
                <a:lnTo>
                  <a:pt x="49" y="1"/>
                </a:lnTo>
                <a:lnTo>
                  <a:pt x="39" y="6"/>
                </a:lnTo>
                <a:lnTo>
                  <a:pt x="32" y="13"/>
                </a:lnTo>
                <a:lnTo>
                  <a:pt x="26" y="21"/>
                </a:lnTo>
                <a:lnTo>
                  <a:pt x="20" y="30"/>
                </a:lnTo>
                <a:lnTo>
                  <a:pt x="14" y="40"/>
                </a:lnTo>
                <a:lnTo>
                  <a:pt x="9" y="52"/>
                </a:lnTo>
                <a:lnTo>
                  <a:pt x="5" y="66"/>
                </a:lnTo>
                <a:lnTo>
                  <a:pt x="3" y="78"/>
                </a:lnTo>
                <a:lnTo>
                  <a:pt x="0" y="92"/>
                </a:lnTo>
                <a:lnTo>
                  <a:pt x="0" y="105"/>
                </a:lnTo>
                <a:lnTo>
                  <a:pt x="3" y="117"/>
                </a:lnTo>
                <a:lnTo>
                  <a:pt x="6" y="130"/>
                </a:lnTo>
                <a:lnTo>
                  <a:pt x="12" y="143"/>
                </a:lnTo>
                <a:lnTo>
                  <a:pt x="21" y="154"/>
                </a:lnTo>
                <a:lnTo>
                  <a:pt x="33" y="163"/>
                </a:lnTo>
                <a:lnTo>
                  <a:pt x="31" y="161"/>
                </a:lnTo>
                <a:lnTo>
                  <a:pt x="22" y="150"/>
                </a:lnTo>
                <a:lnTo>
                  <a:pt x="17" y="141"/>
                </a:lnTo>
                <a:lnTo>
                  <a:pt x="12" y="130"/>
                </a:lnTo>
                <a:lnTo>
                  <a:pt x="9" y="118"/>
                </a:lnTo>
                <a:lnTo>
                  <a:pt x="6" y="106"/>
                </a:lnTo>
                <a:lnTo>
                  <a:pt x="5" y="93"/>
                </a:lnTo>
                <a:lnTo>
                  <a:pt x="6" y="81"/>
                </a:lnTo>
                <a:lnTo>
                  <a:pt x="10" y="68"/>
                </a:lnTo>
                <a:lnTo>
                  <a:pt x="16" y="56"/>
                </a:lnTo>
                <a:lnTo>
                  <a:pt x="25" y="45"/>
                </a:lnTo>
                <a:lnTo>
                  <a:pt x="37" y="35"/>
                </a:lnTo>
                <a:lnTo>
                  <a:pt x="52" y="27"/>
                </a:lnTo>
                <a:lnTo>
                  <a:pt x="70" y="21"/>
                </a:lnTo>
                <a:lnTo>
                  <a:pt x="92" y="17"/>
                </a:lnTo>
                <a:lnTo>
                  <a:pt x="119" y="16"/>
                </a:lnTo>
                <a:lnTo>
                  <a:pt x="231" y="18"/>
                </a:lnTo>
                <a:lnTo>
                  <a:pt x="474" y="29"/>
                </a:lnTo>
                <a:lnTo>
                  <a:pt x="483" y="30"/>
                </a:lnTo>
                <a:lnTo>
                  <a:pt x="490" y="30"/>
                </a:lnTo>
                <a:lnTo>
                  <a:pt x="508" y="32"/>
                </a:lnTo>
                <a:lnTo>
                  <a:pt x="525" y="32"/>
                </a:lnTo>
                <a:lnTo>
                  <a:pt x="543" y="33"/>
                </a:lnTo>
                <a:lnTo>
                  <a:pt x="562" y="33"/>
                </a:lnTo>
                <a:lnTo>
                  <a:pt x="580" y="34"/>
                </a:lnTo>
                <a:lnTo>
                  <a:pt x="598" y="34"/>
                </a:lnTo>
                <a:lnTo>
                  <a:pt x="618" y="35"/>
                </a:lnTo>
                <a:lnTo>
                  <a:pt x="636" y="35"/>
                </a:lnTo>
                <a:lnTo>
                  <a:pt x="656" y="36"/>
                </a:lnTo>
                <a:lnTo>
                  <a:pt x="674" y="37"/>
                </a:lnTo>
                <a:lnTo>
                  <a:pt x="694" y="37"/>
                </a:lnTo>
                <a:lnTo>
                  <a:pt x="712" y="39"/>
                </a:lnTo>
                <a:lnTo>
                  <a:pt x="731" y="40"/>
                </a:lnTo>
                <a:lnTo>
                  <a:pt x="748" y="40"/>
                </a:lnTo>
                <a:lnTo>
                  <a:pt x="765" y="42"/>
                </a:lnTo>
                <a:lnTo>
                  <a:pt x="770" y="42"/>
                </a:lnTo>
                <a:lnTo>
                  <a:pt x="774" y="42"/>
                </a:lnTo>
                <a:lnTo>
                  <a:pt x="783" y="44"/>
                </a:lnTo>
                <a:lnTo>
                  <a:pt x="792" y="44"/>
                </a:lnTo>
                <a:lnTo>
                  <a:pt x="801" y="44"/>
                </a:lnTo>
                <a:lnTo>
                  <a:pt x="809" y="44"/>
                </a:lnTo>
                <a:lnTo>
                  <a:pt x="818" y="45"/>
                </a:lnTo>
                <a:lnTo>
                  <a:pt x="826" y="45"/>
                </a:lnTo>
                <a:lnTo>
                  <a:pt x="835" y="45"/>
                </a:lnTo>
                <a:lnTo>
                  <a:pt x="845" y="45"/>
                </a:lnTo>
                <a:lnTo>
                  <a:pt x="852" y="46"/>
                </a:lnTo>
                <a:lnTo>
                  <a:pt x="859" y="46"/>
                </a:lnTo>
                <a:lnTo>
                  <a:pt x="867" y="47"/>
                </a:lnTo>
                <a:lnTo>
                  <a:pt x="874" y="48"/>
                </a:lnTo>
                <a:lnTo>
                  <a:pt x="880" y="49"/>
                </a:lnTo>
                <a:lnTo>
                  <a:pt x="886" y="49"/>
                </a:lnTo>
                <a:lnTo>
                  <a:pt x="892" y="51"/>
                </a:lnTo>
                <a:lnTo>
                  <a:pt x="895" y="52"/>
                </a:lnTo>
                <a:lnTo>
                  <a:pt x="902" y="55"/>
                </a:lnTo>
                <a:lnTo>
                  <a:pt x="905" y="57"/>
                </a:lnTo>
                <a:lnTo>
                  <a:pt x="911" y="61"/>
                </a:lnTo>
                <a:lnTo>
                  <a:pt x="916" y="66"/>
                </a:lnTo>
                <a:lnTo>
                  <a:pt x="918" y="71"/>
                </a:lnTo>
                <a:lnTo>
                  <a:pt x="921" y="78"/>
                </a:lnTo>
                <a:lnTo>
                  <a:pt x="923" y="81"/>
                </a:lnTo>
                <a:lnTo>
                  <a:pt x="923" y="84"/>
                </a:lnTo>
                <a:lnTo>
                  <a:pt x="924" y="89"/>
                </a:lnTo>
                <a:lnTo>
                  <a:pt x="926" y="92"/>
                </a:lnTo>
                <a:lnTo>
                  <a:pt x="927" y="96"/>
                </a:lnTo>
                <a:lnTo>
                  <a:pt x="934" y="74"/>
                </a:lnTo>
                <a:lnTo>
                  <a:pt x="937" y="70"/>
                </a:lnTo>
                <a:lnTo>
                  <a:pt x="940" y="66"/>
                </a:lnTo>
                <a:lnTo>
                  <a:pt x="944" y="60"/>
                </a:lnTo>
                <a:lnTo>
                  <a:pt x="949" y="56"/>
                </a:lnTo>
                <a:lnTo>
                  <a:pt x="954" y="51"/>
                </a:lnTo>
                <a:lnTo>
                  <a:pt x="960" y="47"/>
                </a:lnTo>
                <a:lnTo>
                  <a:pt x="966" y="44"/>
                </a:lnTo>
                <a:lnTo>
                  <a:pt x="970" y="42"/>
                </a:lnTo>
                <a:lnTo>
                  <a:pt x="975" y="40"/>
                </a:lnTo>
                <a:lnTo>
                  <a:pt x="52" y="0"/>
                </a:lnTo>
                <a:lnTo>
                  <a:pt x="52" y="0"/>
                </a:lnTo>
                <a:lnTo>
                  <a:pt x="52" y="0"/>
                </a:lnTo>
                <a:close/>
              </a:path>
            </a:pathLst>
          </a:custGeom>
          <a:solidFill>
            <a:srgbClr val="ababab"/>
          </a:solidFill>
          <a:ln w="0">
            <a:no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Arial"/>
            </a:endParaRPr>
          </a:p>
        </p:txBody>
      </p:sp>
      <p:sp>
        <p:nvSpPr>
          <p:cNvPr id="241" name=""/>
          <p:cNvSpPr/>
          <p:nvPr/>
        </p:nvSpPr>
        <p:spPr>
          <a:xfrm>
            <a:off x="1106640" y="3073320"/>
            <a:ext cx="274320" cy="65160"/>
          </a:xfrm>
          <a:custGeom>
            <a:avLst/>
            <a:gdLst/>
            <a:ahLst/>
            <a:rect l="l" t="t" r="r" b="b"/>
            <a:pathLst>
              <a:path w="975" h="163">
                <a:moveTo>
                  <a:pt x="52" y="0"/>
                </a:moveTo>
                <a:lnTo>
                  <a:pt x="49" y="1"/>
                </a:lnTo>
                <a:lnTo>
                  <a:pt x="39" y="6"/>
                </a:lnTo>
                <a:lnTo>
                  <a:pt x="32" y="13"/>
                </a:lnTo>
                <a:lnTo>
                  <a:pt x="26" y="21"/>
                </a:lnTo>
                <a:lnTo>
                  <a:pt x="20" y="30"/>
                </a:lnTo>
                <a:lnTo>
                  <a:pt x="14" y="40"/>
                </a:lnTo>
                <a:lnTo>
                  <a:pt x="9" y="52"/>
                </a:lnTo>
                <a:lnTo>
                  <a:pt x="5" y="66"/>
                </a:lnTo>
                <a:lnTo>
                  <a:pt x="3" y="78"/>
                </a:lnTo>
                <a:lnTo>
                  <a:pt x="0" y="92"/>
                </a:lnTo>
                <a:lnTo>
                  <a:pt x="0" y="105"/>
                </a:lnTo>
                <a:lnTo>
                  <a:pt x="3" y="117"/>
                </a:lnTo>
                <a:lnTo>
                  <a:pt x="6" y="130"/>
                </a:lnTo>
                <a:lnTo>
                  <a:pt x="12" y="143"/>
                </a:lnTo>
                <a:lnTo>
                  <a:pt x="21" y="154"/>
                </a:lnTo>
                <a:lnTo>
                  <a:pt x="33" y="163"/>
                </a:lnTo>
                <a:lnTo>
                  <a:pt x="31" y="161"/>
                </a:lnTo>
                <a:lnTo>
                  <a:pt x="22" y="150"/>
                </a:lnTo>
                <a:lnTo>
                  <a:pt x="17" y="141"/>
                </a:lnTo>
                <a:lnTo>
                  <a:pt x="12" y="130"/>
                </a:lnTo>
                <a:lnTo>
                  <a:pt x="9" y="118"/>
                </a:lnTo>
                <a:lnTo>
                  <a:pt x="6" y="106"/>
                </a:lnTo>
                <a:lnTo>
                  <a:pt x="5" y="93"/>
                </a:lnTo>
                <a:lnTo>
                  <a:pt x="6" y="81"/>
                </a:lnTo>
                <a:lnTo>
                  <a:pt x="10" y="68"/>
                </a:lnTo>
                <a:lnTo>
                  <a:pt x="16" y="56"/>
                </a:lnTo>
                <a:lnTo>
                  <a:pt x="25" y="45"/>
                </a:lnTo>
                <a:lnTo>
                  <a:pt x="37" y="35"/>
                </a:lnTo>
                <a:lnTo>
                  <a:pt x="52" y="27"/>
                </a:lnTo>
                <a:lnTo>
                  <a:pt x="70" y="21"/>
                </a:lnTo>
                <a:lnTo>
                  <a:pt x="92" y="17"/>
                </a:lnTo>
                <a:lnTo>
                  <a:pt x="119" y="16"/>
                </a:lnTo>
                <a:lnTo>
                  <a:pt x="231" y="18"/>
                </a:lnTo>
                <a:lnTo>
                  <a:pt x="474" y="29"/>
                </a:lnTo>
                <a:lnTo>
                  <a:pt x="483" y="30"/>
                </a:lnTo>
                <a:lnTo>
                  <a:pt x="490" y="30"/>
                </a:lnTo>
                <a:lnTo>
                  <a:pt x="508" y="32"/>
                </a:lnTo>
                <a:lnTo>
                  <a:pt x="525" y="32"/>
                </a:lnTo>
                <a:lnTo>
                  <a:pt x="543" y="33"/>
                </a:lnTo>
                <a:lnTo>
                  <a:pt x="562" y="33"/>
                </a:lnTo>
                <a:lnTo>
                  <a:pt x="580" y="34"/>
                </a:lnTo>
                <a:lnTo>
                  <a:pt x="598" y="34"/>
                </a:lnTo>
                <a:lnTo>
                  <a:pt x="618" y="35"/>
                </a:lnTo>
                <a:lnTo>
                  <a:pt x="636" y="35"/>
                </a:lnTo>
                <a:lnTo>
                  <a:pt x="656" y="36"/>
                </a:lnTo>
                <a:lnTo>
                  <a:pt x="674" y="37"/>
                </a:lnTo>
                <a:lnTo>
                  <a:pt x="694" y="37"/>
                </a:lnTo>
                <a:lnTo>
                  <a:pt x="712" y="39"/>
                </a:lnTo>
                <a:lnTo>
                  <a:pt x="731" y="40"/>
                </a:lnTo>
                <a:lnTo>
                  <a:pt x="748" y="40"/>
                </a:lnTo>
                <a:lnTo>
                  <a:pt x="765" y="42"/>
                </a:lnTo>
                <a:lnTo>
                  <a:pt x="770" y="42"/>
                </a:lnTo>
                <a:lnTo>
                  <a:pt x="774" y="42"/>
                </a:lnTo>
                <a:lnTo>
                  <a:pt x="783" y="44"/>
                </a:lnTo>
                <a:lnTo>
                  <a:pt x="792" y="44"/>
                </a:lnTo>
                <a:lnTo>
                  <a:pt x="801" y="44"/>
                </a:lnTo>
                <a:lnTo>
                  <a:pt x="809" y="44"/>
                </a:lnTo>
                <a:lnTo>
                  <a:pt x="818" y="45"/>
                </a:lnTo>
                <a:lnTo>
                  <a:pt x="826" y="45"/>
                </a:lnTo>
                <a:lnTo>
                  <a:pt x="835" y="45"/>
                </a:lnTo>
                <a:lnTo>
                  <a:pt x="845" y="45"/>
                </a:lnTo>
                <a:lnTo>
                  <a:pt x="852" y="46"/>
                </a:lnTo>
                <a:lnTo>
                  <a:pt x="859" y="46"/>
                </a:lnTo>
                <a:lnTo>
                  <a:pt x="867" y="47"/>
                </a:lnTo>
                <a:lnTo>
                  <a:pt x="874" y="48"/>
                </a:lnTo>
                <a:lnTo>
                  <a:pt x="880" y="49"/>
                </a:lnTo>
                <a:lnTo>
                  <a:pt x="886" y="49"/>
                </a:lnTo>
                <a:lnTo>
                  <a:pt x="892" y="51"/>
                </a:lnTo>
                <a:lnTo>
                  <a:pt x="895" y="52"/>
                </a:lnTo>
                <a:lnTo>
                  <a:pt x="902" y="55"/>
                </a:lnTo>
                <a:lnTo>
                  <a:pt x="905" y="57"/>
                </a:lnTo>
                <a:lnTo>
                  <a:pt x="911" y="61"/>
                </a:lnTo>
                <a:lnTo>
                  <a:pt x="916" y="66"/>
                </a:lnTo>
                <a:lnTo>
                  <a:pt x="918" y="71"/>
                </a:lnTo>
                <a:lnTo>
                  <a:pt x="921" y="78"/>
                </a:lnTo>
                <a:lnTo>
                  <a:pt x="923" y="81"/>
                </a:lnTo>
                <a:lnTo>
                  <a:pt x="923" y="84"/>
                </a:lnTo>
                <a:lnTo>
                  <a:pt x="924" y="89"/>
                </a:lnTo>
                <a:lnTo>
                  <a:pt x="926" y="92"/>
                </a:lnTo>
                <a:lnTo>
                  <a:pt x="927" y="96"/>
                </a:lnTo>
                <a:lnTo>
                  <a:pt x="934" y="74"/>
                </a:lnTo>
                <a:lnTo>
                  <a:pt x="937" y="70"/>
                </a:lnTo>
                <a:lnTo>
                  <a:pt x="940" y="66"/>
                </a:lnTo>
                <a:lnTo>
                  <a:pt x="944" y="60"/>
                </a:lnTo>
                <a:lnTo>
                  <a:pt x="949" y="56"/>
                </a:lnTo>
                <a:lnTo>
                  <a:pt x="954" y="51"/>
                </a:lnTo>
                <a:lnTo>
                  <a:pt x="960" y="47"/>
                </a:lnTo>
                <a:lnTo>
                  <a:pt x="966" y="44"/>
                </a:lnTo>
                <a:lnTo>
                  <a:pt x="970" y="42"/>
                </a:lnTo>
                <a:lnTo>
                  <a:pt x="975" y="40"/>
                </a:lnTo>
                <a:lnTo>
                  <a:pt x="52" y="0"/>
                </a:lnTo>
                <a:lnTo>
                  <a:pt x="52" y="0"/>
                </a:lnTo>
              </a:path>
            </a:pathLst>
          </a:custGeom>
          <a:noFill/>
          <a:ln w="0">
            <a:solidFill>
              <a:srgbClr val="ababab"/>
            </a:solidFill>
          </a:ln>
        </p:spPr>
        <p:style>
          <a:lnRef idx="0"/>
          <a:fillRef idx="0"/>
          <a:effectRef idx="0"/>
          <a:fontRef idx="minor"/>
        </p:style>
        <p:txBody>
          <a:bodyPr lIns="90000" rIns="90000" tIns="18360" bIns="18360" anchor="t">
            <a:noAutofit/>
          </a:bodyPr>
          <a:p>
            <a:endParaRPr b="0" lang="en-US" sz="2400" strike="noStrike" u="none">
              <a:solidFill>
                <a:srgbClr val="ffffff"/>
              </a:solidFill>
              <a:effectLst/>
              <a:uFillTx/>
              <a:latin typeface="Arial"/>
            </a:endParaRPr>
          </a:p>
        </p:txBody>
      </p:sp>
      <p:sp>
        <p:nvSpPr>
          <p:cNvPr id="242" name=""/>
          <p:cNvSpPr/>
          <p:nvPr/>
        </p:nvSpPr>
        <p:spPr>
          <a:xfrm>
            <a:off x="1370160" y="3157560"/>
            <a:ext cx="14040" cy="11160"/>
          </a:xfrm>
          <a:custGeom>
            <a:avLst/>
            <a:gdLst/>
            <a:ahLst/>
            <a:rect l="l" t="t" r="r" b="b"/>
            <a:pathLst>
              <a:path w="49" h="29">
                <a:moveTo>
                  <a:pt x="49" y="29"/>
                </a:moveTo>
                <a:lnTo>
                  <a:pt x="46" y="29"/>
                </a:lnTo>
                <a:lnTo>
                  <a:pt x="44" y="28"/>
                </a:lnTo>
                <a:lnTo>
                  <a:pt x="41" y="28"/>
                </a:lnTo>
                <a:lnTo>
                  <a:pt x="39" y="27"/>
                </a:lnTo>
                <a:lnTo>
                  <a:pt x="38" y="27"/>
                </a:lnTo>
                <a:lnTo>
                  <a:pt x="35" y="27"/>
                </a:lnTo>
                <a:lnTo>
                  <a:pt x="33" y="27"/>
                </a:lnTo>
                <a:lnTo>
                  <a:pt x="31" y="27"/>
                </a:lnTo>
                <a:lnTo>
                  <a:pt x="29" y="26"/>
                </a:lnTo>
                <a:lnTo>
                  <a:pt x="28" y="26"/>
                </a:lnTo>
                <a:lnTo>
                  <a:pt x="25" y="25"/>
                </a:lnTo>
                <a:lnTo>
                  <a:pt x="24" y="24"/>
                </a:lnTo>
                <a:lnTo>
                  <a:pt x="22" y="24"/>
                </a:lnTo>
                <a:lnTo>
                  <a:pt x="20" y="23"/>
                </a:lnTo>
                <a:lnTo>
                  <a:pt x="19" y="22"/>
                </a:lnTo>
                <a:lnTo>
                  <a:pt x="17" y="21"/>
                </a:lnTo>
                <a:lnTo>
                  <a:pt x="16" y="21"/>
                </a:lnTo>
                <a:lnTo>
                  <a:pt x="13" y="18"/>
                </a:lnTo>
                <a:lnTo>
                  <a:pt x="9" y="15"/>
                </a:lnTo>
                <a:lnTo>
                  <a:pt x="7" y="13"/>
                </a:lnTo>
                <a:lnTo>
                  <a:pt x="4" y="10"/>
                </a:lnTo>
                <a:lnTo>
                  <a:pt x="4" y="8"/>
                </a:lnTo>
                <a:lnTo>
                  <a:pt x="3" y="7"/>
                </a:lnTo>
                <a:lnTo>
                  <a:pt x="2" y="5"/>
                </a:lnTo>
                <a:lnTo>
                  <a:pt x="2" y="3"/>
                </a:lnTo>
                <a:lnTo>
                  <a:pt x="0" y="1"/>
                </a:lnTo>
                <a:lnTo>
                  <a:pt x="0" y="0"/>
                </a:lnTo>
              </a:path>
            </a:pathLst>
          </a:custGeom>
          <a:noFill/>
          <a:ln w="0">
            <a:solidFill>
              <a:srgbClr val="ababab"/>
            </a:solidFill>
          </a:ln>
        </p:spPr>
        <p:style>
          <a:lnRef idx="0"/>
          <a:fillRef idx="0"/>
          <a:effectRef idx="0"/>
          <a:fontRef idx="minor"/>
        </p:style>
        <p:txBody>
          <a:bodyPr lIns="90000" rIns="90000" tIns="-35640" bIns="-35640" anchor="t">
            <a:noAutofit/>
          </a:bodyPr>
          <a:p>
            <a:endParaRPr b="0" lang="en-US" sz="2400" strike="noStrike" u="none">
              <a:solidFill>
                <a:srgbClr val="ffffff"/>
              </a:solidFill>
              <a:effectLst/>
              <a:uFillTx/>
              <a:latin typeface="Arial"/>
            </a:endParaRPr>
          </a:p>
        </p:txBody>
      </p:sp>
      <p:sp>
        <p:nvSpPr>
          <p:cNvPr id="243" name=""/>
          <p:cNvSpPr/>
          <p:nvPr/>
        </p:nvSpPr>
        <p:spPr>
          <a:xfrm>
            <a:off x="1050840" y="3081240"/>
            <a:ext cx="52560" cy="47880"/>
          </a:xfrm>
          <a:custGeom>
            <a:avLst/>
            <a:gdLst/>
            <a:ahLst/>
            <a:rect l="l" t="t" r="r" b="b"/>
            <a:pathLst>
              <a:path w="190" h="122">
                <a:moveTo>
                  <a:pt x="190" y="16"/>
                </a:moveTo>
                <a:lnTo>
                  <a:pt x="189" y="18"/>
                </a:lnTo>
                <a:lnTo>
                  <a:pt x="185" y="26"/>
                </a:lnTo>
                <a:lnTo>
                  <a:pt x="183" y="32"/>
                </a:lnTo>
                <a:lnTo>
                  <a:pt x="182" y="38"/>
                </a:lnTo>
                <a:lnTo>
                  <a:pt x="181" y="44"/>
                </a:lnTo>
                <a:lnTo>
                  <a:pt x="179" y="51"/>
                </a:lnTo>
                <a:lnTo>
                  <a:pt x="178" y="58"/>
                </a:lnTo>
                <a:lnTo>
                  <a:pt x="177" y="64"/>
                </a:lnTo>
                <a:lnTo>
                  <a:pt x="177" y="72"/>
                </a:lnTo>
                <a:lnTo>
                  <a:pt x="177" y="80"/>
                </a:lnTo>
                <a:lnTo>
                  <a:pt x="178" y="87"/>
                </a:lnTo>
                <a:lnTo>
                  <a:pt x="179" y="94"/>
                </a:lnTo>
                <a:lnTo>
                  <a:pt x="181" y="100"/>
                </a:lnTo>
                <a:lnTo>
                  <a:pt x="182" y="108"/>
                </a:lnTo>
                <a:lnTo>
                  <a:pt x="184" y="116"/>
                </a:lnTo>
                <a:lnTo>
                  <a:pt x="188" y="122"/>
                </a:lnTo>
                <a:lnTo>
                  <a:pt x="29" y="109"/>
                </a:lnTo>
                <a:lnTo>
                  <a:pt x="25" y="109"/>
                </a:lnTo>
                <a:lnTo>
                  <a:pt x="21" y="108"/>
                </a:lnTo>
                <a:lnTo>
                  <a:pt x="14" y="104"/>
                </a:lnTo>
                <a:lnTo>
                  <a:pt x="9" y="98"/>
                </a:lnTo>
                <a:lnTo>
                  <a:pt x="4" y="91"/>
                </a:lnTo>
                <a:lnTo>
                  <a:pt x="3" y="82"/>
                </a:lnTo>
                <a:lnTo>
                  <a:pt x="0" y="73"/>
                </a:lnTo>
                <a:lnTo>
                  <a:pt x="0" y="63"/>
                </a:lnTo>
                <a:lnTo>
                  <a:pt x="0" y="52"/>
                </a:lnTo>
                <a:lnTo>
                  <a:pt x="2" y="43"/>
                </a:lnTo>
                <a:lnTo>
                  <a:pt x="4" y="33"/>
                </a:lnTo>
                <a:lnTo>
                  <a:pt x="6" y="25"/>
                </a:lnTo>
                <a:lnTo>
                  <a:pt x="11" y="16"/>
                </a:lnTo>
                <a:lnTo>
                  <a:pt x="15" y="9"/>
                </a:lnTo>
                <a:lnTo>
                  <a:pt x="21" y="5"/>
                </a:lnTo>
                <a:lnTo>
                  <a:pt x="26" y="2"/>
                </a:lnTo>
                <a:lnTo>
                  <a:pt x="33" y="0"/>
                </a:lnTo>
                <a:lnTo>
                  <a:pt x="190" y="16"/>
                </a:lnTo>
                <a:lnTo>
                  <a:pt x="190" y="16"/>
                </a:lnTo>
                <a:lnTo>
                  <a:pt x="190" y="16"/>
                </a:lnTo>
                <a:close/>
              </a:path>
            </a:pathLst>
          </a:custGeom>
          <a:solidFill>
            <a:srgbClr val="ababab"/>
          </a:solidFill>
          <a:ln w="0">
            <a:no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Arial"/>
            </a:endParaRPr>
          </a:p>
        </p:txBody>
      </p:sp>
      <p:sp>
        <p:nvSpPr>
          <p:cNvPr id="244" name=""/>
          <p:cNvSpPr/>
          <p:nvPr/>
        </p:nvSpPr>
        <p:spPr>
          <a:xfrm>
            <a:off x="1050840" y="3081240"/>
            <a:ext cx="52560" cy="47880"/>
          </a:xfrm>
          <a:custGeom>
            <a:avLst/>
            <a:gdLst/>
            <a:ahLst/>
            <a:rect l="l" t="t" r="r" b="b"/>
            <a:pathLst>
              <a:path w="190" h="122">
                <a:moveTo>
                  <a:pt x="190" y="16"/>
                </a:moveTo>
                <a:lnTo>
                  <a:pt x="189" y="18"/>
                </a:lnTo>
                <a:lnTo>
                  <a:pt x="185" y="26"/>
                </a:lnTo>
                <a:lnTo>
                  <a:pt x="183" y="32"/>
                </a:lnTo>
                <a:lnTo>
                  <a:pt x="182" y="38"/>
                </a:lnTo>
                <a:lnTo>
                  <a:pt x="181" y="44"/>
                </a:lnTo>
                <a:lnTo>
                  <a:pt x="179" y="51"/>
                </a:lnTo>
                <a:lnTo>
                  <a:pt x="178" y="58"/>
                </a:lnTo>
                <a:lnTo>
                  <a:pt x="177" y="64"/>
                </a:lnTo>
                <a:lnTo>
                  <a:pt x="177" y="72"/>
                </a:lnTo>
                <a:lnTo>
                  <a:pt x="177" y="80"/>
                </a:lnTo>
                <a:lnTo>
                  <a:pt x="178" y="87"/>
                </a:lnTo>
                <a:lnTo>
                  <a:pt x="179" y="94"/>
                </a:lnTo>
                <a:lnTo>
                  <a:pt x="181" y="100"/>
                </a:lnTo>
                <a:lnTo>
                  <a:pt x="182" y="108"/>
                </a:lnTo>
                <a:lnTo>
                  <a:pt x="184" y="116"/>
                </a:lnTo>
                <a:lnTo>
                  <a:pt x="188" y="122"/>
                </a:lnTo>
                <a:lnTo>
                  <a:pt x="29" y="109"/>
                </a:lnTo>
                <a:lnTo>
                  <a:pt x="25" y="109"/>
                </a:lnTo>
                <a:lnTo>
                  <a:pt x="21" y="108"/>
                </a:lnTo>
                <a:lnTo>
                  <a:pt x="14" y="104"/>
                </a:lnTo>
                <a:lnTo>
                  <a:pt x="9" y="98"/>
                </a:lnTo>
                <a:lnTo>
                  <a:pt x="4" y="91"/>
                </a:lnTo>
                <a:lnTo>
                  <a:pt x="3" y="82"/>
                </a:lnTo>
                <a:lnTo>
                  <a:pt x="0" y="73"/>
                </a:lnTo>
                <a:lnTo>
                  <a:pt x="0" y="63"/>
                </a:lnTo>
                <a:lnTo>
                  <a:pt x="0" y="52"/>
                </a:lnTo>
                <a:lnTo>
                  <a:pt x="2" y="43"/>
                </a:lnTo>
                <a:lnTo>
                  <a:pt x="4" y="33"/>
                </a:lnTo>
                <a:lnTo>
                  <a:pt x="6" y="25"/>
                </a:lnTo>
                <a:lnTo>
                  <a:pt x="11" y="16"/>
                </a:lnTo>
                <a:lnTo>
                  <a:pt x="15" y="9"/>
                </a:lnTo>
                <a:lnTo>
                  <a:pt x="21" y="5"/>
                </a:lnTo>
                <a:lnTo>
                  <a:pt x="26" y="2"/>
                </a:lnTo>
                <a:lnTo>
                  <a:pt x="33" y="0"/>
                </a:lnTo>
                <a:lnTo>
                  <a:pt x="190" y="16"/>
                </a:lnTo>
                <a:lnTo>
                  <a:pt x="190" y="16"/>
                </a:lnTo>
              </a:path>
            </a:pathLst>
          </a:custGeom>
          <a:noFill/>
          <a:ln w="0">
            <a:solidFill>
              <a:srgbClr val="000000"/>
            </a:solidFill>
          </a:ln>
        </p:spPr>
        <p:style>
          <a:lnRef idx="0"/>
          <a:fillRef idx="0"/>
          <a:effectRef idx="0"/>
          <a:fontRef idx="minor"/>
        </p:style>
        <p:txBody>
          <a:bodyPr lIns="90000" rIns="90000" tIns="1080" bIns="1080" anchor="t">
            <a:noAutofit/>
          </a:bodyPr>
          <a:p>
            <a:endParaRPr b="0" lang="en-US" sz="2400" strike="noStrike" u="none">
              <a:solidFill>
                <a:srgbClr val="ffffff"/>
              </a:solidFill>
              <a:effectLst/>
              <a:uFillTx/>
              <a:latin typeface="Arial"/>
            </a:endParaRPr>
          </a:p>
        </p:txBody>
      </p:sp>
      <p:sp>
        <p:nvSpPr>
          <p:cNvPr id="245" name=""/>
          <p:cNvSpPr/>
          <p:nvPr/>
        </p:nvSpPr>
        <p:spPr>
          <a:xfrm>
            <a:off x="1052640" y="3084480"/>
            <a:ext cx="37800" cy="17640"/>
          </a:xfrm>
          <a:custGeom>
            <a:avLst/>
            <a:gdLst/>
            <a:ahLst/>
            <a:rect l="l" t="t" r="r" b="b"/>
            <a:pathLst>
              <a:path w="133" h="44">
                <a:moveTo>
                  <a:pt x="133" y="10"/>
                </a:moveTo>
                <a:lnTo>
                  <a:pt x="129" y="15"/>
                </a:lnTo>
                <a:lnTo>
                  <a:pt x="126" y="18"/>
                </a:lnTo>
                <a:lnTo>
                  <a:pt x="124" y="22"/>
                </a:lnTo>
                <a:lnTo>
                  <a:pt x="124" y="26"/>
                </a:lnTo>
                <a:lnTo>
                  <a:pt x="123" y="30"/>
                </a:lnTo>
                <a:lnTo>
                  <a:pt x="123" y="34"/>
                </a:lnTo>
                <a:lnTo>
                  <a:pt x="123" y="40"/>
                </a:lnTo>
                <a:lnTo>
                  <a:pt x="123" y="44"/>
                </a:lnTo>
                <a:lnTo>
                  <a:pt x="0" y="34"/>
                </a:lnTo>
                <a:lnTo>
                  <a:pt x="1" y="29"/>
                </a:lnTo>
                <a:lnTo>
                  <a:pt x="3" y="23"/>
                </a:lnTo>
                <a:lnTo>
                  <a:pt x="4" y="18"/>
                </a:lnTo>
                <a:lnTo>
                  <a:pt x="6" y="12"/>
                </a:lnTo>
                <a:lnTo>
                  <a:pt x="9" y="8"/>
                </a:lnTo>
                <a:lnTo>
                  <a:pt x="14" y="4"/>
                </a:lnTo>
                <a:lnTo>
                  <a:pt x="19" y="1"/>
                </a:lnTo>
                <a:lnTo>
                  <a:pt x="25" y="0"/>
                </a:lnTo>
                <a:lnTo>
                  <a:pt x="133" y="11"/>
                </a:lnTo>
                <a:lnTo>
                  <a:pt x="133" y="11"/>
                </a:lnTo>
                <a:lnTo>
                  <a:pt x="133" y="10"/>
                </a:lnTo>
                <a:close/>
              </a:path>
            </a:pathLst>
          </a:custGeom>
          <a:solidFill>
            <a:srgbClr val="ffffff"/>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246" name=""/>
          <p:cNvSpPr/>
          <p:nvPr/>
        </p:nvSpPr>
        <p:spPr>
          <a:xfrm>
            <a:off x="1052640" y="3084480"/>
            <a:ext cx="37800" cy="17640"/>
          </a:xfrm>
          <a:custGeom>
            <a:avLst/>
            <a:gdLst/>
            <a:ahLst/>
            <a:rect l="l" t="t" r="r" b="b"/>
            <a:pathLst>
              <a:path w="133" h="44">
                <a:moveTo>
                  <a:pt x="133" y="10"/>
                </a:moveTo>
                <a:lnTo>
                  <a:pt x="129" y="15"/>
                </a:lnTo>
                <a:lnTo>
                  <a:pt x="126" y="18"/>
                </a:lnTo>
                <a:lnTo>
                  <a:pt x="124" y="22"/>
                </a:lnTo>
                <a:lnTo>
                  <a:pt x="124" y="26"/>
                </a:lnTo>
                <a:lnTo>
                  <a:pt x="123" y="30"/>
                </a:lnTo>
                <a:lnTo>
                  <a:pt x="123" y="34"/>
                </a:lnTo>
                <a:lnTo>
                  <a:pt x="123" y="40"/>
                </a:lnTo>
                <a:lnTo>
                  <a:pt x="123" y="44"/>
                </a:lnTo>
                <a:lnTo>
                  <a:pt x="0" y="34"/>
                </a:lnTo>
                <a:lnTo>
                  <a:pt x="1" y="29"/>
                </a:lnTo>
                <a:lnTo>
                  <a:pt x="3" y="23"/>
                </a:lnTo>
                <a:lnTo>
                  <a:pt x="4" y="18"/>
                </a:lnTo>
                <a:lnTo>
                  <a:pt x="6" y="12"/>
                </a:lnTo>
                <a:lnTo>
                  <a:pt x="9" y="8"/>
                </a:lnTo>
                <a:lnTo>
                  <a:pt x="14" y="4"/>
                </a:lnTo>
                <a:lnTo>
                  <a:pt x="19" y="1"/>
                </a:lnTo>
                <a:lnTo>
                  <a:pt x="25" y="0"/>
                </a:lnTo>
                <a:lnTo>
                  <a:pt x="133" y="11"/>
                </a:lnTo>
                <a:lnTo>
                  <a:pt x="133" y="11"/>
                </a:lnTo>
              </a:path>
            </a:pathLst>
          </a:custGeom>
          <a:noFill/>
          <a:ln w="0">
            <a:solidFill>
              <a:srgbClr val="ffffff"/>
            </a:solid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247" name=""/>
          <p:cNvSpPr/>
          <p:nvPr/>
        </p:nvSpPr>
        <p:spPr>
          <a:xfrm>
            <a:off x="1093680" y="3087720"/>
            <a:ext cx="7920" cy="41400"/>
          </a:xfrm>
          <a:custGeom>
            <a:avLst/>
            <a:gdLst/>
            <a:ahLst/>
            <a:rect l="l" t="t" r="r" b="b"/>
            <a:pathLst>
              <a:path w="23" h="105">
                <a:moveTo>
                  <a:pt x="23" y="0"/>
                </a:moveTo>
                <a:lnTo>
                  <a:pt x="21" y="0"/>
                </a:lnTo>
                <a:lnTo>
                  <a:pt x="18" y="1"/>
                </a:lnTo>
                <a:lnTo>
                  <a:pt x="17" y="2"/>
                </a:lnTo>
                <a:lnTo>
                  <a:pt x="13" y="4"/>
                </a:lnTo>
                <a:lnTo>
                  <a:pt x="12" y="5"/>
                </a:lnTo>
                <a:lnTo>
                  <a:pt x="10" y="9"/>
                </a:lnTo>
                <a:lnTo>
                  <a:pt x="8" y="11"/>
                </a:lnTo>
                <a:lnTo>
                  <a:pt x="7" y="14"/>
                </a:lnTo>
                <a:lnTo>
                  <a:pt x="6" y="18"/>
                </a:lnTo>
                <a:lnTo>
                  <a:pt x="3" y="22"/>
                </a:lnTo>
                <a:lnTo>
                  <a:pt x="2" y="26"/>
                </a:lnTo>
                <a:lnTo>
                  <a:pt x="2" y="31"/>
                </a:lnTo>
                <a:lnTo>
                  <a:pt x="1" y="35"/>
                </a:lnTo>
                <a:lnTo>
                  <a:pt x="0" y="39"/>
                </a:lnTo>
                <a:lnTo>
                  <a:pt x="0" y="45"/>
                </a:lnTo>
                <a:lnTo>
                  <a:pt x="0" y="49"/>
                </a:lnTo>
                <a:lnTo>
                  <a:pt x="0" y="55"/>
                </a:lnTo>
                <a:lnTo>
                  <a:pt x="0" y="60"/>
                </a:lnTo>
                <a:lnTo>
                  <a:pt x="0" y="65"/>
                </a:lnTo>
                <a:lnTo>
                  <a:pt x="0" y="69"/>
                </a:lnTo>
                <a:lnTo>
                  <a:pt x="0" y="75"/>
                </a:lnTo>
                <a:lnTo>
                  <a:pt x="0" y="79"/>
                </a:lnTo>
                <a:lnTo>
                  <a:pt x="1" y="82"/>
                </a:lnTo>
                <a:lnTo>
                  <a:pt x="2" y="87"/>
                </a:lnTo>
                <a:lnTo>
                  <a:pt x="3" y="91"/>
                </a:lnTo>
                <a:lnTo>
                  <a:pt x="6" y="94"/>
                </a:lnTo>
                <a:lnTo>
                  <a:pt x="7" y="97"/>
                </a:lnTo>
                <a:lnTo>
                  <a:pt x="8" y="100"/>
                </a:lnTo>
                <a:lnTo>
                  <a:pt x="11" y="102"/>
                </a:lnTo>
                <a:lnTo>
                  <a:pt x="13" y="103"/>
                </a:lnTo>
                <a:lnTo>
                  <a:pt x="16" y="105"/>
                </a:lnTo>
                <a:lnTo>
                  <a:pt x="18" y="105"/>
                </a:lnTo>
              </a:path>
            </a:pathLst>
          </a:custGeom>
          <a:noFill/>
          <a:ln w="0">
            <a:solidFill>
              <a:srgbClr val="000000"/>
            </a:solidFill>
          </a:ln>
        </p:spPr>
        <p:style>
          <a:lnRef idx="0"/>
          <a:fillRef idx="0"/>
          <a:effectRef idx="0"/>
          <a:fontRef idx="minor"/>
        </p:style>
        <p:txBody>
          <a:bodyPr lIns="90000" rIns="90000" tIns="-5400" bIns="-5400" anchor="t">
            <a:noAutofit/>
          </a:bodyPr>
          <a:p>
            <a:endParaRPr b="0" lang="en-US" sz="2400" strike="noStrike" u="none">
              <a:solidFill>
                <a:srgbClr val="ffffff"/>
              </a:solidFill>
              <a:effectLst/>
              <a:uFillTx/>
              <a:latin typeface="Arial"/>
            </a:endParaRPr>
          </a:p>
        </p:txBody>
      </p:sp>
      <p:sp>
        <p:nvSpPr>
          <p:cNvPr id="248" name=""/>
          <p:cNvSpPr/>
          <p:nvPr/>
        </p:nvSpPr>
        <p:spPr>
          <a:xfrm>
            <a:off x="1055520" y="3081240"/>
            <a:ext cx="9720" cy="42840"/>
          </a:xfrm>
          <a:custGeom>
            <a:avLst/>
            <a:gdLst/>
            <a:ahLst/>
            <a:rect l="l" t="t" r="r" b="b"/>
            <a:pathLst>
              <a:path w="36" h="108">
                <a:moveTo>
                  <a:pt x="36" y="0"/>
                </a:moveTo>
                <a:lnTo>
                  <a:pt x="33" y="0"/>
                </a:lnTo>
                <a:lnTo>
                  <a:pt x="30" y="1"/>
                </a:lnTo>
                <a:lnTo>
                  <a:pt x="26" y="1"/>
                </a:lnTo>
                <a:lnTo>
                  <a:pt x="24" y="4"/>
                </a:lnTo>
                <a:lnTo>
                  <a:pt x="20" y="6"/>
                </a:lnTo>
                <a:lnTo>
                  <a:pt x="18" y="8"/>
                </a:lnTo>
                <a:lnTo>
                  <a:pt x="15" y="11"/>
                </a:lnTo>
                <a:lnTo>
                  <a:pt x="13" y="15"/>
                </a:lnTo>
                <a:lnTo>
                  <a:pt x="11" y="19"/>
                </a:lnTo>
                <a:lnTo>
                  <a:pt x="8" y="23"/>
                </a:lnTo>
                <a:lnTo>
                  <a:pt x="7" y="28"/>
                </a:lnTo>
                <a:lnTo>
                  <a:pt x="6" y="32"/>
                </a:lnTo>
                <a:lnTo>
                  <a:pt x="3" y="37"/>
                </a:lnTo>
                <a:lnTo>
                  <a:pt x="3" y="41"/>
                </a:lnTo>
                <a:lnTo>
                  <a:pt x="2" y="47"/>
                </a:lnTo>
                <a:lnTo>
                  <a:pt x="1" y="52"/>
                </a:lnTo>
                <a:lnTo>
                  <a:pt x="1" y="57"/>
                </a:lnTo>
                <a:lnTo>
                  <a:pt x="0" y="62"/>
                </a:lnTo>
                <a:lnTo>
                  <a:pt x="0" y="68"/>
                </a:lnTo>
                <a:lnTo>
                  <a:pt x="1" y="72"/>
                </a:lnTo>
                <a:lnTo>
                  <a:pt x="1" y="78"/>
                </a:lnTo>
                <a:lnTo>
                  <a:pt x="2" y="82"/>
                </a:lnTo>
                <a:lnTo>
                  <a:pt x="3" y="85"/>
                </a:lnTo>
                <a:lnTo>
                  <a:pt x="4" y="90"/>
                </a:lnTo>
                <a:lnTo>
                  <a:pt x="7" y="94"/>
                </a:lnTo>
                <a:lnTo>
                  <a:pt x="8" y="97"/>
                </a:lnTo>
                <a:lnTo>
                  <a:pt x="11" y="101"/>
                </a:lnTo>
                <a:lnTo>
                  <a:pt x="13" y="103"/>
                </a:lnTo>
                <a:lnTo>
                  <a:pt x="15" y="106"/>
                </a:lnTo>
                <a:lnTo>
                  <a:pt x="20" y="107"/>
                </a:lnTo>
                <a:lnTo>
                  <a:pt x="23" y="108"/>
                </a:lnTo>
                <a:lnTo>
                  <a:pt x="28" y="108"/>
                </a:lnTo>
              </a:path>
            </a:pathLst>
          </a:custGeom>
          <a:noFill/>
          <a:ln w="0">
            <a:solidFill>
              <a:srgbClr val="000000"/>
            </a:solid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249" name=""/>
          <p:cNvSpPr/>
          <p:nvPr/>
        </p:nvSpPr>
        <p:spPr>
          <a:xfrm>
            <a:off x="976320" y="3076560"/>
            <a:ext cx="101520" cy="139680"/>
          </a:xfrm>
          <a:custGeom>
            <a:avLst/>
            <a:gdLst/>
            <a:ahLst/>
            <a:rect l="l" t="t" r="r" b="b"/>
            <a:pathLst>
              <a:path w="362" h="353">
                <a:moveTo>
                  <a:pt x="264" y="58"/>
                </a:moveTo>
                <a:lnTo>
                  <a:pt x="264" y="83"/>
                </a:lnTo>
                <a:lnTo>
                  <a:pt x="256" y="82"/>
                </a:lnTo>
                <a:lnTo>
                  <a:pt x="250" y="81"/>
                </a:lnTo>
                <a:lnTo>
                  <a:pt x="238" y="77"/>
                </a:lnTo>
                <a:lnTo>
                  <a:pt x="227" y="74"/>
                </a:lnTo>
                <a:lnTo>
                  <a:pt x="216" y="70"/>
                </a:lnTo>
                <a:lnTo>
                  <a:pt x="206" y="65"/>
                </a:lnTo>
                <a:lnTo>
                  <a:pt x="198" y="61"/>
                </a:lnTo>
                <a:lnTo>
                  <a:pt x="189" y="56"/>
                </a:lnTo>
                <a:lnTo>
                  <a:pt x="180" y="51"/>
                </a:lnTo>
                <a:lnTo>
                  <a:pt x="173" y="47"/>
                </a:lnTo>
                <a:lnTo>
                  <a:pt x="166" y="43"/>
                </a:lnTo>
                <a:lnTo>
                  <a:pt x="157" y="39"/>
                </a:lnTo>
                <a:lnTo>
                  <a:pt x="150" y="34"/>
                </a:lnTo>
                <a:lnTo>
                  <a:pt x="142" y="31"/>
                </a:lnTo>
                <a:lnTo>
                  <a:pt x="135" y="27"/>
                </a:lnTo>
                <a:lnTo>
                  <a:pt x="128" y="25"/>
                </a:lnTo>
                <a:lnTo>
                  <a:pt x="119" y="22"/>
                </a:lnTo>
                <a:lnTo>
                  <a:pt x="115" y="21"/>
                </a:lnTo>
                <a:lnTo>
                  <a:pt x="112" y="21"/>
                </a:lnTo>
                <a:lnTo>
                  <a:pt x="102" y="21"/>
                </a:lnTo>
                <a:lnTo>
                  <a:pt x="93" y="24"/>
                </a:lnTo>
                <a:lnTo>
                  <a:pt x="85" y="26"/>
                </a:lnTo>
                <a:lnTo>
                  <a:pt x="76" y="29"/>
                </a:lnTo>
                <a:lnTo>
                  <a:pt x="69" y="34"/>
                </a:lnTo>
                <a:lnTo>
                  <a:pt x="62" y="41"/>
                </a:lnTo>
                <a:lnTo>
                  <a:pt x="53" y="48"/>
                </a:lnTo>
                <a:lnTo>
                  <a:pt x="47" y="55"/>
                </a:lnTo>
                <a:lnTo>
                  <a:pt x="41" y="65"/>
                </a:lnTo>
                <a:lnTo>
                  <a:pt x="36" y="75"/>
                </a:lnTo>
                <a:lnTo>
                  <a:pt x="32" y="87"/>
                </a:lnTo>
                <a:lnTo>
                  <a:pt x="30" y="99"/>
                </a:lnTo>
                <a:lnTo>
                  <a:pt x="28" y="113"/>
                </a:lnTo>
                <a:lnTo>
                  <a:pt x="28" y="128"/>
                </a:lnTo>
                <a:lnTo>
                  <a:pt x="30" y="143"/>
                </a:lnTo>
                <a:lnTo>
                  <a:pt x="31" y="151"/>
                </a:lnTo>
                <a:lnTo>
                  <a:pt x="32" y="159"/>
                </a:lnTo>
                <a:lnTo>
                  <a:pt x="38" y="175"/>
                </a:lnTo>
                <a:lnTo>
                  <a:pt x="46" y="191"/>
                </a:lnTo>
                <a:lnTo>
                  <a:pt x="55" y="207"/>
                </a:lnTo>
                <a:lnTo>
                  <a:pt x="69" y="222"/>
                </a:lnTo>
                <a:lnTo>
                  <a:pt x="82" y="238"/>
                </a:lnTo>
                <a:lnTo>
                  <a:pt x="100" y="252"/>
                </a:lnTo>
                <a:lnTo>
                  <a:pt x="119" y="265"/>
                </a:lnTo>
                <a:lnTo>
                  <a:pt x="141" y="279"/>
                </a:lnTo>
                <a:lnTo>
                  <a:pt x="165" y="291"/>
                </a:lnTo>
                <a:lnTo>
                  <a:pt x="191" y="302"/>
                </a:lnTo>
                <a:lnTo>
                  <a:pt x="221" y="310"/>
                </a:lnTo>
                <a:lnTo>
                  <a:pt x="252" y="318"/>
                </a:lnTo>
                <a:lnTo>
                  <a:pt x="286" y="325"/>
                </a:lnTo>
                <a:lnTo>
                  <a:pt x="321" y="329"/>
                </a:lnTo>
                <a:lnTo>
                  <a:pt x="362" y="330"/>
                </a:lnTo>
                <a:lnTo>
                  <a:pt x="362" y="353"/>
                </a:lnTo>
                <a:lnTo>
                  <a:pt x="339" y="352"/>
                </a:lnTo>
                <a:lnTo>
                  <a:pt x="317" y="350"/>
                </a:lnTo>
                <a:lnTo>
                  <a:pt x="276" y="346"/>
                </a:lnTo>
                <a:lnTo>
                  <a:pt x="237" y="338"/>
                </a:lnTo>
                <a:lnTo>
                  <a:pt x="203" y="329"/>
                </a:lnTo>
                <a:lnTo>
                  <a:pt x="171" y="318"/>
                </a:lnTo>
                <a:lnTo>
                  <a:pt x="142" y="307"/>
                </a:lnTo>
                <a:lnTo>
                  <a:pt x="118" y="294"/>
                </a:lnTo>
                <a:lnTo>
                  <a:pt x="95" y="281"/>
                </a:lnTo>
                <a:lnTo>
                  <a:pt x="75" y="264"/>
                </a:lnTo>
                <a:lnTo>
                  <a:pt x="58" y="249"/>
                </a:lnTo>
                <a:lnTo>
                  <a:pt x="43" y="233"/>
                </a:lnTo>
                <a:lnTo>
                  <a:pt x="31" y="216"/>
                </a:lnTo>
                <a:lnTo>
                  <a:pt x="20" y="198"/>
                </a:lnTo>
                <a:lnTo>
                  <a:pt x="13" y="182"/>
                </a:lnTo>
                <a:lnTo>
                  <a:pt x="6" y="164"/>
                </a:lnTo>
                <a:lnTo>
                  <a:pt x="3" y="146"/>
                </a:lnTo>
                <a:lnTo>
                  <a:pt x="1" y="137"/>
                </a:lnTo>
                <a:lnTo>
                  <a:pt x="0" y="129"/>
                </a:lnTo>
                <a:lnTo>
                  <a:pt x="0" y="111"/>
                </a:lnTo>
                <a:lnTo>
                  <a:pt x="3" y="96"/>
                </a:lnTo>
                <a:lnTo>
                  <a:pt x="5" y="81"/>
                </a:lnTo>
                <a:lnTo>
                  <a:pt x="11" y="66"/>
                </a:lnTo>
                <a:lnTo>
                  <a:pt x="16" y="54"/>
                </a:lnTo>
                <a:lnTo>
                  <a:pt x="25" y="43"/>
                </a:lnTo>
                <a:lnTo>
                  <a:pt x="33" y="32"/>
                </a:lnTo>
                <a:lnTo>
                  <a:pt x="42" y="24"/>
                </a:lnTo>
                <a:lnTo>
                  <a:pt x="52" y="16"/>
                </a:lnTo>
                <a:lnTo>
                  <a:pt x="63" y="10"/>
                </a:lnTo>
                <a:lnTo>
                  <a:pt x="75" y="6"/>
                </a:lnTo>
                <a:lnTo>
                  <a:pt x="86" y="3"/>
                </a:lnTo>
                <a:lnTo>
                  <a:pt x="98" y="0"/>
                </a:lnTo>
                <a:lnTo>
                  <a:pt x="111" y="0"/>
                </a:lnTo>
                <a:lnTo>
                  <a:pt x="122" y="2"/>
                </a:lnTo>
                <a:lnTo>
                  <a:pt x="128" y="3"/>
                </a:lnTo>
                <a:lnTo>
                  <a:pt x="131" y="4"/>
                </a:lnTo>
                <a:lnTo>
                  <a:pt x="141" y="7"/>
                </a:lnTo>
                <a:lnTo>
                  <a:pt x="151" y="10"/>
                </a:lnTo>
                <a:lnTo>
                  <a:pt x="160" y="15"/>
                </a:lnTo>
                <a:lnTo>
                  <a:pt x="168" y="19"/>
                </a:lnTo>
                <a:lnTo>
                  <a:pt x="177" y="24"/>
                </a:lnTo>
                <a:lnTo>
                  <a:pt x="184" y="29"/>
                </a:lnTo>
                <a:lnTo>
                  <a:pt x="193" y="33"/>
                </a:lnTo>
                <a:lnTo>
                  <a:pt x="200" y="39"/>
                </a:lnTo>
                <a:lnTo>
                  <a:pt x="209" y="43"/>
                </a:lnTo>
                <a:lnTo>
                  <a:pt x="216" y="47"/>
                </a:lnTo>
                <a:lnTo>
                  <a:pt x="226" y="51"/>
                </a:lnTo>
                <a:lnTo>
                  <a:pt x="233" y="54"/>
                </a:lnTo>
                <a:lnTo>
                  <a:pt x="244" y="56"/>
                </a:lnTo>
                <a:lnTo>
                  <a:pt x="253" y="58"/>
                </a:lnTo>
                <a:lnTo>
                  <a:pt x="264" y="59"/>
                </a:lnTo>
                <a:lnTo>
                  <a:pt x="264" y="59"/>
                </a:lnTo>
                <a:lnTo>
                  <a:pt x="264" y="58"/>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50" name=""/>
          <p:cNvSpPr/>
          <p:nvPr/>
        </p:nvSpPr>
        <p:spPr>
          <a:xfrm>
            <a:off x="976320" y="3076560"/>
            <a:ext cx="101520" cy="139680"/>
          </a:xfrm>
          <a:custGeom>
            <a:avLst/>
            <a:gdLst/>
            <a:ahLst/>
            <a:rect l="l" t="t" r="r" b="b"/>
            <a:pathLst>
              <a:path w="362" h="353">
                <a:moveTo>
                  <a:pt x="264" y="58"/>
                </a:moveTo>
                <a:lnTo>
                  <a:pt x="264" y="83"/>
                </a:lnTo>
                <a:lnTo>
                  <a:pt x="256" y="82"/>
                </a:lnTo>
                <a:lnTo>
                  <a:pt x="250" y="81"/>
                </a:lnTo>
                <a:lnTo>
                  <a:pt x="238" y="77"/>
                </a:lnTo>
                <a:lnTo>
                  <a:pt x="227" y="74"/>
                </a:lnTo>
                <a:lnTo>
                  <a:pt x="216" y="70"/>
                </a:lnTo>
                <a:lnTo>
                  <a:pt x="206" y="65"/>
                </a:lnTo>
                <a:lnTo>
                  <a:pt x="198" y="61"/>
                </a:lnTo>
                <a:lnTo>
                  <a:pt x="189" y="56"/>
                </a:lnTo>
                <a:lnTo>
                  <a:pt x="180" y="51"/>
                </a:lnTo>
                <a:lnTo>
                  <a:pt x="173" y="47"/>
                </a:lnTo>
                <a:lnTo>
                  <a:pt x="166" y="43"/>
                </a:lnTo>
                <a:lnTo>
                  <a:pt x="157" y="39"/>
                </a:lnTo>
                <a:lnTo>
                  <a:pt x="150" y="34"/>
                </a:lnTo>
                <a:lnTo>
                  <a:pt x="142" y="31"/>
                </a:lnTo>
                <a:lnTo>
                  <a:pt x="135" y="27"/>
                </a:lnTo>
                <a:lnTo>
                  <a:pt x="128" y="25"/>
                </a:lnTo>
                <a:lnTo>
                  <a:pt x="119" y="22"/>
                </a:lnTo>
                <a:lnTo>
                  <a:pt x="115" y="21"/>
                </a:lnTo>
                <a:lnTo>
                  <a:pt x="112" y="21"/>
                </a:lnTo>
                <a:lnTo>
                  <a:pt x="102" y="21"/>
                </a:lnTo>
                <a:lnTo>
                  <a:pt x="93" y="24"/>
                </a:lnTo>
                <a:lnTo>
                  <a:pt x="85" y="26"/>
                </a:lnTo>
                <a:lnTo>
                  <a:pt x="76" y="29"/>
                </a:lnTo>
                <a:lnTo>
                  <a:pt x="69" y="34"/>
                </a:lnTo>
                <a:lnTo>
                  <a:pt x="62" y="41"/>
                </a:lnTo>
                <a:lnTo>
                  <a:pt x="53" y="48"/>
                </a:lnTo>
                <a:lnTo>
                  <a:pt x="47" y="55"/>
                </a:lnTo>
                <a:lnTo>
                  <a:pt x="41" y="65"/>
                </a:lnTo>
                <a:lnTo>
                  <a:pt x="36" y="75"/>
                </a:lnTo>
                <a:lnTo>
                  <a:pt x="32" y="87"/>
                </a:lnTo>
                <a:lnTo>
                  <a:pt x="30" y="99"/>
                </a:lnTo>
                <a:lnTo>
                  <a:pt x="28" y="113"/>
                </a:lnTo>
                <a:lnTo>
                  <a:pt x="28" y="128"/>
                </a:lnTo>
                <a:lnTo>
                  <a:pt x="30" y="143"/>
                </a:lnTo>
                <a:lnTo>
                  <a:pt x="31" y="151"/>
                </a:lnTo>
                <a:lnTo>
                  <a:pt x="32" y="159"/>
                </a:lnTo>
                <a:lnTo>
                  <a:pt x="38" y="175"/>
                </a:lnTo>
                <a:lnTo>
                  <a:pt x="46" y="191"/>
                </a:lnTo>
                <a:lnTo>
                  <a:pt x="55" y="207"/>
                </a:lnTo>
                <a:lnTo>
                  <a:pt x="69" y="222"/>
                </a:lnTo>
                <a:lnTo>
                  <a:pt x="82" y="238"/>
                </a:lnTo>
                <a:lnTo>
                  <a:pt x="100" y="252"/>
                </a:lnTo>
                <a:lnTo>
                  <a:pt x="119" y="265"/>
                </a:lnTo>
                <a:lnTo>
                  <a:pt x="141" y="279"/>
                </a:lnTo>
                <a:lnTo>
                  <a:pt x="165" y="291"/>
                </a:lnTo>
                <a:lnTo>
                  <a:pt x="191" y="302"/>
                </a:lnTo>
                <a:lnTo>
                  <a:pt x="221" y="310"/>
                </a:lnTo>
                <a:lnTo>
                  <a:pt x="252" y="318"/>
                </a:lnTo>
                <a:lnTo>
                  <a:pt x="286" y="325"/>
                </a:lnTo>
                <a:lnTo>
                  <a:pt x="321" y="329"/>
                </a:lnTo>
                <a:lnTo>
                  <a:pt x="362" y="330"/>
                </a:lnTo>
                <a:lnTo>
                  <a:pt x="362" y="353"/>
                </a:lnTo>
                <a:lnTo>
                  <a:pt x="339" y="352"/>
                </a:lnTo>
                <a:lnTo>
                  <a:pt x="317" y="350"/>
                </a:lnTo>
                <a:lnTo>
                  <a:pt x="276" y="346"/>
                </a:lnTo>
                <a:lnTo>
                  <a:pt x="237" y="338"/>
                </a:lnTo>
                <a:lnTo>
                  <a:pt x="203" y="329"/>
                </a:lnTo>
                <a:lnTo>
                  <a:pt x="171" y="318"/>
                </a:lnTo>
                <a:lnTo>
                  <a:pt x="142" y="307"/>
                </a:lnTo>
                <a:lnTo>
                  <a:pt x="118" y="294"/>
                </a:lnTo>
                <a:lnTo>
                  <a:pt x="95" y="281"/>
                </a:lnTo>
                <a:lnTo>
                  <a:pt x="75" y="264"/>
                </a:lnTo>
                <a:lnTo>
                  <a:pt x="58" y="249"/>
                </a:lnTo>
                <a:lnTo>
                  <a:pt x="43" y="233"/>
                </a:lnTo>
                <a:lnTo>
                  <a:pt x="31" y="216"/>
                </a:lnTo>
                <a:lnTo>
                  <a:pt x="20" y="198"/>
                </a:lnTo>
                <a:lnTo>
                  <a:pt x="13" y="182"/>
                </a:lnTo>
                <a:lnTo>
                  <a:pt x="6" y="164"/>
                </a:lnTo>
                <a:lnTo>
                  <a:pt x="3" y="146"/>
                </a:lnTo>
                <a:lnTo>
                  <a:pt x="1" y="137"/>
                </a:lnTo>
                <a:lnTo>
                  <a:pt x="0" y="129"/>
                </a:lnTo>
                <a:lnTo>
                  <a:pt x="0" y="111"/>
                </a:lnTo>
                <a:lnTo>
                  <a:pt x="3" y="96"/>
                </a:lnTo>
                <a:lnTo>
                  <a:pt x="5" y="81"/>
                </a:lnTo>
                <a:lnTo>
                  <a:pt x="11" y="66"/>
                </a:lnTo>
                <a:lnTo>
                  <a:pt x="16" y="54"/>
                </a:lnTo>
                <a:lnTo>
                  <a:pt x="25" y="43"/>
                </a:lnTo>
                <a:lnTo>
                  <a:pt x="33" y="32"/>
                </a:lnTo>
                <a:lnTo>
                  <a:pt x="42" y="24"/>
                </a:lnTo>
                <a:lnTo>
                  <a:pt x="52" y="16"/>
                </a:lnTo>
                <a:lnTo>
                  <a:pt x="63" y="10"/>
                </a:lnTo>
                <a:lnTo>
                  <a:pt x="75" y="6"/>
                </a:lnTo>
                <a:lnTo>
                  <a:pt x="86" y="3"/>
                </a:lnTo>
                <a:lnTo>
                  <a:pt x="98" y="0"/>
                </a:lnTo>
                <a:lnTo>
                  <a:pt x="111" y="0"/>
                </a:lnTo>
                <a:lnTo>
                  <a:pt x="122" y="2"/>
                </a:lnTo>
                <a:lnTo>
                  <a:pt x="128" y="3"/>
                </a:lnTo>
                <a:lnTo>
                  <a:pt x="131" y="4"/>
                </a:lnTo>
                <a:lnTo>
                  <a:pt x="141" y="7"/>
                </a:lnTo>
                <a:lnTo>
                  <a:pt x="151" y="10"/>
                </a:lnTo>
                <a:lnTo>
                  <a:pt x="160" y="15"/>
                </a:lnTo>
                <a:lnTo>
                  <a:pt x="168" y="19"/>
                </a:lnTo>
                <a:lnTo>
                  <a:pt x="177" y="24"/>
                </a:lnTo>
                <a:lnTo>
                  <a:pt x="184" y="29"/>
                </a:lnTo>
                <a:lnTo>
                  <a:pt x="193" y="33"/>
                </a:lnTo>
                <a:lnTo>
                  <a:pt x="200" y="39"/>
                </a:lnTo>
                <a:lnTo>
                  <a:pt x="209" y="43"/>
                </a:lnTo>
                <a:lnTo>
                  <a:pt x="216" y="47"/>
                </a:lnTo>
                <a:lnTo>
                  <a:pt x="226" y="51"/>
                </a:lnTo>
                <a:lnTo>
                  <a:pt x="233" y="54"/>
                </a:lnTo>
                <a:lnTo>
                  <a:pt x="244" y="56"/>
                </a:lnTo>
                <a:lnTo>
                  <a:pt x="253" y="58"/>
                </a:lnTo>
                <a:lnTo>
                  <a:pt x="264" y="59"/>
                </a:lnTo>
                <a:lnTo>
                  <a:pt x="264" y="59"/>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51" name=""/>
          <p:cNvSpPr/>
          <p:nvPr/>
        </p:nvSpPr>
        <p:spPr>
          <a:xfrm>
            <a:off x="990720" y="3076560"/>
            <a:ext cx="46080" cy="19080"/>
          </a:xfrm>
          <a:custGeom>
            <a:avLst/>
            <a:gdLst/>
            <a:ahLst/>
            <a:rect l="l" t="t" r="r" b="b"/>
            <a:pathLst>
              <a:path w="158" h="47">
                <a:moveTo>
                  <a:pt x="158" y="47"/>
                </a:moveTo>
                <a:lnTo>
                  <a:pt x="154" y="45"/>
                </a:lnTo>
                <a:lnTo>
                  <a:pt x="148" y="43"/>
                </a:lnTo>
                <a:lnTo>
                  <a:pt x="143" y="41"/>
                </a:lnTo>
                <a:lnTo>
                  <a:pt x="137" y="38"/>
                </a:lnTo>
                <a:lnTo>
                  <a:pt x="132" y="36"/>
                </a:lnTo>
                <a:lnTo>
                  <a:pt x="128" y="32"/>
                </a:lnTo>
                <a:lnTo>
                  <a:pt x="125" y="29"/>
                </a:lnTo>
                <a:lnTo>
                  <a:pt x="119" y="27"/>
                </a:lnTo>
                <a:lnTo>
                  <a:pt x="114" y="24"/>
                </a:lnTo>
                <a:lnTo>
                  <a:pt x="108" y="21"/>
                </a:lnTo>
                <a:lnTo>
                  <a:pt x="100" y="19"/>
                </a:lnTo>
                <a:lnTo>
                  <a:pt x="94" y="16"/>
                </a:lnTo>
                <a:lnTo>
                  <a:pt x="87" y="14"/>
                </a:lnTo>
                <a:lnTo>
                  <a:pt x="81" y="11"/>
                </a:lnTo>
                <a:lnTo>
                  <a:pt x="73" y="10"/>
                </a:lnTo>
                <a:lnTo>
                  <a:pt x="66" y="9"/>
                </a:lnTo>
                <a:lnTo>
                  <a:pt x="59" y="9"/>
                </a:lnTo>
                <a:lnTo>
                  <a:pt x="51" y="8"/>
                </a:lnTo>
                <a:lnTo>
                  <a:pt x="44" y="9"/>
                </a:lnTo>
                <a:lnTo>
                  <a:pt x="37" y="10"/>
                </a:lnTo>
                <a:lnTo>
                  <a:pt x="30" y="13"/>
                </a:lnTo>
                <a:lnTo>
                  <a:pt x="24" y="15"/>
                </a:lnTo>
                <a:lnTo>
                  <a:pt x="19" y="18"/>
                </a:lnTo>
                <a:lnTo>
                  <a:pt x="13" y="19"/>
                </a:lnTo>
                <a:lnTo>
                  <a:pt x="10" y="20"/>
                </a:lnTo>
                <a:lnTo>
                  <a:pt x="5" y="20"/>
                </a:lnTo>
                <a:lnTo>
                  <a:pt x="0" y="19"/>
                </a:lnTo>
                <a:lnTo>
                  <a:pt x="3" y="16"/>
                </a:lnTo>
                <a:lnTo>
                  <a:pt x="8" y="13"/>
                </a:lnTo>
                <a:lnTo>
                  <a:pt x="13" y="10"/>
                </a:lnTo>
                <a:lnTo>
                  <a:pt x="24" y="7"/>
                </a:lnTo>
                <a:lnTo>
                  <a:pt x="34" y="4"/>
                </a:lnTo>
                <a:lnTo>
                  <a:pt x="43" y="3"/>
                </a:lnTo>
                <a:lnTo>
                  <a:pt x="52" y="0"/>
                </a:lnTo>
                <a:lnTo>
                  <a:pt x="61" y="2"/>
                </a:lnTo>
                <a:lnTo>
                  <a:pt x="71" y="3"/>
                </a:lnTo>
                <a:lnTo>
                  <a:pt x="79" y="4"/>
                </a:lnTo>
                <a:lnTo>
                  <a:pt x="87" y="7"/>
                </a:lnTo>
                <a:lnTo>
                  <a:pt x="97" y="10"/>
                </a:lnTo>
                <a:lnTo>
                  <a:pt x="105" y="14"/>
                </a:lnTo>
                <a:lnTo>
                  <a:pt x="115" y="19"/>
                </a:lnTo>
                <a:lnTo>
                  <a:pt x="125" y="25"/>
                </a:lnTo>
                <a:lnTo>
                  <a:pt x="136" y="32"/>
                </a:lnTo>
                <a:lnTo>
                  <a:pt x="147" y="39"/>
                </a:lnTo>
                <a:lnTo>
                  <a:pt x="158" y="47"/>
                </a:lnTo>
                <a:lnTo>
                  <a:pt x="158" y="47"/>
                </a:lnTo>
                <a:close/>
              </a:path>
            </a:pathLst>
          </a:custGeom>
          <a:solidFill>
            <a:srgbClr val="ffffff"/>
          </a:solidFill>
          <a:ln w="0">
            <a:no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Arial"/>
            </a:endParaRPr>
          </a:p>
        </p:txBody>
      </p:sp>
      <p:sp>
        <p:nvSpPr>
          <p:cNvPr id="252" name=""/>
          <p:cNvSpPr/>
          <p:nvPr/>
        </p:nvSpPr>
        <p:spPr>
          <a:xfrm>
            <a:off x="990720" y="3076560"/>
            <a:ext cx="46080" cy="19080"/>
          </a:xfrm>
          <a:custGeom>
            <a:avLst/>
            <a:gdLst/>
            <a:ahLst/>
            <a:rect l="l" t="t" r="r" b="b"/>
            <a:pathLst>
              <a:path w="158" h="47">
                <a:moveTo>
                  <a:pt x="158" y="47"/>
                </a:moveTo>
                <a:lnTo>
                  <a:pt x="154" y="45"/>
                </a:lnTo>
                <a:lnTo>
                  <a:pt x="148" y="43"/>
                </a:lnTo>
                <a:lnTo>
                  <a:pt x="143" y="41"/>
                </a:lnTo>
                <a:lnTo>
                  <a:pt x="137" y="38"/>
                </a:lnTo>
                <a:lnTo>
                  <a:pt x="132" y="36"/>
                </a:lnTo>
                <a:lnTo>
                  <a:pt x="128" y="32"/>
                </a:lnTo>
                <a:lnTo>
                  <a:pt x="125" y="29"/>
                </a:lnTo>
                <a:lnTo>
                  <a:pt x="119" y="27"/>
                </a:lnTo>
                <a:lnTo>
                  <a:pt x="114" y="24"/>
                </a:lnTo>
                <a:lnTo>
                  <a:pt x="108" y="21"/>
                </a:lnTo>
                <a:lnTo>
                  <a:pt x="100" y="19"/>
                </a:lnTo>
                <a:lnTo>
                  <a:pt x="94" y="16"/>
                </a:lnTo>
                <a:lnTo>
                  <a:pt x="87" y="14"/>
                </a:lnTo>
                <a:lnTo>
                  <a:pt x="81" y="11"/>
                </a:lnTo>
                <a:lnTo>
                  <a:pt x="73" y="10"/>
                </a:lnTo>
                <a:lnTo>
                  <a:pt x="66" y="9"/>
                </a:lnTo>
                <a:lnTo>
                  <a:pt x="59" y="9"/>
                </a:lnTo>
                <a:lnTo>
                  <a:pt x="51" y="8"/>
                </a:lnTo>
                <a:lnTo>
                  <a:pt x="44" y="9"/>
                </a:lnTo>
                <a:lnTo>
                  <a:pt x="37" y="10"/>
                </a:lnTo>
                <a:lnTo>
                  <a:pt x="30" y="13"/>
                </a:lnTo>
                <a:lnTo>
                  <a:pt x="24" y="15"/>
                </a:lnTo>
                <a:lnTo>
                  <a:pt x="19" y="18"/>
                </a:lnTo>
                <a:lnTo>
                  <a:pt x="13" y="19"/>
                </a:lnTo>
                <a:lnTo>
                  <a:pt x="10" y="20"/>
                </a:lnTo>
                <a:lnTo>
                  <a:pt x="5" y="20"/>
                </a:lnTo>
                <a:lnTo>
                  <a:pt x="0" y="19"/>
                </a:lnTo>
                <a:lnTo>
                  <a:pt x="3" y="16"/>
                </a:lnTo>
                <a:lnTo>
                  <a:pt x="8" y="13"/>
                </a:lnTo>
                <a:lnTo>
                  <a:pt x="13" y="10"/>
                </a:lnTo>
                <a:lnTo>
                  <a:pt x="24" y="7"/>
                </a:lnTo>
                <a:lnTo>
                  <a:pt x="34" y="4"/>
                </a:lnTo>
                <a:lnTo>
                  <a:pt x="43" y="3"/>
                </a:lnTo>
                <a:lnTo>
                  <a:pt x="52" y="0"/>
                </a:lnTo>
                <a:lnTo>
                  <a:pt x="61" y="2"/>
                </a:lnTo>
                <a:lnTo>
                  <a:pt x="71" y="3"/>
                </a:lnTo>
                <a:lnTo>
                  <a:pt x="79" y="4"/>
                </a:lnTo>
                <a:lnTo>
                  <a:pt x="87" y="7"/>
                </a:lnTo>
                <a:lnTo>
                  <a:pt x="97" y="10"/>
                </a:lnTo>
                <a:lnTo>
                  <a:pt x="105" y="14"/>
                </a:lnTo>
                <a:lnTo>
                  <a:pt x="115" y="19"/>
                </a:lnTo>
                <a:lnTo>
                  <a:pt x="125" y="25"/>
                </a:lnTo>
                <a:lnTo>
                  <a:pt x="136" y="32"/>
                </a:lnTo>
                <a:lnTo>
                  <a:pt x="147" y="39"/>
                </a:lnTo>
                <a:lnTo>
                  <a:pt x="158" y="47"/>
                </a:lnTo>
                <a:lnTo>
                  <a:pt x="158" y="47"/>
                </a:lnTo>
              </a:path>
            </a:pathLst>
          </a:custGeom>
          <a:noFill/>
          <a:ln w="0">
            <a:solidFill>
              <a:srgbClr val="000000"/>
            </a:solidFill>
          </a:ln>
        </p:spPr>
        <p:style>
          <a:lnRef idx="0"/>
          <a:fillRef idx="0"/>
          <a:effectRef idx="0"/>
          <a:fontRef idx="minor"/>
        </p:style>
        <p:txBody>
          <a:bodyPr lIns="90000" rIns="90000" tIns="-27720" bIns="-27720" anchor="t">
            <a:noAutofit/>
          </a:bodyPr>
          <a:p>
            <a:endParaRPr b="0" lang="en-US" sz="2400" strike="noStrike" u="none">
              <a:solidFill>
                <a:srgbClr val="ffffff"/>
              </a:solidFill>
              <a:effectLst/>
              <a:uFillTx/>
              <a:latin typeface="Arial"/>
            </a:endParaRPr>
          </a:p>
        </p:txBody>
      </p:sp>
      <p:sp>
        <p:nvSpPr>
          <p:cNvPr id="253" name=""/>
          <p:cNvSpPr/>
          <p:nvPr/>
        </p:nvSpPr>
        <p:spPr>
          <a:xfrm>
            <a:off x="985680" y="3151080"/>
            <a:ext cx="51120" cy="49320"/>
          </a:xfrm>
          <a:custGeom>
            <a:avLst/>
            <a:gdLst/>
            <a:ahLst/>
            <a:rect l="l" t="t" r="r" b="b"/>
            <a:pathLst>
              <a:path w="178" h="128">
                <a:moveTo>
                  <a:pt x="0" y="6"/>
                </a:moveTo>
                <a:lnTo>
                  <a:pt x="0" y="2"/>
                </a:lnTo>
                <a:lnTo>
                  <a:pt x="4" y="0"/>
                </a:lnTo>
                <a:lnTo>
                  <a:pt x="8" y="3"/>
                </a:lnTo>
                <a:lnTo>
                  <a:pt x="10" y="8"/>
                </a:lnTo>
                <a:lnTo>
                  <a:pt x="13" y="11"/>
                </a:lnTo>
                <a:lnTo>
                  <a:pt x="15" y="17"/>
                </a:lnTo>
                <a:lnTo>
                  <a:pt x="18" y="21"/>
                </a:lnTo>
                <a:lnTo>
                  <a:pt x="24" y="31"/>
                </a:lnTo>
                <a:lnTo>
                  <a:pt x="33" y="40"/>
                </a:lnTo>
                <a:lnTo>
                  <a:pt x="42" y="49"/>
                </a:lnTo>
                <a:lnTo>
                  <a:pt x="50" y="57"/>
                </a:lnTo>
                <a:lnTo>
                  <a:pt x="59" y="65"/>
                </a:lnTo>
                <a:lnTo>
                  <a:pt x="70" y="73"/>
                </a:lnTo>
                <a:lnTo>
                  <a:pt x="81" y="80"/>
                </a:lnTo>
                <a:lnTo>
                  <a:pt x="91" y="88"/>
                </a:lnTo>
                <a:lnTo>
                  <a:pt x="102" y="95"/>
                </a:lnTo>
                <a:lnTo>
                  <a:pt x="114" y="100"/>
                </a:lnTo>
                <a:lnTo>
                  <a:pt x="126" y="106"/>
                </a:lnTo>
                <a:lnTo>
                  <a:pt x="137" y="111"/>
                </a:lnTo>
                <a:lnTo>
                  <a:pt x="149" y="116"/>
                </a:lnTo>
                <a:lnTo>
                  <a:pt x="162" y="120"/>
                </a:lnTo>
                <a:lnTo>
                  <a:pt x="174" y="123"/>
                </a:lnTo>
                <a:lnTo>
                  <a:pt x="178" y="125"/>
                </a:lnTo>
                <a:lnTo>
                  <a:pt x="172" y="128"/>
                </a:lnTo>
                <a:lnTo>
                  <a:pt x="168" y="127"/>
                </a:lnTo>
                <a:lnTo>
                  <a:pt x="163" y="125"/>
                </a:lnTo>
                <a:lnTo>
                  <a:pt x="157" y="123"/>
                </a:lnTo>
                <a:lnTo>
                  <a:pt x="151" y="122"/>
                </a:lnTo>
                <a:lnTo>
                  <a:pt x="143" y="119"/>
                </a:lnTo>
                <a:lnTo>
                  <a:pt x="130" y="112"/>
                </a:lnTo>
                <a:lnTo>
                  <a:pt x="118" y="107"/>
                </a:lnTo>
                <a:lnTo>
                  <a:pt x="105" y="100"/>
                </a:lnTo>
                <a:lnTo>
                  <a:pt x="93" y="95"/>
                </a:lnTo>
                <a:lnTo>
                  <a:pt x="82" y="88"/>
                </a:lnTo>
                <a:lnTo>
                  <a:pt x="71" y="80"/>
                </a:lnTo>
                <a:lnTo>
                  <a:pt x="60" y="73"/>
                </a:lnTo>
                <a:lnTo>
                  <a:pt x="50" y="65"/>
                </a:lnTo>
                <a:lnTo>
                  <a:pt x="40" y="57"/>
                </a:lnTo>
                <a:lnTo>
                  <a:pt x="32" y="50"/>
                </a:lnTo>
                <a:lnTo>
                  <a:pt x="24" y="41"/>
                </a:lnTo>
                <a:lnTo>
                  <a:pt x="17" y="32"/>
                </a:lnTo>
                <a:lnTo>
                  <a:pt x="10" y="24"/>
                </a:lnTo>
                <a:lnTo>
                  <a:pt x="5" y="14"/>
                </a:lnTo>
                <a:lnTo>
                  <a:pt x="0" y="6"/>
                </a:lnTo>
                <a:lnTo>
                  <a:pt x="0" y="6"/>
                </a:lnTo>
                <a:close/>
              </a:path>
            </a:pathLst>
          </a:custGeom>
          <a:solidFill>
            <a:srgbClr val="ffffff"/>
          </a:solidFill>
          <a:ln w="0">
            <a:no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Arial"/>
            </a:endParaRPr>
          </a:p>
        </p:txBody>
      </p:sp>
      <p:sp>
        <p:nvSpPr>
          <p:cNvPr id="254" name=""/>
          <p:cNvSpPr/>
          <p:nvPr/>
        </p:nvSpPr>
        <p:spPr>
          <a:xfrm>
            <a:off x="985680" y="3151080"/>
            <a:ext cx="51120" cy="49320"/>
          </a:xfrm>
          <a:custGeom>
            <a:avLst/>
            <a:gdLst/>
            <a:ahLst/>
            <a:rect l="l" t="t" r="r" b="b"/>
            <a:pathLst>
              <a:path w="178" h="128">
                <a:moveTo>
                  <a:pt x="0" y="6"/>
                </a:moveTo>
                <a:lnTo>
                  <a:pt x="0" y="2"/>
                </a:lnTo>
                <a:lnTo>
                  <a:pt x="4" y="0"/>
                </a:lnTo>
                <a:lnTo>
                  <a:pt x="8" y="3"/>
                </a:lnTo>
                <a:lnTo>
                  <a:pt x="10" y="8"/>
                </a:lnTo>
                <a:lnTo>
                  <a:pt x="13" y="11"/>
                </a:lnTo>
                <a:lnTo>
                  <a:pt x="15" y="17"/>
                </a:lnTo>
                <a:lnTo>
                  <a:pt x="18" y="21"/>
                </a:lnTo>
                <a:lnTo>
                  <a:pt x="24" y="31"/>
                </a:lnTo>
                <a:lnTo>
                  <a:pt x="33" y="40"/>
                </a:lnTo>
                <a:lnTo>
                  <a:pt x="42" y="49"/>
                </a:lnTo>
                <a:lnTo>
                  <a:pt x="50" y="57"/>
                </a:lnTo>
                <a:lnTo>
                  <a:pt x="59" y="65"/>
                </a:lnTo>
                <a:lnTo>
                  <a:pt x="70" y="73"/>
                </a:lnTo>
                <a:lnTo>
                  <a:pt x="81" y="80"/>
                </a:lnTo>
                <a:lnTo>
                  <a:pt x="91" y="88"/>
                </a:lnTo>
                <a:lnTo>
                  <a:pt x="102" y="95"/>
                </a:lnTo>
                <a:lnTo>
                  <a:pt x="114" y="100"/>
                </a:lnTo>
                <a:lnTo>
                  <a:pt x="126" y="106"/>
                </a:lnTo>
                <a:lnTo>
                  <a:pt x="137" y="111"/>
                </a:lnTo>
                <a:lnTo>
                  <a:pt x="149" y="116"/>
                </a:lnTo>
                <a:lnTo>
                  <a:pt x="162" y="120"/>
                </a:lnTo>
                <a:lnTo>
                  <a:pt x="174" y="123"/>
                </a:lnTo>
                <a:lnTo>
                  <a:pt x="178" y="125"/>
                </a:lnTo>
                <a:lnTo>
                  <a:pt x="172" y="128"/>
                </a:lnTo>
                <a:lnTo>
                  <a:pt x="168" y="127"/>
                </a:lnTo>
                <a:lnTo>
                  <a:pt x="163" y="125"/>
                </a:lnTo>
                <a:lnTo>
                  <a:pt x="157" y="123"/>
                </a:lnTo>
                <a:lnTo>
                  <a:pt x="151" y="122"/>
                </a:lnTo>
                <a:lnTo>
                  <a:pt x="143" y="119"/>
                </a:lnTo>
                <a:lnTo>
                  <a:pt x="130" y="112"/>
                </a:lnTo>
                <a:lnTo>
                  <a:pt x="118" y="107"/>
                </a:lnTo>
                <a:lnTo>
                  <a:pt x="105" y="100"/>
                </a:lnTo>
                <a:lnTo>
                  <a:pt x="93" y="95"/>
                </a:lnTo>
                <a:lnTo>
                  <a:pt x="82" y="88"/>
                </a:lnTo>
                <a:lnTo>
                  <a:pt x="71" y="80"/>
                </a:lnTo>
                <a:lnTo>
                  <a:pt x="60" y="73"/>
                </a:lnTo>
                <a:lnTo>
                  <a:pt x="50" y="65"/>
                </a:lnTo>
                <a:lnTo>
                  <a:pt x="40" y="57"/>
                </a:lnTo>
                <a:lnTo>
                  <a:pt x="32" y="50"/>
                </a:lnTo>
                <a:lnTo>
                  <a:pt x="24" y="41"/>
                </a:lnTo>
                <a:lnTo>
                  <a:pt x="17" y="32"/>
                </a:lnTo>
                <a:lnTo>
                  <a:pt x="10" y="24"/>
                </a:lnTo>
                <a:lnTo>
                  <a:pt x="5" y="14"/>
                </a:lnTo>
                <a:lnTo>
                  <a:pt x="0" y="6"/>
                </a:lnTo>
                <a:lnTo>
                  <a:pt x="0" y="6"/>
                </a:lnTo>
              </a:path>
            </a:pathLst>
          </a:custGeom>
          <a:noFill/>
          <a:ln w="0">
            <a:solidFill>
              <a:srgbClr val="ffffff"/>
            </a:solidFill>
          </a:ln>
        </p:spPr>
        <p:style>
          <a:lnRef idx="0"/>
          <a:fillRef idx="0"/>
          <a:effectRef idx="0"/>
          <a:fontRef idx="minor"/>
        </p:style>
        <p:txBody>
          <a:bodyPr lIns="90000" rIns="90000" tIns="2520" bIns="2520" anchor="t">
            <a:noAutofit/>
          </a:bodyPr>
          <a:p>
            <a:endParaRPr b="0" lang="en-US" sz="2400" strike="noStrike" u="none">
              <a:solidFill>
                <a:srgbClr val="ffffff"/>
              </a:solidFill>
              <a:effectLst/>
              <a:uFillTx/>
              <a:latin typeface="Arial"/>
            </a:endParaRPr>
          </a:p>
        </p:txBody>
      </p:sp>
      <p:sp>
        <p:nvSpPr>
          <p:cNvPr id="255" name=""/>
          <p:cNvSpPr/>
          <p:nvPr/>
        </p:nvSpPr>
        <p:spPr>
          <a:xfrm flipH="1">
            <a:off x="1274760" y="3243240"/>
            <a:ext cx="63360" cy="6480"/>
          </a:xfrm>
          <a:prstGeom prst="line">
            <a:avLst/>
          </a:prstGeom>
          <a:ln w="0">
            <a:solidFill>
              <a:srgbClr val="ababab"/>
            </a:solidFill>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Arial"/>
            </a:endParaRPr>
          </a:p>
        </p:txBody>
      </p:sp>
      <p:sp>
        <p:nvSpPr>
          <p:cNvPr id="256" name=""/>
          <p:cNvSpPr/>
          <p:nvPr/>
        </p:nvSpPr>
        <p:spPr>
          <a:xfrm>
            <a:off x="333360" y="3686040"/>
            <a:ext cx="453960" cy="314640"/>
          </a:xfrm>
          <a:custGeom>
            <a:avLst/>
            <a:gdLst/>
            <a:ahLst/>
            <a:rect l="l" t="t" r="r" b="b"/>
            <a:pathLst>
              <a:path w="1611" h="790">
                <a:moveTo>
                  <a:pt x="0" y="790"/>
                </a:moveTo>
                <a:lnTo>
                  <a:pt x="1611" y="790"/>
                </a:lnTo>
                <a:lnTo>
                  <a:pt x="1611" y="0"/>
                </a:lnTo>
                <a:lnTo>
                  <a:pt x="0" y="0"/>
                </a:lnTo>
                <a:lnTo>
                  <a:pt x="0" y="790"/>
                </a:lnTo>
                <a:lnTo>
                  <a:pt x="0" y="79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57" name=""/>
          <p:cNvSpPr/>
          <p:nvPr/>
        </p:nvSpPr>
        <p:spPr>
          <a:xfrm>
            <a:off x="333360" y="3686040"/>
            <a:ext cx="453960" cy="314640"/>
          </a:xfrm>
          <a:custGeom>
            <a:avLst/>
            <a:gdLst/>
            <a:ahLst/>
            <a:rect l="l" t="t" r="r" b="b"/>
            <a:pathLst>
              <a:path w="1611" h="790">
                <a:moveTo>
                  <a:pt x="0" y="790"/>
                </a:moveTo>
                <a:lnTo>
                  <a:pt x="1611" y="790"/>
                </a:lnTo>
                <a:lnTo>
                  <a:pt x="1611" y="0"/>
                </a:lnTo>
                <a:lnTo>
                  <a:pt x="0" y="0"/>
                </a:lnTo>
                <a:lnTo>
                  <a:pt x="0" y="790"/>
                </a:lnTo>
                <a:lnTo>
                  <a:pt x="0" y="790"/>
                </a:lnTo>
              </a:path>
            </a:pathLst>
          </a:custGeom>
          <a:noFill/>
          <a:ln w="0">
            <a:solidFill>
              <a:srgbClr val="ababab"/>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58" name=""/>
          <p:cNvSpPr/>
          <p:nvPr/>
        </p:nvSpPr>
        <p:spPr>
          <a:xfrm>
            <a:off x="351000" y="3716280"/>
            <a:ext cx="412560" cy="42840"/>
          </a:xfrm>
          <a:custGeom>
            <a:avLst/>
            <a:gdLst/>
            <a:ahLst/>
            <a:rect l="l" t="t" r="r" b="b"/>
            <a:pathLst>
              <a:path w="1462" h="112">
                <a:moveTo>
                  <a:pt x="0" y="0"/>
                </a:moveTo>
                <a:lnTo>
                  <a:pt x="1462" y="0"/>
                </a:lnTo>
                <a:lnTo>
                  <a:pt x="1462" y="112"/>
                </a:lnTo>
                <a:lnTo>
                  <a:pt x="0" y="112"/>
                </a:lnTo>
                <a:lnTo>
                  <a:pt x="0" y="0"/>
                </a:lnTo>
                <a:lnTo>
                  <a:pt x="0" y="0"/>
                </a:lnTo>
                <a:lnTo>
                  <a:pt x="0" y="0"/>
                </a:lnTo>
                <a:close/>
              </a:path>
            </a:pathLst>
          </a:custGeom>
          <a:solidFill>
            <a:srgbClr val="ffffff"/>
          </a:solidFill>
          <a:ln w="0">
            <a:no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259" name=""/>
          <p:cNvSpPr/>
          <p:nvPr/>
        </p:nvSpPr>
        <p:spPr>
          <a:xfrm>
            <a:off x="351000" y="3716280"/>
            <a:ext cx="412560" cy="42840"/>
          </a:xfrm>
          <a:custGeom>
            <a:avLst/>
            <a:gdLst/>
            <a:ahLst/>
            <a:rect l="l" t="t" r="r" b="b"/>
            <a:pathLst>
              <a:path w="1462" h="112">
                <a:moveTo>
                  <a:pt x="0" y="0"/>
                </a:moveTo>
                <a:lnTo>
                  <a:pt x="1462" y="0"/>
                </a:lnTo>
                <a:lnTo>
                  <a:pt x="1462" y="112"/>
                </a:lnTo>
                <a:lnTo>
                  <a:pt x="0" y="112"/>
                </a:lnTo>
                <a:lnTo>
                  <a:pt x="0" y="0"/>
                </a:lnTo>
                <a:lnTo>
                  <a:pt x="0" y="0"/>
                </a:lnTo>
              </a:path>
            </a:pathLst>
          </a:custGeom>
          <a:noFill/>
          <a:ln w="0">
            <a:solidFill>
              <a:srgbClr val="000000"/>
            </a:solidFill>
          </a:ln>
        </p:spPr>
        <p:style>
          <a:lnRef idx="0"/>
          <a:fillRef idx="0"/>
          <a:effectRef idx="0"/>
          <a:fontRef idx="minor"/>
        </p:style>
        <p:txBody>
          <a:bodyPr lIns="90000" rIns="90000" tIns="-3960" bIns="-3960" anchor="t">
            <a:noAutofit/>
          </a:bodyPr>
          <a:p>
            <a:endParaRPr b="0" lang="en-US" sz="2400" strike="noStrike" u="none">
              <a:solidFill>
                <a:srgbClr val="ffffff"/>
              </a:solidFill>
              <a:effectLst/>
              <a:uFillTx/>
              <a:latin typeface="Arial"/>
            </a:endParaRPr>
          </a:p>
        </p:txBody>
      </p:sp>
      <p:sp>
        <p:nvSpPr>
          <p:cNvPr id="260" name=""/>
          <p:cNvSpPr/>
          <p:nvPr/>
        </p:nvSpPr>
        <p:spPr>
          <a:xfrm>
            <a:off x="351000" y="3789360"/>
            <a:ext cx="171360" cy="179280"/>
          </a:xfrm>
          <a:custGeom>
            <a:avLst/>
            <a:gdLst/>
            <a:ahLst/>
            <a:rect l="l" t="t" r="r" b="b"/>
            <a:pathLst>
              <a:path w="608" h="452">
                <a:moveTo>
                  <a:pt x="0" y="0"/>
                </a:moveTo>
                <a:lnTo>
                  <a:pt x="608" y="1"/>
                </a:lnTo>
                <a:lnTo>
                  <a:pt x="608" y="452"/>
                </a:lnTo>
                <a:lnTo>
                  <a:pt x="0" y="452"/>
                </a:lnTo>
                <a:lnTo>
                  <a:pt x="0" y="1"/>
                </a:lnTo>
                <a:lnTo>
                  <a:pt x="0" y="1"/>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61" name=""/>
          <p:cNvSpPr/>
          <p:nvPr/>
        </p:nvSpPr>
        <p:spPr>
          <a:xfrm>
            <a:off x="351000" y="3789360"/>
            <a:ext cx="171360" cy="179280"/>
          </a:xfrm>
          <a:custGeom>
            <a:avLst/>
            <a:gdLst/>
            <a:ahLst/>
            <a:rect l="l" t="t" r="r" b="b"/>
            <a:pathLst>
              <a:path w="608" h="452">
                <a:moveTo>
                  <a:pt x="0" y="0"/>
                </a:moveTo>
                <a:lnTo>
                  <a:pt x="608" y="1"/>
                </a:lnTo>
                <a:lnTo>
                  <a:pt x="608" y="452"/>
                </a:lnTo>
                <a:lnTo>
                  <a:pt x="0" y="452"/>
                </a:lnTo>
                <a:lnTo>
                  <a:pt x="0" y="1"/>
                </a:lnTo>
                <a:lnTo>
                  <a:pt x="0" y="1"/>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62" name=""/>
          <p:cNvSpPr/>
          <p:nvPr/>
        </p:nvSpPr>
        <p:spPr>
          <a:xfrm>
            <a:off x="544680" y="3789360"/>
            <a:ext cx="218880" cy="179280"/>
          </a:xfrm>
          <a:custGeom>
            <a:avLst/>
            <a:gdLst/>
            <a:ahLst/>
            <a:rect l="l" t="t" r="r" b="b"/>
            <a:pathLst>
              <a:path w="772" h="452">
                <a:moveTo>
                  <a:pt x="0" y="0"/>
                </a:moveTo>
                <a:lnTo>
                  <a:pt x="772" y="1"/>
                </a:lnTo>
                <a:lnTo>
                  <a:pt x="772" y="452"/>
                </a:lnTo>
                <a:lnTo>
                  <a:pt x="0" y="452"/>
                </a:lnTo>
                <a:lnTo>
                  <a:pt x="0" y="1"/>
                </a:lnTo>
                <a:lnTo>
                  <a:pt x="0" y="1"/>
                </a:lnTo>
                <a:lnTo>
                  <a:pt x="0" y="0"/>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63" name=""/>
          <p:cNvSpPr/>
          <p:nvPr/>
        </p:nvSpPr>
        <p:spPr>
          <a:xfrm>
            <a:off x="544680" y="3789360"/>
            <a:ext cx="218880" cy="179280"/>
          </a:xfrm>
          <a:custGeom>
            <a:avLst/>
            <a:gdLst/>
            <a:ahLst/>
            <a:rect l="l" t="t" r="r" b="b"/>
            <a:pathLst>
              <a:path w="772" h="452">
                <a:moveTo>
                  <a:pt x="0" y="0"/>
                </a:moveTo>
                <a:lnTo>
                  <a:pt x="772" y="1"/>
                </a:lnTo>
                <a:lnTo>
                  <a:pt x="772" y="452"/>
                </a:lnTo>
                <a:lnTo>
                  <a:pt x="0" y="452"/>
                </a:lnTo>
                <a:lnTo>
                  <a:pt x="0" y="1"/>
                </a:lnTo>
                <a:lnTo>
                  <a:pt x="0" y="1"/>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264" name=""/>
          <p:cNvSpPr/>
          <p:nvPr/>
        </p:nvSpPr>
        <p:spPr>
          <a:xfrm>
            <a:off x="317520" y="3548160"/>
            <a:ext cx="74520" cy="81000"/>
          </a:xfrm>
          <a:custGeom>
            <a:avLst/>
            <a:gdLst/>
            <a:ahLst/>
            <a:rect l="l" t="t" r="r" b="b"/>
            <a:pathLst>
              <a:path w="261" h="205">
                <a:moveTo>
                  <a:pt x="0" y="64"/>
                </a:moveTo>
                <a:lnTo>
                  <a:pt x="261" y="0"/>
                </a:lnTo>
                <a:lnTo>
                  <a:pt x="140" y="182"/>
                </a:lnTo>
                <a:lnTo>
                  <a:pt x="42" y="205"/>
                </a:lnTo>
                <a:lnTo>
                  <a:pt x="0" y="64"/>
                </a:lnTo>
                <a:lnTo>
                  <a:pt x="0" y="64"/>
                </a:lnTo>
                <a:close/>
              </a:path>
            </a:pathLst>
          </a:custGeom>
          <a:solidFill>
            <a:srgbClr val="ffff15"/>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65" name=""/>
          <p:cNvSpPr/>
          <p:nvPr/>
        </p:nvSpPr>
        <p:spPr>
          <a:xfrm>
            <a:off x="317520" y="3548160"/>
            <a:ext cx="74520" cy="81000"/>
          </a:xfrm>
          <a:custGeom>
            <a:avLst/>
            <a:gdLst/>
            <a:ahLst/>
            <a:rect l="l" t="t" r="r" b="b"/>
            <a:pathLst>
              <a:path w="261" h="205">
                <a:moveTo>
                  <a:pt x="0" y="64"/>
                </a:moveTo>
                <a:lnTo>
                  <a:pt x="261" y="0"/>
                </a:lnTo>
                <a:lnTo>
                  <a:pt x="140" y="182"/>
                </a:lnTo>
                <a:lnTo>
                  <a:pt x="42" y="205"/>
                </a:lnTo>
                <a:lnTo>
                  <a:pt x="0" y="64"/>
                </a:lnTo>
                <a:lnTo>
                  <a:pt x="0" y="64"/>
                </a:lnTo>
              </a:path>
            </a:pathLst>
          </a:custGeom>
          <a:no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66" name=""/>
          <p:cNvSpPr/>
          <p:nvPr/>
        </p:nvSpPr>
        <p:spPr>
          <a:xfrm>
            <a:off x="385920" y="3519360"/>
            <a:ext cx="88920" cy="90720"/>
          </a:xfrm>
          <a:custGeom>
            <a:avLst/>
            <a:gdLst/>
            <a:ahLst/>
            <a:rect l="l" t="t" r="r" b="b"/>
            <a:pathLst>
              <a:path w="315" h="227">
                <a:moveTo>
                  <a:pt x="119" y="47"/>
                </a:moveTo>
                <a:lnTo>
                  <a:pt x="315" y="0"/>
                </a:lnTo>
                <a:lnTo>
                  <a:pt x="194" y="180"/>
                </a:lnTo>
                <a:lnTo>
                  <a:pt x="0" y="227"/>
                </a:lnTo>
                <a:lnTo>
                  <a:pt x="119" y="47"/>
                </a:lnTo>
                <a:lnTo>
                  <a:pt x="119" y="47"/>
                </a:lnTo>
                <a:lnTo>
                  <a:pt x="119" y="47"/>
                </a:lnTo>
                <a:close/>
              </a:path>
            </a:pathLst>
          </a:custGeom>
          <a:solidFill>
            <a:srgbClr val="ffff15"/>
          </a:solidFill>
          <a:ln w="0">
            <a:no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Arial"/>
            </a:endParaRPr>
          </a:p>
        </p:txBody>
      </p:sp>
      <p:sp>
        <p:nvSpPr>
          <p:cNvPr id="267" name=""/>
          <p:cNvSpPr/>
          <p:nvPr/>
        </p:nvSpPr>
        <p:spPr>
          <a:xfrm>
            <a:off x="385920" y="3519360"/>
            <a:ext cx="88920" cy="90720"/>
          </a:xfrm>
          <a:custGeom>
            <a:avLst/>
            <a:gdLst/>
            <a:ahLst/>
            <a:rect l="l" t="t" r="r" b="b"/>
            <a:pathLst>
              <a:path w="315" h="227">
                <a:moveTo>
                  <a:pt x="119" y="47"/>
                </a:moveTo>
                <a:lnTo>
                  <a:pt x="315" y="0"/>
                </a:lnTo>
                <a:lnTo>
                  <a:pt x="194" y="180"/>
                </a:lnTo>
                <a:lnTo>
                  <a:pt x="0" y="227"/>
                </a:lnTo>
                <a:lnTo>
                  <a:pt x="119" y="47"/>
                </a:lnTo>
                <a:lnTo>
                  <a:pt x="119" y="47"/>
                </a:lnTo>
              </a:path>
            </a:pathLst>
          </a:custGeom>
          <a:no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Arial"/>
            </a:endParaRPr>
          </a:p>
        </p:txBody>
      </p:sp>
      <p:sp>
        <p:nvSpPr>
          <p:cNvPr id="268" name=""/>
          <p:cNvSpPr/>
          <p:nvPr/>
        </p:nvSpPr>
        <p:spPr>
          <a:xfrm>
            <a:off x="466560" y="3492360"/>
            <a:ext cx="88920" cy="90720"/>
          </a:xfrm>
          <a:custGeom>
            <a:avLst/>
            <a:gdLst/>
            <a:ahLst/>
            <a:rect l="l" t="t" r="r" b="b"/>
            <a:pathLst>
              <a:path w="315" h="227">
                <a:moveTo>
                  <a:pt x="119" y="47"/>
                </a:moveTo>
                <a:lnTo>
                  <a:pt x="315" y="0"/>
                </a:lnTo>
                <a:lnTo>
                  <a:pt x="194" y="180"/>
                </a:lnTo>
                <a:lnTo>
                  <a:pt x="0" y="227"/>
                </a:lnTo>
                <a:lnTo>
                  <a:pt x="119" y="47"/>
                </a:lnTo>
                <a:lnTo>
                  <a:pt x="119" y="47"/>
                </a:lnTo>
                <a:lnTo>
                  <a:pt x="119" y="47"/>
                </a:lnTo>
                <a:close/>
              </a:path>
            </a:pathLst>
          </a:custGeom>
          <a:solidFill>
            <a:srgbClr val="ffff15"/>
          </a:solidFill>
          <a:ln w="0">
            <a:no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Arial"/>
            </a:endParaRPr>
          </a:p>
        </p:txBody>
      </p:sp>
      <p:sp>
        <p:nvSpPr>
          <p:cNvPr id="269" name=""/>
          <p:cNvSpPr/>
          <p:nvPr/>
        </p:nvSpPr>
        <p:spPr>
          <a:xfrm>
            <a:off x="466560" y="3492360"/>
            <a:ext cx="88920" cy="90720"/>
          </a:xfrm>
          <a:custGeom>
            <a:avLst/>
            <a:gdLst/>
            <a:ahLst/>
            <a:rect l="l" t="t" r="r" b="b"/>
            <a:pathLst>
              <a:path w="315" h="227">
                <a:moveTo>
                  <a:pt x="119" y="47"/>
                </a:moveTo>
                <a:lnTo>
                  <a:pt x="315" y="0"/>
                </a:lnTo>
                <a:lnTo>
                  <a:pt x="194" y="180"/>
                </a:lnTo>
                <a:lnTo>
                  <a:pt x="0" y="227"/>
                </a:lnTo>
                <a:lnTo>
                  <a:pt x="119" y="47"/>
                </a:lnTo>
                <a:lnTo>
                  <a:pt x="119" y="47"/>
                </a:lnTo>
              </a:path>
            </a:pathLst>
          </a:custGeom>
          <a:noFill/>
          <a:ln w="0">
            <a:solidFill>
              <a:srgbClr val="000000"/>
            </a:solidFill>
          </a:ln>
        </p:spPr>
        <p:style>
          <a:lnRef idx="0"/>
          <a:fillRef idx="0"/>
          <a:effectRef idx="0"/>
          <a:fontRef idx="minor"/>
        </p:style>
        <p:txBody>
          <a:bodyPr lIns="90000" rIns="90000" tIns="43920" bIns="43920" anchor="t">
            <a:noAutofit/>
          </a:bodyPr>
          <a:p>
            <a:endParaRPr b="0" lang="en-US" sz="2400" strike="noStrike" u="none">
              <a:solidFill>
                <a:srgbClr val="ffffff"/>
              </a:solidFill>
              <a:effectLst/>
              <a:uFillTx/>
              <a:latin typeface="Arial"/>
            </a:endParaRPr>
          </a:p>
        </p:txBody>
      </p:sp>
      <p:sp>
        <p:nvSpPr>
          <p:cNvPr id="270" name=""/>
          <p:cNvSpPr/>
          <p:nvPr/>
        </p:nvSpPr>
        <p:spPr>
          <a:xfrm>
            <a:off x="547560" y="3463920"/>
            <a:ext cx="88920" cy="90360"/>
          </a:xfrm>
          <a:custGeom>
            <a:avLst/>
            <a:gdLst/>
            <a:ahLst/>
            <a:rect l="l" t="t" r="r" b="b"/>
            <a:pathLst>
              <a:path w="315" h="228">
                <a:moveTo>
                  <a:pt x="119" y="48"/>
                </a:moveTo>
                <a:lnTo>
                  <a:pt x="315" y="0"/>
                </a:lnTo>
                <a:lnTo>
                  <a:pt x="194" y="182"/>
                </a:lnTo>
                <a:lnTo>
                  <a:pt x="0" y="228"/>
                </a:lnTo>
                <a:lnTo>
                  <a:pt x="121" y="48"/>
                </a:lnTo>
                <a:lnTo>
                  <a:pt x="121" y="48"/>
                </a:lnTo>
                <a:lnTo>
                  <a:pt x="119" y="48"/>
                </a:lnTo>
                <a:close/>
              </a:path>
            </a:pathLst>
          </a:custGeom>
          <a:solidFill>
            <a:srgbClr val="ffff15"/>
          </a:solidFill>
          <a:ln w="0">
            <a:no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271" name=""/>
          <p:cNvSpPr/>
          <p:nvPr/>
        </p:nvSpPr>
        <p:spPr>
          <a:xfrm>
            <a:off x="547560" y="3463920"/>
            <a:ext cx="88920" cy="90360"/>
          </a:xfrm>
          <a:custGeom>
            <a:avLst/>
            <a:gdLst/>
            <a:ahLst/>
            <a:rect l="l" t="t" r="r" b="b"/>
            <a:pathLst>
              <a:path w="315" h="228">
                <a:moveTo>
                  <a:pt x="119" y="48"/>
                </a:moveTo>
                <a:lnTo>
                  <a:pt x="315" y="0"/>
                </a:lnTo>
                <a:lnTo>
                  <a:pt x="194" y="182"/>
                </a:lnTo>
                <a:lnTo>
                  <a:pt x="0" y="228"/>
                </a:lnTo>
                <a:lnTo>
                  <a:pt x="121" y="48"/>
                </a:lnTo>
                <a:lnTo>
                  <a:pt x="121" y="48"/>
                </a:lnTo>
              </a:path>
            </a:pathLst>
          </a:custGeom>
          <a:noFill/>
          <a:ln w="0">
            <a:solidFill>
              <a:srgbClr val="000000"/>
            </a:solidFill>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272" name=""/>
          <p:cNvSpPr/>
          <p:nvPr/>
        </p:nvSpPr>
        <p:spPr>
          <a:xfrm>
            <a:off x="630360" y="3436920"/>
            <a:ext cx="88920" cy="88920"/>
          </a:xfrm>
          <a:custGeom>
            <a:avLst/>
            <a:gdLst/>
            <a:ahLst/>
            <a:rect l="l" t="t" r="r" b="b"/>
            <a:pathLst>
              <a:path w="315" h="226">
                <a:moveTo>
                  <a:pt x="118" y="47"/>
                </a:moveTo>
                <a:lnTo>
                  <a:pt x="315" y="0"/>
                </a:lnTo>
                <a:lnTo>
                  <a:pt x="194" y="180"/>
                </a:lnTo>
                <a:lnTo>
                  <a:pt x="0" y="226"/>
                </a:lnTo>
                <a:lnTo>
                  <a:pt x="118" y="47"/>
                </a:lnTo>
                <a:lnTo>
                  <a:pt x="118" y="47"/>
                </a:lnTo>
                <a:lnTo>
                  <a:pt x="118" y="47"/>
                </a:lnTo>
                <a:close/>
              </a:path>
            </a:pathLst>
          </a:custGeom>
          <a:solidFill>
            <a:srgbClr val="ffff15"/>
          </a:solidFill>
          <a:ln w="0">
            <a:no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Arial"/>
            </a:endParaRPr>
          </a:p>
        </p:txBody>
      </p:sp>
      <p:sp>
        <p:nvSpPr>
          <p:cNvPr id="273" name=""/>
          <p:cNvSpPr/>
          <p:nvPr/>
        </p:nvSpPr>
        <p:spPr>
          <a:xfrm>
            <a:off x="630360" y="3436920"/>
            <a:ext cx="88920" cy="88920"/>
          </a:xfrm>
          <a:custGeom>
            <a:avLst/>
            <a:gdLst/>
            <a:ahLst/>
            <a:rect l="l" t="t" r="r" b="b"/>
            <a:pathLst>
              <a:path w="315" h="226">
                <a:moveTo>
                  <a:pt x="118" y="47"/>
                </a:moveTo>
                <a:lnTo>
                  <a:pt x="315" y="0"/>
                </a:lnTo>
                <a:lnTo>
                  <a:pt x="194" y="180"/>
                </a:lnTo>
                <a:lnTo>
                  <a:pt x="0" y="226"/>
                </a:lnTo>
                <a:lnTo>
                  <a:pt x="118" y="47"/>
                </a:lnTo>
                <a:lnTo>
                  <a:pt x="118" y="47"/>
                </a:lnTo>
              </a:path>
            </a:pathLst>
          </a:custGeom>
          <a:noFill/>
          <a:ln w="0">
            <a:solidFill>
              <a:srgbClr val="000000"/>
            </a:solidFill>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Arial"/>
            </a:endParaRPr>
          </a:p>
        </p:txBody>
      </p:sp>
      <p:sp>
        <p:nvSpPr>
          <p:cNvPr id="274" name=""/>
          <p:cNvSpPr/>
          <p:nvPr/>
        </p:nvSpPr>
        <p:spPr>
          <a:xfrm>
            <a:off x="712800" y="3427560"/>
            <a:ext cx="60480" cy="75960"/>
          </a:xfrm>
          <a:custGeom>
            <a:avLst/>
            <a:gdLst/>
            <a:ahLst/>
            <a:rect l="l" t="t" r="r" b="b"/>
            <a:pathLst>
              <a:path w="214" h="192">
                <a:moveTo>
                  <a:pt x="214" y="140"/>
                </a:moveTo>
                <a:lnTo>
                  <a:pt x="0" y="192"/>
                </a:lnTo>
                <a:lnTo>
                  <a:pt x="121" y="12"/>
                </a:lnTo>
                <a:lnTo>
                  <a:pt x="172" y="0"/>
                </a:lnTo>
                <a:lnTo>
                  <a:pt x="214" y="140"/>
                </a:lnTo>
                <a:lnTo>
                  <a:pt x="214" y="140"/>
                </a:lnTo>
                <a:close/>
              </a:path>
            </a:pathLst>
          </a:custGeom>
          <a:solidFill>
            <a:srgbClr val="ffff15"/>
          </a:solidFill>
          <a:ln w="0">
            <a:no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275" name=""/>
          <p:cNvSpPr/>
          <p:nvPr/>
        </p:nvSpPr>
        <p:spPr>
          <a:xfrm>
            <a:off x="738360" y="3408480"/>
            <a:ext cx="60120" cy="75960"/>
          </a:xfrm>
          <a:custGeom>
            <a:avLst/>
            <a:gdLst/>
            <a:ahLst/>
            <a:rect l="l" t="t" r="r" b="b"/>
            <a:pathLst>
              <a:path w="214" h="192">
                <a:moveTo>
                  <a:pt x="214" y="140"/>
                </a:moveTo>
                <a:lnTo>
                  <a:pt x="0" y="192"/>
                </a:lnTo>
                <a:lnTo>
                  <a:pt x="121" y="12"/>
                </a:lnTo>
                <a:lnTo>
                  <a:pt x="172" y="0"/>
                </a:lnTo>
                <a:lnTo>
                  <a:pt x="214" y="140"/>
                </a:lnTo>
                <a:lnTo>
                  <a:pt x="214" y="140"/>
                </a:lnTo>
              </a:path>
            </a:pathLst>
          </a:custGeom>
          <a:solidFill>
            <a:srgbClr val="ffff99"/>
          </a:solidFill>
          <a:ln w="0">
            <a:solidFill>
              <a:srgbClr val="000000"/>
            </a:solidFill>
          </a:ln>
        </p:spPr>
        <p:style>
          <a:lnRef idx="0"/>
          <a:fillRef idx="0"/>
          <a:effectRef idx="0"/>
          <a:fontRef idx="minor"/>
        </p:style>
        <p:txBody>
          <a:bodyPr lIns="90000" rIns="90000" tIns="29160" bIns="29160" anchor="t">
            <a:noAutofit/>
          </a:bodyPr>
          <a:p>
            <a:endParaRPr b="0" lang="en-US" sz="2400" strike="noStrike" u="none">
              <a:solidFill>
                <a:srgbClr val="ffffff"/>
              </a:solidFill>
              <a:effectLst/>
              <a:uFillTx/>
              <a:latin typeface="Arial"/>
            </a:endParaRPr>
          </a:p>
        </p:txBody>
      </p:sp>
      <p:sp>
        <p:nvSpPr>
          <p:cNvPr id="276" name=""/>
          <p:cNvSpPr/>
          <p:nvPr/>
        </p:nvSpPr>
        <p:spPr>
          <a:xfrm>
            <a:off x="720720" y="3629160"/>
            <a:ext cx="63360" cy="56880"/>
          </a:xfrm>
          <a:custGeom>
            <a:avLst/>
            <a:gdLst/>
            <a:ahLst/>
            <a:rect l="l" t="t" r="r" b="b"/>
            <a:pathLst>
              <a:path w="222" h="144">
                <a:moveTo>
                  <a:pt x="222" y="0"/>
                </a:moveTo>
                <a:lnTo>
                  <a:pt x="0" y="0"/>
                </a:lnTo>
                <a:lnTo>
                  <a:pt x="168" y="144"/>
                </a:lnTo>
                <a:lnTo>
                  <a:pt x="222" y="144"/>
                </a:lnTo>
                <a:lnTo>
                  <a:pt x="222" y="0"/>
                </a:lnTo>
                <a:lnTo>
                  <a:pt x="222" y="0"/>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77" name=""/>
          <p:cNvSpPr/>
          <p:nvPr/>
        </p:nvSpPr>
        <p:spPr>
          <a:xfrm>
            <a:off x="642960" y="3629160"/>
            <a:ext cx="103320" cy="56880"/>
          </a:xfrm>
          <a:custGeom>
            <a:avLst/>
            <a:gdLst/>
            <a:ahLst/>
            <a:rect l="l" t="t" r="r" b="b"/>
            <a:pathLst>
              <a:path w="370" h="144">
                <a:moveTo>
                  <a:pt x="167" y="144"/>
                </a:moveTo>
                <a:lnTo>
                  <a:pt x="370" y="144"/>
                </a:lnTo>
                <a:lnTo>
                  <a:pt x="201" y="0"/>
                </a:lnTo>
                <a:lnTo>
                  <a:pt x="0" y="0"/>
                </a:lnTo>
                <a:lnTo>
                  <a:pt x="167" y="144"/>
                </a:lnTo>
                <a:lnTo>
                  <a:pt x="167" y="144"/>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78" name=""/>
          <p:cNvSpPr/>
          <p:nvPr/>
        </p:nvSpPr>
        <p:spPr>
          <a:xfrm>
            <a:off x="642960" y="3629160"/>
            <a:ext cx="103320" cy="56880"/>
          </a:xfrm>
          <a:custGeom>
            <a:avLst/>
            <a:gdLst/>
            <a:ahLst/>
            <a:rect l="l" t="t" r="r" b="b"/>
            <a:pathLst>
              <a:path w="370" h="144">
                <a:moveTo>
                  <a:pt x="167" y="144"/>
                </a:moveTo>
                <a:lnTo>
                  <a:pt x="370" y="144"/>
                </a:lnTo>
                <a:lnTo>
                  <a:pt x="201" y="0"/>
                </a:lnTo>
                <a:lnTo>
                  <a:pt x="0" y="0"/>
                </a:lnTo>
                <a:lnTo>
                  <a:pt x="167" y="144"/>
                </a:lnTo>
                <a:lnTo>
                  <a:pt x="167"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79" name=""/>
          <p:cNvSpPr/>
          <p:nvPr/>
        </p:nvSpPr>
        <p:spPr>
          <a:xfrm>
            <a:off x="557280" y="3629160"/>
            <a:ext cx="106200" cy="56880"/>
          </a:xfrm>
          <a:custGeom>
            <a:avLst/>
            <a:gdLst/>
            <a:ahLst/>
            <a:rect l="l" t="t" r="r" b="b"/>
            <a:pathLst>
              <a:path w="371" h="144">
                <a:moveTo>
                  <a:pt x="167" y="144"/>
                </a:moveTo>
                <a:lnTo>
                  <a:pt x="371" y="144"/>
                </a:lnTo>
                <a:lnTo>
                  <a:pt x="201" y="0"/>
                </a:lnTo>
                <a:lnTo>
                  <a:pt x="0" y="0"/>
                </a:lnTo>
                <a:lnTo>
                  <a:pt x="167" y="144"/>
                </a:lnTo>
                <a:lnTo>
                  <a:pt x="167" y="144"/>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0" name=""/>
          <p:cNvSpPr/>
          <p:nvPr/>
        </p:nvSpPr>
        <p:spPr>
          <a:xfrm>
            <a:off x="557280" y="3629160"/>
            <a:ext cx="106200" cy="56880"/>
          </a:xfrm>
          <a:custGeom>
            <a:avLst/>
            <a:gdLst/>
            <a:ahLst/>
            <a:rect l="l" t="t" r="r" b="b"/>
            <a:pathLst>
              <a:path w="371" h="144">
                <a:moveTo>
                  <a:pt x="167" y="144"/>
                </a:moveTo>
                <a:lnTo>
                  <a:pt x="371" y="144"/>
                </a:lnTo>
                <a:lnTo>
                  <a:pt x="201" y="0"/>
                </a:lnTo>
                <a:lnTo>
                  <a:pt x="0" y="0"/>
                </a:lnTo>
                <a:lnTo>
                  <a:pt x="167" y="144"/>
                </a:lnTo>
                <a:lnTo>
                  <a:pt x="167"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1" name=""/>
          <p:cNvSpPr/>
          <p:nvPr/>
        </p:nvSpPr>
        <p:spPr>
          <a:xfrm>
            <a:off x="474840" y="3629160"/>
            <a:ext cx="104760" cy="56880"/>
          </a:xfrm>
          <a:custGeom>
            <a:avLst/>
            <a:gdLst/>
            <a:ahLst/>
            <a:rect l="l" t="t" r="r" b="b"/>
            <a:pathLst>
              <a:path w="369" h="144">
                <a:moveTo>
                  <a:pt x="165" y="144"/>
                </a:moveTo>
                <a:lnTo>
                  <a:pt x="369" y="144"/>
                </a:lnTo>
                <a:lnTo>
                  <a:pt x="201" y="0"/>
                </a:lnTo>
                <a:lnTo>
                  <a:pt x="0" y="0"/>
                </a:lnTo>
                <a:lnTo>
                  <a:pt x="165" y="144"/>
                </a:lnTo>
                <a:lnTo>
                  <a:pt x="165" y="144"/>
                </a:lnTo>
                <a:lnTo>
                  <a:pt x="165" y="144"/>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2" name=""/>
          <p:cNvSpPr/>
          <p:nvPr/>
        </p:nvSpPr>
        <p:spPr>
          <a:xfrm>
            <a:off x="474840" y="3629160"/>
            <a:ext cx="104760" cy="56880"/>
          </a:xfrm>
          <a:custGeom>
            <a:avLst/>
            <a:gdLst/>
            <a:ahLst/>
            <a:rect l="l" t="t" r="r" b="b"/>
            <a:pathLst>
              <a:path w="369" h="144">
                <a:moveTo>
                  <a:pt x="165" y="144"/>
                </a:moveTo>
                <a:lnTo>
                  <a:pt x="369" y="144"/>
                </a:lnTo>
                <a:lnTo>
                  <a:pt x="201" y="0"/>
                </a:lnTo>
                <a:lnTo>
                  <a:pt x="0" y="0"/>
                </a:lnTo>
                <a:lnTo>
                  <a:pt x="165" y="144"/>
                </a:lnTo>
                <a:lnTo>
                  <a:pt x="165"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3" name=""/>
          <p:cNvSpPr/>
          <p:nvPr/>
        </p:nvSpPr>
        <p:spPr>
          <a:xfrm>
            <a:off x="390600" y="3629160"/>
            <a:ext cx="102960" cy="56880"/>
          </a:xfrm>
          <a:custGeom>
            <a:avLst/>
            <a:gdLst/>
            <a:ahLst/>
            <a:rect l="l" t="t" r="r" b="b"/>
            <a:pathLst>
              <a:path w="370" h="144">
                <a:moveTo>
                  <a:pt x="166" y="144"/>
                </a:moveTo>
                <a:lnTo>
                  <a:pt x="370" y="144"/>
                </a:lnTo>
                <a:lnTo>
                  <a:pt x="201" y="0"/>
                </a:lnTo>
                <a:lnTo>
                  <a:pt x="0" y="0"/>
                </a:lnTo>
                <a:lnTo>
                  <a:pt x="166" y="144"/>
                </a:lnTo>
                <a:lnTo>
                  <a:pt x="166" y="144"/>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4" name=""/>
          <p:cNvSpPr/>
          <p:nvPr/>
        </p:nvSpPr>
        <p:spPr>
          <a:xfrm>
            <a:off x="390600" y="3629160"/>
            <a:ext cx="102960" cy="56880"/>
          </a:xfrm>
          <a:custGeom>
            <a:avLst/>
            <a:gdLst/>
            <a:ahLst/>
            <a:rect l="l" t="t" r="r" b="b"/>
            <a:pathLst>
              <a:path w="370" h="144">
                <a:moveTo>
                  <a:pt x="166" y="144"/>
                </a:moveTo>
                <a:lnTo>
                  <a:pt x="370" y="144"/>
                </a:lnTo>
                <a:lnTo>
                  <a:pt x="201" y="0"/>
                </a:lnTo>
                <a:lnTo>
                  <a:pt x="0" y="0"/>
                </a:lnTo>
                <a:lnTo>
                  <a:pt x="166" y="144"/>
                </a:lnTo>
                <a:lnTo>
                  <a:pt x="166"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5" name=""/>
          <p:cNvSpPr/>
          <p:nvPr/>
        </p:nvSpPr>
        <p:spPr>
          <a:xfrm>
            <a:off x="333360" y="3629160"/>
            <a:ext cx="76320" cy="56880"/>
          </a:xfrm>
          <a:custGeom>
            <a:avLst/>
            <a:gdLst/>
            <a:ahLst/>
            <a:rect l="l" t="t" r="r" b="b"/>
            <a:pathLst>
              <a:path w="269" h="144">
                <a:moveTo>
                  <a:pt x="0" y="144"/>
                </a:moveTo>
                <a:lnTo>
                  <a:pt x="269" y="144"/>
                </a:lnTo>
                <a:lnTo>
                  <a:pt x="100" y="0"/>
                </a:lnTo>
                <a:lnTo>
                  <a:pt x="0" y="0"/>
                </a:lnTo>
                <a:lnTo>
                  <a:pt x="0" y="144"/>
                </a:lnTo>
                <a:lnTo>
                  <a:pt x="0" y="144"/>
                </a:lnTo>
                <a:close/>
              </a:path>
            </a:pathLst>
          </a:custGeom>
          <a:solidFill>
            <a:srgbClr val="ffff15"/>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6" name=""/>
          <p:cNvSpPr/>
          <p:nvPr/>
        </p:nvSpPr>
        <p:spPr>
          <a:xfrm>
            <a:off x="333360" y="3629160"/>
            <a:ext cx="76320" cy="56880"/>
          </a:xfrm>
          <a:custGeom>
            <a:avLst/>
            <a:gdLst/>
            <a:ahLst/>
            <a:rect l="l" t="t" r="r" b="b"/>
            <a:pathLst>
              <a:path w="269" h="144">
                <a:moveTo>
                  <a:pt x="0" y="144"/>
                </a:moveTo>
                <a:lnTo>
                  <a:pt x="269" y="144"/>
                </a:lnTo>
                <a:lnTo>
                  <a:pt x="100" y="0"/>
                </a:lnTo>
                <a:lnTo>
                  <a:pt x="0" y="0"/>
                </a:lnTo>
                <a:lnTo>
                  <a:pt x="0" y="144"/>
                </a:lnTo>
                <a:lnTo>
                  <a:pt x="0"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87" name=""/>
          <p:cNvSpPr/>
          <p:nvPr/>
        </p:nvSpPr>
        <p:spPr>
          <a:xfrm>
            <a:off x="357120" y="3538440"/>
            <a:ext cx="61920" cy="81000"/>
          </a:xfrm>
          <a:custGeom>
            <a:avLst/>
            <a:gdLst/>
            <a:ahLst/>
            <a:rect l="l" t="t" r="r" b="b"/>
            <a:pathLst>
              <a:path w="219" h="205">
                <a:moveTo>
                  <a:pt x="123" y="23"/>
                </a:moveTo>
                <a:lnTo>
                  <a:pt x="219" y="0"/>
                </a:lnTo>
                <a:lnTo>
                  <a:pt x="97" y="180"/>
                </a:lnTo>
                <a:lnTo>
                  <a:pt x="0" y="205"/>
                </a:lnTo>
                <a:lnTo>
                  <a:pt x="123" y="23"/>
                </a:lnTo>
                <a:lnTo>
                  <a:pt x="123" y="23"/>
                </a:lnTo>
                <a:lnTo>
                  <a:pt x="123" y="23"/>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88" name=""/>
          <p:cNvSpPr/>
          <p:nvPr/>
        </p:nvSpPr>
        <p:spPr>
          <a:xfrm>
            <a:off x="357120" y="3538440"/>
            <a:ext cx="61920" cy="81000"/>
          </a:xfrm>
          <a:custGeom>
            <a:avLst/>
            <a:gdLst/>
            <a:ahLst/>
            <a:rect l="l" t="t" r="r" b="b"/>
            <a:pathLst>
              <a:path w="219" h="205">
                <a:moveTo>
                  <a:pt x="123" y="23"/>
                </a:moveTo>
                <a:lnTo>
                  <a:pt x="219" y="0"/>
                </a:lnTo>
                <a:lnTo>
                  <a:pt x="97" y="180"/>
                </a:lnTo>
                <a:lnTo>
                  <a:pt x="0" y="205"/>
                </a:lnTo>
                <a:lnTo>
                  <a:pt x="123" y="23"/>
                </a:lnTo>
                <a:lnTo>
                  <a:pt x="123" y="23"/>
                </a:lnTo>
              </a:path>
            </a:pathLst>
          </a:custGeom>
          <a:no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89" name=""/>
          <p:cNvSpPr/>
          <p:nvPr/>
        </p:nvSpPr>
        <p:spPr>
          <a:xfrm>
            <a:off x="439560" y="3510000"/>
            <a:ext cx="61920" cy="81000"/>
          </a:xfrm>
          <a:custGeom>
            <a:avLst/>
            <a:gdLst/>
            <a:ahLst/>
            <a:rect l="l" t="t" r="r" b="b"/>
            <a:pathLst>
              <a:path w="218" h="204">
                <a:moveTo>
                  <a:pt x="120" y="24"/>
                </a:moveTo>
                <a:lnTo>
                  <a:pt x="218" y="0"/>
                </a:lnTo>
                <a:lnTo>
                  <a:pt x="96" y="181"/>
                </a:lnTo>
                <a:lnTo>
                  <a:pt x="0" y="204"/>
                </a:lnTo>
                <a:lnTo>
                  <a:pt x="121" y="24"/>
                </a:lnTo>
                <a:lnTo>
                  <a:pt x="121" y="24"/>
                </a:lnTo>
                <a:lnTo>
                  <a:pt x="120" y="24"/>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90" name=""/>
          <p:cNvSpPr/>
          <p:nvPr/>
        </p:nvSpPr>
        <p:spPr>
          <a:xfrm>
            <a:off x="439560" y="3510000"/>
            <a:ext cx="61920" cy="81000"/>
          </a:xfrm>
          <a:custGeom>
            <a:avLst/>
            <a:gdLst/>
            <a:ahLst/>
            <a:rect l="l" t="t" r="r" b="b"/>
            <a:pathLst>
              <a:path w="218" h="204">
                <a:moveTo>
                  <a:pt x="120" y="24"/>
                </a:moveTo>
                <a:lnTo>
                  <a:pt x="218" y="0"/>
                </a:lnTo>
                <a:lnTo>
                  <a:pt x="96" y="181"/>
                </a:lnTo>
                <a:lnTo>
                  <a:pt x="0" y="204"/>
                </a:lnTo>
                <a:lnTo>
                  <a:pt x="121" y="24"/>
                </a:lnTo>
                <a:lnTo>
                  <a:pt x="121" y="24"/>
                </a:lnTo>
              </a:path>
            </a:pathLst>
          </a:custGeom>
          <a:no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91" name=""/>
          <p:cNvSpPr/>
          <p:nvPr/>
        </p:nvSpPr>
        <p:spPr>
          <a:xfrm>
            <a:off x="520560" y="3483000"/>
            <a:ext cx="60480" cy="81000"/>
          </a:xfrm>
          <a:custGeom>
            <a:avLst/>
            <a:gdLst/>
            <a:ahLst/>
            <a:rect l="l" t="t" r="r" b="b"/>
            <a:pathLst>
              <a:path w="218" h="204">
                <a:moveTo>
                  <a:pt x="121" y="23"/>
                </a:moveTo>
                <a:lnTo>
                  <a:pt x="218" y="0"/>
                </a:lnTo>
                <a:lnTo>
                  <a:pt x="96" y="180"/>
                </a:lnTo>
                <a:lnTo>
                  <a:pt x="0" y="204"/>
                </a:lnTo>
                <a:lnTo>
                  <a:pt x="121" y="23"/>
                </a:lnTo>
                <a:lnTo>
                  <a:pt x="121" y="23"/>
                </a:lnTo>
                <a:close/>
              </a:path>
            </a:pathLst>
          </a:custGeom>
          <a:solidFill>
            <a:srgbClr val="000000"/>
          </a:solidFill>
          <a:ln w="0">
            <a:no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92" name=""/>
          <p:cNvSpPr/>
          <p:nvPr/>
        </p:nvSpPr>
        <p:spPr>
          <a:xfrm>
            <a:off x="520560" y="3483000"/>
            <a:ext cx="60480" cy="81000"/>
          </a:xfrm>
          <a:custGeom>
            <a:avLst/>
            <a:gdLst/>
            <a:ahLst/>
            <a:rect l="l" t="t" r="r" b="b"/>
            <a:pathLst>
              <a:path w="218" h="204">
                <a:moveTo>
                  <a:pt x="121" y="23"/>
                </a:moveTo>
                <a:lnTo>
                  <a:pt x="218" y="0"/>
                </a:lnTo>
                <a:lnTo>
                  <a:pt x="96" y="180"/>
                </a:lnTo>
                <a:lnTo>
                  <a:pt x="0" y="204"/>
                </a:lnTo>
                <a:lnTo>
                  <a:pt x="121" y="23"/>
                </a:lnTo>
                <a:lnTo>
                  <a:pt x="121" y="23"/>
                </a:lnTo>
              </a:path>
            </a:pathLst>
          </a:custGeom>
          <a:noFill/>
          <a:ln w="0">
            <a:solidFill>
              <a:srgbClr val="000000"/>
            </a:solidFill>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293" name=""/>
          <p:cNvSpPr/>
          <p:nvPr/>
        </p:nvSpPr>
        <p:spPr>
          <a:xfrm>
            <a:off x="601560" y="3454560"/>
            <a:ext cx="61920" cy="80640"/>
          </a:xfrm>
          <a:custGeom>
            <a:avLst/>
            <a:gdLst/>
            <a:ahLst/>
            <a:rect l="l" t="t" r="r" b="b"/>
            <a:pathLst>
              <a:path w="218" h="205">
                <a:moveTo>
                  <a:pt x="121" y="24"/>
                </a:moveTo>
                <a:lnTo>
                  <a:pt x="218" y="0"/>
                </a:lnTo>
                <a:lnTo>
                  <a:pt x="97" y="180"/>
                </a:lnTo>
                <a:lnTo>
                  <a:pt x="0" y="205"/>
                </a:lnTo>
                <a:lnTo>
                  <a:pt x="121" y="24"/>
                </a:lnTo>
                <a:lnTo>
                  <a:pt x="121" y="24"/>
                </a:lnTo>
                <a:lnTo>
                  <a:pt x="121" y="24"/>
                </a:lnTo>
                <a:close/>
              </a:path>
            </a:pathLst>
          </a:custGeom>
          <a:solidFill>
            <a:srgbClr val="000000"/>
          </a:solidFill>
          <a:ln w="0">
            <a:no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Arial"/>
            </a:endParaRPr>
          </a:p>
        </p:txBody>
      </p:sp>
      <p:sp>
        <p:nvSpPr>
          <p:cNvPr id="294" name=""/>
          <p:cNvSpPr/>
          <p:nvPr/>
        </p:nvSpPr>
        <p:spPr>
          <a:xfrm>
            <a:off x="601560" y="3454560"/>
            <a:ext cx="61920" cy="80640"/>
          </a:xfrm>
          <a:custGeom>
            <a:avLst/>
            <a:gdLst/>
            <a:ahLst/>
            <a:rect l="l" t="t" r="r" b="b"/>
            <a:pathLst>
              <a:path w="218" h="205">
                <a:moveTo>
                  <a:pt x="121" y="24"/>
                </a:moveTo>
                <a:lnTo>
                  <a:pt x="218" y="0"/>
                </a:lnTo>
                <a:lnTo>
                  <a:pt x="97" y="180"/>
                </a:lnTo>
                <a:lnTo>
                  <a:pt x="0" y="205"/>
                </a:lnTo>
                <a:lnTo>
                  <a:pt x="121" y="24"/>
                </a:lnTo>
                <a:lnTo>
                  <a:pt x="121" y="24"/>
                </a:lnTo>
              </a:path>
            </a:pathLst>
          </a:custGeom>
          <a:noFill/>
          <a:ln w="0">
            <a:solidFill>
              <a:srgbClr val="000000"/>
            </a:solid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Arial"/>
            </a:endParaRPr>
          </a:p>
        </p:txBody>
      </p:sp>
      <p:sp>
        <p:nvSpPr>
          <p:cNvPr id="295" name=""/>
          <p:cNvSpPr/>
          <p:nvPr/>
        </p:nvSpPr>
        <p:spPr>
          <a:xfrm>
            <a:off x="687240" y="3427560"/>
            <a:ext cx="61920" cy="80640"/>
          </a:xfrm>
          <a:custGeom>
            <a:avLst/>
            <a:gdLst/>
            <a:ahLst/>
            <a:rect l="l" t="t" r="r" b="b"/>
            <a:pathLst>
              <a:path w="219" h="204">
                <a:moveTo>
                  <a:pt x="121" y="23"/>
                </a:moveTo>
                <a:lnTo>
                  <a:pt x="219" y="0"/>
                </a:lnTo>
                <a:lnTo>
                  <a:pt x="98" y="181"/>
                </a:lnTo>
                <a:lnTo>
                  <a:pt x="0" y="204"/>
                </a:lnTo>
                <a:lnTo>
                  <a:pt x="122" y="23"/>
                </a:lnTo>
                <a:lnTo>
                  <a:pt x="122" y="23"/>
                </a:lnTo>
                <a:lnTo>
                  <a:pt x="121" y="23"/>
                </a:lnTo>
                <a:close/>
              </a:path>
            </a:pathLst>
          </a:custGeom>
          <a:solidFill>
            <a:srgbClr val="000000"/>
          </a:solidFill>
          <a:ln w="0">
            <a:noFill/>
          </a:ln>
        </p:spPr>
        <p:style>
          <a:lnRef idx="0"/>
          <a:fillRef idx="0"/>
          <a:effectRef idx="0"/>
          <a:fontRef idx="minor"/>
        </p:style>
        <p:txBody>
          <a:bodyPr lIns="90000" rIns="90000" tIns="33840" bIns="33840" anchor="t">
            <a:noAutofit/>
          </a:bodyPr>
          <a:p>
            <a:endParaRPr b="0" lang="en-US" sz="2400" strike="noStrike" u="none">
              <a:solidFill>
                <a:srgbClr val="ffffff"/>
              </a:solidFill>
              <a:effectLst/>
              <a:uFillTx/>
              <a:latin typeface="Arial"/>
            </a:endParaRPr>
          </a:p>
        </p:txBody>
      </p:sp>
      <p:sp>
        <p:nvSpPr>
          <p:cNvPr id="296" name=""/>
          <p:cNvSpPr/>
          <p:nvPr/>
        </p:nvSpPr>
        <p:spPr>
          <a:xfrm>
            <a:off x="712800" y="3417840"/>
            <a:ext cx="61920" cy="81000"/>
          </a:xfrm>
          <a:custGeom>
            <a:avLst/>
            <a:gdLst/>
            <a:ahLst/>
            <a:rect l="l" t="t" r="r" b="b"/>
            <a:pathLst>
              <a:path w="219" h="204">
                <a:moveTo>
                  <a:pt x="121" y="23"/>
                </a:moveTo>
                <a:lnTo>
                  <a:pt x="219" y="0"/>
                </a:lnTo>
                <a:lnTo>
                  <a:pt x="98" y="181"/>
                </a:lnTo>
                <a:lnTo>
                  <a:pt x="0" y="204"/>
                </a:lnTo>
                <a:lnTo>
                  <a:pt x="122" y="23"/>
                </a:lnTo>
                <a:lnTo>
                  <a:pt x="122" y="23"/>
                </a:lnTo>
              </a:path>
            </a:pathLst>
          </a:custGeom>
          <a:noFill/>
          <a:ln w="0">
            <a:solidFill>
              <a:srgbClr val="000000"/>
            </a:solidFill>
          </a:ln>
        </p:spPr>
        <p:style>
          <a:lnRef idx="0"/>
          <a:fillRef idx="0"/>
          <a:effectRef idx="0"/>
          <a:fontRef idx="minor"/>
        </p:style>
        <p:txBody>
          <a:bodyPr tIns="35280" bIns="35280" anchor="t">
            <a:noAutofit/>
          </a:bodyPr>
          <a:p>
            <a:endParaRPr b="0" lang="en-US" sz="2400" strike="noStrike" u="none">
              <a:solidFill>
                <a:srgbClr val="ffffff"/>
              </a:solidFill>
              <a:effectLst/>
              <a:uFillTx/>
              <a:latin typeface="Arial"/>
            </a:endParaRPr>
          </a:p>
        </p:txBody>
      </p:sp>
      <p:sp>
        <p:nvSpPr>
          <p:cNvPr id="297" name=""/>
          <p:cNvSpPr/>
          <p:nvPr/>
        </p:nvSpPr>
        <p:spPr>
          <a:xfrm>
            <a:off x="695160" y="3629160"/>
            <a:ext cx="76320" cy="56880"/>
          </a:xfrm>
          <a:custGeom>
            <a:avLst/>
            <a:gdLst/>
            <a:ahLst/>
            <a:rect l="l" t="t" r="r" b="b"/>
            <a:pathLst>
              <a:path w="270" h="144">
                <a:moveTo>
                  <a:pt x="169" y="144"/>
                </a:moveTo>
                <a:lnTo>
                  <a:pt x="270" y="144"/>
                </a:lnTo>
                <a:lnTo>
                  <a:pt x="100" y="0"/>
                </a:lnTo>
                <a:lnTo>
                  <a:pt x="0" y="0"/>
                </a:lnTo>
                <a:lnTo>
                  <a:pt x="169" y="144"/>
                </a:lnTo>
                <a:lnTo>
                  <a:pt x="169" y="14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98" name=""/>
          <p:cNvSpPr/>
          <p:nvPr/>
        </p:nvSpPr>
        <p:spPr>
          <a:xfrm>
            <a:off x="614520" y="3629160"/>
            <a:ext cx="75960" cy="56880"/>
          </a:xfrm>
          <a:custGeom>
            <a:avLst/>
            <a:gdLst/>
            <a:ahLst/>
            <a:rect l="l" t="t" r="r" b="b"/>
            <a:pathLst>
              <a:path w="270" h="144">
                <a:moveTo>
                  <a:pt x="168" y="144"/>
                </a:moveTo>
                <a:lnTo>
                  <a:pt x="270" y="144"/>
                </a:lnTo>
                <a:lnTo>
                  <a:pt x="99" y="0"/>
                </a:lnTo>
                <a:lnTo>
                  <a:pt x="0" y="0"/>
                </a:lnTo>
                <a:lnTo>
                  <a:pt x="168" y="144"/>
                </a:lnTo>
                <a:lnTo>
                  <a:pt x="168" y="144"/>
                </a:lnTo>
                <a:lnTo>
                  <a:pt x="168" y="14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299" name=""/>
          <p:cNvSpPr/>
          <p:nvPr/>
        </p:nvSpPr>
        <p:spPr>
          <a:xfrm>
            <a:off x="614520" y="3629160"/>
            <a:ext cx="75960" cy="56880"/>
          </a:xfrm>
          <a:custGeom>
            <a:avLst/>
            <a:gdLst/>
            <a:ahLst/>
            <a:rect l="l" t="t" r="r" b="b"/>
            <a:pathLst>
              <a:path w="270" h="144">
                <a:moveTo>
                  <a:pt x="168" y="144"/>
                </a:moveTo>
                <a:lnTo>
                  <a:pt x="270" y="144"/>
                </a:lnTo>
                <a:lnTo>
                  <a:pt x="99" y="0"/>
                </a:lnTo>
                <a:lnTo>
                  <a:pt x="0" y="0"/>
                </a:lnTo>
                <a:lnTo>
                  <a:pt x="168" y="144"/>
                </a:lnTo>
                <a:lnTo>
                  <a:pt x="168"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0" name=""/>
          <p:cNvSpPr/>
          <p:nvPr/>
        </p:nvSpPr>
        <p:spPr>
          <a:xfrm>
            <a:off x="530280" y="3629160"/>
            <a:ext cx="76320" cy="56880"/>
          </a:xfrm>
          <a:custGeom>
            <a:avLst/>
            <a:gdLst/>
            <a:ahLst/>
            <a:rect l="l" t="t" r="r" b="b"/>
            <a:pathLst>
              <a:path w="270" h="144">
                <a:moveTo>
                  <a:pt x="169" y="144"/>
                </a:moveTo>
                <a:lnTo>
                  <a:pt x="270" y="144"/>
                </a:lnTo>
                <a:lnTo>
                  <a:pt x="100" y="0"/>
                </a:lnTo>
                <a:lnTo>
                  <a:pt x="0" y="0"/>
                </a:lnTo>
                <a:lnTo>
                  <a:pt x="169" y="144"/>
                </a:lnTo>
                <a:lnTo>
                  <a:pt x="169" y="14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1" name=""/>
          <p:cNvSpPr/>
          <p:nvPr/>
        </p:nvSpPr>
        <p:spPr>
          <a:xfrm>
            <a:off x="530280" y="3629160"/>
            <a:ext cx="76320" cy="56880"/>
          </a:xfrm>
          <a:custGeom>
            <a:avLst/>
            <a:gdLst/>
            <a:ahLst/>
            <a:rect l="l" t="t" r="r" b="b"/>
            <a:pathLst>
              <a:path w="270" h="144">
                <a:moveTo>
                  <a:pt x="169" y="144"/>
                </a:moveTo>
                <a:lnTo>
                  <a:pt x="270" y="144"/>
                </a:lnTo>
                <a:lnTo>
                  <a:pt x="100" y="0"/>
                </a:lnTo>
                <a:lnTo>
                  <a:pt x="0" y="0"/>
                </a:lnTo>
                <a:lnTo>
                  <a:pt x="169" y="144"/>
                </a:lnTo>
                <a:lnTo>
                  <a:pt x="169"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2" name=""/>
          <p:cNvSpPr/>
          <p:nvPr/>
        </p:nvSpPr>
        <p:spPr>
          <a:xfrm>
            <a:off x="446040" y="3629160"/>
            <a:ext cx="76320" cy="56880"/>
          </a:xfrm>
          <a:custGeom>
            <a:avLst/>
            <a:gdLst/>
            <a:ahLst/>
            <a:rect l="l" t="t" r="r" b="b"/>
            <a:pathLst>
              <a:path w="271" h="144">
                <a:moveTo>
                  <a:pt x="170" y="144"/>
                </a:moveTo>
                <a:lnTo>
                  <a:pt x="271" y="144"/>
                </a:lnTo>
                <a:lnTo>
                  <a:pt x="102" y="0"/>
                </a:lnTo>
                <a:lnTo>
                  <a:pt x="0" y="0"/>
                </a:lnTo>
                <a:lnTo>
                  <a:pt x="170" y="144"/>
                </a:lnTo>
                <a:lnTo>
                  <a:pt x="170" y="144"/>
                </a:lnTo>
                <a:lnTo>
                  <a:pt x="170" y="14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3" name=""/>
          <p:cNvSpPr/>
          <p:nvPr/>
        </p:nvSpPr>
        <p:spPr>
          <a:xfrm>
            <a:off x="446040" y="3629160"/>
            <a:ext cx="76320" cy="56880"/>
          </a:xfrm>
          <a:custGeom>
            <a:avLst/>
            <a:gdLst/>
            <a:ahLst/>
            <a:rect l="l" t="t" r="r" b="b"/>
            <a:pathLst>
              <a:path w="271" h="144">
                <a:moveTo>
                  <a:pt x="170" y="144"/>
                </a:moveTo>
                <a:lnTo>
                  <a:pt x="271" y="144"/>
                </a:lnTo>
                <a:lnTo>
                  <a:pt x="102" y="0"/>
                </a:lnTo>
                <a:lnTo>
                  <a:pt x="0" y="0"/>
                </a:lnTo>
                <a:lnTo>
                  <a:pt x="170" y="144"/>
                </a:lnTo>
                <a:lnTo>
                  <a:pt x="170"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4" name=""/>
          <p:cNvSpPr/>
          <p:nvPr/>
        </p:nvSpPr>
        <p:spPr>
          <a:xfrm>
            <a:off x="361800" y="3629160"/>
            <a:ext cx="76320" cy="56880"/>
          </a:xfrm>
          <a:custGeom>
            <a:avLst/>
            <a:gdLst/>
            <a:ahLst/>
            <a:rect l="l" t="t" r="r" b="b"/>
            <a:pathLst>
              <a:path w="270" h="144">
                <a:moveTo>
                  <a:pt x="169" y="144"/>
                </a:moveTo>
                <a:lnTo>
                  <a:pt x="270" y="144"/>
                </a:lnTo>
                <a:lnTo>
                  <a:pt x="101" y="0"/>
                </a:lnTo>
                <a:lnTo>
                  <a:pt x="0" y="0"/>
                </a:lnTo>
                <a:lnTo>
                  <a:pt x="169" y="144"/>
                </a:lnTo>
                <a:lnTo>
                  <a:pt x="169" y="144"/>
                </a:lnTo>
                <a:lnTo>
                  <a:pt x="169" y="144"/>
                </a:lnTo>
                <a:close/>
              </a:path>
            </a:pathLst>
          </a:custGeom>
          <a:solidFill>
            <a:srgbClr val="000000"/>
          </a:solidFill>
          <a:ln w="0">
            <a:no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5" name=""/>
          <p:cNvSpPr/>
          <p:nvPr/>
        </p:nvSpPr>
        <p:spPr>
          <a:xfrm>
            <a:off x="361800" y="3629160"/>
            <a:ext cx="76320" cy="56880"/>
          </a:xfrm>
          <a:custGeom>
            <a:avLst/>
            <a:gdLst/>
            <a:ahLst/>
            <a:rect l="l" t="t" r="r" b="b"/>
            <a:pathLst>
              <a:path w="270" h="144">
                <a:moveTo>
                  <a:pt x="169" y="144"/>
                </a:moveTo>
                <a:lnTo>
                  <a:pt x="270" y="144"/>
                </a:lnTo>
                <a:lnTo>
                  <a:pt x="101" y="0"/>
                </a:lnTo>
                <a:lnTo>
                  <a:pt x="0" y="0"/>
                </a:lnTo>
                <a:lnTo>
                  <a:pt x="169" y="144"/>
                </a:lnTo>
                <a:lnTo>
                  <a:pt x="169"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306" name=""/>
          <p:cNvSpPr/>
          <p:nvPr/>
        </p:nvSpPr>
        <p:spPr>
          <a:xfrm>
            <a:off x="521640" y="4260960"/>
            <a:ext cx="100296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Content</a:t>
            </a:r>
            <a:endParaRPr b="0" lang="en-US" sz="1600" strike="noStrike" u="none">
              <a:solidFill>
                <a:srgbClr val="ffffff"/>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Provider</a:t>
            </a:r>
            <a:endParaRPr b="0" lang="en-US" sz="1600" strike="noStrike" u="none">
              <a:solidFill>
                <a:srgbClr val="ffffff"/>
              </a:solidFill>
              <a:effectLst/>
              <a:uFillTx/>
              <a:latin typeface="Arial"/>
            </a:endParaRPr>
          </a:p>
        </p:txBody>
      </p:sp>
      <p:pic>
        <p:nvPicPr>
          <p:cNvPr id="307" name="Office%20Building%2002" descr=""/>
          <p:cNvPicPr/>
          <p:nvPr/>
        </p:nvPicPr>
        <p:blipFill>
          <a:blip r:embed="rId2"/>
          <a:stretch/>
        </p:blipFill>
        <p:spPr>
          <a:xfrm>
            <a:off x="4981680" y="2200320"/>
            <a:ext cx="401400" cy="304920"/>
          </a:xfrm>
          <a:prstGeom prst="rect">
            <a:avLst/>
          </a:prstGeom>
          <a:noFill/>
          <a:ln w="0">
            <a:noFill/>
          </a:ln>
        </p:spPr>
      </p:pic>
      <p:sp>
        <p:nvSpPr>
          <p:cNvPr id="308" name=""/>
          <p:cNvSpPr/>
          <p:nvPr/>
        </p:nvSpPr>
        <p:spPr>
          <a:xfrm>
            <a:off x="5022720" y="1895400"/>
            <a:ext cx="5493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ISP</a:t>
            </a:r>
            <a:endParaRPr b="0" lang="en-US" sz="1800" strike="noStrike" u="none">
              <a:solidFill>
                <a:srgbClr val="ffffff"/>
              </a:solidFill>
              <a:effectLst/>
              <a:uFillTx/>
              <a:latin typeface="Arial"/>
            </a:endParaRPr>
          </a:p>
        </p:txBody>
      </p:sp>
      <p:pic>
        <p:nvPicPr>
          <p:cNvPr id="309" name="Office%20Building%2002" descr=""/>
          <p:cNvPicPr/>
          <p:nvPr/>
        </p:nvPicPr>
        <p:blipFill>
          <a:blip r:embed="rId3"/>
          <a:stretch/>
        </p:blipFill>
        <p:spPr>
          <a:xfrm>
            <a:off x="4906800" y="4800600"/>
            <a:ext cx="401760" cy="304920"/>
          </a:xfrm>
          <a:prstGeom prst="rect">
            <a:avLst/>
          </a:prstGeom>
          <a:noFill/>
          <a:ln w="0">
            <a:noFill/>
          </a:ln>
        </p:spPr>
      </p:pic>
      <p:sp>
        <p:nvSpPr>
          <p:cNvPr id="310" name=""/>
          <p:cNvSpPr/>
          <p:nvPr/>
        </p:nvSpPr>
        <p:spPr>
          <a:xfrm>
            <a:off x="4976640" y="4495680"/>
            <a:ext cx="5493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ISP</a:t>
            </a:r>
            <a:endParaRPr b="0" lang="en-US" sz="1800" strike="noStrike" u="none">
              <a:solidFill>
                <a:srgbClr val="ffffff"/>
              </a:solidFill>
              <a:effectLst/>
              <a:uFillTx/>
              <a:latin typeface="Arial"/>
            </a:endParaRPr>
          </a:p>
        </p:txBody>
      </p:sp>
      <p:sp>
        <p:nvSpPr>
          <p:cNvPr id="311" name=""/>
          <p:cNvSpPr/>
          <p:nvPr/>
        </p:nvSpPr>
        <p:spPr>
          <a:xfrm rot="1455600">
            <a:off x="1698480" y="4061880"/>
            <a:ext cx="432000" cy="355680"/>
          </a:xfrm>
          <a:prstGeom prst="rightArrow">
            <a:avLst>
              <a:gd name="adj1" fmla="val 50000"/>
              <a:gd name="adj2" fmla="val 30364"/>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2" name=""/>
          <p:cNvSpPr/>
          <p:nvPr/>
        </p:nvSpPr>
        <p:spPr>
          <a:xfrm rot="1776000">
            <a:off x="4573440" y="4559400"/>
            <a:ext cx="363600" cy="288720"/>
          </a:xfrm>
          <a:prstGeom prst="rightArrow">
            <a:avLst>
              <a:gd name="adj1" fmla="val 50000"/>
              <a:gd name="adj2" fmla="val 31484"/>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3" name=""/>
          <p:cNvSpPr/>
          <p:nvPr/>
        </p:nvSpPr>
        <p:spPr>
          <a:xfrm rot="19978800">
            <a:off x="4665600" y="2507760"/>
            <a:ext cx="363600" cy="289080"/>
          </a:xfrm>
          <a:prstGeom prst="rightArrow">
            <a:avLst>
              <a:gd name="adj1" fmla="val 50000"/>
              <a:gd name="adj2" fmla="val 31445"/>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4" name=""/>
          <p:cNvSpPr/>
          <p:nvPr/>
        </p:nvSpPr>
        <p:spPr>
          <a:xfrm>
            <a:off x="5411880" y="4892760"/>
            <a:ext cx="361800" cy="288720"/>
          </a:xfrm>
          <a:prstGeom prst="rightArrow">
            <a:avLst>
              <a:gd name="adj1" fmla="val 50000"/>
              <a:gd name="adj2" fmla="val 31328"/>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5" name=""/>
          <p:cNvSpPr/>
          <p:nvPr/>
        </p:nvSpPr>
        <p:spPr>
          <a:xfrm>
            <a:off x="5427720" y="2162160"/>
            <a:ext cx="363600" cy="289080"/>
          </a:xfrm>
          <a:prstGeom prst="rightArrow">
            <a:avLst>
              <a:gd name="adj1" fmla="val 50000"/>
              <a:gd name="adj2" fmla="val 31445"/>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6" name=""/>
          <p:cNvSpPr/>
          <p:nvPr/>
        </p:nvSpPr>
        <p:spPr>
          <a:xfrm rot="19945200">
            <a:off x="1676520" y="2860200"/>
            <a:ext cx="428400" cy="301680"/>
          </a:xfrm>
          <a:prstGeom prst="rightArrow">
            <a:avLst>
              <a:gd name="adj1" fmla="val 50000"/>
              <a:gd name="adj2" fmla="val 35501"/>
            </a:avLst>
          </a:prstGeom>
          <a:solidFill>
            <a:srgbClr val="0091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17" name=""/>
          <p:cNvSpPr/>
          <p:nvPr/>
        </p:nvSpPr>
        <p:spPr>
          <a:xfrm>
            <a:off x="720720" y="3629160"/>
            <a:ext cx="76320" cy="56880"/>
          </a:xfrm>
          <a:custGeom>
            <a:avLst/>
            <a:gdLst/>
            <a:ahLst/>
            <a:rect l="l" t="t" r="r" b="b"/>
            <a:pathLst>
              <a:path w="270" h="144">
                <a:moveTo>
                  <a:pt x="168" y="144"/>
                </a:moveTo>
                <a:lnTo>
                  <a:pt x="270" y="144"/>
                </a:lnTo>
                <a:lnTo>
                  <a:pt x="99" y="0"/>
                </a:lnTo>
                <a:lnTo>
                  <a:pt x="0" y="0"/>
                </a:lnTo>
                <a:lnTo>
                  <a:pt x="168" y="144"/>
                </a:lnTo>
                <a:lnTo>
                  <a:pt x="168" y="144"/>
                </a:lnTo>
              </a:path>
            </a:pathLst>
          </a:custGeom>
          <a:noFill/>
          <a:ln w="0">
            <a:solidFill>
              <a:srgbClr val="000000"/>
            </a:solidFill>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pic>
        <p:nvPicPr>
          <p:cNvPr id="318" name="shit" descr=""/>
          <p:cNvPicPr/>
          <p:nvPr/>
        </p:nvPicPr>
        <p:blipFill>
          <a:blip r:embed="rId4"/>
          <a:srcRect l="26555" t="21298" r="28785" b="21779"/>
          <a:stretch/>
        </p:blipFill>
        <p:spPr>
          <a:xfrm>
            <a:off x="2438280" y="3925800"/>
            <a:ext cx="1627200" cy="1789200"/>
          </a:xfrm>
          <a:prstGeom prst="rect">
            <a:avLst/>
          </a:prstGeom>
          <a:noFill/>
          <a:ln w="0">
            <a:noFill/>
          </a:ln>
        </p:spPr>
      </p:pic>
      <p:sp>
        <p:nvSpPr>
          <p:cNvPr id="319" name=""/>
          <p:cNvSpPr/>
          <p:nvPr/>
        </p:nvSpPr>
        <p:spPr>
          <a:xfrm>
            <a:off x="2514600" y="1371600"/>
            <a:ext cx="1371600" cy="3682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3300"/>
                </a:solidFill>
                <a:effectLst/>
                <a:uFillTx/>
                <a:latin typeface="Arial"/>
              </a:rPr>
              <a:t>e Power</a:t>
            </a:r>
            <a:endParaRPr b="0" lang="en-US" sz="1800" strike="noStrike" u="none">
              <a:solidFill>
                <a:srgbClr val="ffffff"/>
              </a:solidFill>
              <a:effectLst/>
              <a:uFillTx/>
              <a:latin typeface="Arial"/>
            </a:endParaRPr>
          </a:p>
        </p:txBody>
      </p:sp>
      <p:sp>
        <p:nvSpPr>
          <p:cNvPr id="320" name=""/>
          <p:cNvSpPr/>
          <p:nvPr/>
        </p:nvSpPr>
        <p:spPr>
          <a:xfrm>
            <a:off x="2763720" y="3436920"/>
            <a:ext cx="1017720" cy="366840"/>
          </a:xfrm>
          <a:prstGeom prst="rect">
            <a:avLst/>
          </a:prstGeom>
          <a:solidFill>
            <a:srgbClr val="0085e8"/>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321" name=""/>
          <p:cNvSpPr/>
          <p:nvPr/>
        </p:nvSpPr>
        <p:spPr>
          <a:xfrm>
            <a:off x="2662200" y="3448080"/>
            <a:ext cx="114624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  </a:t>
            </a:r>
            <a:r>
              <a:rPr b="1" lang="en-US" sz="1800" strike="noStrike" u="none">
                <a:solidFill>
                  <a:srgbClr val="003300"/>
                </a:solidFill>
                <a:effectLst/>
                <a:uFillTx/>
                <a:latin typeface="Arial"/>
              </a:rPr>
              <a:t>Internet</a:t>
            </a:r>
            <a:endParaRPr b="0" lang="en-US" sz="1800" strike="noStrike" u="none">
              <a:solidFill>
                <a:srgbClr val="ffffff"/>
              </a:solidFill>
              <a:effectLst/>
              <a:uFillTx/>
              <a:latin typeface="Arial"/>
            </a:endParaRPr>
          </a:p>
        </p:txBody>
      </p:sp>
      <p:pic>
        <p:nvPicPr>
          <p:cNvPr id="322" name="AGbad" descr=""/>
          <p:cNvPicPr/>
          <p:nvPr/>
        </p:nvPicPr>
        <p:blipFill>
          <a:blip r:embed="rId5"/>
          <a:stretch/>
        </p:blipFill>
        <p:spPr>
          <a:xfrm>
            <a:off x="5950080" y="3784680"/>
            <a:ext cx="2279520" cy="1930320"/>
          </a:xfrm>
          <a:prstGeom prst="rect">
            <a:avLst/>
          </a:prstGeom>
          <a:noFill/>
          <a:ln w="0">
            <a:noFill/>
          </a:ln>
        </p:spPr>
      </p:pic>
      <p:sp>
        <p:nvSpPr>
          <p:cNvPr id="323" name=""/>
          <p:cNvSpPr/>
          <p:nvPr/>
        </p:nvSpPr>
        <p:spPr>
          <a:xfrm>
            <a:off x="6466680" y="3321000"/>
            <a:ext cx="1374480" cy="3376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High Quality</a:t>
            </a:r>
            <a:endParaRPr b="0" lang="en-US" sz="1600" strike="noStrike" u="none">
              <a:solidFill>
                <a:srgbClr val="ffffff"/>
              </a:solidFill>
              <a:effectLst/>
              <a:uFillTx/>
              <a:latin typeface="Arial"/>
            </a:endParaRPr>
          </a:p>
        </p:txBody>
      </p:sp>
      <p:sp>
        <p:nvSpPr>
          <p:cNvPr id="324" name=""/>
          <p:cNvSpPr/>
          <p:nvPr/>
        </p:nvSpPr>
        <p:spPr>
          <a:xfrm>
            <a:off x="6478200" y="5657760"/>
            <a:ext cx="1329480" cy="3376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Low Quality</a:t>
            </a:r>
            <a:endParaRPr b="0" lang="en-US" sz="1600" strike="noStrike" u="none">
              <a:solidFill>
                <a:srgbClr val="ffffff"/>
              </a:solidFill>
              <a:effectLst/>
              <a:uFillTx/>
              <a:latin typeface="Arial"/>
            </a:endParaRPr>
          </a:p>
        </p:txBody>
      </p:sp>
      <p:pic>
        <p:nvPicPr>
          <p:cNvPr id="325" name="AG" descr=""/>
          <p:cNvPicPr/>
          <p:nvPr/>
        </p:nvPicPr>
        <p:blipFill>
          <a:blip r:embed="rId6"/>
          <a:stretch/>
        </p:blipFill>
        <p:spPr>
          <a:xfrm>
            <a:off x="5958000" y="1344600"/>
            <a:ext cx="2279520" cy="1930320"/>
          </a:xfrm>
          <a:prstGeom prst="rect">
            <a:avLst/>
          </a:prstGeom>
          <a:noFill/>
          <a:ln w="0">
            <a:noFill/>
          </a:ln>
        </p:spPr>
      </p:pic>
      <p:grpSp>
        <p:nvGrpSpPr>
          <p:cNvPr id="326" name=""/>
          <p:cNvGrpSpPr/>
          <p:nvPr/>
        </p:nvGrpSpPr>
        <p:grpSpPr>
          <a:xfrm>
            <a:off x="2133360" y="1841040"/>
            <a:ext cx="2439360" cy="1435320"/>
            <a:chOff x="2133360" y="1841040"/>
            <a:chExt cx="2439360" cy="1435320"/>
          </a:xfrm>
        </p:grpSpPr>
        <p:sp>
          <p:nvSpPr>
            <p:cNvPr id="327" name=""/>
            <p:cNvSpPr/>
            <p:nvPr/>
          </p:nvSpPr>
          <p:spPr>
            <a:xfrm>
              <a:off x="2428920" y="1965240"/>
              <a:ext cx="258120" cy="201600"/>
            </a:xfrm>
            <a:custGeom>
              <a:avLst/>
              <a:gdLst/>
              <a:ahLst/>
              <a:rect l="l" t="t" r="r" b="b"/>
              <a:pathLst>
                <a:path w="511" h="377">
                  <a:moveTo>
                    <a:pt x="452" y="376"/>
                  </a:moveTo>
                  <a:lnTo>
                    <a:pt x="386" y="358"/>
                  </a:lnTo>
                  <a:lnTo>
                    <a:pt x="342" y="348"/>
                  </a:lnTo>
                  <a:lnTo>
                    <a:pt x="308" y="352"/>
                  </a:lnTo>
                  <a:lnTo>
                    <a:pt x="290" y="344"/>
                  </a:lnTo>
                  <a:lnTo>
                    <a:pt x="268" y="344"/>
                  </a:lnTo>
                  <a:lnTo>
                    <a:pt x="236" y="350"/>
                  </a:lnTo>
                  <a:lnTo>
                    <a:pt x="204" y="340"/>
                  </a:lnTo>
                  <a:lnTo>
                    <a:pt x="166" y="340"/>
                  </a:lnTo>
                  <a:lnTo>
                    <a:pt x="138" y="332"/>
                  </a:lnTo>
                  <a:lnTo>
                    <a:pt x="90" y="326"/>
                  </a:lnTo>
                  <a:lnTo>
                    <a:pt x="68" y="300"/>
                  </a:lnTo>
                  <a:lnTo>
                    <a:pt x="70" y="268"/>
                  </a:lnTo>
                  <a:lnTo>
                    <a:pt x="56" y="258"/>
                  </a:lnTo>
                  <a:lnTo>
                    <a:pt x="40" y="254"/>
                  </a:lnTo>
                  <a:lnTo>
                    <a:pt x="30" y="238"/>
                  </a:lnTo>
                  <a:lnTo>
                    <a:pt x="6" y="234"/>
                  </a:lnTo>
                  <a:lnTo>
                    <a:pt x="0" y="222"/>
                  </a:lnTo>
                  <a:lnTo>
                    <a:pt x="2" y="206"/>
                  </a:lnTo>
                  <a:lnTo>
                    <a:pt x="14" y="202"/>
                  </a:lnTo>
                  <a:lnTo>
                    <a:pt x="20" y="192"/>
                  </a:lnTo>
                  <a:lnTo>
                    <a:pt x="10" y="164"/>
                  </a:lnTo>
                  <a:lnTo>
                    <a:pt x="12" y="112"/>
                  </a:lnTo>
                  <a:lnTo>
                    <a:pt x="16" y="90"/>
                  </a:lnTo>
                  <a:lnTo>
                    <a:pt x="2" y="58"/>
                  </a:lnTo>
                  <a:lnTo>
                    <a:pt x="2" y="36"/>
                  </a:lnTo>
                  <a:lnTo>
                    <a:pt x="14" y="26"/>
                  </a:lnTo>
                  <a:lnTo>
                    <a:pt x="28" y="30"/>
                  </a:lnTo>
                  <a:lnTo>
                    <a:pt x="46" y="46"/>
                  </a:lnTo>
                  <a:lnTo>
                    <a:pt x="72" y="58"/>
                  </a:lnTo>
                  <a:lnTo>
                    <a:pt x="102" y="62"/>
                  </a:lnTo>
                  <a:lnTo>
                    <a:pt x="116" y="64"/>
                  </a:lnTo>
                  <a:lnTo>
                    <a:pt x="134" y="92"/>
                  </a:lnTo>
                  <a:lnTo>
                    <a:pt x="126" y="102"/>
                  </a:lnTo>
                  <a:lnTo>
                    <a:pt x="124" y="108"/>
                  </a:lnTo>
                  <a:lnTo>
                    <a:pt x="130" y="120"/>
                  </a:lnTo>
                  <a:lnTo>
                    <a:pt x="134" y="124"/>
                  </a:lnTo>
                  <a:lnTo>
                    <a:pt x="114" y="164"/>
                  </a:lnTo>
                  <a:lnTo>
                    <a:pt x="122" y="164"/>
                  </a:lnTo>
                  <a:lnTo>
                    <a:pt x="150" y="164"/>
                  </a:lnTo>
                  <a:lnTo>
                    <a:pt x="146" y="118"/>
                  </a:lnTo>
                  <a:lnTo>
                    <a:pt x="166" y="114"/>
                  </a:lnTo>
                  <a:lnTo>
                    <a:pt x="168" y="100"/>
                  </a:lnTo>
                  <a:lnTo>
                    <a:pt x="160" y="94"/>
                  </a:lnTo>
                  <a:lnTo>
                    <a:pt x="138" y="90"/>
                  </a:lnTo>
                  <a:lnTo>
                    <a:pt x="138" y="80"/>
                  </a:lnTo>
                  <a:lnTo>
                    <a:pt x="164" y="42"/>
                  </a:lnTo>
                  <a:lnTo>
                    <a:pt x="146" y="12"/>
                  </a:lnTo>
                  <a:lnTo>
                    <a:pt x="156" y="0"/>
                  </a:lnTo>
                  <a:lnTo>
                    <a:pt x="510" y="88"/>
                  </a:lnTo>
                  <a:lnTo>
                    <a:pt x="452" y="37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28" name=""/>
            <p:cNvSpPr/>
            <p:nvPr/>
          </p:nvSpPr>
          <p:spPr>
            <a:xfrm>
              <a:off x="2360520" y="2092320"/>
              <a:ext cx="310680" cy="271440"/>
            </a:xfrm>
            <a:custGeom>
              <a:avLst/>
              <a:gdLst/>
              <a:ahLst/>
              <a:rect l="l" t="t" r="r" b="b"/>
              <a:pathLst>
                <a:path w="613" h="507">
                  <a:moveTo>
                    <a:pt x="520" y="506"/>
                  </a:moveTo>
                  <a:lnTo>
                    <a:pt x="546" y="350"/>
                  </a:lnTo>
                  <a:lnTo>
                    <a:pt x="544" y="324"/>
                  </a:lnTo>
                  <a:lnTo>
                    <a:pt x="554" y="310"/>
                  </a:lnTo>
                  <a:lnTo>
                    <a:pt x="554" y="296"/>
                  </a:lnTo>
                  <a:lnTo>
                    <a:pt x="538" y="284"/>
                  </a:lnTo>
                  <a:lnTo>
                    <a:pt x="538" y="274"/>
                  </a:lnTo>
                  <a:lnTo>
                    <a:pt x="550" y="266"/>
                  </a:lnTo>
                  <a:lnTo>
                    <a:pt x="560" y="256"/>
                  </a:lnTo>
                  <a:lnTo>
                    <a:pt x="574" y="252"/>
                  </a:lnTo>
                  <a:lnTo>
                    <a:pt x="578" y="230"/>
                  </a:lnTo>
                  <a:lnTo>
                    <a:pt x="588" y="216"/>
                  </a:lnTo>
                  <a:lnTo>
                    <a:pt x="598" y="206"/>
                  </a:lnTo>
                  <a:lnTo>
                    <a:pt x="612" y="188"/>
                  </a:lnTo>
                  <a:lnTo>
                    <a:pt x="608" y="168"/>
                  </a:lnTo>
                  <a:lnTo>
                    <a:pt x="588" y="140"/>
                  </a:lnTo>
                  <a:lnTo>
                    <a:pt x="476" y="112"/>
                  </a:lnTo>
                  <a:lnTo>
                    <a:pt x="442" y="116"/>
                  </a:lnTo>
                  <a:lnTo>
                    <a:pt x="420" y="108"/>
                  </a:lnTo>
                  <a:lnTo>
                    <a:pt x="392" y="108"/>
                  </a:lnTo>
                  <a:lnTo>
                    <a:pt x="364" y="116"/>
                  </a:lnTo>
                  <a:lnTo>
                    <a:pt x="332" y="100"/>
                  </a:lnTo>
                  <a:lnTo>
                    <a:pt x="296" y="104"/>
                  </a:lnTo>
                  <a:lnTo>
                    <a:pt x="254" y="92"/>
                  </a:lnTo>
                  <a:lnTo>
                    <a:pt x="228" y="90"/>
                  </a:lnTo>
                  <a:lnTo>
                    <a:pt x="200" y="62"/>
                  </a:lnTo>
                  <a:lnTo>
                    <a:pt x="202" y="32"/>
                  </a:lnTo>
                  <a:lnTo>
                    <a:pt x="186" y="20"/>
                  </a:lnTo>
                  <a:lnTo>
                    <a:pt x="174" y="18"/>
                  </a:lnTo>
                  <a:lnTo>
                    <a:pt x="164" y="4"/>
                  </a:lnTo>
                  <a:lnTo>
                    <a:pt x="142" y="0"/>
                  </a:lnTo>
                  <a:lnTo>
                    <a:pt x="134" y="16"/>
                  </a:lnTo>
                  <a:lnTo>
                    <a:pt x="124" y="50"/>
                  </a:lnTo>
                  <a:lnTo>
                    <a:pt x="122" y="84"/>
                  </a:lnTo>
                  <a:lnTo>
                    <a:pt x="108" y="100"/>
                  </a:lnTo>
                  <a:lnTo>
                    <a:pt x="106" y="132"/>
                  </a:lnTo>
                  <a:lnTo>
                    <a:pt x="44" y="250"/>
                  </a:lnTo>
                  <a:lnTo>
                    <a:pt x="32" y="288"/>
                  </a:lnTo>
                  <a:lnTo>
                    <a:pt x="14" y="302"/>
                  </a:lnTo>
                  <a:lnTo>
                    <a:pt x="8" y="316"/>
                  </a:lnTo>
                  <a:lnTo>
                    <a:pt x="10" y="332"/>
                  </a:lnTo>
                  <a:lnTo>
                    <a:pt x="8" y="342"/>
                  </a:lnTo>
                  <a:lnTo>
                    <a:pt x="0" y="354"/>
                  </a:lnTo>
                  <a:lnTo>
                    <a:pt x="2" y="362"/>
                  </a:lnTo>
                  <a:lnTo>
                    <a:pt x="8" y="376"/>
                  </a:lnTo>
                  <a:lnTo>
                    <a:pt x="14" y="380"/>
                  </a:lnTo>
                  <a:lnTo>
                    <a:pt x="16" y="384"/>
                  </a:lnTo>
                  <a:lnTo>
                    <a:pt x="520" y="50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29" name=""/>
            <p:cNvSpPr/>
            <p:nvPr/>
          </p:nvSpPr>
          <p:spPr>
            <a:xfrm>
              <a:off x="2624040" y="2011320"/>
              <a:ext cx="217080" cy="387360"/>
            </a:xfrm>
            <a:custGeom>
              <a:avLst/>
              <a:gdLst/>
              <a:ahLst/>
              <a:rect l="l" t="t" r="r" b="b"/>
              <a:pathLst>
                <a:path w="429" h="721">
                  <a:moveTo>
                    <a:pt x="124" y="0"/>
                  </a:moveTo>
                  <a:lnTo>
                    <a:pt x="178" y="8"/>
                  </a:lnTo>
                  <a:lnTo>
                    <a:pt x="160" y="118"/>
                  </a:lnTo>
                  <a:lnTo>
                    <a:pt x="166" y="130"/>
                  </a:lnTo>
                  <a:lnTo>
                    <a:pt x="178" y="140"/>
                  </a:lnTo>
                  <a:lnTo>
                    <a:pt x="178" y="150"/>
                  </a:lnTo>
                  <a:lnTo>
                    <a:pt x="172" y="166"/>
                  </a:lnTo>
                  <a:lnTo>
                    <a:pt x="172" y="174"/>
                  </a:lnTo>
                  <a:lnTo>
                    <a:pt x="196" y="182"/>
                  </a:lnTo>
                  <a:lnTo>
                    <a:pt x="202" y="202"/>
                  </a:lnTo>
                  <a:lnTo>
                    <a:pt x="226" y="256"/>
                  </a:lnTo>
                  <a:lnTo>
                    <a:pt x="240" y="256"/>
                  </a:lnTo>
                  <a:lnTo>
                    <a:pt x="248" y="276"/>
                  </a:lnTo>
                  <a:lnTo>
                    <a:pt x="230" y="294"/>
                  </a:lnTo>
                  <a:lnTo>
                    <a:pt x="232" y="306"/>
                  </a:lnTo>
                  <a:lnTo>
                    <a:pt x="240" y="320"/>
                  </a:lnTo>
                  <a:lnTo>
                    <a:pt x="238" y="322"/>
                  </a:lnTo>
                  <a:lnTo>
                    <a:pt x="226" y="328"/>
                  </a:lnTo>
                  <a:lnTo>
                    <a:pt x="222" y="346"/>
                  </a:lnTo>
                  <a:lnTo>
                    <a:pt x="218" y="364"/>
                  </a:lnTo>
                  <a:lnTo>
                    <a:pt x="224" y="370"/>
                  </a:lnTo>
                  <a:lnTo>
                    <a:pt x="240" y="356"/>
                  </a:lnTo>
                  <a:lnTo>
                    <a:pt x="246" y="352"/>
                  </a:lnTo>
                  <a:lnTo>
                    <a:pt x="262" y="356"/>
                  </a:lnTo>
                  <a:lnTo>
                    <a:pt x="262" y="378"/>
                  </a:lnTo>
                  <a:lnTo>
                    <a:pt x="270" y="390"/>
                  </a:lnTo>
                  <a:lnTo>
                    <a:pt x="272" y="436"/>
                  </a:lnTo>
                  <a:lnTo>
                    <a:pt x="282" y="442"/>
                  </a:lnTo>
                  <a:lnTo>
                    <a:pt x="298" y="444"/>
                  </a:lnTo>
                  <a:lnTo>
                    <a:pt x="302" y="470"/>
                  </a:lnTo>
                  <a:lnTo>
                    <a:pt x="312" y="480"/>
                  </a:lnTo>
                  <a:lnTo>
                    <a:pt x="318" y="476"/>
                  </a:lnTo>
                  <a:lnTo>
                    <a:pt x="356" y="476"/>
                  </a:lnTo>
                  <a:lnTo>
                    <a:pt x="402" y="468"/>
                  </a:lnTo>
                  <a:lnTo>
                    <a:pt x="428" y="492"/>
                  </a:lnTo>
                  <a:lnTo>
                    <a:pt x="400" y="720"/>
                  </a:lnTo>
                  <a:lnTo>
                    <a:pt x="0" y="656"/>
                  </a:lnTo>
                  <a:lnTo>
                    <a:pt x="26" y="494"/>
                  </a:lnTo>
                  <a:lnTo>
                    <a:pt x="22" y="474"/>
                  </a:lnTo>
                  <a:lnTo>
                    <a:pt x="36" y="452"/>
                  </a:lnTo>
                  <a:lnTo>
                    <a:pt x="18" y="430"/>
                  </a:lnTo>
                  <a:lnTo>
                    <a:pt x="20" y="422"/>
                  </a:lnTo>
                  <a:lnTo>
                    <a:pt x="38" y="404"/>
                  </a:lnTo>
                  <a:lnTo>
                    <a:pt x="54" y="400"/>
                  </a:lnTo>
                  <a:lnTo>
                    <a:pt x="58" y="378"/>
                  </a:lnTo>
                  <a:lnTo>
                    <a:pt x="90" y="336"/>
                  </a:lnTo>
                  <a:lnTo>
                    <a:pt x="86" y="310"/>
                  </a:lnTo>
                  <a:lnTo>
                    <a:pt x="66" y="286"/>
                  </a:lnTo>
                  <a:lnTo>
                    <a:pt x="124"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0" name=""/>
            <p:cNvSpPr/>
            <p:nvPr/>
          </p:nvSpPr>
          <p:spPr>
            <a:xfrm>
              <a:off x="2706480" y="2014560"/>
              <a:ext cx="385560" cy="263520"/>
            </a:xfrm>
            <a:custGeom>
              <a:avLst/>
              <a:gdLst/>
              <a:ahLst/>
              <a:rect l="l" t="t" r="r" b="b"/>
              <a:pathLst>
                <a:path w="763" h="489">
                  <a:moveTo>
                    <a:pt x="16" y="0"/>
                  </a:moveTo>
                  <a:lnTo>
                    <a:pt x="340" y="56"/>
                  </a:lnTo>
                  <a:lnTo>
                    <a:pt x="762" y="102"/>
                  </a:lnTo>
                  <a:lnTo>
                    <a:pt x="730" y="486"/>
                  </a:lnTo>
                  <a:lnTo>
                    <a:pt x="272" y="436"/>
                  </a:lnTo>
                  <a:lnTo>
                    <a:pt x="264" y="488"/>
                  </a:lnTo>
                  <a:lnTo>
                    <a:pt x="238" y="460"/>
                  </a:lnTo>
                  <a:lnTo>
                    <a:pt x="188" y="470"/>
                  </a:lnTo>
                  <a:lnTo>
                    <a:pt x="156" y="468"/>
                  </a:lnTo>
                  <a:lnTo>
                    <a:pt x="150" y="474"/>
                  </a:lnTo>
                  <a:lnTo>
                    <a:pt x="142" y="468"/>
                  </a:lnTo>
                  <a:lnTo>
                    <a:pt x="134" y="436"/>
                  </a:lnTo>
                  <a:lnTo>
                    <a:pt x="114" y="434"/>
                  </a:lnTo>
                  <a:lnTo>
                    <a:pt x="108" y="430"/>
                  </a:lnTo>
                  <a:lnTo>
                    <a:pt x="108" y="408"/>
                  </a:lnTo>
                  <a:lnTo>
                    <a:pt x="106" y="402"/>
                  </a:lnTo>
                  <a:lnTo>
                    <a:pt x="108" y="384"/>
                  </a:lnTo>
                  <a:lnTo>
                    <a:pt x="98" y="372"/>
                  </a:lnTo>
                  <a:lnTo>
                    <a:pt x="96" y="350"/>
                  </a:lnTo>
                  <a:lnTo>
                    <a:pt x="84" y="342"/>
                  </a:lnTo>
                  <a:lnTo>
                    <a:pt x="60" y="364"/>
                  </a:lnTo>
                  <a:lnTo>
                    <a:pt x="54" y="356"/>
                  </a:lnTo>
                  <a:lnTo>
                    <a:pt x="62" y="322"/>
                  </a:lnTo>
                  <a:lnTo>
                    <a:pt x="76" y="312"/>
                  </a:lnTo>
                  <a:lnTo>
                    <a:pt x="64" y="290"/>
                  </a:lnTo>
                  <a:lnTo>
                    <a:pt x="86" y="268"/>
                  </a:lnTo>
                  <a:lnTo>
                    <a:pt x="74" y="248"/>
                  </a:lnTo>
                  <a:lnTo>
                    <a:pt x="64" y="248"/>
                  </a:lnTo>
                  <a:lnTo>
                    <a:pt x="34" y="176"/>
                  </a:lnTo>
                  <a:lnTo>
                    <a:pt x="12" y="168"/>
                  </a:lnTo>
                  <a:lnTo>
                    <a:pt x="18" y="138"/>
                  </a:lnTo>
                  <a:lnTo>
                    <a:pt x="0" y="110"/>
                  </a:lnTo>
                  <a:lnTo>
                    <a:pt x="16"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1" name=""/>
            <p:cNvSpPr/>
            <p:nvPr/>
          </p:nvSpPr>
          <p:spPr>
            <a:xfrm>
              <a:off x="3078000" y="2070000"/>
              <a:ext cx="255240" cy="166680"/>
            </a:xfrm>
            <a:custGeom>
              <a:avLst/>
              <a:gdLst/>
              <a:ahLst/>
              <a:rect l="l" t="t" r="r" b="b"/>
              <a:pathLst>
                <a:path w="505" h="311">
                  <a:moveTo>
                    <a:pt x="24" y="0"/>
                  </a:moveTo>
                  <a:lnTo>
                    <a:pt x="252" y="12"/>
                  </a:lnTo>
                  <a:lnTo>
                    <a:pt x="460" y="16"/>
                  </a:lnTo>
                  <a:lnTo>
                    <a:pt x="462" y="32"/>
                  </a:lnTo>
                  <a:lnTo>
                    <a:pt x="472" y="44"/>
                  </a:lnTo>
                  <a:lnTo>
                    <a:pt x="472" y="50"/>
                  </a:lnTo>
                  <a:lnTo>
                    <a:pt x="456" y="60"/>
                  </a:lnTo>
                  <a:lnTo>
                    <a:pt x="470" y="78"/>
                  </a:lnTo>
                  <a:lnTo>
                    <a:pt x="464" y="96"/>
                  </a:lnTo>
                  <a:lnTo>
                    <a:pt x="468" y="108"/>
                  </a:lnTo>
                  <a:lnTo>
                    <a:pt x="480" y="150"/>
                  </a:lnTo>
                  <a:lnTo>
                    <a:pt x="486" y="160"/>
                  </a:lnTo>
                  <a:lnTo>
                    <a:pt x="490" y="178"/>
                  </a:lnTo>
                  <a:lnTo>
                    <a:pt x="484" y="180"/>
                  </a:lnTo>
                  <a:lnTo>
                    <a:pt x="478" y="196"/>
                  </a:lnTo>
                  <a:lnTo>
                    <a:pt x="488" y="208"/>
                  </a:lnTo>
                  <a:lnTo>
                    <a:pt x="488" y="226"/>
                  </a:lnTo>
                  <a:lnTo>
                    <a:pt x="482" y="232"/>
                  </a:lnTo>
                  <a:lnTo>
                    <a:pt x="488" y="240"/>
                  </a:lnTo>
                  <a:lnTo>
                    <a:pt x="480" y="250"/>
                  </a:lnTo>
                  <a:lnTo>
                    <a:pt x="484" y="260"/>
                  </a:lnTo>
                  <a:lnTo>
                    <a:pt x="498" y="274"/>
                  </a:lnTo>
                  <a:lnTo>
                    <a:pt x="504" y="308"/>
                  </a:lnTo>
                  <a:lnTo>
                    <a:pt x="348" y="310"/>
                  </a:lnTo>
                  <a:lnTo>
                    <a:pt x="214" y="306"/>
                  </a:lnTo>
                  <a:lnTo>
                    <a:pt x="60" y="300"/>
                  </a:lnTo>
                  <a:lnTo>
                    <a:pt x="0" y="294"/>
                  </a:lnTo>
                  <a:lnTo>
                    <a:pt x="24"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2" name=""/>
            <p:cNvSpPr/>
            <p:nvPr/>
          </p:nvSpPr>
          <p:spPr>
            <a:xfrm>
              <a:off x="2817720" y="2249280"/>
              <a:ext cx="256680" cy="233640"/>
            </a:xfrm>
            <a:custGeom>
              <a:avLst/>
              <a:gdLst/>
              <a:ahLst/>
              <a:rect l="l" t="t" r="r" b="b"/>
              <a:pathLst>
                <a:path w="510" h="435">
                  <a:moveTo>
                    <a:pt x="52" y="0"/>
                  </a:moveTo>
                  <a:lnTo>
                    <a:pt x="509" y="50"/>
                  </a:lnTo>
                  <a:lnTo>
                    <a:pt x="485" y="434"/>
                  </a:lnTo>
                  <a:lnTo>
                    <a:pt x="0" y="376"/>
                  </a:lnTo>
                  <a:lnTo>
                    <a:pt x="18" y="276"/>
                  </a:lnTo>
                  <a:lnTo>
                    <a:pt x="5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3" name=""/>
            <p:cNvSpPr/>
            <p:nvPr/>
          </p:nvSpPr>
          <p:spPr>
            <a:xfrm>
              <a:off x="3071520" y="2228760"/>
              <a:ext cx="268200" cy="184320"/>
            </a:xfrm>
            <a:custGeom>
              <a:avLst/>
              <a:gdLst/>
              <a:ahLst/>
              <a:rect l="l" t="t" r="r" b="b"/>
              <a:pathLst>
                <a:path w="531" h="341">
                  <a:moveTo>
                    <a:pt x="16" y="0"/>
                  </a:moveTo>
                  <a:lnTo>
                    <a:pt x="140" y="8"/>
                  </a:lnTo>
                  <a:lnTo>
                    <a:pt x="314" y="14"/>
                  </a:lnTo>
                  <a:lnTo>
                    <a:pt x="458" y="12"/>
                  </a:lnTo>
                  <a:lnTo>
                    <a:pt x="518" y="12"/>
                  </a:lnTo>
                  <a:lnTo>
                    <a:pt x="516" y="32"/>
                  </a:lnTo>
                  <a:lnTo>
                    <a:pt x="510" y="36"/>
                  </a:lnTo>
                  <a:lnTo>
                    <a:pt x="504" y="40"/>
                  </a:lnTo>
                  <a:lnTo>
                    <a:pt x="502" y="54"/>
                  </a:lnTo>
                  <a:lnTo>
                    <a:pt x="514" y="74"/>
                  </a:lnTo>
                  <a:lnTo>
                    <a:pt x="524" y="80"/>
                  </a:lnTo>
                  <a:lnTo>
                    <a:pt x="522" y="92"/>
                  </a:lnTo>
                  <a:lnTo>
                    <a:pt x="526" y="100"/>
                  </a:lnTo>
                  <a:lnTo>
                    <a:pt x="526" y="230"/>
                  </a:lnTo>
                  <a:lnTo>
                    <a:pt x="530" y="248"/>
                  </a:lnTo>
                  <a:lnTo>
                    <a:pt x="522" y="252"/>
                  </a:lnTo>
                  <a:lnTo>
                    <a:pt x="520" y="258"/>
                  </a:lnTo>
                  <a:lnTo>
                    <a:pt x="526" y="266"/>
                  </a:lnTo>
                  <a:lnTo>
                    <a:pt x="524" y="310"/>
                  </a:lnTo>
                  <a:lnTo>
                    <a:pt x="518" y="314"/>
                  </a:lnTo>
                  <a:lnTo>
                    <a:pt x="520" y="332"/>
                  </a:lnTo>
                  <a:lnTo>
                    <a:pt x="526" y="340"/>
                  </a:lnTo>
                  <a:lnTo>
                    <a:pt x="518" y="340"/>
                  </a:lnTo>
                  <a:lnTo>
                    <a:pt x="506" y="340"/>
                  </a:lnTo>
                  <a:lnTo>
                    <a:pt x="490" y="328"/>
                  </a:lnTo>
                  <a:lnTo>
                    <a:pt x="480" y="312"/>
                  </a:lnTo>
                  <a:lnTo>
                    <a:pt x="474" y="310"/>
                  </a:lnTo>
                  <a:lnTo>
                    <a:pt x="458" y="318"/>
                  </a:lnTo>
                  <a:lnTo>
                    <a:pt x="446" y="302"/>
                  </a:lnTo>
                  <a:lnTo>
                    <a:pt x="422" y="316"/>
                  </a:lnTo>
                  <a:lnTo>
                    <a:pt x="408" y="316"/>
                  </a:lnTo>
                  <a:lnTo>
                    <a:pt x="398" y="312"/>
                  </a:lnTo>
                  <a:lnTo>
                    <a:pt x="384" y="294"/>
                  </a:lnTo>
                  <a:lnTo>
                    <a:pt x="0" y="286"/>
                  </a:lnTo>
                  <a:lnTo>
                    <a:pt x="16"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4" name=""/>
            <p:cNvSpPr/>
            <p:nvPr/>
          </p:nvSpPr>
          <p:spPr>
            <a:xfrm>
              <a:off x="3063600" y="2381040"/>
              <a:ext cx="315720" cy="158760"/>
            </a:xfrm>
            <a:custGeom>
              <a:avLst/>
              <a:gdLst/>
              <a:ahLst/>
              <a:rect l="l" t="t" r="r" b="b"/>
              <a:pathLst>
                <a:path w="624" h="293">
                  <a:moveTo>
                    <a:pt x="12" y="0"/>
                  </a:moveTo>
                  <a:lnTo>
                    <a:pt x="395" y="8"/>
                  </a:lnTo>
                  <a:lnTo>
                    <a:pt x="411" y="28"/>
                  </a:lnTo>
                  <a:lnTo>
                    <a:pt x="437" y="32"/>
                  </a:lnTo>
                  <a:lnTo>
                    <a:pt x="459" y="16"/>
                  </a:lnTo>
                  <a:lnTo>
                    <a:pt x="473" y="32"/>
                  </a:lnTo>
                  <a:lnTo>
                    <a:pt x="487" y="24"/>
                  </a:lnTo>
                  <a:lnTo>
                    <a:pt x="495" y="28"/>
                  </a:lnTo>
                  <a:lnTo>
                    <a:pt x="509" y="48"/>
                  </a:lnTo>
                  <a:lnTo>
                    <a:pt x="531" y="56"/>
                  </a:lnTo>
                  <a:lnTo>
                    <a:pt x="537" y="54"/>
                  </a:lnTo>
                  <a:lnTo>
                    <a:pt x="551" y="54"/>
                  </a:lnTo>
                  <a:lnTo>
                    <a:pt x="557" y="84"/>
                  </a:lnTo>
                  <a:lnTo>
                    <a:pt x="569" y="94"/>
                  </a:lnTo>
                  <a:lnTo>
                    <a:pt x="571" y="122"/>
                  </a:lnTo>
                  <a:lnTo>
                    <a:pt x="579" y="126"/>
                  </a:lnTo>
                  <a:lnTo>
                    <a:pt x="581" y="154"/>
                  </a:lnTo>
                  <a:lnTo>
                    <a:pt x="587" y="158"/>
                  </a:lnTo>
                  <a:lnTo>
                    <a:pt x="589" y="200"/>
                  </a:lnTo>
                  <a:lnTo>
                    <a:pt x="597" y="204"/>
                  </a:lnTo>
                  <a:lnTo>
                    <a:pt x="599" y="246"/>
                  </a:lnTo>
                  <a:lnTo>
                    <a:pt x="611" y="250"/>
                  </a:lnTo>
                  <a:lnTo>
                    <a:pt x="623" y="260"/>
                  </a:lnTo>
                  <a:lnTo>
                    <a:pt x="621" y="292"/>
                  </a:lnTo>
                  <a:lnTo>
                    <a:pt x="138" y="292"/>
                  </a:lnTo>
                  <a:lnTo>
                    <a:pt x="138" y="196"/>
                  </a:lnTo>
                  <a:lnTo>
                    <a:pt x="0" y="186"/>
                  </a:lnTo>
                  <a:lnTo>
                    <a:pt x="1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5" name=""/>
            <p:cNvSpPr/>
            <p:nvPr/>
          </p:nvSpPr>
          <p:spPr>
            <a:xfrm>
              <a:off x="2681280" y="2381040"/>
              <a:ext cx="202680" cy="282600"/>
            </a:xfrm>
            <a:custGeom>
              <a:avLst/>
              <a:gdLst/>
              <a:ahLst/>
              <a:rect l="l" t="t" r="r" b="b"/>
              <a:pathLst>
                <a:path w="402" h="525">
                  <a:moveTo>
                    <a:pt x="76" y="0"/>
                  </a:moveTo>
                  <a:lnTo>
                    <a:pt x="285" y="32"/>
                  </a:lnTo>
                  <a:lnTo>
                    <a:pt x="269" y="130"/>
                  </a:lnTo>
                  <a:lnTo>
                    <a:pt x="401" y="146"/>
                  </a:lnTo>
                  <a:lnTo>
                    <a:pt x="361" y="524"/>
                  </a:lnTo>
                  <a:lnTo>
                    <a:pt x="0" y="466"/>
                  </a:lnTo>
                  <a:lnTo>
                    <a:pt x="76"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6" name=""/>
            <p:cNvSpPr/>
            <p:nvPr/>
          </p:nvSpPr>
          <p:spPr>
            <a:xfrm>
              <a:off x="2863800" y="2458800"/>
              <a:ext cx="267840" cy="231840"/>
            </a:xfrm>
            <a:custGeom>
              <a:avLst/>
              <a:gdLst/>
              <a:ahLst/>
              <a:rect l="l" t="t" r="r" b="b"/>
              <a:pathLst>
                <a:path w="531" h="429">
                  <a:moveTo>
                    <a:pt x="40" y="0"/>
                  </a:moveTo>
                  <a:lnTo>
                    <a:pt x="324" y="34"/>
                  </a:lnTo>
                  <a:lnTo>
                    <a:pt x="426" y="46"/>
                  </a:lnTo>
                  <a:lnTo>
                    <a:pt x="530" y="50"/>
                  </a:lnTo>
                  <a:lnTo>
                    <a:pt x="526" y="428"/>
                  </a:lnTo>
                  <a:lnTo>
                    <a:pt x="290" y="414"/>
                  </a:lnTo>
                  <a:lnTo>
                    <a:pt x="160" y="400"/>
                  </a:lnTo>
                  <a:lnTo>
                    <a:pt x="0" y="382"/>
                  </a:lnTo>
                  <a:lnTo>
                    <a:pt x="40"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7" name=""/>
            <p:cNvSpPr/>
            <p:nvPr/>
          </p:nvSpPr>
          <p:spPr>
            <a:xfrm>
              <a:off x="3130560" y="2539800"/>
              <a:ext cx="280440" cy="157320"/>
            </a:xfrm>
            <a:custGeom>
              <a:avLst/>
              <a:gdLst/>
              <a:ahLst/>
              <a:rect l="l" t="t" r="r" b="b"/>
              <a:pathLst>
                <a:path w="557" h="293">
                  <a:moveTo>
                    <a:pt x="4" y="0"/>
                  </a:moveTo>
                  <a:lnTo>
                    <a:pt x="486" y="0"/>
                  </a:lnTo>
                  <a:lnTo>
                    <a:pt x="514" y="4"/>
                  </a:lnTo>
                  <a:lnTo>
                    <a:pt x="524" y="12"/>
                  </a:lnTo>
                  <a:lnTo>
                    <a:pt x="532" y="20"/>
                  </a:lnTo>
                  <a:lnTo>
                    <a:pt x="530" y="34"/>
                  </a:lnTo>
                  <a:lnTo>
                    <a:pt x="520" y="34"/>
                  </a:lnTo>
                  <a:lnTo>
                    <a:pt x="516" y="42"/>
                  </a:lnTo>
                  <a:lnTo>
                    <a:pt x="518" y="48"/>
                  </a:lnTo>
                  <a:lnTo>
                    <a:pt x="532" y="54"/>
                  </a:lnTo>
                  <a:lnTo>
                    <a:pt x="534" y="64"/>
                  </a:lnTo>
                  <a:lnTo>
                    <a:pt x="532" y="74"/>
                  </a:lnTo>
                  <a:lnTo>
                    <a:pt x="546" y="86"/>
                  </a:lnTo>
                  <a:lnTo>
                    <a:pt x="550" y="98"/>
                  </a:lnTo>
                  <a:lnTo>
                    <a:pt x="556" y="292"/>
                  </a:lnTo>
                  <a:lnTo>
                    <a:pt x="176" y="288"/>
                  </a:lnTo>
                  <a:lnTo>
                    <a:pt x="0" y="280"/>
                  </a:lnTo>
                  <a:lnTo>
                    <a:pt x="4"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8" name=""/>
            <p:cNvSpPr/>
            <p:nvPr/>
          </p:nvSpPr>
          <p:spPr>
            <a:xfrm>
              <a:off x="3092400" y="2687400"/>
              <a:ext cx="326520" cy="174600"/>
            </a:xfrm>
            <a:custGeom>
              <a:avLst/>
              <a:gdLst/>
              <a:ahLst/>
              <a:rect l="l" t="t" r="r" b="b"/>
              <a:pathLst>
                <a:path w="648" h="327">
                  <a:moveTo>
                    <a:pt x="2" y="0"/>
                  </a:moveTo>
                  <a:lnTo>
                    <a:pt x="230" y="14"/>
                  </a:lnTo>
                  <a:lnTo>
                    <a:pt x="633" y="16"/>
                  </a:lnTo>
                  <a:lnTo>
                    <a:pt x="633" y="62"/>
                  </a:lnTo>
                  <a:lnTo>
                    <a:pt x="643" y="116"/>
                  </a:lnTo>
                  <a:lnTo>
                    <a:pt x="647" y="326"/>
                  </a:lnTo>
                  <a:lnTo>
                    <a:pt x="627" y="322"/>
                  </a:lnTo>
                  <a:lnTo>
                    <a:pt x="623" y="312"/>
                  </a:lnTo>
                  <a:lnTo>
                    <a:pt x="615" y="304"/>
                  </a:lnTo>
                  <a:lnTo>
                    <a:pt x="603" y="302"/>
                  </a:lnTo>
                  <a:lnTo>
                    <a:pt x="595" y="308"/>
                  </a:lnTo>
                  <a:lnTo>
                    <a:pt x="585" y="318"/>
                  </a:lnTo>
                  <a:lnTo>
                    <a:pt x="571" y="308"/>
                  </a:lnTo>
                  <a:lnTo>
                    <a:pt x="559" y="306"/>
                  </a:lnTo>
                  <a:lnTo>
                    <a:pt x="539" y="318"/>
                  </a:lnTo>
                  <a:lnTo>
                    <a:pt x="513" y="318"/>
                  </a:lnTo>
                  <a:lnTo>
                    <a:pt x="493" y="310"/>
                  </a:lnTo>
                  <a:lnTo>
                    <a:pt x="471" y="312"/>
                  </a:lnTo>
                  <a:lnTo>
                    <a:pt x="459" y="324"/>
                  </a:lnTo>
                  <a:lnTo>
                    <a:pt x="453" y="324"/>
                  </a:lnTo>
                  <a:lnTo>
                    <a:pt x="437" y="308"/>
                  </a:lnTo>
                  <a:lnTo>
                    <a:pt x="413" y="308"/>
                  </a:lnTo>
                  <a:lnTo>
                    <a:pt x="397" y="308"/>
                  </a:lnTo>
                  <a:lnTo>
                    <a:pt x="385" y="300"/>
                  </a:lnTo>
                  <a:lnTo>
                    <a:pt x="375" y="280"/>
                  </a:lnTo>
                  <a:lnTo>
                    <a:pt x="359" y="276"/>
                  </a:lnTo>
                  <a:lnTo>
                    <a:pt x="349" y="276"/>
                  </a:lnTo>
                  <a:lnTo>
                    <a:pt x="339" y="284"/>
                  </a:lnTo>
                  <a:lnTo>
                    <a:pt x="306" y="282"/>
                  </a:lnTo>
                  <a:lnTo>
                    <a:pt x="294" y="276"/>
                  </a:lnTo>
                  <a:lnTo>
                    <a:pt x="290" y="258"/>
                  </a:lnTo>
                  <a:lnTo>
                    <a:pt x="282" y="250"/>
                  </a:lnTo>
                  <a:lnTo>
                    <a:pt x="276" y="252"/>
                  </a:lnTo>
                  <a:lnTo>
                    <a:pt x="258" y="260"/>
                  </a:lnTo>
                  <a:lnTo>
                    <a:pt x="248" y="260"/>
                  </a:lnTo>
                  <a:lnTo>
                    <a:pt x="242" y="258"/>
                  </a:lnTo>
                  <a:lnTo>
                    <a:pt x="240" y="250"/>
                  </a:lnTo>
                  <a:lnTo>
                    <a:pt x="236" y="238"/>
                  </a:lnTo>
                  <a:lnTo>
                    <a:pt x="234" y="230"/>
                  </a:lnTo>
                  <a:lnTo>
                    <a:pt x="230" y="208"/>
                  </a:lnTo>
                  <a:lnTo>
                    <a:pt x="220" y="64"/>
                  </a:lnTo>
                  <a:lnTo>
                    <a:pt x="0" y="48"/>
                  </a:lnTo>
                  <a:lnTo>
                    <a:pt x="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39" name=""/>
            <p:cNvSpPr/>
            <p:nvPr/>
          </p:nvSpPr>
          <p:spPr>
            <a:xfrm>
              <a:off x="2835000" y="2663640"/>
              <a:ext cx="257040" cy="290520"/>
            </a:xfrm>
            <a:custGeom>
              <a:avLst/>
              <a:gdLst/>
              <a:ahLst/>
              <a:rect l="l" t="t" r="r" b="b"/>
              <a:pathLst>
                <a:path w="509" h="541">
                  <a:moveTo>
                    <a:pt x="508" y="44"/>
                  </a:moveTo>
                  <a:lnTo>
                    <a:pt x="506" y="148"/>
                  </a:lnTo>
                  <a:lnTo>
                    <a:pt x="494" y="366"/>
                  </a:lnTo>
                  <a:lnTo>
                    <a:pt x="486" y="512"/>
                  </a:lnTo>
                  <a:lnTo>
                    <a:pt x="208" y="500"/>
                  </a:lnTo>
                  <a:lnTo>
                    <a:pt x="200" y="514"/>
                  </a:lnTo>
                  <a:lnTo>
                    <a:pt x="76" y="506"/>
                  </a:lnTo>
                  <a:lnTo>
                    <a:pt x="66" y="540"/>
                  </a:lnTo>
                  <a:lnTo>
                    <a:pt x="0" y="530"/>
                  </a:lnTo>
                  <a:lnTo>
                    <a:pt x="56" y="0"/>
                  </a:lnTo>
                  <a:lnTo>
                    <a:pt x="156" y="12"/>
                  </a:lnTo>
                  <a:lnTo>
                    <a:pt x="296" y="28"/>
                  </a:lnTo>
                  <a:lnTo>
                    <a:pt x="436" y="42"/>
                  </a:lnTo>
                  <a:lnTo>
                    <a:pt x="508" y="4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0" name=""/>
            <p:cNvSpPr/>
            <p:nvPr/>
          </p:nvSpPr>
          <p:spPr>
            <a:xfrm>
              <a:off x="2619360" y="2631960"/>
              <a:ext cx="244080" cy="316080"/>
            </a:xfrm>
            <a:custGeom>
              <a:avLst/>
              <a:gdLst/>
              <a:ahLst/>
              <a:rect l="l" t="t" r="r" b="b"/>
              <a:pathLst>
                <a:path w="484" h="589">
                  <a:moveTo>
                    <a:pt x="122" y="0"/>
                  </a:moveTo>
                  <a:lnTo>
                    <a:pt x="106" y="92"/>
                  </a:lnTo>
                  <a:lnTo>
                    <a:pt x="96" y="96"/>
                  </a:lnTo>
                  <a:lnTo>
                    <a:pt x="84" y="86"/>
                  </a:lnTo>
                  <a:lnTo>
                    <a:pt x="76" y="80"/>
                  </a:lnTo>
                  <a:lnTo>
                    <a:pt x="58" y="84"/>
                  </a:lnTo>
                  <a:lnTo>
                    <a:pt x="52" y="92"/>
                  </a:lnTo>
                  <a:lnTo>
                    <a:pt x="54" y="102"/>
                  </a:lnTo>
                  <a:lnTo>
                    <a:pt x="58" y="108"/>
                  </a:lnTo>
                  <a:lnTo>
                    <a:pt x="58" y="116"/>
                  </a:lnTo>
                  <a:lnTo>
                    <a:pt x="50" y="118"/>
                  </a:lnTo>
                  <a:lnTo>
                    <a:pt x="52" y="122"/>
                  </a:lnTo>
                  <a:lnTo>
                    <a:pt x="58" y="124"/>
                  </a:lnTo>
                  <a:lnTo>
                    <a:pt x="54" y="130"/>
                  </a:lnTo>
                  <a:lnTo>
                    <a:pt x="52" y="134"/>
                  </a:lnTo>
                  <a:lnTo>
                    <a:pt x="56" y="146"/>
                  </a:lnTo>
                  <a:lnTo>
                    <a:pt x="60" y="156"/>
                  </a:lnTo>
                  <a:lnTo>
                    <a:pt x="54" y="176"/>
                  </a:lnTo>
                  <a:lnTo>
                    <a:pt x="50" y="192"/>
                  </a:lnTo>
                  <a:lnTo>
                    <a:pt x="46" y="198"/>
                  </a:lnTo>
                  <a:lnTo>
                    <a:pt x="58" y="218"/>
                  </a:lnTo>
                  <a:lnTo>
                    <a:pt x="60" y="230"/>
                  </a:lnTo>
                  <a:lnTo>
                    <a:pt x="74" y="252"/>
                  </a:lnTo>
                  <a:lnTo>
                    <a:pt x="72" y="258"/>
                  </a:lnTo>
                  <a:lnTo>
                    <a:pt x="66" y="264"/>
                  </a:lnTo>
                  <a:lnTo>
                    <a:pt x="54" y="280"/>
                  </a:lnTo>
                  <a:lnTo>
                    <a:pt x="44" y="276"/>
                  </a:lnTo>
                  <a:lnTo>
                    <a:pt x="42" y="290"/>
                  </a:lnTo>
                  <a:lnTo>
                    <a:pt x="40" y="308"/>
                  </a:lnTo>
                  <a:lnTo>
                    <a:pt x="20" y="332"/>
                  </a:lnTo>
                  <a:lnTo>
                    <a:pt x="16" y="342"/>
                  </a:lnTo>
                  <a:lnTo>
                    <a:pt x="20" y="374"/>
                  </a:lnTo>
                  <a:lnTo>
                    <a:pt x="20" y="390"/>
                  </a:lnTo>
                  <a:lnTo>
                    <a:pt x="12" y="396"/>
                  </a:lnTo>
                  <a:lnTo>
                    <a:pt x="8" y="400"/>
                  </a:lnTo>
                  <a:lnTo>
                    <a:pt x="0" y="402"/>
                  </a:lnTo>
                  <a:lnTo>
                    <a:pt x="2" y="410"/>
                  </a:lnTo>
                  <a:lnTo>
                    <a:pt x="271" y="574"/>
                  </a:lnTo>
                  <a:lnTo>
                    <a:pt x="427" y="588"/>
                  </a:lnTo>
                  <a:lnTo>
                    <a:pt x="483" y="58"/>
                  </a:lnTo>
                  <a:lnTo>
                    <a:pt x="12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1" name=""/>
            <p:cNvSpPr/>
            <p:nvPr/>
          </p:nvSpPr>
          <p:spPr>
            <a:xfrm>
              <a:off x="2482560" y="2336760"/>
              <a:ext cx="236520" cy="390600"/>
            </a:xfrm>
            <a:custGeom>
              <a:avLst/>
              <a:gdLst/>
              <a:ahLst/>
              <a:rect l="l" t="t" r="r" b="b"/>
              <a:pathLst>
                <a:path w="469" h="727">
                  <a:moveTo>
                    <a:pt x="72" y="0"/>
                  </a:moveTo>
                  <a:lnTo>
                    <a:pt x="244" y="38"/>
                  </a:lnTo>
                  <a:lnTo>
                    <a:pt x="280" y="48"/>
                  </a:lnTo>
                  <a:lnTo>
                    <a:pt x="468" y="80"/>
                  </a:lnTo>
                  <a:lnTo>
                    <a:pt x="376" y="636"/>
                  </a:lnTo>
                  <a:lnTo>
                    <a:pt x="372" y="642"/>
                  </a:lnTo>
                  <a:lnTo>
                    <a:pt x="366" y="642"/>
                  </a:lnTo>
                  <a:lnTo>
                    <a:pt x="356" y="634"/>
                  </a:lnTo>
                  <a:lnTo>
                    <a:pt x="344" y="626"/>
                  </a:lnTo>
                  <a:lnTo>
                    <a:pt x="332" y="630"/>
                  </a:lnTo>
                  <a:lnTo>
                    <a:pt x="320" y="636"/>
                  </a:lnTo>
                  <a:lnTo>
                    <a:pt x="326" y="652"/>
                  </a:lnTo>
                  <a:lnTo>
                    <a:pt x="328" y="666"/>
                  </a:lnTo>
                  <a:lnTo>
                    <a:pt x="322" y="668"/>
                  </a:lnTo>
                  <a:lnTo>
                    <a:pt x="322" y="686"/>
                  </a:lnTo>
                  <a:lnTo>
                    <a:pt x="328" y="708"/>
                  </a:lnTo>
                  <a:lnTo>
                    <a:pt x="322" y="724"/>
                  </a:lnTo>
                  <a:lnTo>
                    <a:pt x="318" y="726"/>
                  </a:lnTo>
                  <a:lnTo>
                    <a:pt x="0" y="278"/>
                  </a:lnTo>
                  <a:lnTo>
                    <a:pt x="7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2" name=""/>
            <p:cNvSpPr/>
            <p:nvPr/>
          </p:nvSpPr>
          <p:spPr>
            <a:xfrm>
              <a:off x="2342880" y="2300040"/>
              <a:ext cx="312480" cy="541440"/>
            </a:xfrm>
            <a:custGeom>
              <a:avLst/>
              <a:gdLst/>
              <a:ahLst/>
              <a:rect l="l" t="t" r="r" b="b"/>
              <a:pathLst>
                <a:path w="619" h="1011">
                  <a:moveTo>
                    <a:pt x="52" y="0"/>
                  </a:moveTo>
                  <a:lnTo>
                    <a:pt x="46" y="12"/>
                  </a:lnTo>
                  <a:lnTo>
                    <a:pt x="42" y="14"/>
                  </a:lnTo>
                  <a:lnTo>
                    <a:pt x="38" y="28"/>
                  </a:lnTo>
                  <a:lnTo>
                    <a:pt x="48" y="44"/>
                  </a:lnTo>
                  <a:lnTo>
                    <a:pt x="42" y="56"/>
                  </a:lnTo>
                  <a:lnTo>
                    <a:pt x="40" y="72"/>
                  </a:lnTo>
                  <a:lnTo>
                    <a:pt x="30" y="78"/>
                  </a:lnTo>
                  <a:lnTo>
                    <a:pt x="28" y="102"/>
                  </a:lnTo>
                  <a:lnTo>
                    <a:pt x="24" y="114"/>
                  </a:lnTo>
                  <a:lnTo>
                    <a:pt x="8" y="116"/>
                  </a:lnTo>
                  <a:lnTo>
                    <a:pt x="0" y="120"/>
                  </a:lnTo>
                  <a:lnTo>
                    <a:pt x="0" y="144"/>
                  </a:lnTo>
                  <a:lnTo>
                    <a:pt x="0" y="154"/>
                  </a:lnTo>
                  <a:lnTo>
                    <a:pt x="8" y="170"/>
                  </a:lnTo>
                  <a:lnTo>
                    <a:pt x="18" y="210"/>
                  </a:lnTo>
                  <a:lnTo>
                    <a:pt x="26" y="226"/>
                  </a:lnTo>
                  <a:lnTo>
                    <a:pt x="16" y="244"/>
                  </a:lnTo>
                  <a:lnTo>
                    <a:pt x="10" y="258"/>
                  </a:lnTo>
                  <a:lnTo>
                    <a:pt x="6" y="284"/>
                  </a:lnTo>
                  <a:lnTo>
                    <a:pt x="8" y="310"/>
                  </a:lnTo>
                  <a:lnTo>
                    <a:pt x="16" y="320"/>
                  </a:lnTo>
                  <a:lnTo>
                    <a:pt x="34" y="336"/>
                  </a:lnTo>
                  <a:lnTo>
                    <a:pt x="46" y="360"/>
                  </a:lnTo>
                  <a:lnTo>
                    <a:pt x="48" y="386"/>
                  </a:lnTo>
                  <a:lnTo>
                    <a:pt x="46" y="390"/>
                  </a:lnTo>
                  <a:lnTo>
                    <a:pt x="58" y="422"/>
                  </a:lnTo>
                  <a:lnTo>
                    <a:pt x="62" y="446"/>
                  </a:lnTo>
                  <a:lnTo>
                    <a:pt x="56" y="456"/>
                  </a:lnTo>
                  <a:lnTo>
                    <a:pt x="62" y="462"/>
                  </a:lnTo>
                  <a:lnTo>
                    <a:pt x="68" y="484"/>
                  </a:lnTo>
                  <a:lnTo>
                    <a:pt x="86" y="498"/>
                  </a:lnTo>
                  <a:lnTo>
                    <a:pt x="90" y="512"/>
                  </a:lnTo>
                  <a:lnTo>
                    <a:pt x="82" y="540"/>
                  </a:lnTo>
                  <a:lnTo>
                    <a:pt x="72" y="548"/>
                  </a:lnTo>
                  <a:lnTo>
                    <a:pt x="76" y="568"/>
                  </a:lnTo>
                  <a:lnTo>
                    <a:pt x="90" y="578"/>
                  </a:lnTo>
                  <a:lnTo>
                    <a:pt x="98" y="582"/>
                  </a:lnTo>
                  <a:lnTo>
                    <a:pt x="106" y="618"/>
                  </a:lnTo>
                  <a:lnTo>
                    <a:pt x="110" y="642"/>
                  </a:lnTo>
                  <a:lnTo>
                    <a:pt x="116" y="650"/>
                  </a:lnTo>
                  <a:lnTo>
                    <a:pt x="136" y="654"/>
                  </a:lnTo>
                  <a:lnTo>
                    <a:pt x="132" y="672"/>
                  </a:lnTo>
                  <a:lnTo>
                    <a:pt x="130" y="682"/>
                  </a:lnTo>
                  <a:lnTo>
                    <a:pt x="144" y="698"/>
                  </a:lnTo>
                  <a:lnTo>
                    <a:pt x="146" y="710"/>
                  </a:lnTo>
                  <a:lnTo>
                    <a:pt x="134" y="718"/>
                  </a:lnTo>
                  <a:lnTo>
                    <a:pt x="130" y="724"/>
                  </a:lnTo>
                  <a:lnTo>
                    <a:pt x="134" y="740"/>
                  </a:lnTo>
                  <a:lnTo>
                    <a:pt x="136" y="770"/>
                  </a:lnTo>
                  <a:lnTo>
                    <a:pt x="156" y="770"/>
                  </a:lnTo>
                  <a:lnTo>
                    <a:pt x="184" y="776"/>
                  </a:lnTo>
                  <a:lnTo>
                    <a:pt x="216" y="784"/>
                  </a:lnTo>
                  <a:lnTo>
                    <a:pt x="226" y="790"/>
                  </a:lnTo>
                  <a:lnTo>
                    <a:pt x="242" y="818"/>
                  </a:lnTo>
                  <a:lnTo>
                    <a:pt x="268" y="818"/>
                  </a:lnTo>
                  <a:lnTo>
                    <a:pt x="270" y="832"/>
                  </a:lnTo>
                  <a:lnTo>
                    <a:pt x="280" y="850"/>
                  </a:lnTo>
                  <a:lnTo>
                    <a:pt x="288" y="862"/>
                  </a:lnTo>
                  <a:lnTo>
                    <a:pt x="308" y="880"/>
                  </a:lnTo>
                  <a:lnTo>
                    <a:pt x="328" y="894"/>
                  </a:lnTo>
                  <a:lnTo>
                    <a:pt x="350" y="930"/>
                  </a:lnTo>
                  <a:lnTo>
                    <a:pt x="354" y="956"/>
                  </a:lnTo>
                  <a:lnTo>
                    <a:pt x="362" y="958"/>
                  </a:lnTo>
                  <a:lnTo>
                    <a:pt x="360" y="992"/>
                  </a:lnTo>
                  <a:lnTo>
                    <a:pt x="562" y="1010"/>
                  </a:lnTo>
                  <a:lnTo>
                    <a:pt x="562" y="960"/>
                  </a:lnTo>
                  <a:lnTo>
                    <a:pt x="584" y="926"/>
                  </a:lnTo>
                  <a:lnTo>
                    <a:pt x="588" y="896"/>
                  </a:lnTo>
                  <a:lnTo>
                    <a:pt x="598" y="898"/>
                  </a:lnTo>
                  <a:lnTo>
                    <a:pt x="618" y="870"/>
                  </a:lnTo>
                  <a:lnTo>
                    <a:pt x="602" y="846"/>
                  </a:lnTo>
                  <a:lnTo>
                    <a:pt x="604" y="836"/>
                  </a:lnTo>
                  <a:lnTo>
                    <a:pt x="590" y="816"/>
                  </a:lnTo>
                  <a:lnTo>
                    <a:pt x="594" y="804"/>
                  </a:lnTo>
                  <a:lnTo>
                    <a:pt x="274" y="346"/>
                  </a:lnTo>
                  <a:lnTo>
                    <a:pt x="346" y="72"/>
                  </a:lnTo>
                  <a:lnTo>
                    <a:pt x="52"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3" name=""/>
            <p:cNvSpPr/>
            <p:nvPr/>
          </p:nvSpPr>
          <p:spPr>
            <a:xfrm>
              <a:off x="3309840" y="2058840"/>
              <a:ext cx="244080" cy="306360"/>
            </a:xfrm>
            <a:custGeom>
              <a:avLst/>
              <a:gdLst/>
              <a:ahLst/>
              <a:rect l="l" t="t" r="r" b="b"/>
              <a:pathLst>
                <a:path w="482" h="571">
                  <a:moveTo>
                    <a:pt x="4" y="34"/>
                  </a:moveTo>
                  <a:lnTo>
                    <a:pt x="128" y="32"/>
                  </a:lnTo>
                  <a:lnTo>
                    <a:pt x="132" y="0"/>
                  </a:lnTo>
                  <a:lnTo>
                    <a:pt x="154" y="0"/>
                  </a:lnTo>
                  <a:lnTo>
                    <a:pt x="156" y="42"/>
                  </a:lnTo>
                  <a:lnTo>
                    <a:pt x="166" y="54"/>
                  </a:lnTo>
                  <a:lnTo>
                    <a:pt x="170" y="68"/>
                  </a:lnTo>
                  <a:lnTo>
                    <a:pt x="188" y="74"/>
                  </a:lnTo>
                  <a:lnTo>
                    <a:pt x="206" y="76"/>
                  </a:lnTo>
                  <a:lnTo>
                    <a:pt x="224" y="92"/>
                  </a:lnTo>
                  <a:lnTo>
                    <a:pt x="234" y="88"/>
                  </a:lnTo>
                  <a:lnTo>
                    <a:pt x="243" y="72"/>
                  </a:lnTo>
                  <a:lnTo>
                    <a:pt x="293" y="76"/>
                  </a:lnTo>
                  <a:lnTo>
                    <a:pt x="297" y="96"/>
                  </a:lnTo>
                  <a:lnTo>
                    <a:pt x="305" y="100"/>
                  </a:lnTo>
                  <a:lnTo>
                    <a:pt x="313" y="94"/>
                  </a:lnTo>
                  <a:lnTo>
                    <a:pt x="327" y="94"/>
                  </a:lnTo>
                  <a:lnTo>
                    <a:pt x="351" y="118"/>
                  </a:lnTo>
                  <a:lnTo>
                    <a:pt x="399" y="116"/>
                  </a:lnTo>
                  <a:lnTo>
                    <a:pt x="399" y="104"/>
                  </a:lnTo>
                  <a:lnTo>
                    <a:pt x="411" y="94"/>
                  </a:lnTo>
                  <a:lnTo>
                    <a:pt x="423" y="110"/>
                  </a:lnTo>
                  <a:lnTo>
                    <a:pt x="455" y="108"/>
                  </a:lnTo>
                  <a:lnTo>
                    <a:pt x="481" y="118"/>
                  </a:lnTo>
                  <a:lnTo>
                    <a:pt x="439" y="148"/>
                  </a:lnTo>
                  <a:lnTo>
                    <a:pt x="391" y="182"/>
                  </a:lnTo>
                  <a:lnTo>
                    <a:pt x="355" y="232"/>
                  </a:lnTo>
                  <a:lnTo>
                    <a:pt x="343" y="254"/>
                  </a:lnTo>
                  <a:lnTo>
                    <a:pt x="323" y="266"/>
                  </a:lnTo>
                  <a:lnTo>
                    <a:pt x="319" y="286"/>
                  </a:lnTo>
                  <a:lnTo>
                    <a:pt x="327" y="308"/>
                  </a:lnTo>
                  <a:lnTo>
                    <a:pt x="311" y="326"/>
                  </a:lnTo>
                  <a:lnTo>
                    <a:pt x="295" y="348"/>
                  </a:lnTo>
                  <a:lnTo>
                    <a:pt x="295" y="362"/>
                  </a:lnTo>
                  <a:lnTo>
                    <a:pt x="299" y="364"/>
                  </a:lnTo>
                  <a:lnTo>
                    <a:pt x="297" y="438"/>
                  </a:lnTo>
                  <a:lnTo>
                    <a:pt x="357" y="470"/>
                  </a:lnTo>
                  <a:lnTo>
                    <a:pt x="371" y="486"/>
                  </a:lnTo>
                  <a:lnTo>
                    <a:pt x="373" y="500"/>
                  </a:lnTo>
                  <a:lnTo>
                    <a:pt x="401" y="502"/>
                  </a:lnTo>
                  <a:lnTo>
                    <a:pt x="411" y="544"/>
                  </a:lnTo>
                  <a:lnTo>
                    <a:pt x="423" y="554"/>
                  </a:lnTo>
                  <a:lnTo>
                    <a:pt x="419" y="560"/>
                  </a:lnTo>
                  <a:lnTo>
                    <a:pt x="277" y="560"/>
                  </a:lnTo>
                  <a:lnTo>
                    <a:pt x="138" y="564"/>
                  </a:lnTo>
                  <a:lnTo>
                    <a:pt x="56" y="570"/>
                  </a:lnTo>
                  <a:lnTo>
                    <a:pt x="56" y="554"/>
                  </a:lnTo>
                  <a:lnTo>
                    <a:pt x="56" y="402"/>
                  </a:lnTo>
                  <a:lnTo>
                    <a:pt x="32" y="372"/>
                  </a:lnTo>
                  <a:lnTo>
                    <a:pt x="36" y="354"/>
                  </a:lnTo>
                  <a:lnTo>
                    <a:pt x="48" y="340"/>
                  </a:lnTo>
                  <a:lnTo>
                    <a:pt x="48" y="294"/>
                  </a:lnTo>
                  <a:lnTo>
                    <a:pt x="24" y="274"/>
                  </a:lnTo>
                  <a:lnTo>
                    <a:pt x="28" y="266"/>
                  </a:lnTo>
                  <a:lnTo>
                    <a:pt x="34" y="260"/>
                  </a:lnTo>
                  <a:lnTo>
                    <a:pt x="24" y="250"/>
                  </a:lnTo>
                  <a:lnTo>
                    <a:pt x="30" y="240"/>
                  </a:lnTo>
                  <a:lnTo>
                    <a:pt x="32" y="226"/>
                  </a:lnTo>
                  <a:lnTo>
                    <a:pt x="20" y="216"/>
                  </a:lnTo>
                  <a:lnTo>
                    <a:pt x="28" y="200"/>
                  </a:lnTo>
                  <a:lnTo>
                    <a:pt x="36" y="192"/>
                  </a:lnTo>
                  <a:lnTo>
                    <a:pt x="24" y="170"/>
                  </a:lnTo>
                  <a:lnTo>
                    <a:pt x="10" y="118"/>
                  </a:lnTo>
                  <a:lnTo>
                    <a:pt x="14" y="98"/>
                  </a:lnTo>
                  <a:lnTo>
                    <a:pt x="0" y="82"/>
                  </a:lnTo>
                  <a:lnTo>
                    <a:pt x="18" y="68"/>
                  </a:lnTo>
                  <a:lnTo>
                    <a:pt x="8" y="52"/>
                  </a:lnTo>
                  <a:lnTo>
                    <a:pt x="4" y="3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4" name=""/>
            <p:cNvSpPr/>
            <p:nvPr/>
          </p:nvSpPr>
          <p:spPr>
            <a:xfrm>
              <a:off x="3333600" y="2360520"/>
              <a:ext cx="228240" cy="157320"/>
            </a:xfrm>
            <a:custGeom>
              <a:avLst/>
              <a:gdLst/>
              <a:ahLst/>
              <a:rect l="l" t="t" r="r" b="b"/>
              <a:pathLst>
                <a:path w="453" h="293">
                  <a:moveTo>
                    <a:pt x="6" y="8"/>
                  </a:moveTo>
                  <a:lnTo>
                    <a:pt x="208" y="0"/>
                  </a:lnTo>
                  <a:lnTo>
                    <a:pt x="376" y="0"/>
                  </a:lnTo>
                  <a:lnTo>
                    <a:pt x="374" y="10"/>
                  </a:lnTo>
                  <a:lnTo>
                    <a:pt x="366" y="40"/>
                  </a:lnTo>
                  <a:lnTo>
                    <a:pt x="382" y="60"/>
                  </a:lnTo>
                  <a:lnTo>
                    <a:pt x="388" y="72"/>
                  </a:lnTo>
                  <a:lnTo>
                    <a:pt x="418" y="74"/>
                  </a:lnTo>
                  <a:lnTo>
                    <a:pt x="420" y="98"/>
                  </a:lnTo>
                  <a:lnTo>
                    <a:pt x="432" y="100"/>
                  </a:lnTo>
                  <a:lnTo>
                    <a:pt x="432" y="108"/>
                  </a:lnTo>
                  <a:lnTo>
                    <a:pt x="440" y="120"/>
                  </a:lnTo>
                  <a:lnTo>
                    <a:pt x="452" y="124"/>
                  </a:lnTo>
                  <a:lnTo>
                    <a:pt x="452" y="148"/>
                  </a:lnTo>
                  <a:lnTo>
                    <a:pt x="446" y="172"/>
                  </a:lnTo>
                  <a:lnTo>
                    <a:pt x="410" y="188"/>
                  </a:lnTo>
                  <a:lnTo>
                    <a:pt x="390" y="200"/>
                  </a:lnTo>
                  <a:lnTo>
                    <a:pt x="394" y="222"/>
                  </a:lnTo>
                  <a:lnTo>
                    <a:pt x="400" y="234"/>
                  </a:lnTo>
                  <a:lnTo>
                    <a:pt x="398" y="244"/>
                  </a:lnTo>
                  <a:lnTo>
                    <a:pt x="378" y="268"/>
                  </a:lnTo>
                  <a:lnTo>
                    <a:pt x="374" y="286"/>
                  </a:lnTo>
                  <a:lnTo>
                    <a:pt x="368" y="292"/>
                  </a:lnTo>
                  <a:lnTo>
                    <a:pt x="356" y="268"/>
                  </a:lnTo>
                  <a:lnTo>
                    <a:pt x="66" y="276"/>
                  </a:lnTo>
                  <a:lnTo>
                    <a:pt x="64" y="250"/>
                  </a:lnTo>
                  <a:lnTo>
                    <a:pt x="54" y="244"/>
                  </a:lnTo>
                  <a:lnTo>
                    <a:pt x="52" y="202"/>
                  </a:lnTo>
                  <a:lnTo>
                    <a:pt x="50" y="196"/>
                  </a:lnTo>
                  <a:lnTo>
                    <a:pt x="46" y="168"/>
                  </a:lnTo>
                  <a:lnTo>
                    <a:pt x="36" y="166"/>
                  </a:lnTo>
                  <a:lnTo>
                    <a:pt x="34" y="138"/>
                  </a:lnTo>
                  <a:lnTo>
                    <a:pt x="22" y="124"/>
                  </a:lnTo>
                  <a:lnTo>
                    <a:pt x="16" y="96"/>
                  </a:lnTo>
                  <a:lnTo>
                    <a:pt x="6" y="92"/>
                  </a:lnTo>
                  <a:lnTo>
                    <a:pt x="0" y="70"/>
                  </a:lnTo>
                  <a:lnTo>
                    <a:pt x="6" y="60"/>
                  </a:lnTo>
                  <a:lnTo>
                    <a:pt x="6" y="8"/>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5" name=""/>
            <p:cNvSpPr/>
            <p:nvPr/>
          </p:nvSpPr>
          <p:spPr>
            <a:xfrm>
              <a:off x="3365280" y="2503440"/>
              <a:ext cx="255240" cy="234720"/>
            </a:xfrm>
            <a:custGeom>
              <a:avLst/>
              <a:gdLst/>
              <a:ahLst/>
              <a:rect l="l" t="t" r="r" b="b"/>
              <a:pathLst>
                <a:path w="503" h="435">
                  <a:moveTo>
                    <a:pt x="288" y="0"/>
                  </a:moveTo>
                  <a:lnTo>
                    <a:pt x="302" y="22"/>
                  </a:lnTo>
                  <a:lnTo>
                    <a:pt x="310" y="56"/>
                  </a:lnTo>
                  <a:lnTo>
                    <a:pt x="318" y="80"/>
                  </a:lnTo>
                  <a:lnTo>
                    <a:pt x="326" y="96"/>
                  </a:lnTo>
                  <a:lnTo>
                    <a:pt x="358" y="114"/>
                  </a:lnTo>
                  <a:lnTo>
                    <a:pt x="360" y="128"/>
                  </a:lnTo>
                  <a:lnTo>
                    <a:pt x="370" y="154"/>
                  </a:lnTo>
                  <a:lnTo>
                    <a:pt x="386" y="158"/>
                  </a:lnTo>
                  <a:lnTo>
                    <a:pt x="396" y="158"/>
                  </a:lnTo>
                  <a:lnTo>
                    <a:pt x="412" y="172"/>
                  </a:lnTo>
                  <a:lnTo>
                    <a:pt x="400" y="218"/>
                  </a:lnTo>
                  <a:lnTo>
                    <a:pt x="424" y="226"/>
                  </a:lnTo>
                  <a:lnTo>
                    <a:pt x="440" y="242"/>
                  </a:lnTo>
                  <a:lnTo>
                    <a:pt x="434" y="260"/>
                  </a:lnTo>
                  <a:lnTo>
                    <a:pt x="460" y="264"/>
                  </a:lnTo>
                  <a:lnTo>
                    <a:pt x="468" y="282"/>
                  </a:lnTo>
                  <a:lnTo>
                    <a:pt x="470" y="312"/>
                  </a:lnTo>
                  <a:lnTo>
                    <a:pt x="484" y="328"/>
                  </a:lnTo>
                  <a:lnTo>
                    <a:pt x="494" y="328"/>
                  </a:lnTo>
                  <a:lnTo>
                    <a:pt x="502" y="334"/>
                  </a:lnTo>
                  <a:lnTo>
                    <a:pt x="502" y="364"/>
                  </a:lnTo>
                  <a:lnTo>
                    <a:pt x="480" y="386"/>
                  </a:lnTo>
                  <a:lnTo>
                    <a:pt x="474" y="390"/>
                  </a:lnTo>
                  <a:lnTo>
                    <a:pt x="472" y="422"/>
                  </a:lnTo>
                  <a:lnTo>
                    <a:pt x="468" y="432"/>
                  </a:lnTo>
                  <a:lnTo>
                    <a:pt x="446" y="434"/>
                  </a:lnTo>
                  <a:lnTo>
                    <a:pt x="418" y="426"/>
                  </a:lnTo>
                  <a:lnTo>
                    <a:pt x="428" y="406"/>
                  </a:lnTo>
                  <a:lnTo>
                    <a:pt x="436" y="394"/>
                  </a:lnTo>
                  <a:lnTo>
                    <a:pt x="432" y="386"/>
                  </a:lnTo>
                  <a:lnTo>
                    <a:pt x="196" y="398"/>
                  </a:lnTo>
                  <a:lnTo>
                    <a:pt x="90" y="402"/>
                  </a:lnTo>
                  <a:lnTo>
                    <a:pt x="86" y="250"/>
                  </a:lnTo>
                  <a:lnTo>
                    <a:pt x="82" y="156"/>
                  </a:lnTo>
                  <a:lnTo>
                    <a:pt x="64" y="140"/>
                  </a:lnTo>
                  <a:lnTo>
                    <a:pt x="62" y="120"/>
                  </a:lnTo>
                  <a:lnTo>
                    <a:pt x="50" y="114"/>
                  </a:lnTo>
                  <a:lnTo>
                    <a:pt x="50" y="98"/>
                  </a:lnTo>
                  <a:lnTo>
                    <a:pt x="64" y="96"/>
                  </a:lnTo>
                  <a:lnTo>
                    <a:pt x="64" y="82"/>
                  </a:lnTo>
                  <a:lnTo>
                    <a:pt x="46" y="68"/>
                  </a:lnTo>
                  <a:lnTo>
                    <a:pt x="24" y="66"/>
                  </a:lnTo>
                  <a:lnTo>
                    <a:pt x="24" y="46"/>
                  </a:lnTo>
                  <a:lnTo>
                    <a:pt x="26" y="32"/>
                  </a:lnTo>
                  <a:lnTo>
                    <a:pt x="14" y="22"/>
                  </a:lnTo>
                  <a:lnTo>
                    <a:pt x="0" y="20"/>
                  </a:lnTo>
                  <a:lnTo>
                    <a:pt x="0" y="6"/>
                  </a:lnTo>
                  <a:lnTo>
                    <a:pt x="288"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6" name=""/>
            <p:cNvSpPr/>
            <p:nvPr/>
          </p:nvSpPr>
          <p:spPr>
            <a:xfrm>
              <a:off x="3409920" y="2711520"/>
              <a:ext cx="193320" cy="185400"/>
            </a:xfrm>
            <a:custGeom>
              <a:avLst/>
              <a:gdLst/>
              <a:ahLst/>
              <a:rect l="l" t="t" r="r" b="b"/>
              <a:pathLst>
                <a:path w="381" h="347">
                  <a:moveTo>
                    <a:pt x="0" y="14"/>
                  </a:moveTo>
                  <a:lnTo>
                    <a:pt x="12" y="66"/>
                  </a:lnTo>
                  <a:lnTo>
                    <a:pt x="16" y="244"/>
                  </a:lnTo>
                  <a:lnTo>
                    <a:pt x="16" y="280"/>
                  </a:lnTo>
                  <a:lnTo>
                    <a:pt x="24" y="292"/>
                  </a:lnTo>
                  <a:lnTo>
                    <a:pt x="58" y="294"/>
                  </a:lnTo>
                  <a:lnTo>
                    <a:pt x="60" y="346"/>
                  </a:lnTo>
                  <a:lnTo>
                    <a:pt x="286" y="338"/>
                  </a:lnTo>
                  <a:lnTo>
                    <a:pt x="290" y="326"/>
                  </a:lnTo>
                  <a:lnTo>
                    <a:pt x="288" y="310"/>
                  </a:lnTo>
                  <a:lnTo>
                    <a:pt x="296" y="306"/>
                  </a:lnTo>
                  <a:lnTo>
                    <a:pt x="290" y="288"/>
                  </a:lnTo>
                  <a:lnTo>
                    <a:pt x="282" y="282"/>
                  </a:lnTo>
                  <a:lnTo>
                    <a:pt x="282" y="276"/>
                  </a:lnTo>
                  <a:lnTo>
                    <a:pt x="300" y="266"/>
                  </a:lnTo>
                  <a:lnTo>
                    <a:pt x="294" y="254"/>
                  </a:lnTo>
                  <a:lnTo>
                    <a:pt x="296" y="240"/>
                  </a:lnTo>
                  <a:lnTo>
                    <a:pt x="286" y="220"/>
                  </a:lnTo>
                  <a:lnTo>
                    <a:pt x="304" y="216"/>
                  </a:lnTo>
                  <a:lnTo>
                    <a:pt x="316" y="198"/>
                  </a:lnTo>
                  <a:lnTo>
                    <a:pt x="324" y="200"/>
                  </a:lnTo>
                  <a:lnTo>
                    <a:pt x="324" y="170"/>
                  </a:lnTo>
                  <a:lnTo>
                    <a:pt x="340" y="148"/>
                  </a:lnTo>
                  <a:lnTo>
                    <a:pt x="352" y="146"/>
                  </a:lnTo>
                  <a:lnTo>
                    <a:pt x="358" y="140"/>
                  </a:lnTo>
                  <a:lnTo>
                    <a:pt x="354" y="128"/>
                  </a:lnTo>
                  <a:lnTo>
                    <a:pt x="362" y="122"/>
                  </a:lnTo>
                  <a:lnTo>
                    <a:pt x="348" y="110"/>
                  </a:lnTo>
                  <a:lnTo>
                    <a:pt x="352" y="98"/>
                  </a:lnTo>
                  <a:lnTo>
                    <a:pt x="360" y="86"/>
                  </a:lnTo>
                  <a:lnTo>
                    <a:pt x="368" y="84"/>
                  </a:lnTo>
                  <a:lnTo>
                    <a:pt x="368" y="72"/>
                  </a:lnTo>
                  <a:lnTo>
                    <a:pt x="374" y="72"/>
                  </a:lnTo>
                  <a:lnTo>
                    <a:pt x="372" y="60"/>
                  </a:lnTo>
                  <a:lnTo>
                    <a:pt x="380" y="58"/>
                  </a:lnTo>
                  <a:lnTo>
                    <a:pt x="380" y="44"/>
                  </a:lnTo>
                  <a:lnTo>
                    <a:pt x="356" y="46"/>
                  </a:lnTo>
                  <a:lnTo>
                    <a:pt x="328" y="38"/>
                  </a:lnTo>
                  <a:lnTo>
                    <a:pt x="338" y="18"/>
                  </a:lnTo>
                  <a:lnTo>
                    <a:pt x="348" y="4"/>
                  </a:lnTo>
                  <a:lnTo>
                    <a:pt x="338" y="0"/>
                  </a:lnTo>
                  <a:lnTo>
                    <a:pt x="0" y="1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7" name=""/>
            <p:cNvSpPr/>
            <p:nvPr/>
          </p:nvSpPr>
          <p:spPr>
            <a:xfrm>
              <a:off x="3519360" y="2400120"/>
              <a:ext cx="155160" cy="279360"/>
            </a:xfrm>
            <a:custGeom>
              <a:avLst/>
              <a:gdLst/>
              <a:ahLst/>
              <a:rect l="l" t="t" r="r" b="b"/>
              <a:pathLst>
                <a:path w="307" h="521">
                  <a:moveTo>
                    <a:pt x="52" y="6"/>
                  </a:moveTo>
                  <a:lnTo>
                    <a:pt x="50" y="22"/>
                  </a:lnTo>
                  <a:lnTo>
                    <a:pt x="62" y="26"/>
                  </a:lnTo>
                  <a:lnTo>
                    <a:pt x="64" y="38"/>
                  </a:lnTo>
                  <a:lnTo>
                    <a:pt x="72" y="46"/>
                  </a:lnTo>
                  <a:lnTo>
                    <a:pt x="82" y="50"/>
                  </a:lnTo>
                  <a:lnTo>
                    <a:pt x="78" y="98"/>
                  </a:lnTo>
                  <a:lnTo>
                    <a:pt x="20" y="124"/>
                  </a:lnTo>
                  <a:lnTo>
                    <a:pt x="28" y="152"/>
                  </a:lnTo>
                  <a:lnTo>
                    <a:pt x="30" y="162"/>
                  </a:lnTo>
                  <a:lnTo>
                    <a:pt x="8" y="192"/>
                  </a:lnTo>
                  <a:lnTo>
                    <a:pt x="6" y="214"/>
                  </a:lnTo>
                  <a:lnTo>
                    <a:pt x="0" y="222"/>
                  </a:lnTo>
                  <a:lnTo>
                    <a:pt x="10" y="270"/>
                  </a:lnTo>
                  <a:lnTo>
                    <a:pt x="20" y="292"/>
                  </a:lnTo>
                  <a:lnTo>
                    <a:pt x="54" y="308"/>
                  </a:lnTo>
                  <a:lnTo>
                    <a:pt x="62" y="346"/>
                  </a:lnTo>
                  <a:lnTo>
                    <a:pt x="82" y="352"/>
                  </a:lnTo>
                  <a:lnTo>
                    <a:pt x="92" y="348"/>
                  </a:lnTo>
                  <a:lnTo>
                    <a:pt x="106" y="368"/>
                  </a:lnTo>
                  <a:lnTo>
                    <a:pt x="96" y="410"/>
                  </a:lnTo>
                  <a:lnTo>
                    <a:pt x="114" y="418"/>
                  </a:lnTo>
                  <a:lnTo>
                    <a:pt x="136" y="432"/>
                  </a:lnTo>
                  <a:lnTo>
                    <a:pt x="130" y="452"/>
                  </a:lnTo>
                  <a:lnTo>
                    <a:pt x="160" y="458"/>
                  </a:lnTo>
                  <a:lnTo>
                    <a:pt x="164" y="488"/>
                  </a:lnTo>
                  <a:lnTo>
                    <a:pt x="168" y="510"/>
                  </a:lnTo>
                  <a:lnTo>
                    <a:pt x="182" y="520"/>
                  </a:lnTo>
                  <a:lnTo>
                    <a:pt x="200" y="520"/>
                  </a:lnTo>
                  <a:lnTo>
                    <a:pt x="208" y="506"/>
                  </a:lnTo>
                  <a:lnTo>
                    <a:pt x="256" y="516"/>
                  </a:lnTo>
                  <a:lnTo>
                    <a:pt x="254" y="504"/>
                  </a:lnTo>
                  <a:lnTo>
                    <a:pt x="238" y="494"/>
                  </a:lnTo>
                  <a:lnTo>
                    <a:pt x="240" y="488"/>
                  </a:lnTo>
                  <a:lnTo>
                    <a:pt x="256" y="474"/>
                  </a:lnTo>
                  <a:lnTo>
                    <a:pt x="270" y="472"/>
                  </a:lnTo>
                  <a:lnTo>
                    <a:pt x="270" y="458"/>
                  </a:lnTo>
                  <a:lnTo>
                    <a:pt x="276" y="442"/>
                  </a:lnTo>
                  <a:lnTo>
                    <a:pt x="262" y="440"/>
                  </a:lnTo>
                  <a:lnTo>
                    <a:pt x="266" y="424"/>
                  </a:lnTo>
                  <a:lnTo>
                    <a:pt x="276" y="408"/>
                  </a:lnTo>
                  <a:lnTo>
                    <a:pt x="270" y="390"/>
                  </a:lnTo>
                  <a:lnTo>
                    <a:pt x="296" y="364"/>
                  </a:lnTo>
                  <a:lnTo>
                    <a:pt x="296" y="352"/>
                  </a:lnTo>
                  <a:lnTo>
                    <a:pt x="306" y="346"/>
                  </a:lnTo>
                  <a:lnTo>
                    <a:pt x="292" y="342"/>
                  </a:lnTo>
                  <a:lnTo>
                    <a:pt x="296" y="306"/>
                  </a:lnTo>
                  <a:lnTo>
                    <a:pt x="286" y="306"/>
                  </a:lnTo>
                  <a:lnTo>
                    <a:pt x="286" y="290"/>
                  </a:lnTo>
                  <a:lnTo>
                    <a:pt x="294" y="266"/>
                  </a:lnTo>
                  <a:lnTo>
                    <a:pt x="286" y="164"/>
                  </a:lnTo>
                  <a:lnTo>
                    <a:pt x="272" y="64"/>
                  </a:lnTo>
                  <a:lnTo>
                    <a:pt x="266" y="48"/>
                  </a:lnTo>
                  <a:lnTo>
                    <a:pt x="268" y="36"/>
                  </a:lnTo>
                  <a:lnTo>
                    <a:pt x="256" y="24"/>
                  </a:lnTo>
                  <a:lnTo>
                    <a:pt x="244" y="22"/>
                  </a:lnTo>
                  <a:lnTo>
                    <a:pt x="242" y="0"/>
                  </a:lnTo>
                  <a:lnTo>
                    <a:pt x="52" y="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8" name=""/>
            <p:cNvSpPr/>
            <p:nvPr/>
          </p:nvSpPr>
          <p:spPr>
            <a:xfrm>
              <a:off x="3457440" y="2176200"/>
              <a:ext cx="199800" cy="227160"/>
            </a:xfrm>
            <a:custGeom>
              <a:avLst/>
              <a:gdLst/>
              <a:ahLst/>
              <a:rect l="l" t="t" r="r" b="b"/>
              <a:pathLst>
                <a:path w="393" h="423">
                  <a:moveTo>
                    <a:pt x="366" y="414"/>
                  </a:moveTo>
                  <a:lnTo>
                    <a:pt x="366" y="394"/>
                  </a:lnTo>
                  <a:lnTo>
                    <a:pt x="360" y="374"/>
                  </a:lnTo>
                  <a:lnTo>
                    <a:pt x="356" y="344"/>
                  </a:lnTo>
                  <a:lnTo>
                    <a:pt x="358" y="324"/>
                  </a:lnTo>
                  <a:lnTo>
                    <a:pt x="362" y="310"/>
                  </a:lnTo>
                  <a:lnTo>
                    <a:pt x="368" y="298"/>
                  </a:lnTo>
                  <a:lnTo>
                    <a:pt x="362" y="284"/>
                  </a:lnTo>
                  <a:lnTo>
                    <a:pt x="356" y="276"/>
                  </a:lnTo>
                  <a:lnTo>
                    <a:pt x="360" y="264"/>
                  </a:lnTo>
                  <a:lnTo>
                    <a:pt x="368" y="260"/>
                  </a:lnTo>
                  <a:lnTo>
                    <a:pt x="368" y="206"/>
                  </a:lnTo>
                  <a:lnTo>
                    <a:pt x="376" y="194"/>
                  </a:lnTo>
                  <a:lnTo>
                    <a:pt x="392" y="178"/>
                  </a:lnTo>
                  <a:lnTo>
                    <a:pt x="390" y="160"/>
                  </a:lnTo>
                  <a:lnTo>
                    <a:pt x="384" y="154"/>
                  </a:lnTo>
                  <a:lnTo>
                    <a:pt x="374" y="158"/>
                  </a:lnTo>
                  <a:lnTo>
                    <a:pt x="370" y="180"/>
                  </a:lnTo>
                  <a:lnTo>
                    <a:pt x="360" y="188"/>
                  </a:lnTo>
                  <a:lnTo>
                    <a:pt x="352" y="194"/>
                  </a:lnTo>
                  <a:lnTo>
                    <a:pt x="350" y="206"/>
                  </a:lnTo>
                  <a:lnTo>
                    <a:pt x="338" y="216"/>
                  </a:lnTo>
                  <a:lnTo>
                    <a:pt x="322" y="218"/>
                  </a:lnTo>
                  <a:lnTo>
                    <a:pt x="330" y="198"/>
                  </a:lnTo>
                  <a:lnTo>
                    <a:pt x="344" y="180"/>
                  </a:lnTo>
                  <a:lnTo>
                    <a:pt x="356" y="164"/>
                  </a:lnTo>
                  <a:lnTo>
                    <a:pt x="360" y="150"/>
                  </a:lnTo>
                  <a:lnTo>
                    <a:pt x="332" y="146"/>
                  </a:lnTo>
                  <a:lnTo>
                    <a:pt x="342" y="112"/>
                  </a:lnTo>
                  <a:lnTo>
                    <a:pt x="314" y="102"/>
                  </a:lnTo>
                  <a:lnTo>
                    <a:pt x="304" y="94"/>
                  </a:lnTo>
                  <a:lnTo>
                    <a:pt x="290" y="90"/>
                  </a:lnTo>
                  <a:lnTo>
                    <a:pt x="284" y="80"/>
                  </a:lnTo>
                  <a:lnTo>
                    <a:pt x="264" y="88"/>
                  </a:lnTo>
                  <a:lnTo>
                    <a:pt x="252" y="76"/>
                  </a:lnTo>
                  <a:lnTo>
                    <a:pt x="224" y="62"/>
                  </a:lnTo>
                  <a:lnTo>
                    <a:pt x="210" y="74"/>
                  </a:lnTo>
                  <a:lnTo>
                    <a:pt x="200" y="76"/>
                  </a:lnTo>
                  <a:lnTo>
                    <a:pt x="192" y="70"/>
                  </a:lnTo>
                  <a:lnTo>
                    <a:pt x="168" y="54"/>
                  </a:lnTo>
                  <a:lnTo>
                    <a:pt x="164" y="48"/>
                  </a:lnTo>
                  <a:lnTo>
                    <a:pt x="166" y="34"/>
                  </a:lnTo>
                  <a:lnTo>
                    <a:pt x="148" y="38"/>
                  </a:lnTo>
                  <a:lnTo>
                    <a:pt x="140" y="30"/>
                  </a:lnTo>
                  <a:lnTo>
                    <a:pt x="126" y="10"/>
                  </a:lnTo>
                  <a:lnTo>
                    <a:pt x="122" y="0"/>
                  </a:lnTo>
                  <a:lnTo>
                    <a:pt x="110" y="4"/>
                  </a:lnTo>
                  <a:lnTo>
                    <a:pt x="84" y="26"/>
                  </a:lnTo>
                  <a:lnTo>
                    <a:pt x="64" y="36"/>
                  </a:lnTo>
                  <a:lnTo>
                    <a:pt x="46" y="38"/>
                  </a:lnTo>
                  <a:lnTo>
                    <a:pt x="30" y="48"/>
                  </a:lnTo>
                  <a:lnTo>
                    <a:pt x="26" y="66"/>
                  </a:lnTo>
                  <a:lnTo>
                    <a:pt x="30" y="90"/>
                  </a:lnTo>
                  <a:lnTo>
                    <a:pt x="2" y="126"/>
                  </a:lnTo>
                  <a:lnTo>
                    <a:pt x="0" y="144"/>
                  </a:lnTo>
                  <a:lnTo>
                    <a:pt x="8" y="148"/>
                  </a:lnTo>
                  <a:lnTo>
                    <a:pt x="2" y="216"/>
                  </a:lnTo>
                  <a:lnTo>
                    <a:pt x="58" y="248"/>
                  </a:lnTo>
                  <a:lnTo>
                    <a:pt x="78" y="264"/>
                  </a:lnTo>
                  <a:lnTo>
                    <a:pt x="80" y="284"/>
                  </a:lnTo>
                  <a:lnTo>
                    <a:pt x="106" y="282"/>
                  </a:lnTo>
                  <a:lnTo>
                    <a:pt x="114" y="322"/>
                  </a:lnTo>
                  <a:lnTo>
                    <a:pt x="128" y="332"/>
                  </a:lnTo>
                  <a:lnTo>
                    <a:pt x="128" y="346"/>
                  </a:lnTo>
                  <a:lnTo>
                    <a:pt x="120" y="380"/>
                  </a:lnTo>
                  <a:lnTo>
                    <a:pt x="132" y="398"/>
                  </a:lnTo>
                  <a:lnTo>
                    <a:pt x="140" y="412"/>
                  </a:lnTo>
                  <a:lnTo>
                    <a:pt x="172" y="414"/>
                  </a:lnTo>
                  <a:lnTo>
                    <a:pt x="174" y="422"/>
                  </a:lnTo>
                  <a:lnTo>
                    <a:pt x="366" y="41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49" name=""/>
            <p:cNvSpPr/>
            <p:nvPr/>
          </p:nvSpPr>
          <p:spPr>
            <a:xfrm>
              <a:off x="3541680" y="2141280"/>
              <a:ext cx="185400" cy="115920"/>
            </a:xfrm>
            <a:custGeom>
              <a:avLst/>
              <a:gdLst/>
              <a:ahLst/>
              <a:rect l="l" t="t" r="r" b="b"/>
              <a:pathLst>
                <a:path w="367" h="215">
                  <a:moveTo>
                    <a:pt x="350" y="76"/>
                  </a:moveTo>
                  <a:lnTo>
                    <a:pt x="366" y="94"/>
                  </a:lnTo>
                  <a:lnTo>
                    <a:pt x="362" y="108"/>
                  </a:lnTo>
                  <a:lnTo>
                    <a:pt x="346" y="112"/>
                  </a:lnTo>
                  <a:lnTo>
                    <a:pt x="318" y="120"/>
                  </a:lnTo>
                  <a:lnTo>
                    <a:pt x="302" y="144"/>
                  </a:lnTo>
                  <a:lnTo>
                    <a:pt x="272" y="144"/>
                  </a:lnTo>
                  <a:lnTo>
                    <a:pt x="260" y="166"/>
                  </a:lnTo>
                  <a:lnTo>
                    <a:pt x="216" y="168"/>
                  </a:lnTo>
                  <a:lnTo>
                    <a:pt x="198" y="214"/>
                  </a:lnTo>
                  <a:lnTo>
                    <a:pt x="168" y="208"/>
                  </a:lnTo>
                  <a:lnTo>
                    <a:pt x="174" y="176"/>
                  </a:lnTo>
                  <a:lnTo>
                    <a:pt x="150" y="168"/>
                  </a:lnTo>
                  <a:lnTo>
                    <a:pt x="144" y="156"/>
                  </a:lnTo>
                  <a:lnTo>
                    <a:pt x="126" y="154"/>
                  </a:lnTo>
                  <a:lnTo>
                    <a:pt x="118" y="142"/>
                  </a:lnTo>
                  <a:lnTo>
                    <a:pt x="98" y="150"/>
                  </a:lnTo>
                  <a:lnTo>
                    <a:pt x="84" y="138"/>
                  </a:lnTo>
                  <a:lnTo>
                    <a:pt x="58" y="126"/>
                  </a:lnTo>
                  <a:lnTo>
                    <a:pt x="42" y="142"/>
                  </a:lnTo>
                  <a:lnTo>
                    <a:pt x="26" y="136"/>
                  </a:lnTo>
                  <a:lnTo>
                    <a:pt x="0" y="114"/>
                  </a:lnTo>
                  <a:lnTo>
                    <a:pt x="6" y="96"/>
                  </a:lnTo>
                  <a:lnTo>
                    <a:pt x="10" y="82"/>
                  </a:lnTo>
                  <a:lnTo>
                    <a:pt x="30" y="72"/>
                  </a:lnTo>
                  <a:lnTo>
                    <a:pt x="52" y="72"/>
                  </a:lnTo>
                  <a:lnTo>
                    <a:pt x="106" y="30"/>
                  </a:lnTo>
                  <a:lnTo>
                    <a:pt x="122" y="2"/>
                  </a:lnTo>
                  <a:lnTo>
                    <a:pt x="174" y="0"/>
                  </a:lnTo>
                  <a:lnTo>
                    <a:pt x="150" y="6"/>
                  </a:lnTo>
                  <a:lnTo>
                    <a:pt x="126" y="36"/>
                  </a:lnTo>
                  <a:lnTo>
                    <a:pt x="112" y="36"/>
                  </a:lnTo>
                  <a:lnTo>
                    <a:pt x="114" y="58"/>
                  </a:lnTo>
                  <a:lnTo>
                    <a:pt x="162" y="62"/>
                  </a:lnTo>
                  <a:lnTo>
                    <a:pt x="182" y="88"/>
                  </a:lnTo>
                  <a:lnTo>
                    <a:pt x="230" y="84"/>
                  </a:lnTo>
                  <a:lnTo>
                    <a:pt x="250" y="72"/>
                  </a:lnTo>
                  <a:lnTo>
                    <a:pt x="278" y="62"/>
                  </a:lnTo>
                  <a:lnTo>
                    <a:pt x="312" y="64"/>
                  </a:lnTo>
                  <a:lnTo>
                    <a:pt x="336" y="46"/>
                  </a:lnTo>
                  <a:lnTo>
                    <a:pt x="340" y="64"/>
                  </a:lnTo>
                  <a:lnTo>
                    <a:pt x="338" y="72"/>
                  </a:lnTo>
                  <a:lnTo>
                    <a:pt x="350" y="7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0" name=""/>
            <p:cNvSpPr/>
            <p:nvPr/>
          </p:nvSpPr>
          <p:spPr>
            <a:xfrm>
              <a:off x="3652560" y="2421000"/>
              <a:ext cx="120600" cy="215640"/>
            </a:xfrm>
            <a:custGeom>
              <a:avLst/>
              <a:gdLst/>
              <a:ahLst/>
              <a:rect l="l" t="t" r="r" b="b"/>
              <a:pathLst>
                <a:path w="239" h="401">
                  <a:moveTo>
                    <a:pt x="12" y="20"/>
                  </a:moveTo>
                  <a:lnTo>
                    <a:pt x="52" y="24"/>
                  </a:lnTo>
                  <a:lnTo>
                    <a:pt x="66" y="6"/>
                  </a:lnTo>
                  <a:lnTo>
                    <a:pt x="204" y="0"/>
                  </a:lnTo>
                  <a:lnTo>
                    <a:pt x="236" y="244"/>
                  </a:lnTo>
                  <a:lnTo>
                    <a:pt x="238" y="256"/>
                  </a:lnTo>
                  <a:lnTo>
                    <a:pt x="234" y="278"/>
                  </a:lnTo>
                  <a:lnTo>
                    <a:pt x="220" y="296"/>
                  </a:lnTo>
                  <a:lnTo>
                    <a:pt x="198" y="294"/>
                  </a:lnTo>
                  <a:lnTo>
                    <a:pt x="196" y="310"/>
                  </a:lnTo>
                  <a:lnTo>
                    <a:pt x="180" y="316"/>
                  </a:lnTo>
                  <a:lnTo>
                    <a:pt x="178" y="336"/>
                  </a:lnTo>
                  <a:lnTo>
                    <a:pt x="166" y="348"/>
                  </a:lnTo>
                  <a:lnTo>
                    <a:pt x="162" y="370"/>
                  </a:lnTo>
                  <a:lnTo>
                    <a:pt x="140" y="372"/>
                  </a:lnTo>
                  <a:lnTo>
                    <a:pt x="138" y="360"/>
                  </a:lnTo>
                  <a:lnTo>
                    <a:pt x="124" y="362"/>
                  </a:lnTo>
                  <a:lnTo>
                    <a:pt x="112" y="388"/>
                  </a:lnTo>
                  <a:lnTo>
                    <a:pt x="102" y="388"/>
                  </a:lnTo>
                  <a:lnTo>
                    <a:pt x="92" y="388"/>
                  </a:lnTo>
                  <a:lnTo>
                    <a:pt x="74" y="390"/>
                  </a:lnTo>
                  <a:lnTo>
                    <a:pt x="72" y="386"/>
                  </a:lnTo>
                  <a:lnTo>
                    <a:pt x="66" y="380"/>
                  </a:lnTo>
                  <a:lnTo>
                    <a:pt x="54" y="380"/>
                  </a:lnTo>
                  <a:lnTo>
                    <a:pt x="44" y="400"/>
                  </a:lnTo>
                  <a:lnTo>
                    <a:pt x="0" y="398"/>
                  </a:lnTo>
                  <a:lnTo>
                    <a:pt x="4" y="386"/>
                  </a:lnTo>
                  <a:lnTo>
                    <a:pt x="12" y="364"/>
                  </a:lnTo>
                  <a:lnTo>
                    <a:pt x="6" y="350"/>
                  </a:lnTo>
                  <a:lnTo>
                    <a:pt x="34" y="324"/>
                  </a:lnTo>
                  <a:lnTo>
                    <a:pt x="34" y="314"/>
                  </a:lnTo>
                  <a:lnTo>
                    <a:pt x="46" y="308"/>
                  </a:lnTo>
                  <a:lnTo>
                    <a:pt x="28" y="298"/>
                  </a:lnTo>
                  <a:lnTo>
                    <a:pt x="34" y="266"/>
                  </a:lnTo>
                  <a:lnTo>
                    <a:pt x="22" y="264"/>
                  </a:lnTo>
                  <a:lnTo>
                    <a:pt x="24" y="242"/>
                  </a:lnTo>
                  <a:lnTo>
                    <a:pt x="32" y="220"/>
                  </a:lnTo>
                  <a:lnTo>
                    <a:pt x="26" y="118"/>
                  </a:lnTo>
                  <a:lnTo>
                    <a:pt x="12" y="2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1" name=""/>
            <p:cNvSpPr/>
            <p:nvPr/>
          </p:nvSpPr>
          <p:spPr>
            <a:xfrm>
              <a:off x="3679560" y="2222280"/>
              <a:ext cx="150480" cy="203400"/>
            </a:xfrm>
            <a:custGeom>
              <a:avLst/>
              <a:gdLst/>
              <a:ahLst/>
              <a:rect l="l" t="t" r="r" b="b"/>
              <a:pathLst>
                <a:path w="297" h="379">
                  <a:moveTo>
                    <a:pt x="152" y="378"/>
                  </a:moveTo>
                  <a:lnTo>
                    <a:pt x="148" y="368"/>
                  </a:lnTo>
                  <a:lnTo>
                    <a:pt x="8" y="374"/>
                  </a:lnTo>
                  <a:lnTo>
                    <a:pt x="20" y="358"/>
                  </a:lnTo>
                  <a:lnTo>
                    <a:pt x="32" y="332"/>
                  </a:lnTo>
                  <a:lnTo>
                    <a:pt x="46" y="312"/>
                  </a:lnTo>
                  <a:lnTo>
                    <a:pt x="30" y="286"/>
                  </a:lnTo>
                  <a:lnTo>
                    <a:pt x="28" y="242"/>
                  </a:lnTo>
                  <a:lnTo>
                    <a:pt x="14" y="222"/>
                  </a:lnTo>
                  <a:lnTo>
                    <a:pt x="4" y="210"/>
                  </a:lnTo>
                  <a:lnTo>
                    <a:pt x="4" y="198"/>
                  </a:lnTo>
                  <a:lnTo>
                    <a:pt x="12" y="188"/>
                  </a:lnTo>
                  <a:lnTo>
                    <a:pt x="0" y="156"/>
                  </a:lnTo>
                  <a:lnTo>
                    <a:pt x="20" y="124"/>
                  </a:lnTo>
                  <a:lnTo>
                    <a:pt x="10" y="110"/>
                  </a:lnTo>
                  <a:lnTo>
                    <a:pt x="10" y="96"/>
                  </a:lnTo>
                  <a:lnTo>
                    <a:pt x="22" y="76"/>
                  </a:lnTo>
                  <a:lnTo>
                    <a:pt x="26" y="58"/>
                  </a:lnTo>
                  <a:lnTo>
                    <a:pt x="46" y="60"/>
                  </a:lnTo>
                  <a:lnTo>
                    <a:pt x="44" y="80"/>
                  </a:lnTo>
                  <a:lnTo>
                    <a:pt x="54" y="86"/>
                  </a:lnTo>
                  <a:lnTo>
                    <a:pt x="66" y="76"/>
                  </a:lnTo>
                  <a:lnTo>
                    <a:pt x="62" y="46"/>
                  </a:lnTo>
                  <a:lnTo>
                    <a:pt x="68" y="38"/>
                  </a:lnTo>
                  <a:lnTo>
                    <a:pt x="80" y="40"/>
                  </a:lnTo>
                  <a:lnTo>
                    <a:pt x="76" y="12"/>
                  </a:lnTo>
                  <a:lnTo>
                    <a:pt x="90" y="2"/>
                  </a:lnTo>
                  <a:lnTo>
                    <a:pt x="138" y="0"/>
                  </a:lnTo>
                  <a:lnTo>
                    <a:pt x="158" y="10"/>
                  </a:lnTo>
                  <a:lnTo>
                    <a:pt x="160" y="20"/>
                  </a:lnTo>
                  <a:lnTo>
                    <a:pt x="178" y="20"/>
                  </a:lnTo>
                  <a:lnTo>
                    <a:pt x="204" y="28"/>
                  </a:lnTo>
                  <a:lnTo>
                    <a:pt x="208" y="42"/>
                  </a:lnTo>
                  <a:lnTo>
                    <a:pt x="198" y="50"/>
                  </a:lnTo>
                  <a:lnTo>
                    <a:pt x="218" y="96"/>
                  </a:lnTo>
                  <a:lnTo>
                    <a:pt x="218" y="110"/>
                  </a:lnTo>
                  <a:lnTo>
                    <a:pt x="186" y="152"/>
                  </a:lnTo>
                  <a:lnTo>
                    <a:pt x="174" y="176"/>
                  </a:lnTo>
                  <a:lnTo>
                    <a:pt x="180" y="184"/>
                  </a:lnTo>
                  <a:lnTo>
                    <a:pt x="200" y="186"/>
                  </a:lnTo>
                  <a:lnTo>
                    <a:pt x="210" y="176"/>
                  </a:lnTo>
                  <a:lnTo>
                    <a:pt x="232" y="138"/>
                  </a:lnTo>
                  <a:lnTo>
                    <a:pt x="254" y="138"/>
                  </a:lnTo>
                  <a:lnTo>
                    <a:pt x="280" y="174"/>
                  </a:lnTo>
                  <a:lnTo>
                    <a:pt x="280" y="198"/>
                  </a:lnTo>
                  <a:lnTo>
                    <a:pt x="278" y="212"/>
                  </a:lnTo>
                  <a:lnTo>
                    <a:pt x="296" y="224"/>
                  </a:lnTo>
                  <a:lnTo>
                    <a:pt x="294" y="248"/>
                  </a:lnTo>
                  <a:lnTo>
                    <a:pt x="284" y="266"/>
                  </a:lnTo>
                  <a:lnTo>
                    <a:pt x="278" y="288"/>
                  </a:lnTo>
                  <a:lnTo>
                    <a:pt x="272" y="302"/>
                  </a:lnTo>
                  <a:lnTo>
                    <a:pt x="254" y="306"/>
                  </a:lnTo>
                  <a:lnTo>
                    <a:pt x="262" y="328"/>
                  </a:lnTo>
                  <a:lnTo>
                    <a:pt x="254" y="334"/>
                  </a:lnTo>
                  <a:lnTo>
                    <a:pt x="238" y="362"/>
                  </a:lnTo>
                  <a:lnTo>
                    <a:pt x="152" y="378"/>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2" name=""/>
            <p:cNvSpPr/>
            <p:nvPr/>
          </p:nvSpPr>
          <p:spPr>
            <a:xfrm>
              <a:off x="3755880" y="2384280"/>
              <a:ext cx="159840" cy="198360"/>
            </a:xfrm>
            <a:custGeom>
              <a:avLst/>
              <a:gdLst/>
              <a:ahLst/>
              <a:rect l="l" t="t" r="r" b="b"/>
              <a:pathLst>
                <a:path w="315" h="367">
                  <a:moveTo>
                    <a:pt x="0" y="74"/>
                  </a:moveTo>
                  <a:lnTo>
                    <a:pt x="86" y="60"/>
                  </a:lnTo>
                  <a:lnTo>
                    <a:pt x="130" y="60"/>
                  </a:lnTo>
                  <a:lnTo>
                    <a:pt x="142" y="68"/>
                  </a:lnTo>
                  <a:lnTo>
                    <a:pt x="192" y="64"/>
                  </a:lnTo>
                  <a:lnTo>
                    <a:pt x="196" y="58"/>
                  </a:lnTo>
                  <a:lnTo>
                    <a:pt x="212" y="56"/>
                  </a:lnTo>
                  <a:lnTo>
                    <a:pt x="224" y="48"/>
                  </a:lnTo>
                  <a:lnTo>
                    <a:pt x="230" y="24"/>
                  </a:lnTo>
                  <a:lnTo>
                    <a:pt x="252" y="12"/>
                  </a:lnTo>
                  <a:lnTo>
                    <a:pt x="286" y="0"/>
                  </a:lnTo>
                  <a:lnTo>
                    <a:pt x="312" y="126"/>
                  </a:lnTo>
                  <a:lnTo>
                    <a:pt x="306" y="136"/>
                  </a:lnTo>
                  <a:lnTo>
                    <a:pt x="314" y="148"/>
                  </a:lnTo>
                  <a:lnTo>
                    <a:pt x="308" y="160"/>
                  </a:lnTo>
                  <a:lnTo>
                    <a:pt x="302" y="172"/>
                  </a:lnTo>
                  <a:lnTo>
                    <a:pt x="304" y="226"/>
                  </a:lnTo>
                  <a:lnTo>
                    <a:pt x="296" y="238"/>
                  </a:lnTo>
                  <a:lnTo>
                    <a:pt x="284" y="238"/>
                  </a:lnTo>
                  <a:lnTo>
                    <a:pt x="282" y="262"/>
                  </a:lnTo>
                  <a:lnTo>
                    <a:pt x="256" y="258"/>
                  </a:lnTo>
                  <a:lnTo>
                    <a:pt x="240" y="268"/>
                  </a:lnTo>
                  <a:lnTo>
                    <a:pt x="254" y="276"/>
                  </a:lnTo>
                  <a:lnTo>
                    <a:pt x="246" y="292"/>
                  </a:lnTo>
                  <a:lnTo>
                    <a:pt x="258" y="306"/>
                  </a:lnTo>
                  <a:lnTo>
                    <a:pt x="258" y="316"/>
                  </a:lnTo>
                  <a:lnTo>
                    <a:pt x="232" y="300"/>
                  </a:lnTo>
                  <a:lnTo>
                    <a:pt x="216" y="312"/>
                  </a:lnTo>
                  <a:lnTo>
                    <a:pt x="222" y="344"/>
                  </a:lnTo>
                  <a:lnTo>
                    <a:pt x="214" y="348"/>
                  </a:lnTo>
                  <a:lnTo>
                    <a:pt x="208" y="364"/>
                  </a:lnTo>
                  <a:lnTo>
                    <a:pt x="196" y="366"/>
                  </a:lnTo>
                  <a:lnTo>
                    <a:pt x="196" y="348"/>
                  </a:lnTo>
                  <a:lnTo>
                    <a:pt x="184" y="348"/>
                  </a:lnTo>
                  <a:lnTo>
                    <a:pt x="180" y="332"/>
                  </a:lnTo>
                  <a:lnTo>
                    <a:pt x="172" y="324"/>
                  </a:lnTo>
                  <a:lnTo>
                    <a:pt x="158" y="322"/>
                  </a:lnTo>
                  <a:lnTo>
                    <a:pt x="152" y="334"/>
                  </a:lnTo>
                  <a:lnTo>
                    <a:pt x="142" y="346"/>
                  </a:lnTo>
                  <a:lnTo>
                    <a:pt x="118" y="352"/>
                  </a:lnTo>
                  <a:lnTo>
                    <a:pt x="92" y="342"/>
                  </a:lnTo>
                  <a:lnTo>
                    <a:pt x="60" y="336"/>
                  </a:lnTo>
                  <a:lnTo>
                    <a:pt x="58" y="316"/>
                  </a:lnTo>
                  <a:lnTo>
                    <a:pt x="50" y="312"/>
                  </a:lnTo>
                  <a:lnTo>
                    <a:pt x="30" y="312"/>
                  </a:lnTo>
                  <a:lnTo>
                    <a:pt x="0" y="7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3" name=""/>
            <p:cNvSpPr/>
            <p:nvPr/>
          </p:nvSpPr>
          <p:spPr>
            <a:xfrm>
              <a:off x="3902040" y="2342880"/>
              <a:ext cx="218520" cy="154080"/>
            </a:xfrm>
            <a:custGeom>
              <a:avLst/>
              <a:gdLst/>
              <a:ahLst/>
              <a:rect l="l" t="t" r="r" b="b"/>
              <a:pathLst>
                <a:path w="432" h="285">
                  <a:moveTo>
                    <a:pt x="0" y="76"/>
                  </a:moveTo>
                  <a:lnTo>
                    <a:pt x="24" y="52"/>
                  </a:lnTo>
                  <a:lnTo>
                    <a:pt x="42" y="40"/>
                  </a:lnTo>
                  <a:lnTo>
                    <a:pt x="52" y="54"/>
                  </a:lnTo>
                  <a:lnTo>
                    <a:pt x="44" y="62"/>
                  </a:lnTo>
                  <a:lnTo>
                    <a:pt x="152" y="48"/>
                  </a:lnTo>
                  <a:lnTo>
                    <a:pt x="339" y="4"/>
                  </a:lnTo>
                  <a:lnTo>
                    <a:pt x="363" y="0"/>
                  </a:lnTo>
                  <a:lnTo>
                    <a:pt x="365" y="8"/>
                  </a:lnTo>
                  <a:lnTo>
                    <a:pt x="381" y="14"/>
                  </a:lnTo>
                  <a:lnTo>
                    <a:pt x="383" y="26"/>
                  </a:lnTo>
                  <a:lnTo>
                    <a:pt x="391" y="40"/>
                  </a:lnTo>
                  <a:lnTo>
                    <a:pt x="403" y="40"/>
                  </a:lnTo>
                  <a:lnTo>
                    <a:pt x="411" y="54"/>
                  </a:lnTo>
                  <a:lnTo>
                    <a:pt x="403" y="62"/>
                  </a:lnTo>
                  <a:lnTo>
                    <a:pt x="403" y="78"/>
                  </a:lnTo>
                  <a:lnTo>
                    <a:pt x="393" y="94"/>
                  </a:lnTo>
                  <a:lnTo>
                    <a:pt x="401" y="100"/>
                  </a:lnTo>
                  <a:lnTo>
                    <a:pt x="391" y="110"/>
                  </a:lnTo>
                  <a:lnTo>
                    <a:pt x="391" y="124"/>
                  </a:lnTo>
                  <a:lnTo>
                    <a:pt x="401" y="136"/>
                  </a:lnTo>
                  <a:lnTo>
                    <a:pt x="403" y="150"/>
                  </a:lnTo>
                  <a:lnTo>
                    <a:pt x="423" y="152"/>
                  </a:lnTo>
                  <a:lnTo>
                    <a:pt x="431" y="164"/>
                  </a:lnTo>
                  <a:lnTo>
                    <a:pt x="421" y="188"/>
                  </a:lnTo>
                  <a:lnTo>
                    <a:pt x="411" y="200"/>
                  </a:lnTo>
                  <a:lnTo>
                    <a:pt x="387" y="212"/>
                  </a:lnTo>
                  <a:lnTo>
                    <a:pt x="373" y="230"/>
                  </a:lnTo>
                  <a:lnTo>
                    <a:pt x="241" y="252"/>
                  </a:lnTo>
                  <a:lnTo>
                    <a:pt x="40" y="284"/>
                  </a:lnTo>
                  <a:lnTo>
                    <a:pt x="22" y="220"/>
                  </a:lnTo>
                  <a:lnTo>
                    <a:pt x="18" y="212"/>
                  </a:lnTo>
                  <a:lnTo>
                    <a:pt x="24" y="196"/>
                  </a:lnTo>
                  <a:lnTo>
                    <a:pt x="0" y="7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4" name=""/>
            <p:cNvSpPr/>
            <p:nvPr/>
          </p:nvSpPr>
          <p:spPr>
            <a:xfrm>
              <a:off x="3855960" y="2466720"/>
              <a:ext cx="150480" cy="169920"/>
            </a:xfrm>
            <a:custGeom>
              <a:avLst/>
              <a:gdLst/>
              <a:ahLst/>
              <a:rect l="l" t="t" r="r" b="b"/>
              <a:pathLst>
                <a:path w="298" h="313">
                  <a:moveTo>
                    <a:pt x="114" y="0"/>
                  </a:moveTo>
                  <a:lnTo>
                    <a:pt x="104" y="14"/>
                  </a:lnTo>
                  <a:lnTo>
                    <a:pt x="108" y="60"/>
                  </a:lnTo>
                  <a:lnTo>
                    <a:pt x="104" y="84"/>
                  </a:lnTo>
                  <a:lnTo>
                    <a:pt x="88" y="82"/>
                  </a:lnTo>
                  <a:lnTo>
                    <a:pt x="82" y="106"/>
                  </a:lnTo>
                  <a:lnTo>
                    <a:pt x="58" y="104"/>
                  </a:lnTo>
                  <a:lnTo>
                    <a:pt x="48" y="110"/>
                  </a:lnTo>
                  <a:lnTo>
                    <a:pt x="54" y="122"/>
                  </a:lnTo>
                  <a:lnTo>
                    <a:pt x="50" y="136"/>
                  </a:lnTo>
                  <a:lnTo>
                    <a:pt x="62" y="150"/>
                  </a:lnTo>
                  <a:lnTo>
                    <a:pt x="56" y="160"/>
                  </a:lnTo>
                  <a:lnTo>
                    <a:pt x="36" y="146"/>
                  </a:lnTo>
                  <a:lnTo>
                    <a:pt x="22" y="156"/>
                  </a:lnTo>
                  <a:lnTo>
                    <a:pt x="26" y="192"/>
                  </a:lnTo>
                  <a:lnTo>
                    <a:pt x="16" y="192"/>
                  </a:lnTo>
                  <a:lnTo>
                    <a:pt x="14" y="208"/>
                  </a:lnTo>
                  <a:lnTo>
                    <a:pt x="0" y="214"/>
                  </a:lnTo>
                  <a:lnTo>
                    <a:pt x="4" y="228"/>
                  </a:lnTo>
                  <a:lnTo>
                    <a:pt x="8" y="240"/>
                  </a:lnTo>
                  <a:lnTo>
                    <a:pt x="12" y="256"/>
                  </a:lnTo>
                  <a:lnTo>
                    <a:pt x="30" y="266"/>
                  </a:lnTo>
                  <a:lnTo>
                    <a:pt x="48" y="270"/>
                  </a:lnTo>
                  <a:lnTo>
                    <a:pt x="50" y="286"/>
                  </a:lnTo>
                  <a:lnTo>
                    <a:pt x="72" y="298"/>
                  </a:lnTo>
                  <a:lnTo>
                    <a:pt x="74" y="312"/>
                  </a:lnTo>
                  <a:lnTo>
                    <a:pt x="96" y="306"/>
                  </a:lnTo>
                  <a:lnTo>
                    <a:pt x="96" y="298"/>
                  </a:lnTo>
                  <a:lnTo>
                    <a:pt x="128" y="300"/>
                  </a:lnTo>
                  <a:lnTo>
                    <a:pt x="132" y="292"/>
                  </a:lnTo>
                  <a:lnTo>
                    <a:pt x="148" y="290"/>
                  </a:lnTo>
                  <a:lnTo>
                    <a:pt x="148" y="274"/>
                  </a:lnTo>
                  <a:lnTo>
                    <a:pt x="171" y="274"/>
                  </a:lnTo>
                  <a:lnTo>
                    <a:pt x="173" y="262"/>
                  </a:lnTo>
                  <a:lnTo>
                    <a:pt x="185" y="250"/>
                  </a:lnTo>
                  <a:lnTo>
                    <a:pt x="187" y="232"/>
                  </a:lnTo>
                  <a:lnTo>
                    <a:pt x="197" y="222"/>
                  </a:lnTo>
                  <a:lnTo>
                    <a:pt x="195" y="198"/>
                  </a:lnTo>
                  <a:lnTo>
                    <a:pt x="203" y="188"/>
                  </a:lnTo>
                  <a:lnTo>
                    <a:pt x="209" y="172"/>
                  </a:lnTo>
                  <a:lnTo>
                    <a:pt x="213" y="160"/>
                  </a:lnTo>
                  <a:lnTo>
                    <a:pt x="229" y="156"/>
                  </a:lnTo>
                  <a:lnTo>
                    <a:pt x="235" y="168"/>
                  </a:lnTo>
                  <a:lnTo>
                    <a:pt x="255" y="132"/>
                  </a:lnTo>
                  <a:lnTo>
                    <a:pt x="273" y="130"/>
                  </a:lnTo>
                  <a:lnTo>
                    <a:pt x="277" y="118"/>
                  </a:lnTo>
                  <a:lnTo>
                    <a:pt x="271" y="106"/>
                  </a:lnTo>
                  <a:lnTo>
                    <a:pt x="295" y="100"/>
                  </a:lnTo>
                  <a:lnTo>
                    <a:pt x="289" y="82"/>
                  </a:lnTo>
                  <a:lnTo>
                    <a:pt x="289" y="62"/>
                  </a:lnTo>
                  <a:lnTo>
                    <a:pt x="297" y="60"/>
                  </a:lnTo>
                  <a:lnTo>
                    <a:pt x="293" y="50"/>
                  </a:lnTo>
                  <a:lnTo>
                    <a:pt x="263" y="56"/>
                  </a:lnTo>
                  <a:lnTo>
                    <a:pt x="243" y="52"/>
                  </a:lnTo>
                  <a:lnTo>
                    <a:pt x="243" y="68"/>
                  </a:lnTo>
                  <a:lnTo>
                    <a:pt x="211" y="88"/>
                  </a:lnTo>
                  <a:lnTo>
                    <a:pt x="203" y="40"/>
                  </a:lnTo>
                  <a:lnTo>
                    <a:pt x="130" y="50"/>
                  </a:lnTo>
                  <a:lnTo>
                    <a:pt x="114"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5" name=""/>
            <p:cNvSpPr/>
            <p:nvPr/>
          </p:nvSpPr>
          <p:spPr>
            <a:xfrm>
              <a:off x="3606840" y="2552760"/>
              <a:ext cx="272520" cy="156960"/>
            </a:xfrm>
            <a:custGeom>
              <a:avLst/>
              <a:gdLst/>
              <a:ahLst/>
              <a:rect l="l" t="t" r="r" b="b"/>
              <a:pathLst>
                <a:path w="541" h="291">
                  <a:moveTo>
                    <a:pt x="540" y="112"/>
                  </a:moveTo>
                  <a:lnTo>
                    <a:pt x="540" y="148"/>
                  </a:lnTo>
                  <a:lnTo>
                    <a:pt x="530" y="150"/>
                  </a:lnTo>
                  <a:lnTo>
                    <a:pt x="524" y="160"/>
                  </a:lnTo>
                  <a:lnTo>
                    <a:pt x="512" y="152"/>
                  </a:lnTo>
                  <a:lnTo>
                    <a:pt x="508" y="166"/>
                  </a:lnTo>
                  <a:lnTo>
                    <a:pt x="500" y="164"/>
                  </a:lnTo>
                  <a:lnTo>
                    <a:pt x="498" y="184"/>
                  </a:lnTo>
                  <a:lnTo>
                    <a:pt x="490" y="196"/>
                  </a:lnTo>
                  <a:lnTo>
                    <a:pt x="482" y="194"/>
                  </a:lnTo>
                  <a:lnTo>
                    <a:pt x="482" y="204"/>
                  </a:lnTo>
                  <a:lnTo>
                    <a:pt x="466" y="202"/>
                  </a:lnTo>
                  <a:lnTo>
                    <a:pt x="464" y="220"/>
                  </a:lnTo>
                  <a:lnTo>
                    <a:pt x="452" y="220"/>
                  </a:lnTo>
                  <a:lnTo>
                    <a:pt x="452" y="228"/>
                  </a:lnTo>
                  <a:lnTo>
                    <a:pt x="342" y="244"/>
                  </a:lnTo>
                  <a:lnTo>
                    <a:pt x="238" y="254"/>
                  </a:lnTo>
                  <a:lnTo>
                    <a:pt x="162" y="254"/>
                  </a:lnTo>
                  <a:lnTo>
                    <a:pt x="148" y="270"/>
                  </a:lnTo>
                  <a:lnTo>
                    <a:pt x="136" y="268"/>
                  </a:lnTo>
                  <a:lnTo>
                    <a:pt x="126" y="260"/>
                  </a:lnTo>
                  <a:lnTo>
                    <a:pt x="116" y="262"/>
                  </a:lnTo>
                  <a:lnTo>
                    <a:pt x="96" y="276"/>
                  </a:lnTo>
                  <a:lnTo>
                    <a:pt x="70" y="290"/>
                  </a:lnTo>
                  <a:lnTo>
                    <a:pt x="44" y="288"/>
                  </a:lnTo>
                  <a:lnTo>
                    <a:pt x="0" y="290"/>
                  </a:lnTo>
                  <a:lnTo>
                    <a:pt x="26" y="270"/>
                  </a:lnTo>
                  <a:lnTo>
                    <a:pt x="24" y="236"/>
                  </a:lnTo>
                  <a:lnTo>
                    <a:pt x="36" y="222"/>
                  </a:lnTo>
                  <a:lnTo>
                    <a:pt x="82" y="230"/>
                  </a:lnTo>
                  <a:lnTo>
                    <a:pt x="78" y="220"/>
                  </a:lnTo>
                  <a:lnTo>
                    <a:pt x="64" y="204"/>
                  </a:lnTo>
                  <a:lnTo>
                    <a:pt x="82" y="188"/>
                  </a:lnTo>
                  <a:lnTo>
                    <a:pt x="96" y="184"/>
                  </a:lnTo>
                  <a:lnTo>
                    <a:pt x="104" y="156"/>
                  </a:lnTo>
                  <a:lnTo>
                    <a:pt x="130" y="152"/>
                  </a:lnTo>
                  <a:lnTo>
                    <a:pt x="142" y="134"/>
                  </a:lnTo>
                  <a:lnTo>
                    <a:pt x="154" y="134"/>
                  </a:lnTo>
                  <a:lnTo>
                    <a:pt x="164" y="144"/>
                  </a:lnTo>
                  <a:lnTo>
                    <a:pt x="202" y="142"/>
                  </a:lnTo>
                  <a:lnTo>
                    <a:pt x="214" y="114"/>
                  </a:lnTo>
                  <a:lnTo>
                    <a:pt x="224" y="114"/>
                  </a:lnTo>
                  <a:lnTo>
                    <a:pt x="230" y="124"/>
                  </a:lnTo>
                  <a:lnTo>
                    <a:pt x="248" y="124"/>
                  </a:lnTo>
                  <a:lnTo>
                    <a:pt x="252" y="102"/>
                  </a:lnTo>
                  <a:lnTo>
                    <a:pt x="266" y="94"/>
                  </a:lnTo>
                  <a:lnTo>
                    <a:pt x="268" y="70"/>
                  </a:lnTo>
                  <a:lnTo>
                    <a:pt x="284" y="66"/>
                  </a:lnTo>
                  <a:lnTo>
                    <a:pt x="286" y="46"/>
                  </a:lnTo>
                  <a:lnTo>
                    <a:pt x="308" y="50"/>
                  </a:lnTo>
                  <a:lnTo>
                    <a:pt x="326" y="24"/>
                  </a:lnTo>
                  <a:lnTo>
                    <a:pt x="326" y="2"/>
                  </a:lnTo>
                  <a:lnTo>
                    <a:pt x="350" y="0"/>
                  </a:lnTo>
                  <a:lnTo>
                    <a:pt x="354" y="20"/>
                  </a:lnTo>
                  <a:lnTo>
                    <a:pt x="386" y="28"/>
                  </a:lnTo>
                  <a:lnTo>
                    <a:pt x="414" y="38"/>
                  </a:lnTo>
                  <a:lnTo>
                    <a:pt x="442" y="28"/>
                  </a:lnTo>
                  <a:lnTo>
                    <a:pt x="454" y="8"/>
                  </a:lnTo>
                  <a:lnTo>
                    <a:pt x="466" y="8"/>
                  </a:lnTo>
                  <a:lnTo>
                    <a:pt x="476" y="20"/>
                  </a:lnTo>
                  <a:lnTo>
                    <a:pt x="478" y="34"/>
                  </a:lnTo>
                  <a:lnTo>
                    <a:pt x="492" y="34"/>
                  </a:lnTo>
                  <a:lnTo>
                    <a:pt x="490" y="56"/>
                  </a:lnTo>
                  <a:lnTo>
                    <a:pt x="504" y="100"/>
                  </a:lnTo>
                  <a:lnTo>
                    <a:pt x="526" y="106"/>
                  </a:lnTo>
                  <a:lnTo>
                    <a:pt x="540" y="112"/>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6" name=""/>
            <p:cNvSpPr/>
            <p:nvPr/>
          </p:nvSpPr>
          <p:spPr>
            <a:xfrm>
              <a:off x="3959280" y="2466720"/>
              <a:ext cx="174240" cy="86040"/>
            </a:xfrm>
            <a:custGeom>
              <a:avLst/>
              <a:gdLst/>
              <a:ahLst/>
              <a:rect l="l" t="t" r="r" b="b"/>
              <a:pathLst>
                <a:path w="345" h="159">
                  <a:moveTo>
                    <a:pt x="338" y="102"/>
                  </a:moveTo>
                  <a:lnTo>
                    <a:pt x="344" y="122"/>
                  </a:lnTo>
                  <a:lnTo>
                    <a:pt x="338" y="122"/>
                  </a:lnTo>
                  <a:lnTo>
                    <a:pt x="338" y="128"/>
                  </a:lnTo>
                  <a:lnTo>
                    <a:pt x="330" y="136"/>
                  </a:lnTo>
                  <a:lnTo>
                    <a:pt x="330" y="148"/>
                  </a:lnTo>
                  <a:lnTo>
                    <a:pt x="294" y="156"/>
                  </a:lnTo>
                  <a:lnTo>
                    <a:pt x="286" y="138"/>
                  </a:lnTo>
                  <a:lnTo>
                    <a:pt x="274" y="138"/>
                  </a:lnTo>
                  <a:lnTo>
                    <a:pt x="260" y="104"/>
                  </a:lnTo>
                  <a:lnTo>
                    <a:pt x="270" y="88"/>
                  </a:lnTo>
                  <a:lnTo>
                    <a:pt x="260" y="88"/>
                  </a:lnTo>
                  <a:lnTo>
                    <a:pt x="246" y="72"/>
                  </a:lnTo>
                  <a:lnTo>
                    <a:pt x="256" y="54"/>
                  </a:lnTo>
                  <a:lnTo>
                    <a:pt x="250" y="52"/>
                  </a:lnTo>
                  <a:lnTo>
                    <a:pt x="248" y="36"/>
                  </a:lnTo>
                  <a:lnTo>
                    <a:pt x="256" y="14"/>
                  </a:lnTo>
                  <a:lnTo>
                    <a:pt x="240" y="18"/>
                  </a:lnTo>
                  <a:lnTo>
                    <a:pt x="236" y="36"/>
                  </a:lnTo>
                  <a:lnTo>
                    <a:pt x="222" y="46"/>
                  </a:lnTo>
                  <a:lnTo>
                    <a:pt x="232" y="60"/>
                  </a:lnTo>
                  <a:lnTo>
                    <a:pt x="230" y="76"/>
                  </a:lnTo>
                  <a:lnTo>
                    <a:pt x="238" y="78"/>
                  </a:lnTo>
                  <a:lnTo>
                    <a:pt x="230" y="94"/>
                  </a:lnTo>
                  <a:lnTo>
                    <a:pt x="236" y="112"/>
                  </a:lnTo>
                  <a:lnTo>
                    <a:pt x="240" y="136"/>
                  </a:lnTo>
                  <a:lnTo>
                    <a:pt x="254" y="146"/>
                  </a:lnTo>
                  <a:lnTo>
                    <a:pt x="248" y="158"/>
                  </a:lnTo>
                  <a:lnTo>
                    <a:pt x="238" y="152"/>
                  </a:lnTo>
                  <a:lnTo>
                    <a:pt x="220" y="154"/>
                  </a:lnTo>
                  <a:lnTo>
                    <a:pt x="216" y="144"/>
                  </a:lnTo>
                  <a:lnTo>
                    <a:pt x="190" y="148"/>
                  </a:lnTo>
                  <a:lnTo>
                    <a:pt x="184" y="124"/>
                  </a:lnTo>
                  <a:lnTo>
                    <a:pt x="186" y="110"/>
                  </a:lnTo>
                  <a:lnTo>
                    <a:pt x="200" y="92"/>
                  </a:lnTo>
                  <a:lnTo>
                    <a:pt x="192" y="80"/>
                  </a:lnTo>
                  <a:lnTo>
                    <a:pt x="156" y="76"/>
                  </a:lnTo>
                  <a:lnTo>
                    <a:pt x="152" y="58"/>
                  </a:lnTo>
                  <a:lnTo>
                    <a:pt x="138" y="60"/>
                  </a:lnTo>
                  <a:lnTo>
                    <a:pt x="132" y="76"/>
                  </a:lnTo>
                  <a:lnTo>
                    <a:pt x="110" y="80"/>
                  </a:lnTo>
                  <a:lnTo>
                    <a:pt x="92" y="64"/>
                  </a:lnTo>
                  <a:lnTo>
                    <a:pt x="88" y="48"/>
                  </a:lnTo>
                  <a:lnTo>
                    <a:pt x="62" y="56"/>
                  </a:lnTo>
                  <a:lnTo>
                    <a:pt x="40" y="54"/>
                  </a:lnTo>
                  <a:lnTo>
                    <a:pt x="38" y="70"/>
                  </a:lnTo>
                  <a:lnTo>
                    <a:pt x="6" y="88"/>
                  </a:lnTo>
                  <a:lnTo>
                    <a:pt x="0" y="42"/>
                  </a:lnTo>
                  <a:lnTo>
                    <a:pt x="262" y="0"/>
                  </a:lnTo>
                  <a:lnTo>
                    <a:pt x="294" y="102"/>
                  </a:lnTo>
                  <a:lnTo>
                    <a:pt x="338" y="102"/>
                  </a:lnTo>
                </a:path>
              </a:pathLst>
            </a:custGeom>
            <a:solidFill>
              <a:srgbClr val="00f008"/>
            </a:solidFill>
            <a:ln cap="rnd" w="12600">
              <a:solidFill>
                <a:srgbClr val="969696"/>
              </a:solidFill>
              <a:round/>
            </a:ln>
          </p:spPr>
          <p:style>
            <a:lnRef idx="0"/>
            <a:fillRef idx="0"/>
            <a:effectRef idx="0"/>
            <a:fontRef idx="minor"/>
          </p:style>
          <p:txBody>
            <a:bodyPr lIns="90000" rIns="90000" tIns="39240" bIns="39240" anchor="t">
              <a:noAutofit/>
            </a:bodyPr>
            <a:p>
              <a:endParaRPr b="0" lang="en-US" sz="2400" strike="noStrike" u="none">
                <a:solidFill>
                  <a:srgbClr val="ffffff"/>
                </a:solidFill>
                <a:effectLst/>
                <a:uFillTx/>
                <a:latin typeface="Arial"/>
              </a:endParaRPr>
            </a:p>
          </p:txBody>
        </p:sp>
        <p:sp>
          <p:nvSpPr>
            <p:cNvPr id="357" name=""/>
            <p:cNvSpPr/>
            <p:nvPr/>
          </p:nvSpPr>
          <p:spPr>
            <a:xfrm>
              <a:off x="4160880" y="2141280"/>
              <a:ext cx="70920" cy="142920"/>
            </a:xfrm>
            <a:custGeom>
              <a:avLst/>
              <a:gdLst/>
              <a:ahLst/>
              <a:rect l="l" t="t" r="r" b="b"/>
              <a:pathLst>
                <a:path w="139" h="265">
                  <a:moveTo>
                    <a:pt x="22" y="30"/>
                  </a:moveTo>
                  <a:lnTo>
                    <a:pt x="16" y="16"/>
                  </a:lnTo>
                  <a:lnTo>
                    <a:pt x="22" y="4"/>
                  </a:lnTo>
                  <a:lnTo>
                    <a:pt x="38" y="0"/>
                  </a:lnTo>
                  <a:lnTo>
                    <a:pt x="54" y="8"/>
                  </a:lnTo>
                  <a:lnTo>
                    <a:pt x="78" y="84"/>
                  </a:lnTo>
                  <a:lnTo>
                    <a:pt x="86" y="92"/>
                  </a:lnTo>
                  <a:lnTo>
                    <a:pt x="88" y="118"/>
                  </a:lnTo>
                  <a:lnTo>
                    <a:pt x="92" y="128"/>
                  </a:lnTo>
                  <a:lnTo>
                    <a:pt x="102" y="138"/>
                  </a:lnTo>
                  <a:lnTo>
                    <a:pt x="100" y="174"/>
                  </a:lnTo>
                  <a:lnTo>
                    <a:pt x="114" y="188"/>
                  </a:lnTo>
                  <a:lnTo>
                    <a:pt x="118" y="200"/>
                  </a:lnTo>
                  <a:lnTo>
                    <a:pt x="136" y="200"/>
                  </a:lnTo>
                  <a:lnTo>
                    <a:pt x="138" y="208"/>
                  </a:lnTo>
                  <a:lnTo>
                    <a:pt x="126" y="222"/>
                  </a:lnTo>
                  <a:lnTo>
                    <a:pt x="120" y="234"/>
                  </a:lnTo>
                  <a:lnTo>
                    <a:pt x="104" y="234"/>
                  </a:lnTo>
                  <a:lnTo>
                    <a:pt x="100" y="252"/>
                  </a:lnTo>
                  <a:lnTo>
                    <a:pt x="88" y="252"/>
                  </a:lnTo>
                  <a:lnTo>
                    <a:pt x="26" y="264"/>
                  </a:lnTo>
                  <a:lnTo>
                    <a:pt x="10" y="232"/>
                  </a:lnTo>
                  <a:lnTo>
                    <a:pt x="18" y="196"/>
                  </a:lnTo>
                  <a:lnTo>
                    <a:pt x="0" y="178"/>
                  </a:lnTo>
                  <a:lnTo>
                    <a:pt x="18" y="156"/>
                  </a:lnTo>
                  <a:lnTo>
                    <a:pt x="16" y="140"/>
                  </a:lnTo>
                  <a:lnTo>
                    <a:pt x="8" y="126"/>
                  </a:lnTo>
                  <a:lnTo>
                    <a:pt x="14" y="114"/>
                  </a:lnTo>
                  <a:lnTo>
                    <a:pt x="32" y="108"/>
                  </a:lnTo>
                  <a:lnTo>
                    <a:pt x="32" y="96"/>
                  </a:lnTo>
                  <a:lnTo>
                    <a:pt x="40" y="84"/>
                  </a:lnTo>
                  <a:lnTo>
                    <a:pt x="26" y="76"/>
                  </a:lnTo>
                  <a:lnTo>
                    <a:pt x="26" y="64"/>
                  </a:lnTo>
                  <a:lnTo>
                    <a:pt x="30" y="48"/>
                  </a:lnTo>
                  <a:lnTo>
                    <a:pt x="22" y="3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8" name=""/>
            <p:cNvSpPr/>
            <p:nvPr/>
          </p:nvSpPr>
          <p:spPr>
            <a:xfrm>
              <a:off x="4189320" y="2011320"/>
              <a:ext cx="134640" cy="239760"/>
            </a:xfrm>
            <a:custGeom>
              <a:avLst/>
              <a:gdLst/>
              <a:ahLst/>
              <a:rect l="l" t="t" r="r" b="b"/>
              <a:pathLst>
                <a:path w="267" h="445">
                  <a:moveTo>
                    <a:pt x="0" y="248"/>
                  </a:moveTo>
                  <a:lnTo>
                    <a:pt x="20" y="222"/>
                  </a:lnTo>
                  <a:lnTo>
                    <a:pt x="20" y="180"/>
                  </a:lnTo>
                  <a:lnTo>
                    <a:pt x="30" y="156"/>
                  </a:lnTo>
                  <a:lnTo>
                    <a:pt x="28" y="136"/>
                  </a:lnTo>
                  <a:lnTo>
                    <a:pt x="18" y="96"/>
                  </a:lnTo>
                  <a:lnTo>
                    <a:pt x="40" y="32"/>
                  </a:lnTo>
                  <a:lnTo>
                    <a:pt x="46" y="26"/>
                  </a:lnTo>
                  <a:lnTo>
                    <a:pt x="46" y="12"/>
                  </a:lnTo>
                  <a:lnTo>
                    <a:pt x="62" y="6"/>
                  </a:lnTo>
                  <a:lnTo>
                    <a:pt x="74" y="24"/>
                  </a:lnTo>
                  <a:lnTo>
                    <a:pt x="94" y="24"/>
                  </a:lnTo>
                  <a:lnTo>
                    <a:pt x="96" y="20"/>
                  </a:lnTo>
                  <a:lnTo>
                    <a:pt x="110" y="16"/>
                  </a:lnTo>
                  <a:lnTo>
                    <a:pt x="118" y="0"/>
                  </a:lnTo>
                  <a:lnTo>
                    <a:pt x="126" y="12"/>
                  </a:lnTo>
                  <a:lnTo>
                    <a:pt x="126" y="20"/>
                  </a:lnTo>
                  <a:lnTo>
                    <a:pt x="162" y="38"/>
                  </a:lnTo>
                  <a:lnTo>
                    <a:pt x="182" y="132"/>
                  </a:lnTo>
                  <a:lnTo>
                    <a:pt x="198" y="150"/>
                  </a:lnTo>
                  <a:lnTo>
                    <a:pt x="226" y="150"/>
                  </a:lnTo>
                  <a:lnTo>
                    <a:pt x="230" y="158"/>
                  </a:lnTo>
                  <a:lnTo>
                    <a:pt x="228" y="178"/>
                  </a:lnTo>
                  <a:lnTo>
                    <a:pt x="236" y="188"/>
                  </a:lnTo>
                  <a:lnTo>
                    <a:pt x="262" y="194"/>
                  </a:lnTo>
                  <a:lnTo>
                    <a:pt x="266" y="212"/>
                  </a:lnTo>
                  <a:lnTo>
                    <a:pt x="256" y="240"/>
                  </a:lnTo>
                  <a:lnTo>
                    <a:pt x="226" y="268"/>
                  </a:lnTo>
                  <a:lnTo>
                    <a:pt x="200" y="270"/>
                  </a:lnTo>
                  <a:lnTo>
                    <a:pt x="192" y="276"/>
                  </a:lnTo>
                  <a:lnTo>
                    <a:pt x="186" y="292"/>
                  </a:lnTo>
                  <a:lnTo>
                    <a:pt x="180" y="294"/>
                  </a:lnTo>
                  <a:lnTo>
                    <a:pt x="160" y="282"/>
                  </a:lnTo>
                  <a:lnTo>
                    <a:pt x="158" y="296"/>
                  </a:lnTo>
                  <a:lnTo>
                    <a:pt x="164" y="314"/>
                  </a:lnTo>
                  <a:lnTo>
                    <a:pt x="164" y="332"/>
                  </a:lnTo>
                  <a:lnTo>
                    <a:pt x="152" y="336"/>
                  </a:lnTo>
                  <a:lnTo>
                    <a:pt x="114" y="334"/>
                  </a:lnTo>
                  <a:lnTo>
                    <a:pt x="116" y="352"/>
                  </a:lnTo>
                  <a:lnTo>
                    <a:pt x="110" y="366"/>
                  </a:lnTo>
                  <a:lnTo>
                    <a:pt x="98" y="366"/>
                  </a:lnTo>
                  <a:lnTo>
                    <a:pt x="94" y="394"/>
                  </a:lnTo>
                  <a:lnTo>
                    <a:pt x="90" y="408"/>
                  </a:lnTo>
                  <a:lnTo>
                    <a:pt x="82" y="414"/>
                  </a:lnTo>
                  <a:lnTo>
                    <a:pt x="84" y="444"/>
                  </a:lnTo>
                  <a:lnTo>
                    <a:pt x="66" y="444"/>
                  </a:lnTo>
                  <a:lnTo>
                    <a:pt x="60" y="430"/>
                  </a:lnTo>
                  <a:lnTo>
                    <a:pt x="44" y="418"/>
                  </a:lnTo>
                  <a:lnTo>
                    <a:pt x="50" y="386"/>
                  </a:lnTo>
                  <a:lnTo>
                    <a:pt x="36" y="368"/>
                  </a:lnTo>
                  <a:lnTo>
                    <a:pt x="32" y="336"/>
                  </a:lnTo>
                  <a:lnTo>
                    <a:pt x="22" y="318"/>
                  </a:lnTo>
                  <a:lnTo>
                    <a:pt x="0" y="248"/>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59" name=""/>
            <p:cNvSpPr/>
            <p:nvPr/>
          </p:nvSpPr>
          <p:spPr>
            <a:xfrm>
              <a:off x="4140000" y="2263680"/>
              <a:ext cx="137880" cy="69840"/>
            </a:xfrm>
            <a:custGeom>
              <a:avLst/>
              <a:gdLst/>
              <a:ahLst/>
              <a:rect l="l" t="t" r="r" b="b"/>
              <a:pathLst>
                <a:path w="273" h="129">
                  <a:moveTo>
                    <a:pt x="12" y="54"/>
                  </a:moveTo>
                  <a:lnTo>
                    <a:pt x="68" y="40"/>
                  </a:lnTo>
                  <a:lnTo>
                    <a:pt x="132" y="26"/>
                  </a:lnTo>
                  <a:lnTo>
                    <a:pt x="146" y="24"/>
                  </a:lnTo>
                  <a:lnTo>
                    <a:pt x="146" y="6"/>
                  </a:lnTo>
                  <a:lnTo>
                    <a:pt x="164" y="10"/>
                  </a:lnTo>
                  <a:lnTo>
                    <a:pt x="168" y="0"/>
                  </a:lnTo>
                  <a:lnTo>
                    <a:pt x="180" y="4"/>
                  </a:lnTo>
                  <a:lnTo>
                    <a:pt x="182" y="36"/>
                  </a:lnTo>
                  <a:lnTo>
                    <a:pt x="186" y="52"/>
                  </a:lnTo>
                  <a:lnTo>
                    <a:pt x="202" y="72"/>
                  </a:lnTo>
                  <a:lnTo>
                    <a:pt x="210" y="88"/>
                  </a:lnTo>
                  <a:lnTo>
                    <a:pt x="230" y="88"/>
                  </a:lnTo>
                  <a:lnTo>
                    <a:pt x="242" y="82"/>
                  </a:lnTo>
                  <a:lnTo>
                    <a:pt x="234" y="72"/>
                  </a:lnTo>
                  <a:lnTo>
                    <a:pt x="234" y="56"/>
                  </a:lnTo>
                  <a:lnTo>
                    <a:pt x="246" y="60"/>
                  </a:lnTo>
                  <a:lnTo>
                    <a:pt x="262" y="66"/>
                  </a:lnTo>
                  <a:lnTo>
                    <a:pt x="268" y="76"/>
                  </a:lnTo>
                  <a:lnTo>
                    <a:pt x="258" y="90"/>
                  </a:lnTo>
                  <a:lnTo>
                    <a:pt x="254" y="104"/>
                  </a:lnTo>
                  <a:lnTo>
                    <a:pt x="272" y="102"/>
                  </a:lnTo>
                  <a:lnTo>
                    <a:pt x="268" y="120"/>
                  </a:lnTo>
                  <a:lnTo>
                    <a:pt x="254" y="128"/>
                  </a:lnTo>
                  <a:lnTo>
                    <a:pt x="252" y="110"/>
                  </a:lnTo>
                  <a:lnTo>
                    <a:pt x="242" y="112"/>
                  </a:lnTo>
                  <a:lnTo>
                    <a:pt x="218" y="114"/>
                  </a:lnTo>
                  <a:lnTo>
                    <a:pt x="208" y="104"/>
                  </a:lnTo>
                  <a:lnTo>
                    <a:pt x="200" y="114"/>
                  </a:lnTo>
                  <a:lnTo>
                    <a:pt x="192" y="120"/>
                  </a:lnTo>
                  <a:lnTo>
                    <a:pt x="182" y="120"/>
                  </a:lnTo>
                  <a:lnTo>
                    <a:pt x="182" y="106"/>
                  </a:lnTo>
                  <a:lnTo>
                    <a:pt x="166" y="104"/>
                  </a:lnTo>
                  <a:lnTo>
                    <a:pt x="162" y="88"/>
                  </a:lnTo>
                  <a:lnTo>
                    <a:pt x="158" y="82"/>
                  </a:lnTo>
                  <a:lnTo>
                    <a:pt x="146" y="88"/>
                  </a:lnTo>
                  <a:lnTo>
                    <a:pt x="120" y="90"/>
                  </a:lnTo>
                  <a:lnTo>
                    <a:pt x="98" y="98"/>
                  </a:lnTo>
                  <a:lnTo>
                    <a:pt x="70" y="104"/>
                  </a:lnTo>
                  <a:lnTo>
                    <a:pt x="56" y="118"/>
                  </a:lnTo>
                  <a:lnTo>
                    <a:pt x="44" y="106"/>
                  </a:lnTo>
                  <a:lnTo>
                    <a:pt x="32" y="120"/>
                  </a:lnTo>
                  <a:lnTo>
                    <a:pt x="14" y="120"/>
                  </a:lnTo>
                  <a:lnTo>
                    <a:pt x="0" y="104"/>
                  </a:lnTo>
                  <a:lnTo>
                    <a:pt x="12" y="54"/>
                  </a:lnTo>
                </a:path>
              </a:pathLst>
            </a:custGeom>
            <a:solidFill>
              <a:srgbClr val="00f008"/>
            </a:solidFill>
            <a:ln cap="rnd" w="12600">
              <a:solidFill>
                <a:srgbClr val="969696"/>
              </a:solidFill>
              <a:round/>
            </a:ln>
          </p:spPr>
          <p:style>
            <a:lnRef idx="0"/>
            <a:fillRef idx="0"/>
            <a:effectRef idx="0"/>
            <a:fontRef idx="minor"/>
          </p:style>
          <p:txBody>
            <a:bodyPr lIns="90000" rIns="90000" tIns="23040" bIns="23040" anchor="t">
              <a:noAutofit/>
            </a:bodyPr>
            <a:p>
              <a:endParaRPr b="0" lang="en-US" sz="2400" strike="noStrike" u="none">
                <a:solidFill>
                  <a:srgbClr val="ffffff"/>
                </a:solidFill>
                <a:effectLst/>
                <a:uFillTx/>
                <a:latin typeface="Arial"/>
              </a:endParaRPr>
            </a:p>
          </p:txBody>
        </p:sp>
        <p:sp>
          <p:nvSpPr>
            <p:cNvPr id="360" name=""/>
            <p:cNvSpPr/>
            <p:nvPr/>
          </p:nvSpPr>
          <p:spPr>
            <a:xfrm>
              <a:off x="4208400" y="2307960"/>
              <a:ext cx="24840" cy="38160"/>
            </a:xfrm>
            <a:custGeom>
              <a:avLst/>
              <a:gdLst/>
              <a:ahLst/>
              <a:rect l="l" t="t" r="r" b="b"/>
              <a:pathLst>
                <a:path w="49" h="69">
                  <a:moveTo>
                    <a:pt x="20" y="0"/>
                  </a:moveTo>
                  <a:lnTo>
                    <a:pt x="8" y="4"/>
                  </a:lnTo>
                  <a:lnTo>
                    <a:pt x="0" y="6"/>
                  </a:lnTo>
                  <a:lnTo>
                    <a:pt x="2" y="46"/>
                  </a:lnTo>
                  <a:lnTo>
                    <a:pt x="10" y="68"/>
                  </a:lnTo>
                  <a:lnTo>
                    <a:pt x="40" y="60"/>
                  </a:lnTo>
                  <a:lnTo>
                    <a:pt x="48" y="34"/>
                  </a:lnTo>
                  <a:lnTo>
                    <a:pt x="44" y="20"/>
                  </a:lnTo>
                  <a:lnTo>
                    <a:pt x="30" y="20"/>
                  </a:lnTo>
                  <a:lnTo>
                    <a:pt x="20" y="0"/>
                  </a:lnTo>
                </a:path>
              </a:pathLst>
            </a:custGeom>
            <a:solidFill>
              <a:srgbClr val="00f008"/>
            </a:solidFill>
            <a:ln cap="rnd" w="12600">
              <a:solidFill>
                <a:srgbClr val="969696"/>
              </a:solidFill>
              <a:round/>
            </a:ln>
          </p:spPr>
          <p:style>
            <a:lnRef idx="0"/>
            <a:fillRef idx="0"/>
            <a:effectRef idx="0"/>
            <a:fontRef idx="minor"/>
          </p:style>
          <p:txBody>
            <a:bodyPr lIns="90000" rIns="90000" tIns="-8640" bIns="-8640" anchor="t">
              <a:noAutofit/>
            </a:bodyPr>
            <a:p>
              <a:endParaRPr b="0" lang="en-US" sz="2400" strike="noStrike" u="none">
                <a:solidFill>
                  <a:srgbClr val="ffffff"/>
                </a:solidFill>
                <a:effectLst/>
                <a:uFillTx/>
                <a:latin typeface="Arial"/>
              </a:endParaRPr>
            </a:p>
          </p:txBody>
        </p:sp>
        <p:sp>
          <p:nvSpPr>
            <p:cNvPr id="361" name=""/>
            <p:cNvSpPr/>
            <p:nvPr/>
          </p:nvSpPr>
          <p:spPr>
            <a:xfrm>
              <a:off x="4147920" y="2309760"/>
              <a:ext cx="63360" cy="68040"/>
            </a:xfrm>
            <a:custGeom>
              <a:avLst/>
              <a:gdLst/>
              <a:ahLst/>
              <a:rect l="l" t="t" r="r" b="b"/>
              <a:pathLst>
                <a:path w="127" h="127">
                  <a:moveTo>
                    <a:pt x="116" y="0"/>
                  </a:moveTo>
                  <a:lnTo>
                    <a:pt x="120" y="40"/>
                  </a:lnTo>
                  <a:lnTo>
                    <a:pt x="126" y="64"/>
                  </a:lnTo>
                  <a:lnTo>
                    <a:pt x="122" y="78"/>
                  </a:lnTo>
                  <a:lnTo>
                    <a:pt x="102" y="84"/>
                  </a:lnTo>
                  <a:lnTo>
                    <a:pt x="78" y="92"/>
                  </a:lnTo>
                  <a:lnTo>
                    <a:pt x="66" y="104"/>
                  </a:lnTo>
                  <a:lnTo>
                    <a:pt x="54" y="120"/>
                  </a:lnTo>
                  <a:lnTo>
                    <a:pt x="34" y="126"/>
                  </a:lnTo>
                  <a:lnTo>
                    <a:pt x="2" y="118"/>
                  </a:lnTo>
                  <a:lnTo>
                    <a:pt x="22" y="108"/>
                  </a:lnTo>
                  <a:lnTo>
                    <a:pt x="10" y="92"/>
                  </a:lnTo>
                  <a:lnTo>
                    <a:pt x="8" y="76"/>
                  </a:lnTo>
                  <a:lnTo>
                    <a:pt x="4" y="58"/>
                  </a:lnTo>
                  <a:lnTo>
                    <a:pt x="0" y="30"/>
                  </a:lnTo>
                  <a:lnTo>
                    <a:pt x="20" y="32"/>
                  </a:lnTo>
                  <a:lnTo>
                    <a:pt x="30" y="20"/>
                  </a:lnTo>
                  <a:lnTo>
                    <a:pt x="42" y="30"/>
                  </a:lnTo>
                  <a:lnTo>
                    <a:pt x="56" y="14"/>
                  </a:lnTo>
                  <a:lnTo>
                    <a:pt x="116" y="0"/>
                  </a:lnTo>
                </a:path>
              </a:pathLst>
            </a:custGeom>
            <a:solidFill>
              <a:srgbClr val="00f008"/>
            </a:solidFill>
            <a:ln cap="rnd" w="12600">
              <a:solidFill>
                <a:srgbClr val="969696"/>
              </a:solidFill>
              <a:round/>
            </a:ln>
          </p:spPr>
          <p:style>
            <a:lnRef idx="0"/>
            <a:fillRef idx="0"/>
            <a:effectRef idx="0"/>
            <a:fontRef idx="minor"/>
          </p:style>
          <p:txBody>
            <a:bodyPr lIns="90000" rIns="90000" tIns="21240" bIns="21240" anchor="t">
              <a:noAutofit/>
            </a:bodyPr>
            <a:p>
              <a:endParaRPr b="0" lang="en-US" sz="2400" strike="noStrike" u="none">
                <a:solidFill>
                  <a:srgbClr val="ffffff"/>
                </a:solidFill>
                <a:effectLst/>
                <a:uFillTx/>
                <a:latin typeface="Arial"/>
              </a:endParaRPr>
            </a:p>
          </p:txBody>
        </p:sp>
        <p:sp>
          <p:nvSpPr>
            <p:cNvPr id="362" name=""/>
            <p:cNvSpPr/>
            <p:nvPr/>
          </p:nvSpPr>
          <p:spPr>
            <a:xfrm>
              <a:off x="4160880" y="2359080"/>
              <a:ext cx="47160" cy="36360"/>
            </a:xfrm>
            <a:custGeom>
              <a:avLst/>
              <a:gdLst/>
              <a:ahLst/>
              <a:rect l="l" t="t" r="r" b="b"/>
              <a:pathLst>
                <a:path w="95" h="69">
                  <a:moveTo>
                    <a:pt x="36" y="16"/>
                  </a:moveTo>
                  <a:lnTo>
                    <a:pt x="56" y="16"/>
                  </a:lnTo>
                  <a:lnTo>
                    <a:pt x="66" y="14"/>
                  </a:lnTo>
                  <a:lnTo>
                    <a:pt x="78" y="2"/>
                  </a:lnTo>
                  <a:lnTo>
                    <a:pt x="94" y="0"/>
                  </a:lnTo>
                  <a:lnTo>
                    <a:pt x="90" y="16"/>
                  </a:lnTo>
                  <a:lnTo>
                    <a:pt x="76" y="26"/>
                  </a:lnTo>
                  <a:lnTo>
                    <a:pt x="68" y="38"/>
                  </a:lnTo>
                  <a:lnTo>
                    <a:pt x="70" y="52"/>
                  </a:lnTo>
                  <a:lnTo>
                    <a:pt x="58" y="50"/>
                  </a:lnTo>
                  <a:lnTo>
                    <a:pt x="38" y="60"/>
                  </a:lnTo>
                  <a:lnTo>
                    <a:pt x="8" y="68"/>
                  </a:lnTo>
                  <a:lnTo>
                    <a:pt x="0" y="34"/>
                  </a:lnTo>
                  <a:lnTo>
                    <a:pt x="28" y="32"/>
                  </a:lnTo>
                  <a:lnTo>
                    <a:pt x="36" y="16"/>
                  </a:lnTo>
                </a:path>
              </a:pathLst>
            </a:custGeom>
            <a:solidFill>
              <a:srgbClr val="00f008"/>
            </a:solidFill>
            <a:ln cap="rnd" w="12600">
              <a:solidFill>
                <a:srgbClr val="969696"/>
              </a:solidFill>
              <a:round/>
            </a:ln>
          </p:spPr>
          <p:style>
            <a:lnRef idx="0"/>
            <a:fillRef idx="0"/>
            <a:effectRef idx="0"/>
            <a:fontRef idx="minor"/>
          </p:style>
          <p:txBody>
            <a:bodyPr lIns="90000" rIns="90000" tIns="-10440" bIns="-10440" anchor="t">
              <a:noAutofit/>
            </a:bodyPr>
            <a:p>
              <a:endParaRPr b="0" lang="en-US" sz="2400" strike="noStrike" u="none">
                <a:solidFill>
                  <a:srgbClr val="ffffff"/>
                </a:solidFill>
                <a:effectLst/>
                <a:uFillTx/>
                <a:latin typeface="Arial"/>
              </a:endParaRPr>
            </a:p>
          </p:txBody>
        </p:sp>
        <p:sp>
          <p:nvSpPr>
            <p:cNvPr id="363" name=""/>
            <p:cNvSpPr/>
            <p:nvPr/>
          </p:nvSpPr>
          <p:spPr>
            <a:xfrm>
              <a:off x="4244760" y="2332080"/>
              <a:ext cx="14040" cy="7920"/>
            </a:xfrm>
            <a:custGeom>
              <a:avLst/>
              <a:gdLst/>
              <a:ahLst/>
              <a:rect l="l" t="t" r="r" b="b"/>
              <a:pathLst>
                <a:path w="27" h="15">
                  <a:moveTo>
                    <a:pt x="2" y="0"/>
                  </a:moveTo>
                  <a:lnTo>
                    <a:pt x="26" y="2"/>
                  </a:lnTo>
                  <a:lnTo>
                    <a:pt x="22" y="8"/>
                  </a:lnTo>
                  <a:lnTo>
                    <a:pt x="0" y="14"/>
                  </a:lnTo>
                  <a:lnTo>
                    <a:pt x="2" y="0"/>
                  </a:lnTo>
                </a:path>
              </a:pathLst>
            </a:custGeom>
            <a:solidFill>
              <a:srgbClr val="00f008"/>
            </a:solidFill>
            <a:ln cap="rnd" w="12600">
              <a:solidFill>
                <a:srgbClr val="969696"/>
              </a:solidFill>
              <a:round/>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364" name=""/>
            <p:cNvSpPr/>
            <p:nvPr/>
          </p:nvSpPr>
          <p:spPr>
            <a:xfrm>
              <a:off x="3832200" y="2496960"/>
              <a:ext cx="291600" cy="177840"/>
            </a:xfrm>
            <a:custGeom>
              <a:avLst/>
              <a:gdLst/>
              <a:ahLst/>
              <a:rect l="l" t="t" r="r" b="b"/>
              <a:pathLst>
                <a:path w="577" h="331">
                  <a:moveTo>
                    <a:pt x="0" y="330"/>
                  </a:moveTo>
                  <a:lnTo>
                    <a:pt x="4" y="320"/>
                  </a:lnTo>
                  <a:lnTo>
                    <a:pt x="14" y="322"/>
                  </a:lnTo>
                  <a:lnTo>
                    <a:pt x="16" y="306"/>
                  </a:lnTo>
                  <a:lnTo>
                    <a:pt x="34" y="312"/>
                  </a:lnTo>
                  <a:lnTo>
                    <a:pt x="34" y="300"/>
                  </a:lnTo>
                  <a:lnTo>
                    <a:pt x="52" y="290"/>
                  </a:lnTo>
                  <a:lnTo>
                    <a:pt x="52" y="270"/>
                  </a:lnTo>
                  <a:lnTo>
                    <a:pt x="66" y="260"/>
                  </a:lnTo>
                  <a:lnTo>
                    <a:pt x="74" y="262"/>
                  </a:lnTo>
                  <a:lnTo>
                    <a:pt x="82" y="256"/>
                  </a:lnTo>
                  <a:lnTo>
                    <a:pt x="92" y="254"/>
                  </a:lnTo>
                  <a:lnTo>
                    <a:pt x="94" y="232"/>
                  </a:lnTo>
                  <a:lnTo>
                    <a:pt x="114" y="242"/>
                  </a:lnTo>
                  <a:lnTo>
                    <a:pt x="118" y="256"/>
                  </a:lnTo>
                  <a:lnTo>
                    <a:pt x="142" y="250"/>
                  </a:lnTo>
                  <a:lnTo>
                    <a:pt x="142" y="242"/>
                  </a:lnTo>
                  <a:lnTo>
                    <a:pt x="156" y="242"/>
                  </a:lnTo>
                  <a:lnTo>
                    <a:pt x="176" y="244"/>
                  </a:lnTo>
                  <a:lnTo>
                    <a:pt x="176" y="236"/>
                  </a:lnTo>
                  <a:lnTo>
                    <a:pt x="190" y="234"/>
                  </a:lnTo>
                  <a:lnTo>
                    <a:pt x="196" y="218"/>
                  </a:lnTo>
                  <a:lnTo>
                    <a:pt x="218" y="220"/>
                  </a:lnTo>
                  <a:lnTo>
                    <a:pt x="220" y="200"/>
                  </a:lnTo>
                  <a:lnTo>
                    <a:pt x="228" y="192"/>
                  </a:lnTo>
                  <a:lnTo>
                    <a:pt x="234" y="172"/>
                  </a:lnTo>
                  <a:lnTo>
                    <a:pt x="244" y="160"/>
                  </a:lnTo>
                  <a:lnTo>
                    <a:pt x="240" y="140"/>
                  </a:lnTo>
                  <a:lnTo>
                    <a:pt x="252" y="126"/>
                  </a:lnTo>
                  <a:lnTo>
                    <a:pt x="258" y="104"/>
                  </a:lnTo>
                  <a:lnTo>
                    <a:pt x="276" y="104"/>
                  </a:lnTo>
                  <a:lnTo>
                    <a:pt x="282" y="112"/>
                  </a:lnTo>
                  <a:lnTo>
                    <a:pt x="300" y="78"/>
                  </a:lnTo>
                  <a:lnTo>
                    <a:pt x="322" y="76"/>
                  </a:lnTo>
                  <a:lnTo>
                    <a:pt x="326" y="62"/>
                  </a:lnTo>
                  <a:lnTo>
                    <a:pt x="320" y="50"/>
                  </a:lnTo>
                  <a:lnTo>
                    <a:pt x="340" y="46"/>
                  </a:lnTo>
                  <a:lnTo>
                    <a:pt x="336" y="24"/>
                  </a:lnTo>
                  <a:lnTo>
                    <a:pt x="334" y="4"/>
                  </a:lnTo>
                  <a:lnTo>
                    <a:pt x="360" y="22"/>
                  </a:lnTo>
                  <a:lnTo>
                    <a:pt x="384" y="18"/>
                  </a:lnTo>
                  <a:lnTo>
                    <a:pt x="388" y="2"/>
                  </a:lnTo>
                  <a:lnTo>
                    <a:pt x="402" y="0"/>
                  </a:lnTo>
                  <a:lnTo>
                    <a:pt x="406" y="18"/>
                  </a:lnTo>
                  <a:lnTo>
                    <a:pt x="446" y="22"/>
                  </a:lnTo>
                  <a:lnTo>
                    <a:pt x="448" y="38"/>
                  </a:lnTo>
                  <a:lnTo>
                    <a:pt x="432" y="48"/>
                  </a:lnTo>
                  <a:lnTo>
                    <a:pt x="438" y="90"/>
                  </a:lnTo>
                  <a:lnTo>
                    <a:pt x="468" y="90"/>
                  </a:lnTo>
                  <a:lnTo>
                    <a:pt x="480" y="102"/>
                  </a:lnTo>
                  <a:lnTo>
                    <a:pt x="496" y="112"/>
                  </a:lnTo>
                  <a:lnTo>
                    <a:pt x="514" y="108"/>
                  </a:lnTo>
                  <a:lnTo>
                    <a:pt x="522" y="122"/>
                  </a:lnTo>
                  <a:lnTo>
                    <a:pt x="514" y="132"/>
                  </a:lnTo>
                  <a:lnTo>
                    <a:pt x="516" y="156"/>
                  </a:lnTo>
                  <a:lnTo>
                    <a:pt x="514" y="172"/>
                  </a:lnTo>
                  <a:lnTo>
                    <a:pt x="522" y="190"/>
                  </a:lnTo>
                  <a:lnTo>
                    <a:pt x="522" y="204"/>
                  </a:lnTo>
                  <a:lnTo>
                    <a:pt x="556" y="204"/>
                  </a:lnTo>
                  <a:lnTo>
                    <a:pt x="576" y="236"/>
                  </a:lnTo>
                  <a:lnTo>
                    <a:pt x="496" y="254"/>
                  </a:lnTo>
                  <a:lnTo>
                    <a:pt x="380" y="276"/>
                  </a:lnTo>
                  <a:lnTo>
                    <a:pt x="232" y="296"/>
                  </a:lnTo>
                  <a:lnTo>
                    <a:pt x="0" y="33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65" name=""/>
            <p:cNvSpPr/>
            <p:nvPr/>
          </p:nvSpPr>
          <p:spPr>
            <a:xfrm>
              <a:off x="3814560" y="2622600"/>
              <a:ext cx="323640" cy="155520"/>
            </a:xfrm>
            <a:custGeom>
              <a:avLst/>
              <a:gdLst/>
              <a:ahLst/>
              <a:rect l="l" t="t" r="r" b="b"/>
              <a:pathLst>
                <a:path w="639" h="289">
                  <a:moveTo>
                    <a:pt x="180" y="74"/>
                  </a:moveTo>
                  <a:lnTo>
                    <a:pt x="178" y="106"/>
                  </a:lnTo>
                  <a:lnTo>
                    <a:pt x="160" y="106"/>
                  </a:lnTo>
                  <a:lnTo>
                    <a:pt x="164" y="132"/>
                  </a:lnTo>
                  <a:lnTo>
                    <a:pt x="144" y="132"/>
                  </a:lnTo>
                  <a:lnTo>
                    <a:pt x="136" y="140"/>
                  </a:lnTo>
                  <a:lnTo>
                    <a:pt x="120" y="148"/>
                  </a:lnTo>
                  <a:lnTo>
                    <a:pt x="108" y="148"/>
                  </a:lnTo>
                  <a:lnTo>
                    <a:pt x="102" y="170"/>
                  </a:lnTo>
                  <a:lnTo>
                    <a:pt x="74" y="174"/>
                  </a:lnTo>
                  <a:lnTo>
                    <a:pt x="70" y="188"/>
                  </a:lnTo>
                  <a:lnTo>
                    <a:pt x="52" y="198"/>
                  </a:lnTo>
                  <a:lnTo>
                    <a:pt x="38" y="206"/>
                  </a:lnTo>
                  <a:lnTo>
                    <a:pt x="20" y="210"/>
                  </a:lnTo>
                  <a:lnTo>
                    <a:pt x="18" y="216"/>
                  </a:lnTo>
                  <a:lnTo>
                    <a:pt x="24" y="226"/>
                  </a:lnTo>
                  <a:lnTo>
                    <a:pt x="4" y="244"/>
                  </a:lnTo>
                  <a:lnTo>
                    <a:pt x="0" y="258"/>
                  </a:lnTo>
                  <a:lnTo>
                    <a:pt x="42" y="254"/>
                  </a:lnTo>
                  <a:lnTo>
                    <a:pt x="82" y="248"/>
                  </a:lnTo>
                  <a:lnTo>
                    <a:pt x="94" y="248"/>
                  </a:lnTo>
                  <a:lnTo>
                    <a:pt x="112" y="252"/>
                  </a:lnTo>
                  <a:lnTo>
                    <a:pt x="140" y="214"/>
                  </a:lnTo>
                  <a:lnTo>
                    <a:pt x="182" y="216"/>
                  </a:lnTo>
                  <a:lnTo>
                    <a:pt x="194" y="206"/>
                  </a:lnTo>
                  <a:lnTo>
                    <a:pt x="266" y="206"/>
                  </a:lnTo>
                  <a:lnTo>
                    <a:pt x="278" y="222"/>
                  </a:lnTo>
                  <a:lnTo>
                    <a:pt x="366" y="222"/>
                  </a:lnTo>
                  <a:lnTo>
                    <a:pt x="460" y="288"/>
                  </a:lnTo>
                  <a:lnTo>
                    <a:pt x="462" y="282"/>
                  </a:lnTo>
                  <a:lnTo>
                    <a:pt x="468" y="282"/>
                  </a:lnTo>
                  <a:lnTo>
                    <a:pt x="472" y="288"/>
                  </a:lnTo>
                  <a:lnTo>
                    <a:pt x="506" y="286"/>
                  </a:lnTo>
                  <a:lnTo>
                    <a:pt x="512" y="270"/>
                  </a:lnTo>
                  <a:lnTo>
                    <a:pt x="514" y="236"/>
                  </a:lnTo>
                  <a:lnTo>
                    <a:pt x="534" y="218"/>
                  </a:lnTo>
                  <a:lnTo>
                    <a:pt x="546" y="206"/>
                  </a:lnTo>
                  <a:lnTo>
                    <a:pt x="550" y="196"/>
                  </a:lnTo>
                  <a:lnTo>
                    <a:pt x="558" y="198"/>
                  </a:lnTo>
                  <a:lnTo>
                    <a:pt x="574" y="182"/>
                  </a:lnTo>
                  <a:lnTo>
                    <a:pt x="604" y="176"/>
                  </a:lnTo>
                  <a:lnTo>
                    <a:pt x="606" y="162"/>
                  </a:lnTo>
                  <a:lnTo>
                    <a:pt x="626" y="146"/>
                  </a:lnTo>
                  <a:lnTo>
                    <a:pt x="584" y="148"/>
                  </a:lnTo>
                  <a:lnTo>
                    <a:pt x="586" y="138"/>
                  </a:lnTo>
                  <a:lnTo>
                    <a:pt x="580" y="118"/>
                  </a:lnTo>
                  <a:lnTo>
                    <a:pt x="596" y="116"/>
                  </a:lnTo>
                  <a:lnTo>
                    <a:pt x="614" y="106"/>
                  </a:lnTo>
                  <a:lnTo>
                    <a:pt x="626" y="106"/>
                  </a:lnTo>
                  <a:lnTo>
                    <a:pt x="630" y="88"/>
                  </a:lnTo>
                  <a:lnTo>
                    <a:pt x="638" y="80"/>
                  </a:lnTo>
                  <a:lnTo>
                    <a:pt x="634" y="50"/>
                  </a:lnTo>
                  <a:lnTo>
                    <a:pt x="624" y="58"/>
                  </a:lnTo>
                  <a:lnTo>
                    <a:pt x="572" y="64"/>
                  </a:lnTo>
                  <a:lnTo>
                    <a:pt x="564" y="58"/>
                  </a:lnTo>
                  <a:lnTo>
                    <a:pt x="594" y="32"/>
                  </a:lnTo>
                  <a:lnTo>
                    <a:pt x="606" y="34"/>
                  </a:lnTo>
                  <a:lnTo>
                    <a:pt x="622" y="38"/>
                  </a:lnTo>
                  <a:lnTo>
                    <a:pt x="634" y="32"/>
                  </a:lnTo>
                  <a:lnTo>
                    <a:pt x="612" y="0"/>
                  </a:lnTo>
                  <a:lnTo>
                    <a:pt x="532" y="20"/>
                  </a:lnTo>
                  <a:lnTo>
                    <a:pt x="330" y="54"/>
                  </a:lnTo>
                  <a:lnTo>
                    <a:pt x="180" y="7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66" name=""/>
            <p:cNvSpPr/>
            <p:nvPr/>
          </p:nvSpPr>
          <p:spPr>
            <a:xfrm>
              <a:off x="3585960" y="2662200"/>
              <a:ext cx="318960" cy="125280"/>
            </a:xfrm>
            <a:custGeom>
              <a:avLst/>
              <a:gdLst/>
              <a:ahLst/>
              <a:rect l="l" t="t" r="r" b="b"/>
              <a:pathLst>
                <a:path w="631" h="231">
                  <a:moveTo>
                    <a:pt x="630" y="0"/>
                  </a:moveTo>
                  <a:lnTo>
                    <a:pt x="628" y="28"/>
                  </a:lnTo>
                  <a:lnTo>
                    <a:pt x="612" y="30"/>
                  </a:lnTo>
                  <a:lnTo>
                    <a:pt x="614" y="54"/>
                  </a:lnTo>
                  <a:lnTo>
                    <a:pt x="600" y="58"/>
                  </a:lnTo>
                  <a:lnTo>
                    <a:pt x="572" y="74"/>
                  </a:lnTo>
                  <a:lnTo>
                    <a:pt x="560" y="72"/>
                  </a:lnTo>
                  <a:lnTo>
                    <a:pt x="554" y="96"/>
                  </a:lnTo>
                  <a:lnTo>
                    <a:pt x="530" y="98"/>
                  </a:lnTo>
                  <a:lnTo>
                    <a:pt x="522" y="112"/>
                  </a:lnTo>
                  <a:lnTo>
                    <a:pt x="490" y="130"/>
                  </a:lnTo>
                  <a:lnTo>
                    <a:pt x="470" y="136"/>
                  </a:lnTo>
                  <a:lnTo>
                    <a:pt x="476" y="148"/>
                  </a:lnTo>
                  <a:lnTo>
                    <a:pt x="450" y="170"/>
                  </a:lnTo>
                  <a:lnTo>
                    <a:pt x="448" y="182"/>
                  </a:lnTo>
                  <a:lnTo>
                    <a:pt x="300" y="202"/>
                  </a:lnTo>
                  <a:lnTo>
                    <a:pt x="212" y="216"/>
                  </a:lnTo>
                  <a:lnTo>
                    <a:pt x="126" y="222"/>
                  </a:lnTo>
                  <a:lnTo>
                    <a:pt x="10" y="230"/>
                  </a:lnTo>
                  <a:lnTo>
                    <a:pt x="8" y="216"/>
                  </a:lnTo>
                  <a:lnTo>
                    <a:pt x="14" y="212"/>
                  </a:lnTo>
                  <a:lnTo>
                    <a:pt x="0" y="200"/>
                  </a:lnTo>
                  <a:lnTo>
                    <a:pt x="10" y="180"/>
                  </a:lnTo>
                  <a:lnTo>
                    <a:pt x="22" y="172"/>
                  </a:lnTo>
                  <a:lnTo>
                    <a:pt x="24" y="158"/>
                  </a:lnTo>
                  <a:lnTo>
                    <a:pt x="34" y="146"/>
                  </a:lnTo>
                  <a:lnTo>
                    <a:pt x="34" y="130"/>
                  </a:lnTo>
                  <a:lnTo>
                    <a:pt x="42" y="96"/>
                  </a:lnTo>
                  <a:lnTo>
                    <a:pt x="48" y="90"/>
                  </a:lnTo>
                  <a:lnTo>
                    <a:pt x="62" y="84"/>
                  </a:lnTo>
                  <a:lnTo>
                    <a:pt x="96" y="86"/>
                  </a:lnTo>
                  <a:lnTo>
                    <a:pt x="112" y="86"/>
                  </a:lnTo>
                  <a:lnTo>
                    <a:pt x="162" y="54"/>
                  </a:lnTo>
                  <a:lnTo>
                    <a:pt x="172" y="62"/>
                  </a:lnTo>
                  <a:lnTo>
                    <a:pt x="194" y="64"/>
                  </a:lnTo>
                  <a:lnTo>
                    <a:pt x="206" y="48"/>
                  </a:lnTo>
                  <a:lnTo>
                    <a:pt x="296" y="48"/>
                  </a:lnTo>
                  <a:lnTo>
                    <a:pt x="428" y="34"/>
                  </a:lnTo>
                  <a:lnTo>
                    <a:pt x="556" y="12"/>
                  </a:lnTo>
                  <a:lnTo>
                    <a:pt x="630" y="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67" name=""/>
            <p:cNvSpPr/>
            <p:nvPr/>
          </p:nvSpPr>
          <p:spPr>
            <a:xfrm>
              <a:off x="3854160" y="2733480"/>
              <a:ext cx="191880" cy="155520"/>
            </a:xfrm>
            <a:custGeom>
              <a:avLst/>
              <a:gdLst/>
              <a:ahLst/>
              <a:rect l="l" t="t" r="r" b="b"/>
              <a:pathLst>
                <a:path w="379" h="289">
                  <a:moveTo>
                    <a:pt x="12" y="42"/>
                  </a:moveTo>
                  <a:lnTo>
                    <a:pt x="32" y="44"/>
                  </a:lnTo>
                  <a:lnTo>
                    <a:pt x="60" y="6"/>
                  </a:lnTo>
                  <a:lnTo>
                    <a:pt x="82" y="8"/>
                  </a:lnTo>
                  <a:lnTo>
                    <a:pt x="102" y="10"/>
                  </a:lnTo>
                  <a:lnTo>
                    <a:pt x="114" y="0"/>
                  </a:lnTo>
                  <a:lnTo>
                    <a:pt x="186" y="0"/>
                  </a:lnTo>
                  <a:lnTo>
                    <a:pt x="194" y="16"/>
                  </a:lnTo>
                  <a:lnTo>
                    <a:pt x="286" y="16"/>
                  </a:lnTo>
                  <a:lnTo>
                    <a:pt x="378" y="80"/>
                  </a:lnTo>
                  <a:lnTo>
                    <a:pt x="374" y="94"/>
                  </a:lnTo>
                  <a:lnTo>
                    <a:pt x="340" y="142"/>
                  </a:lnTo>
                  <a:lnTo>
                    <a:pt x="338" y="170"/>
                  </a:lnTo>
                  <a:lnTo>
                    <a:pt x="320" y="168"/>
                  </a:lnTo>
                  <a:lnTo>
                    <a:pt x="322" y="190"/>
                  </a:lnTo>
                  <a:lnTo>
                    <a:pt x="316" y="196"/>
                  </a:lnTo>
                  <a:lnTo>
                    <a:pt x="298" y="198"/>
                  </a:lnTo>
                  <a:lnTo>
                    <a:pt x="294" y="214"/>
                  </a:lnTo>
                  <a:lnTo>
                    <a:pt x="288" y="228"/>
                  </a:lnTo>
                  <a:lnTo>
                    <a:pt x="270" y="230"/>
                  </a:lnTo>
                  <a:lnTo>
                    <a:pt x="262" y="236"/>
                  </a:lnTo>
                  <a:lnTo>
                    <a:pt x="250" y="236"/>
                  </a:lnTo>
                  <a:lnTo>
                    <a:pt x="242" y="246"/>
                  </a:lnTo>
                  <a:lnTo>
                    <a:pt x="246" y="270"/>
                  </a:lnTo>
                  <a:lnTo>
                    <a:pt x="240" y="280"/>
                  </a:lnTo>
                  <a:lnTo>
                    <a:pt x="232" y="288"/>
                  </a:lnTo>
                  <a:lnTo>
                    <a:pt x="214" y="274"/>
                  </a:lnTo>
                  <a:lnTo>
                    <a:pt x="204" y="250"/>
                  </a:lnTo>
                  <a:lnTo>
                    <a:pt x="192" y="250"/>
                  </a:lnTo>
                  <a:lnTo>
                    <a:pt x="188" y="228"/>
                  </a:lnTo>
                  <a:lnTo>
                    <a:pt x="180" y="220"/>
                  </a:lnTo>
                  <a:lnTo>
                    <a:pt x="170" y="206"/>
                  </a:lnTo>
                  <a:lnTo>
                    <a:pt x="158" y="206"/>
                  </a:lnTo>
                  <a:lnTo>
                    <a:pt x="154" y="202"/>
                  </a:lnTo>
                  <a:lnTo>
                    <a:pt x="142" y="204"/>
                  </a:lnTo>
                  <a:lnTo>
                    <a:pt x="134" y="196"/>
                  </a:lnTo>
                  <a:lnTo>
                    <a:pt x="136" y="186"/>
                  </a:lnTo>
                  <a:lnTo>
                    <a:pt x="124" y="172"/>
                  </a:lnTo>
                  <a:lnTo>
                    <a:pt x="110" y="168"/>
                  </a:lnTo>
                  <a:lnTo>
                    <a:pt x="110" y="154"/>
                  </a:lnTo>
                  <a:lnTo>
                    <a:pt x="92" y="140"/>
                  </a:lnTo>
                  <a:lnTo>
                    <a:pt x="82" y="140"/>
                  </a:lnTo>
                  <a:lnTo>
                    <a:pt x="80" y="128"/>
                  </a:lnTo>
                  <a:lnTo>
                    <a:pt x="64" y="122"/>
                  </a:lnTo>
                  <a:lnTo>
                    <a:pt x="52" y="110"/>
                  </a:lnTo>
                  <a:lnTo>
                    <a:pt x="38" y="88"/>
                  </a:lnTo>
                  <a:lnTo>
                    <a:pt x="30" y="84"/>
                  </a:lnTo>
                  <a:lnTo>
                    <a:pt x="10" y="80"/>
                  </a:lnTo>
                  <a:lnTo>
                    <a:pt x="0" y="68"/>
                  </a:lnTo>
                  <a:lnTo>
                    <a:pt x="4" y="60"/>
                  </a:lnTo>
                  <a:lnTo>
                    <a:pt x="12" y="42"/>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68" name=""/>
            <p:cNvSpPr/>
            <p:nvPr/>
          </p:nvSpPr>
          <p:spPr>
            <a:xfrm>
              <a:off x="3768480" y="2754360"/>
              <a:ext cx="203040" cy="230040"/>
            </a:xfrm>
            <a:custGeom>
              <a:avLst/>
              <a:gdLst/>
              <a:ahLst/>
              <a:rect l="l" t="t" r="r" b="b"/>
              <a:pathLst>
                <a:path w="403" h="427">
                  <a:moveTo>
                    <a:pt x="0" y="24"/>
                  </a:moveTo>
                  <a:lnTo>
                    <a:pt x="88" y="12"/>
                  </a:lnTo>
                  <a:lnTo>
                    <a:pt x="178" y="0"/>
                  </a:lnTo>
                  <a:lnTo>
                    <a:pt x="172" y="24"/>
                  </a:lnTo>
                  <a:lnTo>
                    <a:pt x="180" y="42"/>
                  </a:lnTo>
                  <a:lnTo>
                    <a:pt x="210" y="46"/>
                  </a:lnTo>
                  <a:lnTo>
                    <a:pt x="226" y="74"/>
                  </a:lnTo>
                  <a:lnTo>
                    <a:pt x="250" y="86"/>
                  </a:lnTo>
                  <a:lnTo>
                    <a:pt x="252" y="98"/>
                  </a:lnTo>
                  <a:lnTo>
                    <a:pt x="264" y="100"/>
                  </a:lnTo>
                  <a:lnTo>
                    <a:pt x="278" y="110"/>
                  </a:lnTo>
                  <a:lnTo>
                    <a:pt x="278" y="126"/>
                  </a:lnTo>
                  <a:lnTo>
                    <a:pt x="304" y="138"/>
                  </a:lnTo>
                  <a:lnTo>
                    <a:pt x="306" y="156"/>
                  </a:lnTo>
                  <a:lnTo>
                    <a:pt x="308" y="164"/>
                  </a:lnTo>
                  <a:lnTo>
                    <a:pt x="328" y="162"/>
                  </a:lnTo>
                  <a:lnTo>
                    <a:pt x="346" y="168"/>
                  </a:lnTo>
                  <a:lnTo>
                    <a:pt x="356" y="190"/>
                  </a:lnTo>
                  <a:lnTo>
                    <a:pt x="362" y="210"/>
                  </a:lnTo>
                  <a:lnTo>
                    <a:pt x="380" y="212"/>
                  </a:lnTo>
                  <a:lnTo>
                    <a:pt x="384" y="236"/>
                  </a:lnTo>
                  <a:lnTo>
                    <a:pt x="402" y="248"/>
                  </a:lnTo>
                  <a:lnTo>
                    <a:pt x="402" y="272"/>
                  </a:lnTo>
                  <a:lnTo>
                    <a:pt x="386" y="274"/>
                  </a:lnTo>
                  <a:lnTo>
                    <a:pt x="388" y="284"/>
                  </a:lnTo>
                  <a:lnTo>
                    <a:pt x="380" y="292"/>
                  </a:lnTo>
                  <a:lnTo>
                    <a:pt x="388" y="304"/>
                  </a:lnTo>
                  <a:lnTo>
                    <a:pt x="392" y="320"/>
                  </a:lnTo>
                  <a:lnTo>
                    <a:pt x="380" y="326"/>
                  </a:lnTo>
                  <a:lnTo>
                    <a:pt x="378" y="352"/>
                  </a:lnTo>
                  <a:lnTo>
                    <a:pt x="372" y="354"/>
                  </a:lnTo>
                  <a:lnTo>
                    <a:pt x="380" y="364"/>
                  </a:lnTo>
                  <a:lnTo>
                    <a:pt x="378" y="390"/>
                  </a:lnTo>
                  <a:lnTo>
                    <a:pt x="362" y="386"/>
                  </a:lnTo>
                  <a:lnTo>
                    <a:pt x="354" y="378"/>
                  </a:lnTo>
                  <a:lnTo>
                    <a:pt x="342" y="380"/>
                  </a:lnTo>
                  <a:lnTo>
                    <a:pt x="336" y="390"/>
                  </a:lnTo>
                  <a:lnTo>
                    <a:pt x="338" y="404"/>
                  </a:lnTo>
                  <a:lnTo>
                    <a:pt x="344" y="408"/>
                  </a:lnTo>
                  <a:lnTo>
                    <a:pt x="344" y="426"/>
                  </a:lnTo>
                  <a:lnTo>
                    <a:pt x="332" y="424"/>
                  </a:lnTo>
                  <a:lnTo>
                    <a:pt x="322" y="412"/>
                  </a:lnTo>
                  <a:lnTo>
                    <a:pt x="232" y="414"/>
                  </a:lnTo>
                  <a:lnTo>
                    <a:pt x="104" y="418"/>
                  </a:lnTo>
                  <a:lnTo>
                    <a:pt x="90" y="392"/>
                  </a:lnTo>
                  <a:lnTo>
                    <a:pt x="90" y="384"/>
                  </a:lnTo>
                  <a:lnTo>
                    <a:pt x="84" y="376"/>
                  </a:lnTo>
                  <a:lnTo>
                    <a:pt x="72" y="378"/>
                  </a:lnTo>
                  <a:lnTo>
                    <a:pt x="76" y="366"/>
                  </a:lnTo>
                  <a:lnTo>
                    <a:pt x="84" y="324"/>
                  </a:lnTo>
                  <a:lnTo>
                    <a:pt x="76" y="320"/>
                  </a:lnTo>
                  <a:lnTo>
                    <a:pt x="78" y="296"/>
                  </a:lnTo>
                  <a:lnTo>
                    <a:pt x="92" y="276"/>
                  </a:lnTo>
                  <a:lnTo>
                    <a:pt x="80" y="272"/>
                  </a:lnTo>
                  <a:lnTo>
                    <a:pt x="72" y="262"/>
                  </a:lnTo>
                  <a:lnTo>
                    <a:pt x="60" y="258"/>
                  </a:lnTo>
                  <a:lnTo>
                    <a:pt x="58" y="246"/>
                  </a:lnTo>
                  <a:lnTo>
                    <a:pt x="70" y="234"/>
                  </a:lnTo>
                  <a:lnTo>
                    <a:pt x="68" y="228"/>
                  </a:lnTo>
                  <a:lnTo>
                    <a:pt x="58" y="220"/>
                  </a:lnTo>
                  <a:lnTo>
                    <a:pt x="36" y="138"/>
                  </a:lnTo>
                  <a:lnTo>
                    <a:pt x="0" y="2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69" name=""/>
            <p:cNvSpPr/>
            <p:nvPr/>
          </p:nvSpPr>
          <p:spPr>
            <a:xfrm>
              <a:off x="3666960" y="2768400"/>
              <a:ext cx="147240" cy="260280"/>
            </a:xfrm>
            <a:custGeom>
              <a:avLst/>
              <a:gdLst/>
              <a:ahLst/>
              <a:rect l="l" t="t" r="r" b="b"/>
              <a:pathLst>
                <a:path w="291" h="487">
                  <a:moveTo>
                    <a:pt x="0" y="24"/>
                  </a:moveTo>
                  <a:lnTo>
                    <a:pt x="90" y="16"/>
                  </a:lnTo>
                  <a:lnTo>
                    <a:pt x="200" y="0"/>
                  </a:lnTo>
                  <a:lnTo>
                    <a:pt x="256" y="196"/>
                  </a:lnTo>
                  <a:lnTo>
                    <a:pt x="266" y="204"/>
                  </a:lnTo>
                  <a:lnTo>
                    <a:pt x="254" y="224"/>
                  </a:lnTo>
                  <a:lnTo>
                    <a:pt x="258" y="234"/>
                  </a:lnTo>
                  <a:lnTo>
                    <a:pt x="270" y="240"/>
                  </a:lnTo>
                  <a:lnTo>
                    <a:pt x="290" y="252"/>
                  </a:lnTo>
                  <a:lnTo>
                    <a:pt x="274" y="268"/>
                  </a:lnTo>
                  <a:lnTo>
                    <a:pt x="274" y="294"/>
                  </a:lnTo>
                  <a:lnTo>
                    <a:pt x="284" y="302"/>
                  </a:lnTo>
                  <a:lnTo>
                    <a:pt x="270" y="352"/>
                  </a:lnTo>
                  <a:lnTo>
                    <a:pt x="286" y="352"/>
                  </a:lnTo>
                  <a:lnTo>
                    <a:pt x="290" y="370"/>
                  </a:lnTo>
                  <a:lnTo>
                    <a:pt x="130" y="392"/>
                  </a:lnTo>
                  <a:lnTo>
                    <a:pt x="96" y="394"/>
                  </a:lnTo>
                  <a:lnTo>
                    <a:pt x="80" y="404"/>
                  </a:lnTo>
                  <a:lnTo>
                    <a:pt x="78" y="412"/>
                  </a:lnTo>
                  <a:lnTo>
                    <a:pt x="84" y="424"/>
                  </a:lnTo>
                  <a:lnTo>
                    <a:pt x="110" y="428"/>
                  </a:lnTo>
                  <a:lnTo>
                    <a:pt x="100" y="438"/>
                  </a:lnTo>
                  <a:lnTo>
                    <a:pt x="110" y="462"/>
                  </a:lnTo>
                  <a:lnTo>
                    <a:pt x="104" y="468"/>
                  </a:lnTo>
                  <a:lnTo>
                    <a:pt x="94" y="486"/>
                  </a:lnTo>
                  <a:lnTo>
                    <a:pt x="86" y="484"/>
                  </a:lnTo>
                  <a:lnTo>
                    <a:pt x="68" y="464"/>
                  </a:lnTo>
                  <a:lnTo>
                    <a:pt x="62" y="454"/>
                  </a:lnTo>
                  <a:lnTo>
                    <a:pt x="52" y="452"/>
                  </a:lnTo>
                  <a:lnTo>
                    <a:pt x="46" y="480"/>
                  </a:lnTo>
                  <a:lnTo>
                    <a:pt x="26" y="478"/>
                  </a:lnTo>
                  <a:lnTo>
                    <a:pt x="12" y="356"/>
                  </a:lnTo>
                  <a:lnTo>
                    <a:pt x="4" y="174"/>
                  </a:lnTo>
                  <a:lnTo>
                    <a:pt x="0" y="24"/>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70" name=""/>
            <p:cNvSpPr/>
            <p:nvPr/>
          </p:nvSpPr>
          <p:spPr>
            <a:xfrm>
              <a:off x="3706560" y="2957400"/>
              <a:ext cx="352080" cy="284040"/>
            </a:xfrm>
            <a:custGeom>
              <a:avLst/>
              <a:gdLst/>
              <a:ahLst/>
              <a:rect l="l" t="t" r="r" b="b"/>
              <a:pathLst>
                <a:path w="697" h="529">
                  <a:moveTo>
                    <a:pt x="30" y="106"/>
                  </a:moveTo>
                  <a:lnTo>
                    <a:pt x="42" y="108"/>
                  </a:lnTo>
                  <a:lnTo>
                    <a:pt x="46" y="98"/>
                  </a:lnTo>
                  <a:lnTo>
                    <a:pt x="58" y="114"/>
                  </a:lnTo>
                  <a:lnTo>
                    <a:pt x="68" y="98"/>
                  </a:lnTo>
                  <a:lnTo>
                    <a:pt x="74" y="90"/>
                  </a:lnTo>
                  <a:lnTo>
                    <a:pt x="90" y="98"/>
                  </a:lnTo>
                  <a:lnTo>
                    <a:pt x="96" y="94"/>
                  </a:lnTo>
                  <a:lnTo>
                    <a:pt x="96" y="84"/>
                  </a:lnTo>
                  <a:lnTo>
                    <a:pt x="104" y="86"/>
                  </a:lnTo>
                  <a:lnTo>
                    <a:pt x="110" y="108"/>
                  </a:lnTo>
                  <a:lnTo>
                    <a:pt x="148" y="112"/>
                  </a:lnTo>
                  <a:lnTo>
                    <a:pt x="168" y="100"/>
                  </a:lnTo>
                  <a:lnTo>
                    <a:pt x="180" y="108"/>
                  </a:lnTo>
                  <a:lnTo>
                    <a:pt x="178" y="132"/>
                  </a:lnTo>
                  <a:lnTo>
                    <a:pt x="194" y="134"/>
                  </a:lnTo>
                  <a:lnTo>
                    <a:pt x="204" y="158"/>
                  </a:lnTo>
                  <a:lnTo>
                    <a:pt x="220" y="158"/>
                  </a:lnTo>
                  <a:lnTo>
                    <a:pt x="232" y="144"/>
                  </a:lnTo>
                  <a:lnTo>
                    <a:pt x="244" y="140"/>
                  </a:lnTo>
                  <a:lnTo>
                    <a:pt x="262" y="142"/>
                  </a:lnTo>
                  <a:lnTo>
                    <a:pt x="276" y="132"/>
                  </a:lnTo>
                  <a:lnTo>
                    <a:pt x="278" y="114"/>
                  </a:lnTo>
                  <a:lnTo>
                    <a:pt x="286" y="100"/>
                  </a:lnTo>
                  <a:lnTo>
                    <a:pt x="300" y="96"/>
                  </a:lnTo>
                  <a:lnTo>
                    <a:pt x="322" y="100"/>
                  </a:lnTo>
                  <a:lnTo>
                    <a:pt x="338" y="114"/>
                  </a:lnTo>
                  <a:lnTo>
                    <a:pt x="338" y="130"/>
                  </a:lnTo>
                  <a:lnTo>
                    <a:pt x="358" y="134"/>
                  </a:lnTo>
                  <a:lnTo>
                    <a:pt x="388" y="150"/>
                  </a:lnTo>
                  <a:lnTo>
                    <a:pt x="390" y="170"/>
                  </a:lnTo>
                  <a:lnTo>
                    <a:pt x="418" y="176"/>
                  </a:lnTo>
                  <a:lnTo>
                    <a:pt x="434" y="196"/>
                  </a:lnTo>
                  <a:lnTo>
                    <a:pt x="438" y="226"/>
                  </a:lnTo>
                  <a:lnTo>
                    <a:pt x="432" y="230"/>
                  </a:lnTo>
                  <a:lnTo>
                    <a:pt x="424" y="236"/>
                  </a:lnTo>
                  <a:lnTo>
                    <a:pt x="424" y="252"/>
                  </a:lnTo>
                  <a:lnTo>
                    <a:pt x="434" y="270"/>
                  </a:lnTo>
                  <a:lnTo>
                    <a:pt x="434" y="286"/>
                  </a:lnTo>
                  <a:lnTo>
                    <a:pt x="440" y="306"/>
                  </a:lnTo>
                  <a:lnTo>
                    <a:pt x="454" y="292"/>
                  </a:lnTo>
                  <a:lnTo>
                    <a:pt x="470" y="286"/>
                  </a:lnTo>
                  <a:lnTo>
                    <a:pt x="450" y="326"/>
                  </a:lnTo>
                  <a:lnTo>
                    <a:pt x="458" y="340"/>
                  </a:lnTo>
                  <a:lnTo>
                    <a:pt x="466" y="348"/>
                  </a:lnTo>
                  <a:lnTo>
                    <a:pt x="480" y="370"/>
                  </a:lnTo>
                  <a:lnTo>
                    <a:pt x="502" y="378"/>
                  </a:lnTo>
                  <a:lnTo>
                    <a:pt x="504" y="366"/>
                  </a:lnTo>
                  <a:lnTo>
                    <a:pt x="516" y="370"/>
                  </a:lnTo>
                  <a:lnTo>
                    <a:pt x="510" y="390"/>
                  </a:lnTo>
                  <a:lnTo>
                    <a:pt x="508" y="410"/>
                  </a:lnTo>
                  <a:lnTo>
                    <a:pt x="524" y="416"/>
                  </a:lnTo>
                  <a:lnTo>
                    <a:pt x="540" y="436"/>
                  </a:lnTo>
                  <a:lnTo>
                    <a:pt x="538" y="454"/>
                  </a:lnTo>
                  <a:lnTo>
                    <a:pt x="546" y="460"/>
                  </a:lnTo>
                  <a:lnTo>
                    <a:pt x="578" y="460"/>
                  </a:lnTo>
                  <a:lnTo>
                    <a:pt x="590" y="470"/>
                  </a:lnTo>
                  <a:lnTo>
                    <a:pt x="588" y="480"/>
                  </a:lnTo>
                  <a:lnTo>
                    <a:pt x="604" y="478"/>
                  </a:lnTo>
                  <a:lnTo>
                    <a:pt x="604" y="494"/>
                  </a:lnTo>
                  <a:lnTo>
                    <a:pt x="616" y="510"/>
                  </a:lnTo>
                  <a:lnTo>
                    <a:pt x="612" y="526"/>
                  </a:lnTo>
                  <a:lnTo>
                    <a:pt x="634" y="528"/>
                  </a:lnTo>
                  <a:lnTo>
                    <a:pt x="644" y="518"/>
                  </a:lnTo>
                  <a:lnTo>
                    <a:pt x="680" y="520"/>
                  </a:lnTo>
                  <a:lnTo>
                    <a:pt x="696" y="504"/>
                  </a:lnTo>
                  <a:lnTo>
                    <a:pt x="684" y="470"/>
                  </a:lnTo>
                  <a:lnTo>
                    <a:pt x="694" y="462"/>
                  </a:lnTo>
                  <a:lnTo>
                    <a:pt x="692" y="368"/>
                  </a:lnTo>
                  <a:lnTo>
                    <a:pt x="688" y="350"/>
                  </a:lnTo>
                  <a:lnTo>
                    <a:pt x="658" y="312"/>
                  </a:lnTo>
                  <a:lnTo>
                    <a:pt x="652" y="298"/>
                  </a:lnTo>
                  <a:lnTo>
                    <a:pt x="644" y="278"/>
                  </a:lnTo>
                  <a:lnTo>
                    <a:pt x="616" y="234"/>
                  </a:lnTo>
                  <a:lnTo>
                    <a:pt x="608" y="198"/>
                  </a:lnTo>
                  <a:lnTo>
                    <a:pt x="602" y="182"/>
                  </a:lnTo>
                  <a:lnTo>
                    <a:pt x="590" y="178"/>
                  </a:lnTo>
                  <a:lnTo>
                    <a:pt x="576" y="144"/>
                  </a:lnTo>
                  <a:lnTo>
                    <a:pt x="554" y="114"/>
                  </a:lnTo>
                  <a:lnTo>
                    <a:pt x="530" y="82"/>
                  </a:lnTo>
                  <a:lnTo>
                    <a:pt x="518" y="54"/>
                  </a:lnTo>
                  <a:lnTo>
                    <a:pt x="500" y="52"/>
                  </a:lnTo>
                  <a:lnTo>
                    <a:pt x="512" y="36"/>
                  </a:lnTo>
                  <a:lnTo>
                    <a:pt x="500" y="12"/>
                  </a:lnTo>
                  <a:lnTo>
                    <a:pt x="482" y="8"/>
                  </a:lnTo>
                  <a:lnTo>
                    <a:pt x="468" y="0"/>
                  </a:lnTo>
                  <a:lnTo>
                    <a:pt x="454" y="18"/>
                  </a:lnTo>
                  <a:lnTo>
                    <a:pt x="464" y="32"/>
                  </a:lnTo>
                  <a:lnTo>
                    <a:pt x="464" y="52"/>
                  </a:lnTo>
                  <a:lnTo>
                    <a:pt x="440" y="34"/>
                  </a:lnTo>
                  <a:lnTo>
                    <a:pt x="338" y="38"/>
                  </a:lnTo>
                  <a:lnTo>
                    <a:pt x="222" y="42"/>
                  </a:lnTo>
                  <a:lnTo>
                    <a:pt x="210" y="16"/>
                  </a:lnTo>
                  <a:lnTo>
                    <a:pt x="82" y="34"/>
                  </a:lnTo>
                  <a:lnTo>
                    <a:pt x="24" y="42"/>
                  </a:lnTo>
                  <a:lnTo>
                    <a:pt x="6" y="48"/>
                  </a:lnTo>
                  <a:lnTo>
                    <a:pt x="0" y="62"/>
                  </a:lnTo>
                  <a:lnTo>
                    <a:pt x="12" y="74"/>
                  </a:lnTo>
                  <a:lnTo>
                    <a:pt x="32" y="74"/>
                  </a:lnTo>
                  <a:lnTo>
                    <a:pt x="20" y="86"/>
                  </a:lnTo>
                  <a:lnTo>
                    <a:pt x="30" y="106"/>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71" name=""/>
            <p:cNvSpPr/>
            <p:nvPr/>
          </p:nvSpPr>
          <p:spPr>
            <a:xfrm>
              <a:off x="3544920" y="2781360"/>
              <a:ext cx="132840" cy="253800"/>
            </a:xfrm>
            <a:custGeom>
              <a:avLst/>
              <a:gdLst/>
              <a:ahLst/>
              <a:rect l="l" t="t" r="r" b="b"/>
              <a:pathLst>
                <a:path w="267" h="475">
                  <a:moveTo>
                    <a:pt x="94" y="10"/>
                  </a:moveTo>
                  <a:lnTo>
                    <a:pt x="90" y="18"/>
                  </a:lnTo>
                  <a:lnTo>
                    <a:pt x="82" y="16"/>
                  </a:lnTo>
                  <a:lnTo>
                    <a:pt x="60" y="36"/>
                  </a:lnTo>
                  <a:lnTo>
                    <a:pt x="60" y="72"/>
                  </a:lnTo>
                  <a:lnTo>
                    <a:pt x="52" y="66"/>
                  </a:lnTo>
                  <a:lnTo>
                    <a:pt x="38" y="84"/>
                  </a:lnTo>
                  <a:lnTo>
                    <a:pt x="24" y="88"/>
                  </a:lnTo>
                  <a:lnTo>
                    <a:pt x="26" y="104"/>
                  </a:lnTo>
                  <a:lnTo>
                    <a:pt x="30" y="118"/>
                  </a:lnTo>
                  <a:lnTo>
                    <a:pt x="36" y="134"/>
                  </a:lnTo>
                  <a:lnTo>
                    <a:pt x="20" y="144"/>
                  </a:lnTo>
                  <a:lnTo>
                    <a:pt x="30" y="176"/>
                  </a:lnTo>
                  <a:lnTo>
                    <a:pt x="24" y="182"/>
                  </a:lnTo>
                  <a:lnTo>
                    <a:pt x="24" y="206"/>
                  </a:lnTo>
                  <a:lnTo>
                    <a:pt x="40" y="218"/>
                  </a:lnTo>
                  <a:lnTo>
                    <a:pt x="42" y="232"/>
                  </a:lnTo>
                  <a:lnTo>
                    <a:pt x="34" y="242"/>
                  </a:lnTo>
                  <a:lnTo>
                    <a:pt x="42" y="250"/>
                  </a:lnTo>
                  <a:lnTo>
                    <a:pt x="52" y="276"/>
                  </a:lnTo>
                  <a:lnTo>
                    <a:pt x="42" y="286"/>
                  </a:lnTo>
                  <a:lnTo>
                    <a:pt x="34" y="316"/>
                  </a:lnTo>
                  <a:lnTo>
                    <a:pt x="18" y="330"/>
                  </a:lnTo>
                  <a:lnTo>
                    <a:pt x="18" y="354"/>
                  </a:lnTo>
                  <a:lnTo>
                    <a:pt x="0" y="382"/>
                  </a:lnTo>
                  <a:lnTo>
                    <a:pt x="20" y="406"/>
                  </a:lnTo>
                  <a:lnTo>
                    <a:pt x="70" y="404"/>
                  </a:lnTo>
                  <a:lnTo>
                    <a:pt x="132" y="396"/>
                  </a:lnTo>
                  <a:lnTo>
                    <a:pt x="158" y="398"/>
                  </a:lnTo>
                  <a:lnTo>
                    <a:pt x="152" y="418"/>
                  </a:lnTo>
                  <a:lnTo>
                    <a:pt x="184" y="474"/>
                  </a:lnTo>
                  <a:lnTo>
                    <a:pt x="218" y="450"/>
                  </a:lnTo>
                  <a:lnTo>
                    <a:pt x="266" y="452"/>
                  </a:lnTo>
                  <a:lnTo>
                    <a:pt x="254" y="288"/>
                  </a:lnTo>
                  <a:lnTo>
                    <a:pt x="242" y="0"/>
                  </a:lnTo>
                  <a:lnTo>
                    <a:pt x="94" y="1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72" name=""/>
            <p:cNvSpPr/>
            <p:nvPr/>
          </p:nvSpPr>
          <p:spPr>
            <a:xfrm>
              <a:off x="2936880" y="2711520"/>
              <a:ext cx="528120" cy="555480"/>
            </a:xfrm>
            <a:custGeom>
              <a:avLst/>
              <a:gdLst/>
              <a:ahLst/>
              <a:rect l="l" t="t" r="r" b="b"/>
              <a:pathLst>
                <a:path w="1046" h="1033">
                  <a:moveTo>
                    <a:pt x="6" y="408"/>
                  </a:moveTo>
                  <a:lnTo>
                    <a:pt x="0" y="424"/>
                  </a:lnTo>
                  <a:lnTo>
                    <a:pt x="12" y="430"/>
                  </a:lnTo>
                  <a:lnTo>
                    <a:pt x="28" y="448"/>
                  </a:lnTo>
                  <a:lnTo>
                    <a:pt x="30" y="470"/>
                  </a:lnTo>
                  <a:lnTo>
                    <a:pt x="48" y="474"/>
                  </a:lnTo>
                  <a:lnTo>
                    <a:pt x="60" y="488"/>
                  </a:lnTo>
                  <a:lnTo>
                    <a:pt x="70" y="506"/>
                  </a:lnTo>
                  <a:lnTo>
                    <a:pt x="82" y="510"/>
                  </a:lnTo>
                  <a:lnTo>
                    <a:pt x="102" y="542"/>
                  </a:lnTo>
                  <a:lnTo>
                    <a:pt x="130" y="544"/>
                  </a:lnTo>
                  <a:lnTo>
                    <a:pt x="126" y="558"/>
                  </a:lnTo>
                  <a:lnTo>
                    <a:pt x="136" y="590"/>
                  </a:lnTo>
                  <a:lnTo>
                    <a:pt x="138" y="634"/>
                  </a:lnTo>
                  <a:lnTo>
                    <a:pt x="152" y="648"/>
                  </a:lnTo>
                  <a:lnTo>
                    <a:pt x="160" y="660"/>
                  </a:lnTo>
                  <a:lnTo>
                    <a:pt x="168" y="664"/>
                  </a:lnTo>
                  <a:lnTo>
                    <a:pt x="196" y="692"/>
                  </a:lnTo>
                  <a:lnTo>
                    <a:pt x="208" y="698"/>
                  </a:lnTo>
                  <a:lnTo>
                    <a:pt x="216" y="700"/>
                  </a:lnTo>
                  <a:lnTo>
                    <a:pt x="224" y="712"/>
                  </a:lnTo>
                  <a:lnTo>
                    <a:pt x="266" y="724"/>
                  </a:lnTo>
                  <a:lnTo>
                    <a:pt x="282" y="704"/>
                  </a:lnTo>
                  <a:lnTo>
                    <a:pt x="292" y="694"/>
                  </a:lnTo>
                  <a:lnTo>
                    <a:pt x="286" y="666"/>
                  </a:lnTo>
                  <a:lnTo>
                    <a:pt x="294" y="656"/>
                  </a:lnTo>
                  <a:lnTo>
                    <a:pt x="318" y="654"/>
                  </a:lnTo>
                  <a:lnTo>
                    <a:pt x="324" y="646"/>
                  </a:lnTo>
                  <a:lnTo>
                    <a:pt x="328" y="636"/>
                  </a:lnTo>
                  <a:lnTo>
                    <a:pt x="338" y="638"/>
                  </a:lnTo>
                  <a:lnTo>
                    <a:pt x="340" y="648"/>
                  </a:lnTo>
                  <a:lnTo>
                    <a:pt x="366" y="650"/>
                  </a:lnTo>
                  <a:lnTo>
                    <a:pt x="408" y="656"/>
                  </a:lnTo>
                  <a:lnTo>
                    <a:pt x="424" y="672"/>
                  </a:lnTo>
                  <a:lnTo>
                    <a:pt x="456" y="714"/>
                  </a:lnTo>
                  <a:lnTo>
                    <a:pt x="472" y="744"/>
                  </a:lnTo>
                  <a:lnTo>
                    <a:pt x="474" y="760"/>
                  </a:lnTo>
                  <a:lnTo>
                    <a:pt x="516" y="826"/>
                  </a:lnTo>
                  <a:lnTo>
                    <a:pt x="523" y="846"/>
                  </a:lnTo>
                  <a:lnTo>
                    <a:pt x="555" y="868"/>
                  </a:lnTo>
                  <a:lnTo>
                    <a:pt x="557" y="894"/>
                  </a:lnTo>
                  <a:lnTo>
                    <a:pt x="565" y="912"/>
                  </a:lnTo>
                  <a:lnTo>
                    <a:pt x="571" y="946"/>
                  </a:lnTo>
                  <a:lnTo>
                    <a:pt x="585" y="952"/>
                  </a:lnTo>
                  <a:lnTo>
                    <a:pt x="587" y="966"/>
                  </a:lnTo>
                  <a:lnTo>
                    <a:pt x="587" y="992"/>
                  </a:lnTo>
                  <a:lnTo>
                    <a:pt x="597" y="992"/>
                  </a:lnTo>
                  <a:lnTo>
                    <a:pt x="613" y="986"/>
                  </a:lnTo>
                  <a:lnTo>
                    <a:pt x="633" y="1008"/>
                  </a:lnTo>
                  <a:lnTo>
                    <a:pt x="651" y="1008"/>
                  </a:lnTo>
                  <a:lnTo>
                    <a:pt x="669" y="1020"/>
                  </a:lnTo>
                  <a:lnTo>
                    <a:pt x="693" y="1024"/>
                  </a:lnTo>
                  <a:lnTo>
                    <a:pt x="711" y="1018"/>
                  </a:lnTo>
                  <a:lnTo>
                    <a:pt x="727" y="1032"/>
                  </a:lnTo>
                  <a:lnTo>
                    <a:pt x="745" y="1032"/>
                  </a:lnTo>
                  <a:lnTo>
                    <a:pt x="753" y="1024"/>
                  </a:lnTo>
                  <a:lnTo>
                    <a:pt x="763" y="1022"/>
                  </a:lnTo>
                  <a:lnTo>
                    <a:pt x="775" y="1002"/>
                  </a:lnTo>
                  <a:lnTo>
                    <a:pt x="753" y="1006"/>
                  </a:lnTo>
                  <a:lnTo>
                    <a:pt x="741" y="982"/>
                  </a:lnTo>
                  <a:lnTo>
                    <a:pt x="737" y="976"/>
                  </a:lnTo>
                  <a:lnTo>
                    <a:pt x="735" y="940"/>
                  </a:lnTo>
                  <a:lnTo>
                    <a:pt x="727" y="926"/>
                  </a:lnTo>
                  <a:lnTo>
                    <a:pt x="737" y="908"/>
                  </a:lnTo>
                  <a:lnTo>
                    <a:pt x="737" y="888"/>
                  </a:lnTo>
                  <a:lnTo>
                    <a:pt x="747" y="874"/>
                  </a:lnTo>
                  <a:lnTo>
                    <a:pt x="745" y="856"/>
                  </a:lnTo>
                  <a:lnTo>
                    <a:pt x="743" y="844"/>
                  </a:lnTo>
                  <a:lnTo>
                    <a:pt x="755" y="838"/>
                  </a:lnTo>
                  <a:lnTo>
                    <a:pt x="761" y="820"/>
                  </a:lnTo>
                  <a:lnTo>
                    <a:pt x="775" y="818"/>
                  </a:lnTo>
                  <a:lnTo>
                    <a:pt x="791" y="808"/>
                  </a:lnTo>
                  <a:lnTo>
                    <a:pt x="795" y="796"/>
                  </a:lnTo>
                  <a:lnTo>
                    <a:pt x="809" y="800"/>
                  </a:lnTo>
                  <a:lnTo>
                    <a:pt x="819" y="790"/>
                  </a:lnTo>
                  <a:lnTo>
                    <a:pt x="815" y="772"/>
                  </a:lnTo>
                  <a:lnTo>
                    <a:pt x="827" y="778"/>
                  </a:lnTo>
                  <a:lnTo>
                    <a:pt x="859" y="778"/>
                  </a:lnTo>
                  <a:lnTo>
                    <a:pt x="891" y="758"/>
                  </a:lnTo>
                  <a:lnTo>
                    <a:pt x="907" y="740"/>
                  </a:lnTo>
                  <a:lnTo>
                    <a:pt x="925" y="732"/>
                  </a:lnTo>
                  <a:lnTo>
                    <a:pt x="941" y="714"/>
                  </a:lnTo>
                  <a:lnTo>
                    <a:pt x="957" y="708"/>
                  </a:lnTo>
                  <a:lnTo>
                    <a:pt x="951" y="686"/>
                  </a:lnTo>
                  <a:lnTo>
                    <a:pt x="935" y="670"/>
                  </a:lnTo>
                  <a:lnTo>
                    <a:pt x="935" y="648"/>
                  </a:lnTo>
                  <a:lnTo>
                    <a:pt x="953" y="662"/>
                  </a:lnTo>
                  <a:lnTo>
                    <a:pt x="965" y="686"/>
                  </a:lnTo>
                  <a:lnTo>
                    <a:pt x="1001" y="686"/>
                  </a:lnTo>
                  <a:lnTo>
                    <a:pt x="1017" y="662"/>
                  </a:lnTo>
                  <a:lnTo>
                    <a:pt x="1019" y="650"/>
                  </a:lnTo>
                  <a:lnTo>
                    <a:pt x="1031" y="636"/>
                  </a:lnTo>
                  <a:lnTo>
                    <a:pt x="1035" y="624"/>
                  </a:lnTo>
                  <a:lnTo>
                    <a:pt x="1029" y="610"/>
                  </a:lnTo>
                  <a:lnTo>
                    <a:pt x="1031" y="602"/>
                  </a:lnTo>
                  <a:lnTo>
                    <a:pt x="1037" y="596"/>
                  </a:lnTo>
                  <a:lnTo>
                    <a:pt x="1035" y="570"/>
                  </a:lnTo>
                  <a:lnTo>
                    <a:pt x="1043" y="552"/>
                  </a:lnTo>
                  <a:lnTo>
                    <a:pt x="1045" y="520"/>
                  </a:lnTo>
                  <a:lnTo>
                    <a:pt x="1037" y="508"/>
                  </a:lnTo>
                  <a:lnTo>
                    <a:pt x="1023" y="480"/>
                  </a:lnTo>
                  <a:lnTo>
                    <a:pt x="1021" y="458"/>
                  </a:lnTo>
                  <a:lnTo>
                    <a:pt x="999" y="442"/>
                  </a:lnTo>
                  <a:lnTo>
                    <a:pt x="993" y="292"/>
                  </a:lnTo>
                  <a:lnTo>
                    <a:pt x="959" y="290"/>
                  </a:lnTo>
                  <a:lnTo>
                    <a:pt x="951" y="274"/>
                  </a:lnTo>
                  <a:lnTo>
                    <a:pt x="937" y="280"/>
                  </a:lnTo>
                  <a:lnTo>
                    <a:pt x="923" y="256"/>
                  </a:lnTo>
                  <a:lnTo>
                    <a:pt x="913" y="254"/>
                  </a:lnTo>
                  <a:lnTo>
                    <a:pt x="893" y="272"/>
                  </a:lnTo>
                  <a:lnTo>
                    <a:pt x="877" y="258"/>
                  </a:lnTo>
                  <a:lnTo>
                    <a:pt x="863" y="256"/>
                  </a:lnTo>
                  <a:lnTo>
                    <a:pt x="843" y="272"/>
                  </a:lnTo>
                  <a:lnTo>
                    <a:pt x="817" y="268"/>
                  </a:lnTo>
                  <a:lnTo>
                    <a:pt x="797" y="260"/>
                  </a:lnTo>
                  <a:lnTo>
                    <a:pt x="777" y="262"/>
                  </a:lnTo>
                  <a:lnTo>
                    <a:pt x="763" y="276"/>
                  </a:lnTo>
                  <a:lnTo>
                    <a:pt x="739" y="258"/>
                  </a:lnTo>
                  <a:lnTo>
                    <a:pt x="705" y="262"/>
                  </a:lnTo>
                  <a:lnTo>
                    <a:pt x="687" y="248"/>
                  </a:lnTo>
                  <a:lnTo>
                    <a:pt x="677" y="230"/>
                  </a:lnTo>
                  <a:lnTo>
                    <a:pt x="657" y="224"/>
                  </a:lnTo>
                  <a:lnTo>
                    <a:pt x="645" y="234"/>
                  </a:lnTo>
                  <a:lnTo>
                    <a:pt x="607" y="234"/>
                  </a:lnTo>
                  <a:lnTo>
                    <a:pt x="601" y="222"/>
                  </a:lnTo>
                  <a:lnTo>
                    <a:pt x="595" y="208"/>
                  </a:lnTo>
                  <a:lnTo>
                    <a:pt x="587" y="200"/>
                  </a:lnTo>
                  <a:lnTo>
                    <a:pt x="559" y="212"/>
                  </a:lnTo>
                  <a:lnTo>
                    <a:pt x="547" y="206"/>
                  </a:lnTo>
                  <a:lnTo>
                    <a:pt x="539" y="170"/>
                  </a:lnTo>
                  <a:lnTo>
                    <a:pt x="531" y="96"/>
                  </a:lnTo>
                  <a:lnTo>
                    <a:pt x="523" y="16"/>
                  </a:lnTo>
                  <a:lnTo>
                    <a:pt x="308" y="0"/>
                  </a:lnTo>
                  <a:lnTo>
                    <a:pt x="282" y="422"/>
                  </a:lnTo>
                  <a:lnTo>
                    <a:pt x="6" y="408"/>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73" name=""/>
            <p:cNvSpPr/>
            <p:nvPr/>
          </p:nvSpPr>
          <p:spPr>
            <a:xfrm>
              <a:off x="3841560" y="2279520"/>
              <a:ext cx="2880" cy="360"/>
            </a:xfrm>
            <a:custGeom>
              <a:avLst/>
              <a:gdLst/>
              <a:ahLst/>
              <a:rect l="l" t="t" r="r" b="b"/>
              <a:pathLst>
                <a:path w="5" h="1">
                  <a:moveTo>
                    <a:pt x="0" y="0"/>
                  </a:moveTo>
                  <a:lnTo>
                    <a:pt x="4" y="0"/>
                  </a:lnTo>
                </a:path>
              </a:pathLst>
            </a:custGeom>
            <a:solidFill>
              <a:srgbClr val="00f008"/>
            </a:solidFill>
            <a:ln cap="rnd" w="12600">
              <a:solidFill>
                <a:srgbClr val="969696"/>
              </a:solidFill>
              <a:round/>
            </a:ln>
          </p:spPr>
          <p:style>
            <a:lnRef idx="0"/>
            <a:fillRef idx="0"/>
            <a:effectRef idx="0"/>
            <a:fontRef idx="minor"/>
          </p:style>
          <p:txBody>
            <a:bodyPr lIns="90000" rIns="90000" tIns="-46440" bIns="-46440" anchor="t">
              <a:noAutofit/>
            </a:bodyPr>
            <a:p>
              <a:endParaRPr b="0" lang="en-US" sz="2400" strike="noStrike" u="none">
                <a:solidFill>
                  <a:srgbClr val="ffffff"/>
                </a:solidFill>
                <a:effectLst/>
                <a:uFillTx/>
                <a:latin typeface="Arial"/>
              </a:endParaRPr>
            </a:p>
          </p:txBody>
        </p:sp>
        <p:sp>
          <p:nvSpPr>
            <p:cNvPr id="374" name=""/>
            <p:cNvSpPr/>
            <p:nvPr/>
          </p:nvSpPr>
          <p:spPr>
            <a:xfrm>
              <a:off x="3570120" y="2108160"/>
              <a:ext cx="28440" cy="25200"/>
            </a:xfrm>
            <a:custGeom>
              <a:avLst/>
              <a:gdLst/>
              <a:ahLst/>
              <a:rect l="l" t="t" r="r" b="b"/>
              <a:pathLst>
                <a:path w="57" h="47">
                  <a:moveTo>
                    <a:pt x="56" y="0"/>
                  </a:moveTo>
                  <a:lnTo>
                    <a:pt x="34" y="4"/>
                  </a:lnTo>
                  <a:lnTo>
                    <a:pt x="20" y="20"/>
                  </a:lnTo>
                  <a:lnTo>
                    <a:pt x="4" y="28"/>
                  </a:lnTo>
                  <a:lnTo>
                    <a:pt x="0" y="46"/>
                  </a:lnTo>
                  <a:lnTo>
                    <a:pt x="32" y="34"/>
                  </a:lnTo>
                  <a:lnTo>
                    <a:pt x="44" y="18"/>
                  </a:lnTo>
                  <a:lnTo>
                    <a:pt x="52" y="12"/>
                  </a:lnTo>
                  <a:lnTo>
                    <a:pt x="56" y="0"/>
                  </a:lnTo>
                </a:path>
              </a:pathLst>
            </a:custGeom>
            <a:solidFill>
              <a:srgbClr val="00f008"/>
            </a:solidFill>
            <a:ln cap="rnd" w="12600">
              <a:solidFill>
                <a:srgbClr val="969696"/>
              </a:solidFill>
              <a:round/>
            </a:ln>
          </p:spPr>
          <p:style>
            <a:lnRef idx="0"/>
            <a:fillRef idx="0"/>
            <a:effectRef idx="0"/>
            <a:fontRef idx="minor"/>
          </p:style>
          <p:txBody>
            <a:bodyPr tIns="-20520" bIns="-20520" anchor="t">
              <a:noAutofit/>
            </a:bodyPr>
            <a:p>
              <a:endParaRPr b="0" lang="en-US" sz="2400" strike="noStrike" u="none">
                <a:solidFill>
                  <a:srgbClr val="ffffff"/>
                </a:solidFill>
                <a:effectLst/>
                <a:uFillTx/>
                <a:latin typeface="Arial"/>
              </a:endParaRPr>
            </a:p>
          </p:txBody>
        </p:sp>
        <p:sp>
          <p:nvSpPr>
            <p:cNvPr id="375" name=""/>
            <p:cNvSpPr/>
            <p:nvPr/>
          </p:nvSpPr>
          <p:spPr>
            <a:xfrm>
              <a:off x="3673440" y="2120760"/>
              <a:ext cx="21960" cy="6480"/>
            </a:xfrm>
            <a:custGeom>
              <a:avLst/>
              <a:gdLst/>
              <a:ahLst/>
              <a:rect l="l" t="t" r="r" b="b"/>
              <a:pathLst>
                <a:path w="45" h="13">
                  <a:moveTo>
                    <a:pt x="8" y="2"/>
                  </a:moveTo>
                  <a:lnTo>
                    <a:pt x="0" y="8"/>
                  </a:lnTo>
                  <a:lnTo>
                    <a:pt x="4" y="12"/>
                  </a:lnTo>
                  <a:lnTo>
                    <a:pt x="32" y="10"/>
                  </a:lnTo>
                  <a:lnTo>
                    <a:pt x="44" y="10"/>
                  </a:lnTo>
                  <a:lnTo>
                    <a:pt x="42" y="0"/>
                  </a:lnTo>
                  <a:lnTo>
                    <a:pt x="8" y="2"/>
                  </a:lnTo>
                </a:path>
              </a:pathLst>
            </a:custGeom>
            <a:solidFill>
              <a:srgbClr val="00f008"/>
            </a:solidFill>
            <a:ln cap="rnd" w="12600">
              <a:solidFill>
                <a:srgbClr val="969696"/>
              </a:solidFill>
              <a:round/>
            </a:ln>
          </p:spPr>
          <p:style>
            <a:lnRef idx="0"/>
            <a:fillRef idx="0"/>
            <a:effectRef idx="0"/>
            <a:fontRef idx="minor"/>
          </p:style>
          <p:txBody>
            <a:bodyPr tIns="-39240" bIns="-39240" anchor="t">
              <a:noAutofit/>
            </a:bodyPr>
            <a:p>
              <a:endParaRPr b="0" lang="en-US" sz="2400" strike="noStrike" u="none">
                <a:solidFill>
                  <a:srgbClr val="ffffff"/>
                </a:solidFill>
                <a:effectLst/>
                <a:uFillTx/>
                <a:latin typeface="Arial"/>
              </a:endParaRPr>
            </a:p>
          </p:txBody>
        </p:sp>
        <p:sp>
          <p:nvSpPr>
            <p:cNvPr id="376" name=""/>
            <p:cNvSpPr/>
            <p:nvPr/>
          </p:nvSpPr>
          <p:spPr>
            <a:xfrm>
              <a:off x="3924360" y="2174760"/>
              <a:ext cx="239040" cy="318960"/>
            </a:xfrm>
            <a:custGeom>
              <a:avLst/>
              <a:gdLst/>
              <a:ahLst/>
              <a:rect l="l" t="t" r="r" b="b"/>
              <a:pathLst>
                <a:path w="475" h="593">
                  <a:moveTo>
                    <a:pt x="382" y="0"/>
                  </a:moveTo>
                  <a:lnTo>
                    <a:pt x="364" y="10"/>
                  </a:lnTo>
                  <a:lnTo>
                    <a:pt x="322" y="8"/>
                  </a:lnTo>
                  <a:lnTo>
                    <a:pt x="292" y="22"/>
                  </a:lnTo>
                  <a:lnTo>
                    <a:pt x="254" y="42"/>
                  </a:lnTo>
                  <a:lnTo>
                    <a:pt x="238" y="60"/>
                  </a:lnTo>
                  <a:lnTo>
                    <a:pt x="238" y="84"/>
                  </a:lnTo>
                  <a:lnTo>
                    <a:pt x="216" y="98"/>
                  </a:lnTo>
                  <a:lnTo>
                    <a:pt x="202" y="114"/>
                  </a:lnTo>
                  <a:lnTo>
                    <a:pt x="202" y="122"/>
                  </a:lnTo>
                  <a:lnTo>
                    <a:pt x="214" y="136"/>
                  </a:lnTo>
                  <a:lnTo>
                    <a:pt x="216" y="142"/>
                  </a:lnTo>
                  <a:lnTo>
                    <a:pt x="210" y="154"/>
                  </a:lnTo>
                  <a:lnTo>
                    <a:pt x="214" y="164"/>
                  </a:lnTo>
                  <a:lnTo>
                    <a:pt x="218" y="176"/>
                  </a:lnTo>
                  <a:lnTo>
                    <a:pt x="214" y="186"/>
                  </a:lnTo>
                  <a:lnTo>
                    <a:pt x="200" y="188"/>
                  </a:lnTo>
                  <a:lnTo>
                    <a:pt x="180" y="216"/>
                  </a:lnTo>
                  <a:lnTo>
                    <a:pt x="156" y="222"/>
                  </a:lnTo>
                  <a:lnTo>
                    <a:pt x="100" y="222"/>
                  </a:lnTo>
                  <a:lnTo>
                    <a:pt x="98" y="230"/>
                  </a:lnTo>
                  <a:lnTo>
                    <a:pt x="44" y="230"/>
                  </a:lnTo>
                  <a:lnTo>
                    <a:pt x="32" y="242"/>
                  </a:lnTo>
                  <a:lnTo>
                    <a:pt x="30" y="262"/>
                  </a:lnTo>
                  <a:lnTo>
                    <a:pt x="40" y="274"/>
                  </a:lnTo>
                  <a:lnTo>
                    <a:pt x="52" y="290"/>
                  </a:lnTo>
                  <a:lnTo>
                    <a:pt x="48" y="306"/>
                  </a:lnTo>
                  <a:lnTo>
                    <a:pt x="22" y="330"/>
                  </a:lnTo>
                  <a:lnTo>
                    <a:pt x="0" y="350"/>
                  </a:lnTo>
                  <a:lnTo>
                    <a:pt x="10" y="364"/>
                  </a:lnTo>
                  <a:lnTo>
                    <a:pt x="4" y="378"/>
                  </a:lnTo>
                  <a:lnTo>
                    <a:pt x="92" y="364"/>
                  </a:lnTo>
                  <a:lnTo>
                    <a:pt x="318" y="312"/>
                  </a:lnTo>
                  <a:lnTo>
                    <a:pt x="322" y="322"/>
                  </a:lnTo>
                  <a:lnTo>
                    <a:pt x="340" y="328"/>
                  </a:lnTo>
                  <a:lnTo>
                    <a:pt x="342" y="352"/>
                  </a:lnTo>
                  <a:lnTo>
                    <a:pt x="362" y="354"/>
                  </a:lnTo>
                  <a:lnTo>
                    <a:pt x="368" y="364"/>
                  </a:lnTo>
                  <a:lnTo>
                    <a:pt x="360" y="376"/>
                  </a:lnTo>
                  <a:lnTo>
                    <a:pt x="358" y="394"/>
                  </a:lnTo>
                  <a:lnTo>
                    <a:pt x="350" y="406"/>
                  </a:lnTo>
                  <a:lnTo>
                    <a:pt x="356" y="420"/>
                  </a:lnTo>
                  <a:lnTo>
                    <a:pt x="346" y="426"/>
                  </a:lnTo>
                  <a:lnTo>
                    <a:pt x="356" y="448"/>
                  </a:lnTo>
                  <a:lnTo>
                    <a:pt x="354" y="464"/>
                  </a:lnTo>
                  <a:lnTo>
                    <a:pt x="380" y="466"/>
                  </a:lnTo>
                  <a:lnTo>
                    <a:pt x="386" y="482"/>
                  </a:lnTo>
                  <a:lnTo>
                    <a:pt x="374" y="508"/>
                  </a:lnTo>
                  <a:lnTo>
                    <a:pt x="348" y="526"/>
                  </a:lnTo>
                  <a:lnTo>
                    <a:pt x="350" y="540"/>
                  </a:lnTo>
                  <a:lnTo>
                    <a:pt x="356" y="548"/>
                  </a:lnTo>
                  <a:lnTo>
                    <a:pt x="362" y="566"/>
                  </a:lnTo>
                  <a:lnTo>
                    <a:pt x="376" y="564"/>
                  </a:lnTo>
                  <a:lnTo>
                    <a:pt x="390" y="568"/>
                  </a:lnTo>
                  <a:lnTo>
                    <a:pt x="400" y="574"/>
                  </a:lnTo>
                  <a:lnTo>
                    <a:pt x="414" y="592"/>
                  </a:lnTo>
                  <a:lnTo>
                    <a:pt x="424" y="582"/>
                  </a:lnTo>
                  <a:lnTo>
                    <a:pt x="422" y="568"/>
                  </a:lnTo>
                  <a:lnTo>
                    <a:pt x="438" y="554"/>
                  </a:lnTo>
                  <a:lnTo>
                    <a:pt x="448" y="538"/>
                  </a:lnTo>
                  <a:lnTo>
                    <a:pt x="446" y="500"/>
                  </a:lnTo>
                  <a:lnTo>
                    <a:pt x="454" y="488"/>
                  </a:lnTo>
                  <a:lnTo>
                    <a:pt x="452" y="446"/>
                  </a:lnTo>
                  <a:lnTo>
                    <a:pt x="446" y="438"/>
                  </a:lnTo>
                  <a:lnTo>
                    <a:pt x="436" y="436"/>
                  </a:lnTo>
                  <a:lnTo>
                    <a:pt x="430" y="436"/>
                  </a:lnTo>
                  <a:lnTo>
                    <a:pt x="432" y="424"/>
                  </a:lnTo>
                  <a:lnTo>
                    <a:pt x="438" y="406"/>
                  </a:lnTo>
                  <a:lnTo>
                    <a:pt x="446" y="418"/>
                  </a:lnTo>
                  <a:lnTo>
                    <a:pt x="448" y="426"/>
                  </a:lnTo>
                  <a:lnTo>
                    <a:pt x="474" y="414"/>
                  </a:lnTo>
                  <a:lnTo>
                    <a:pt x="474" y="398"/>
                  </a:lnTo>
                  <a:lnTo>
                    <a:pt x="470" y="388"/>
                  </a:lnTo>
                  <a:lnTo>
                    <a:pt x="468" y="380"/>
                  </a:lnTo>
                  <a:lnTo>
                    <a:pt x="458" y="378"/>
                  </a:lnTo>
                  <a:lnTo>
                    <a:pt x="448" y="370"/>
                  </a:lnTo>
                  <a:lnTo>
                    <a:pt x="466" y="360"/>
                  </a:lnTo>
                  <a:lnTo>
                    <a:pt x="450" y="346"/>
                  </a:lnTo>
                  <a:lnTo>
                    <a:pt x="448" y="330"/>
                  </a:lnTo>
                  <a:lnTo>
                    <a:pt x="442" y="286"/>
                  </a:lnTo>
                  <a:lnTo>
                    <a:pt x="442" y="282"/>
                  </a:lnTo>
                  <a:lnTo>
                    <a:pt x="428" y="272"/>
                  </a:lnTo>
                  <a:lnTo>
                    <a:pt x="440" y="224"/>
                  </a:lnTo>
                  <a:lnTo>
                    <a:pt x="436" y="210"/>
                  </a:lnTo>
                  <a:lnTo>
                    <a:pt x="430" y="194"/>
                  </a:lnTo>
                  <a:lnTo>
                    <a:pt x="432" y="180"/>
                  </a:lnTo>
                  <a:lnTo>
                    <a:pt x="420" y="140"/>
                  </a:lnTo>
                  <a:lnTo>
                    <a:pt x="400" y="140"/>
                  </a:lnTo>
                  <a:lnTo>
                    <a:pt x="406" y="120"/>
                  </a:lnTo>
                  <a:lnTo>
                    <a:pt x="406" y="104"/>
                  </a:lnTo>
                  <a:lnTo>
                    <a:pt x="392" y="90"/>
                  </a:lnTo>
                  <a:lnTo>
                    <a:pt x="400" y="76"/>
                  </a:lnTo>
                  <a:lnTo>
                    <a:pt x="394" y="56"/>
                  </a:lnTo>
                  <a:lnTo>
                    <a:pt x="382" y="40"/>
                  </a:lnTo>
                  <a:lnTo>
                    <a:pt x="382" y="0"/>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377" name=""/>
            <p:cNvSpPr/>
            <p:nvPr/>
          </p:nvSpPr>
          <p:spPr>
            <a:xfrm>
              <a:off x="4091040" y="2458800"/>
              <a:ext cx="42480" cy="63720"/>
            </a:xfrm>
            <a:custGeom>
              <a:avLst/>
              <a:gdLst/>
              <a:ahLst/>
              <a:rect l="l" t="t" r="r" b="b"/>
              <a:pathLst>
                <a:path w="85" h="119">
                  <a:moveTo>
                    <a:pt x="18" y="0"/>
                  </a:moveTo>
                  <a:lnTo>
                    <a:pt x="28" y="34"/>
                  </a:lnTo>
                  <a:lnTo>
                    <a:pt x="40" y="36"/>
                  </a:lnTo>
                  <a:lnTo>
                    <a:pt x="50" y="56"/>
                  </a:lnTo>
                  <a:lnTo>
                    <a:pt x="54" y="68"/>
                  </a:lnTo>
                  <a:lnTo>
                    <a:pt x="68" y="70"/>
                  </a:lnTo>
                  <a:lnTo>
                    <a:pt x="84" y="82"/>
                  </a:lnTo>
                  <a:lnTo>
                    <a:pt x="84" y="106"/>
                  </a:lnTo>
                  <a:lnTo>
                    <a:pt x="78" y="118"/>
                  </a:lnTo>
                  <a:lnTo>
                    <a:pt x="36" y="118"/>
                  </a:lnTo>
                  <a:lnTo>
                    <a:pt x="0" y="10"/>
                  </a:lnTo>
                  <a:lnTo>
                    <a:pt x="18" y="0"/>
                  </a:lnTo>
                </a:path>
              </a:pathLst>
            </a:custGeom>
            <a:solidFill>
              <a:srgbClr val="00f008"/>
            </a:solidFill>
            <a:ln cap="rnd" w="12600">
              <a:solidFill>
                <a:srgbClr val="969696"/>
              </a:solidFill>
              <a:round/>
            </a:ln>
          </p:spPr>
          <p:style>
            <a:lnRef idx="0"/>
            <a:fillRef idx="0"/>
            <a:effectRef idx="0"/>
            <a:fontRef idx="minor"/>
          </p:style>
          <p:txBody>
            <a:bodyPr tIns="18000" bIns="18000" anchor="t">
              <a:noAutofit/>
            </a:bodyPr>
            <a:p>
              <a:endParaRPr b="0" lang="en-US" sz="2400" strike="noStrike" u="none">
                <a:solidFill>
                  <a:srgbClr val="ffffff"/>
                </a:solidFill>
                <a:effectLst/>
                <a:uFillTx/>
                <a:latin typeface="Arial"/>
              </a:endParaRPr>
            </a:p>
          </p:txBody>
        </p:sp>
        <p:sp>
          <p:nvSpPr>
            <p:cNvPr id="378" name=""/>
            <p:cNvSpPr/>
            <p:nvPr/>
          </p:nvSpPr>
          <p:spPr>
            <a:xfrm>
              <a:off x="3759120" y="2190600"/>
              <a:ext cx="75960" cy="38160"/>
            </a:xfrm>
            <a:custGeom>
              <a:avLst/>
              <a:gdLst/>
              <a:ahLst/>
              <a:rect l="l" t="t" r="r" b="b"/>
              <a:pathLst>
                <a:path w="149" h="67">
                  <a:moveTo>
                    <a:pt x="148" y="14"/>
                  </a:moveTo>
                  <a:lnTo>
                    <a:pt x="138" y="14"/>
                  </a:lnTo>
                  <a:lnTo>
                    <a:pt x="124" y="24"/>
                  </a:lnTo>
                  <a:lnTo>
                    <a:pt x="112" y="8"/>
                  </a:lnTo>
                  <a:lnTo>
                    <a:pt x="80" y="10"/>
                  </a:lnTo>
                  <a:lnTo>
                    <a:pt x="66" y="12"/>
                  </a:lnTo>
                  <a:lnTo>
                    <a:pt x="56" y="0"/>
                  </a:lnTo>
                  <a:lnTo>
                    <a:pt x="38" y="6"/>
                  </a:lnTo>
                  <a:lnTo>
                    <a:pt x="28" y="2"/>
                  </a:lnTo>
                  <a:lnTo>
                    <a:pt x="18" y="8"/>
                  </a:lnTo>
                  <a:lnTo>
                    <a:pt x="0" y="8"/>
                  </a:lnTo>
                  <a:lnTo>
                    <a:pt x="0" y="16"/>
                  </a:lnTo>
                  <a:lnTo>
                    <a:pt x="22" y="32"/>
                  </a:lnTo>
                  <a:lnTo>
                    <a:pt x="50" y="28"/>
                  </a:lnTo>
                  <a:lnTo>
                    <a:pt x="76" y="32"/>
                  </a:lnTo>
                  <a:lnTo>
                    <a:pt x="100" y="48"/>
                  </a:lnTo>
                  <a:lnTo>
                    <a:pt x="114" y="36"/>
                  </a:lnTo>
                  <a:lnTo>
                    <a:pt x="122" y="46"/>
                  </a:lnTo>
                  <a:lnTo>
                    <a:pt x="120" y="66"/>
                  </a:lnTo>
                  <a:lnTo>
                    <a:pt x="128" y="66"/>
                  </a:lnTo>
                  <a:lnTo>
                    <a:pt x="148" y="14"/>
                  </a:lnTo>
                </a:path>
              </a:pathLst>
            </a:custGeom>
            <a:solidFill>
              <a:srgbClr val="00f008"/>
            </a:solidFill>
            <a:ln cap="rnd" w="12600">
              <a:solidFill>
                <a:srgbClr val="969696"/>
              </a:solidFill>
              <a:round/>
            </a:ln>
          </p:spPr>
          <p:style>
            <a:lnRef idx="0"/>
            <a:fillRef idx="0"/>
            <a:effectRef idx="0"/>
            <a:fontRef idx="minor"/>
          </p:style>
          <p:txBody>
            <a:bodyPr tIns="-7560" bIns="-7560" anchor="t">
              <a:noAutofit/>
            </a:bodyPr>
            <a:p>
              <a:endParaRPr b="0" lang="en-US" sz="2400" strike="noStrike" u="none">
                <a:solidFill>
                  <a:srgbClr val="ffffff"/>
                </a:solidFill>
                <a:effectLst/>
                <a:uFillTx/>
                <a:latin typeface="Arial"/>
              </a:endParaRPr>
            </a:p>
          </p:txBody>
        </p:sp>
        <p:sp>
          <p:nvSpPr>
            <p:cNvPr id="379" name=""/>
            <p:cNvSpPr/>
            <p:nvPr/>
          </p:nvSpPr>
          <p:spPr>
            <a:xfrm>
              <a:off x="4116240" y="2158920"/>
              <a:ext cx="64800" cy="133200"/>
            </a:xfrm>
            <a:custGeom>
              <a:avLst/>
              <a:gdLst/>
              <a:ahLst/>
              <a:rect l="l" t="t" r="r" b="b"/>
              <a:pathLst>
                <a:path w="129" h="249">
                  <a:moveTo>
                    <a:pt x="0" y="28"/>
                  </a:moveTo>
                  <a:lnTo>
                    <a:pt x="76" y="12"/>
                  </a:lnTo>
                  <a:lnTo>
                    <a:pt x="112" y="0"/>
                  </a:lnTo>
                  <a:lnTo>
                    <a:pt x="118" y="18"/>
                  </a:lnTo>
                  <a:lnTo>
                    <a:pt x="116" y="34"/>
                  </a:lnTo>
                  <a:lnTo>
                    <a:pt x="118" y="46"/>
                  </a:lnTo>
                  <a:lnTo>
                    <a:pt x="128" y="54"/>
                  </a:lnTo>
                  <a:lnTo>
                    <a:pt x="122" y="60"/>
                  </a:lnTo>
                  <a:lnTo>
                    <a:pt x="122" y="78"/>
                  </a:lnTo>
                  <a:lnTo>
                    <a:pt x="110" y="80"/>
                  </a:lnTo>
                  <a:lnTo>
                    <a:pt x="102" y="84"/>
                  </a:lnTo>
                  <a:lnTo>
                    <a:pt x="98" y="96"/>
                  </a:lnTo>
                  <a:lnTo>
                    <a:pt x="106" y="110"/>
                  </a:lnTo>
                  <a:lnTo>
                    <a:pt x="106" y="124"/>
                  </a:lnTo>
                  <a:lnTo>
                    <a:pt x="94" y="134"/>
                  </a:lnTo>
                  <a:lnTo>
                    <a:pt x="90" y="146"/>
                  </a:lnTo>
                  <a:lnTo>
                    <a:pt x="108" y="168"/>
                  </a:lnTo>
                  <a:lnTo>
                    <a:pt x="98" y="202"/>
                  </a:lnTo>
                  <a:lnTo>
                    <a:pt x="114" y="234"/>
                  </a:lnTo>
                  <a:lnTo>
                    <a:pt x="88" y="244"/>
                  </a:lnTo>
                  <a:lnTo>
                    <a:pt x="56" y="248"/>
                  </a:lnTo>
                  <a:lnTo>
                    <a:pt x="46" y="216"/>
                  </a:lnTo>
                  <a:lnTo>
                    <a:pt x="48" y="204"/>
                  </a:lnTo>
                  <a:lnTo>
                    <a:pt x="38" y="166"/>
                  </a:lnTo>
                  <a:lnTo>
                    <a:pt x="16" y="168"/>
                  </a:lnTo>
                  <a:lnTo>
                    <a:pt x="24" y="152"/>
                  </a:lnTo>
                  <a:lnTo>
                    <a:pt x="24" y="128"/>
                  </a:lnTo>
                  <a:lnTo>
                    <a:pt x="10" y="120"/>
                  </a:lnTo>
                  <a:lnTo>
                    <a:pt x="18" y="102"/>
                  </a:lnTo>
                  <a:lnTo>
                    <a:pt x="12" y="82"/>
                  </a:lnTo>
                  <a:lnTo>
                    <a:pt x="0" y="72"/>
                  </a:lnTo>
                  <a:lnTo>
                    <a:pt x="0" y="28"/>
                  </a:lnTo>
                </a:path>
              </a:pathLst>
            </a:custGeom>
            <a:solidFill>
              <a:srgbClr val="00f008"/>
            </a:solidFill>
            <a:ln cap="rnd" w="1260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380" name=""/>
            <p:cNvSpPr/>
            <p:nvPr/>
          </p:nvSpPr>
          <p:spPr>
            <a:xfrm>
              <a:off x="4047840" y="3220920"/>
              <a:ext cx="20520" cy="27000"/>
            </a:xfrm>
            <a:custGeom>
              <a:avLst/>
              <a:gdLst/>
              <a:ahLst/>
              <a:rect l="l" t="t" r="r" b="b"/>
              <a:pathLst>
                <a:path w="37" h="49">
                  <a:moveTo>
                    <a:pt x="2" y="30"/>
                  </a:moveTo>
                  <a:lnTo>
                    <a:pt x="22" y="8"/>
                  </a:lnTo>
                  <a:lnTo>
                    <a:pt x="28" y="0"/>
                  </a:lnTo>
                  <a:lnTo>
                    <a:pt x="36" y="14"/>
                  </a:lnTo>
                  <a:lnTo>
                    <a:pt x="26" y="32"/>
                  </a:lnTo>
                  <a:lnTo>
                    <a:pt x="10" y="48"/>
                  </a:lnTo>
                  <a:lnTo>
                    <a:pt x="0" y="48"/>
                  </a:lnTo>
                  <a:lnTo>
                    <a:pt x="2" y="30"/>
                  </a:lnTo>
                </a:path>
              </a:pathLst>
            </a:custGeom>
            <a:solidFill>
              <a:srgbClr val="00f008"/>
            </a:solidFill>
            <a:ln cap="rnd" w="12600">
              <a:solidFill>
                <a:srgbClr val="969696"/>
              </a:solidFill>
              <a:round/>
            </a:ln>
          </p:spPr>
          <p:style>
            <a:lnRef idx="0"/>
            <a:fillRef idx="0"/>
            <a:effectRef idx="0"/>
            <a:fontRef idx="minor"/>
          </p:style>
          <p:txBody>
            <a:bodyPr lIns="90000" rIns="90000" tIns="-19800" bIns="-19800" anchor="t">
              <a:noAutofit/>
            </a:bodyPr>
            <a:p>
              <a:endParaRPr b="0" lang="en-US" sz="2400" strike="noStrike" u="none">
                <a:solidFill>
                  <a:srgbClr val="ffffff"/>
                </a:solidFill>
                <a:effectLst/>
                <a:uFillTx/>
                <a:latin typeface="Arial"/>
              </a:endParaRPr>
            </a:p>
          </p:txBody>
        </p:sp>
        <p:sp>
          <p:nvSpPr>
            <p:cNvPr id="381" name=""/>
            <p:cNvSpPr/>
            <p:nvPr/>
          </p:nvSpPr>
          <p:spPr>
            <a:xfrm>
              <a:off x="4029120" y="3241440"/>
              <a:ext cx="10440" cy="15840"/>
            </a:xfrm>
            <a:custGeom>
              <a:avLst/>
              <a:gdLst/>
              <a:ahLst/>
              <a:rect l="l" t="t" r="r" b="b"/>
              <a:pathLst>
                <a:path w="22" h="31">
                  <a:moveTo>
                    <a:pt x="6" y="0"/>
                  </a:moveTo>
                  <a:lnTo>
                    <a:pt x="21" y="12"/>
                  </a:lnTo>
                  <a:lnTo>
                    <a:pt x="15" y="28"/>
                  </a:lnTo>
                  <a:lnTo>
                    <a:pt x="2" y="30"/>
                  </a:lnTo>
                  <a:lnTo>
                    <a:pt x="0" y="14"/>
                  </a:lnTo>
                  <a:lnTo>
                    <a:pt x="6" y="0"/>
                  </a:lnTo>
                </a:path>
              </a:pathLst>
            </a:custGeom>
            <a:solidFill>
              <a:srgbClr val="00f008"/>
            </a:solidFill>
            <a:ln cap="rnd" w="12600">
              <a:solidFill>
                <a:srgbClr val="969696"/>
              </a:solidFill>
              <a:round/>
            </a:ln>
          </p:spPr>
          <p:style>
            <a:lnRef idx="0"/>
            <a:fillRef idx="0"/>
            <a:effectRef idx="0"/>
            <a:fontRef idx="minor"/>
          </p:style>
          <p:txBody>
            <a:bodyPr lIns="90000" rIns="90000" tIns="-30960" bIns="-30960" anchor="t">
              <a:noAutofit/>
            </a:bodyPr>
            <a:p>
              <a:endParaRPr b="0" lang="en-US" sz="2400" strike="noStrike" u="none">
                <a:solidFill>
                  <a:srgbClr val="ffffff"/>
                </a:solidFill>
                <a:effectLst/>
                <a:uFillTx/>
                <a:latin typeface="Arial"/>
              </a:endParaRPr>
            </a:p>
          </p:txBody>
        </p:sp>
        <p:sp>
          <p:nvSpPr>
            <p:cNvPr id="382" name=""/>
            <p:cNvSpPr/>
            <p:nvPr/>
          </p:nvSpPr>
          <p:spPr>
            <a:xfrm>
              <a:off x="4006800" y="3249360"/>
              <a:ext cx="9000" cy="6480"/>
            </a:xfrm>
            <a:custGeom>
              <a:avLst/>
              <a:gdLst/>
              <a:ahLst/>
              <a:rect l="l" t="t" r="r" b="b"/>
              <a:pathLst>
                <a:path w="19" h="13">
                  <a:moveTo>
                    <a:pt x="2" y="0"/>
                  </a:moveTo>
                  <a:lnTo>
                    <a:pt x="16" y="2"/>
                  </a:lnTo>
                  <a:lnTo>
                    <a:pt x="18" y="12"/>
                  </a:lnTo>
                  <a:lnTo>
                    <a:pt x="0" y="12"/>
                  </a:lnTo>
                  <a:lnTo>
                    <a:pt x="2" y="0"/>
                  </a:lnTo>
                </a:path>
              </a:pathLst>
            </a:custGeom>
            <a:solidFill>
              <a:srgbClr val="00f008"/>
            </a:solidFill>
            <a:ln cap="rnd" w="12600">
              <a:solidFill>
                <a:srgbClr val="969696"/>
              </a:solidFill>
              <a:round/>
            </a:ln>
          </p:spPr>
          <p:style>
            <a:lnRef idx="0"/>
            <a:fillRef idx="0"/>
            <a:effectRef idx="0"/>
            <a:fontRef idx="minor"/>
          </p:style>
          <p:txBody>
            <a:bodyPr lIns="90000" rIns="90000" tIns="-40320" bIns="-40320" anchor="t">
              <a:noAutofit/>
            </a:bodyPr>
            <a:p>
              <a:endParaRPr b="0" lang="en-US" sz="2400" strike="noStrike" u="none">
                <a:solidFill>
                  <a:srgbClr val="ffffff"/>
                </a:solidFill>
                <a:effectLst/>
                <a:uFillTx/>
                <a:latin typeface="Arial"/>
              </a:endParaRPr>
            </a:p>
          </p:txBody>
        </p:sp>
        <p:sp>
          <p:nvSpPr>
            <p:cNvPr id="383" name=""/>
            <p:cNvSpPr/>
            <p:nvPr/>
          </p:nvSpPr>
          <p:spPr>
            <a:xfrm>
              <a:off x="4019400" y="3259080"/>
              <a:ext cx="6120" cy="12600"/>
            </a:xfrm>
            <a:custGeom>
              <a:avLst/>
              <a:gdLst/>
              <a:ahLst/>
              <a:rect l="l" t="t" r="r" b="b"/>
              <a:pathLst>
                <a:path w="10" h="23">
                  <a:moveTo>
                    <a:pt x="0" y="0"/>
                  </a:moveTo>
                  <a:lnTo>
                    <a:pt x="9" y="6"/>
                  </a:lnTo>
                  <a:lnTo>
                    <a:pt x="7" y="22"/>
                  </a:lnTo>
                  <a:lnTo>
                    <a:pt x="0" y="16"/>
                  </a:lnTo>
                  <a:lnTo>
                    <a:pt x="0" y="0"/>
                  </a:lnTo>
                </a:path>
              </a:pathLst>
            </a:custGeom>
            <a:solidFill>
              <a:srgbClr val="00f008"/>
            </a:solidFill>
            <a:ln cap="rnd" w="12600">
              <a:solidFill>
                <a:srgbClr val="969696"/>
              </a:solidFill>
              <a:round/>
            </a:ln>
          </p:spPr>
          <p:style>
            <a:lnRef idx="0"/>
            <a:fillRef idx="0"/>
            <a:effectRef idx="0"/>
            <a:fontRef idx="minor"/>
          </p:style>
          <p:txBody>
            <a:bodyPr lIns="90000" rIns="90000" tIns="-34200" bIns="-34200" anchor="t">
              <a:noAutofit/>
            </a:bodyPr>
            <a:p>
              <a:endParaRPr b="0" lang="en-US" sz="2400" strike="noStrike" u="none">
                <a:solidFill>
                  <a:srgbClr val="ffffff"/>
                </a:solidFill>
                <a:effectLst/>
                <a:uFillTx/>
                <a:latin typeface="Arial"/>
              </a:endParaRPr>
            </a:p>
          </p:txBody>
        </p:sp>
        <p:sp>
          <p:nvSpPr>
            <p:cNvPr id="384" name=""/>
            <p:cNvSpPr/>
            <p:nvPr/>
          </p:nvSpPr>
          <p:spPr>
            <a:xfrm>
              <a:off x="3990960" y="3254400"/>
              <a:ext cx="7560" cy="9360"/>
            </a:xfrm>
            <a:custGeom>
              <a:avLst/>
              <a:gdLst/>
              <a:ahLst/>
              <a:rect l="l" t="t" r="r" b="b"/>
              <a:pathLst>
                <a:path w="17" h="17">
                  <a:moveTo>
                    <a:pt x="10" y="0"/>
                  </a:moveTo>
                  <a:lnTo>
                    <a:pt x="16" y="12"/>
                  </a:lnTo>
                  <a:lnTo>
                    <a:pt x="12" y="16"/>
                  </a:lnTo>
                  <a:lnTo>
                    <a:pt x="0" y="12"/>
                  </a:lnTo>
                  <a:lnTo>
                    <a:pt x="10" y="0"/>
                  </a:lnTo>
                </a:path>
              </a:pathLst>
            </a:custGeom>
            <a:solidFill>
              <a:srgbClr val="00f008"/>
            </a:solidFill>
            <a:ln cap="rnd" w="12600">
              <a:solidFill>
                <a:srgbClr val="969696"/>
              </a:solidFill>
              <a:round/>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Arial"/>
              </a:endParaRPr>
            </a:p>
          </p:txBody>
        </p:sp>
        <p:sp>
          <p:nvSpPr>
            <p:cNvPr id="385" name=""/>
            <p:cNvSpPr/>
            <p:nvPr/>
          </p:nvSpPr>
          <p:spPr>
            <a:xfrm>
              <a:off x="3973320" y="3259080"/>
              <a:ext cx="6120" cy="4680"/>
            </a:xfrm>
            <a:custGeom>
              <a:avLst/>
              <a:gdLst/>
              <a:ahLst/>
              <a:rect l="l" t="t" r="r" b="b"/>
              <a:pathLst>
                <a:path w="11" h="11">
                  <a:moveTo>
                    <a:pt x="4" y="0"/>
                  </a:moveTo>
                  <a:lnTo>
                    <a:pt x="10" y="8"/>
                  </a:lnTo>
                  <a:lnTo>
                    <a:pt x="0" y="10"/>
                  </a:lnTo>
                  <a:lnTo>
                    <a:pt x="4" y="0"/>
                  </a:lnTo>
                </a:path>
              </a:pathLst>
            </a:custGeom>
            <a:solidFill>
              <a:srgbClr val="00f008"/>
            </a:solidFill>
            <a:ln cap="rnd" w="12600">
              <a:solidFill>
                <a:srgbClr val="969696"/>
              </a:solidFill>
              <a:round/>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Arial"/>
              </a:endParaRPr>
            </a:p>
          </p:txBody>
        </p:sp>
        <p:sp>
          <p:nvSpPr>
            <p:cNvPr id="386" name=""/>
            <p:cNvSpPr/>
            <p:nvPr/>
          </p:nvSpPr>
          <p:spPr>
            <a:xfrm>
              <a:off x="3960720" y="3260520"/>
              <a:ext cx="6120" cy="3240"/>
            </a:xfrm>
            <a:custGeom>
              <a:avLst/>
              <a:gdLst/>
              <a:ahLst/>
              <a:rect l="l" t="t" r="r" b="b"/>
              <a:pathLst>
                <a:path w="10" h="7">
                  <a:moveTo>
                    <a:pt x="0" y="0"/>
                  </a:moveTo>
                  <a:lnTo>
                    <a:pt x="9" y="0"/>
                  </a:lnTo>
                  <a:lnTo>
                    <a:pt x="9" y="6"/>
                  </a:lnTo>
                  <a:lnTo>
                    <a:pt x="0" y="0"/>
                  </a:lnTo>
                </a:path>
              </a:pathLst>
            </a:custGeom>
            <a:solidFill>
              <a:srgbClr val="00f008"/>
            </a:solidFill>
            <a:ln cap="rnd" w="12600">
              <a:solidFill>
                <a:srgbClr val="969696"/>
              </a:solidFill>
              <a:round/>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387" name=""/>
            <p:cNvSpPr/>
            <p:nvPr/>
          </p:nvSpPr>
          <p:spPr>
            <a:xfrm>
              <a:off x="3952800" y="3268440"/>
              <a:ext cx="7560" cy="3240"/>
            </a:xfrm>
            <a:custGeom>
              <a:avLst/>
              <a:gdLst/>
              <a:ahLst/>
              <a:rect l="l" t="t" r="r" b="b"/>
              <a:pathLst>
                <a:path w="13" h="5">
                  <a:moveTo>
                    <a:pt x="0" y="0"/>
                  </a:moveTo>
                  <a:lnTo>
                    <a:pt x="12" y="4"/>
                  </a:lnTo>
                </a:path>
              </a:pathLst>
            </a:custGeom>
            <a:solidFill>
              <a:srgbClr val="00f008"/>
            </a:solidFill>
            <a:ln cap="rnd" w="12600">
              <a:solidFill>
                <a:srgbClr val="969696"/>
              </a:solidFill>
              <a:round/>
            </a:ln>
          </p:spPr>
          <p:style>
            <a:lnRef idx="0"/>
            <a:fillRef idx="0"/>
            <a:effectRef idx="0"/>
            <a:fontRef idx="minor"/>
          </p:style>
          <p:txBody>
            <a:bodyPr lIns="90000" rIns="90000" tIns="-43560" bIns="-43560" anchor="t">
              <a:noAutofit/>
            </a:bodyPr>
            <a:p>
              <a:endParaRPr b="0" lang="en-US" sz="2400" strike="noStrike" u="none">
                <a:solidFill>
                  <a:srgbClr val="ffffff"/>
                </a:solidFill>
                <a:effectLst/>
                <a:uFillTx/>
                <a:latin typeface="Arial"/>
              </a:endParaRPr>
            </a:p>
          </p:txBody>
        </p:sp>
        <p:sp>
          <p:nvSpPr>
            <p:cNvPr id="388" name=""/>
            <p:cNvSpPr/>
            <p:nvPr/>
          </p:nvSpPr>
          <p:spPr>
            <a:xfrm>
              <a:off x="3979800" y="3267000"/>
              <a:ext cx="12240" cy="9360"/>
            </a:xfrm>
            <a:custGeom>
              <a:avLst/>
              <a:gdLst/>
              <a:ahLst/>
              <a:rect l="l" t="t" r="r" b="b"/>
              <a:pathLst>
                <a:path w="25" h="17">
                  <a:moveTo>
                    <a:pt x="0" y="0"/>
                  </a:moveTo>
                  <a:lnTo>
                    <a:pt x="24" y="2"/>
                  </a:lnTo>
                  <a:lnTo>
                    <a:pt x="22" y="10"/>
                  </a:lnTo>
                  <a:lnTo>
                    <a:pt x="4" y="16"/>
                  </a:lnTo>
                  <a:lnTo>
                    <a:pt x="0" y="0"/>
                  </a:lnTo>
                </a:path>
              </a:pathLst>
            </a:custGeom>
            <a:solidFill>
              <a:srgbClr val="00f008"/>
            </a:solidFill>
            <a:ln cap="rnd" w="12600">
              <a:solidFill>
                <a:srgbClr val="969696"/>
              </a:solidFill>
              <a:round/>
            </a:ln>
          </p:spPr>
          <p:style>
            <a:lnRef idx="0"/>
            <a:fillRef idx="0"/>
            <a:effectRef idx="0"/>
            <a:fontRef idx="minor"/>
          </p:style>
          <p:txBody>
            <a:bodyPr lIns="90000" rIns="90000" tIns="-37440" bIns="-37440" anchor="t">
              <a:noAutofit/>
            </a:bodyPr>
            <a:p>
              <a:endParaRPr b="0" lang="en-US" sz="2400" strike="noStrike" u="none">
                <a:solidFill>
                  <a:srgbClr val="ffffff"/>
                </a:solidFill>
                <a:effectLst/>
                <a:uFillTx/>
                <a:latin typeface="Arial"/>
              </a:endParaRPr>
            </a:p>
          </p:txBody>
        </p:sp>
        <p:sp>
          <p:nvSpPr>
            <p:cNvPr id="389" name=""/>
            <p:cNvSpPr/>
            <p:nvPr/>
          </p:nvSpPr>
          <p:spPr>
            <a:xfrm>
              <a:off x="3998880" y="3267000"/>
              <a:ext cx="13680" cy="4680"/>
            </a:xfrm>
            <a:custGeom>
              <a:avLst/>
              <a:gdLst/>
              <a:ahLst/>
              <a:rect l="l" t="t" r="r" b="b"/>
              <a:pathLst>
                <a:path w="29" h="9">
                  <a:moveTo>
                    <a:pt x="0" y="0"/>
                  </a:moveTo>
                  <a:lnTo>
                    <a:pt x="28" y="2"/>
                  </a:lnTo>
                  <a:lnTo>
                    <a:pt x="24" y="8"/>
                  </a:lnTo>
                  <a:lnTo>
                    <a:pt x="0" y="0"/>
                  </a:lnTo>
                </a:path>
              </a:pathLst>
            </a:custGeom>
            <a:solidFill>
              <a:srgbClr val="00f008"/>
            </a:solidFill>
            <a:ln cap="rnd" w="12600">
              <a:solidFill>
                <a:srgbClr val="969696"/>
              </a:solidFill>
              <a:round/>
            </a:ln>
          </p:spPr>
          <p:style>
            <a:lnRef idx="0"/>
            <a:fillRef idx="0"/>
            <a:effectRef idx="0"/>
            <a:fontRef idx="minor"/>
          </p:style>
          <p:txBody>
            <a:bodyPr lIns="90000" rIns="90000" tIns="-42120" bIns="-42120" anchor="t">
              <a:noAutofit/>
            </a:bodyPr>
            <a:p>
              <a:endParaRPr b="0" lang="en-US" sz="2400" strike="noStrike" u="none">
                <a:solidFill>
                  <a:srgbClr val="ffffff"/>
                </a:solidFill>
                <a:effectLst/>
                <a:uFillTx/>
                <a:latin typeface="Arial"/>
              </a:endParaRPr>
            </a:p>
          </p:txBody>
        </p:sp>
        <p:sp>
          <p:nvSpPr>
            <p:cNvPr id="390" name=""/>
            <p:cNvSpPr/>
            <p:nvPr/>
          </p:nvSpPr>
          <p:spPr>
            <a:xfrm>
              <a:off x="3965400" y="3267000"/>
              <a:ext cx="2880" cy="7920"/>
            </a:xfrm>
            <a:custGeom>
              <a:avLst/>
              <a:gdLst/>
              <a:ahLst/>
              <a:rect l="l" t="t" r="r" b="b"/>
              <a:pathLst>
                <a:path w="6" h="15">
                  <a:moveTo>
                    <a:pt x="0" y="0"/>
                  </a:moveTo>
                  <a:lnTo>
                    <a:pt x="5" y="12"/>
                  </a:lnTo>
                  <a:lnTo>
                    <a:pt x="2" y="14"/>
                  </a:lnTo>
                  <a:lnTo>
                    <a:pt x="0" y="0"/>
                  </a:lnTo>
                </a:path>
              </a:pathLst>
            </a:custGeom>
            <a:solidFill>
              <a:srgbClr val="00f008"/>
            </a:solidFill>
            <a:ln cap="rnd" w="12600">
              <a:solidFill>
                <a:srgbClr val="969696"/>
              </a:solidFill>
              <a:round/>
            </a:ln>
          </p:spPr>
          <p:style>
            <a:lnRef idx="0"/>
            <a:fillRef idx="0"/>
            <a:effectRef idx="0"/>
            <a:fontRef idx="minor"/>
          </p:style>
          <p:txBody>
            <a:bodyPr lIns="90000" rIns="90000" tIns="-38880" bIns="-38880" anchor="t">
              <a:noAutofit/>
            </a:bodyPr>
            <a:p>
              <a:endParaRPr b="0" lang="en-US" sz="2400" strike="noStrike" u="none">
                <a:solidFill>
                  <a:srgbClr val="ffffff"/>
                </a:solidFill>
                <a:effectLst/>
                <a:uFillTx/>
                <a:latin typeface="Arial"/>
              </a:endParaRPr>
            </a:p>
          </p:txBody>
        </p:sp>
        <p:sp>
          <p:nvSpPr>
            <p:cNvPr id="391" name=""/>
            <p:cNvSpPr/>
            <p:nvPr/>
          </p:nvSpPr>
          <p:spPr>
            <a:xfrm>
              <a:off x="3440160" y="2892240"/>
              <a:ext cx="225000" cy="206640"/>
            </a:xfrm>
            <a:custGeom>
              <a:avLst/>
              <a:gdLst/>
              <a:ahLst/>
              <a:rect l="l" t="t" r="r" b="b"/>
              <a:pathLst>
                <a:path w="445" h="383">
                  <a:moveTo>
                    <a:pt x="0" y="10"/>
                  </a:moveTo>
                  <a:lnTo>
                    <a:pt x="86" y="6"/>
                  </a:lnTo>
                  <a:lnTo>
                    <a:pt x="224" y="0"/>
                  </a:lnTo>
                  <a:lnTo>
                    <a:pt x="242" y="8"/>
                  </a:lnTo>
                  <a:lnTo>
                    <a:pt x="246" y="22"/>
                  </a:lnTo>
                  <a:lnTo>
                    <a:pt x="238" y="30"/>
                  </a:lnTo>
                  <a:lnTo>
                    <a:pt x="248" y="48"/>
                  </a:lnTo>
                  <a:lnTo>
                    <a:pt x="256" y="66"/>
                  </a:lnTo>
                  <a:lnTo>
                    <a:pt x="244" y="80"/>
                  </a:lnTo>
                  <a:lnTo>
                    <a:pt x="242" y="94"/>
                  </a:lnTo>
                  <a:lnTo>
                    <a:pt x="238" y="104"/>
                  </a:lnTo>
                  <a:lnTo>
                    <a:pt x="222" y="118"/>
                  </a:lnTo>
                  <a:lnTo>
                    <a:pt x="220" y="146"/>
                  </a:lnTo>
                  <a:lnTo>
                    <a:pt x="204" y="172"/>
                  </a:lnTo>
                  <a:lnTo>
                    <a:pt x="222" y="196"/>
                  </a:lnTo>
                  <a:lnTo>
                    <a:pt x="356" y="186"/>
                  </a:lnTo>
                  <a:lnTo>
                    <a:pt x="354" y="210"/>
                  </a:lnTo>
                  <a:lnTo>
                    <a:pt x="386" y="264"/>
                  </a:lnTo>
                  <a:lnTo>
                    <a:pt x="394" y="260"/>
                  </a:lnTo>
                  <a:lnTo>
                    <a:pt x="408" y="284"/>
                  </a:lnTo>
                  <a:lnTo>
                    <a:pt x="388" y="304"/>
                  </a:lnTo>
                  <a:lnTo>
                    <a:pt x="402" y="320"/>
                  </a:lnTo>
                  <a:lnTo>
                    <a:pt x="422" y="322"/>
                  </a:lnTo>
                  <a:lnTo>
                    <a:pt x="426" y="342"/>
                  </a:lnTo>
                  <a:lnTo>
                    <a:pt x="444" y="356"/>
                  </a:lnTo>
                  <a:lnTo>
                    <a:pt x="438" y="366"/>
                  </a:lnTo>
                  <a:lnTo>
                    <a:pt x="408" y="382"/>
                  </a:lnTo>
                  <a:lnTo>
                    <a:pt x="390" y="356"/>
                  </a:lnTo>
                  <a:lnTo>
                    <a:pt x="376" y="346"/>
                  </a:lnTo>
                  <a:lnTo>
                    <a:pt x="348" y="374"/>
                  </a:lnTo>
                  <a:lnTo>
                    <a:pt x="318" y="358"/>
                  </a:lnTo>
                  <a:lnTo>
                    <a:pt x="306" y="362"/>
                  </a:lnTo>
                  <a:lnTo>
                    <a:pt x="300" y="380"/>
                  </a:lnTo>
                  <a:lnTo>
                    <a:pt x="264" y="364"/>
                  </a:lnTo>
                  <a:lnTo>
                    <a:pt x="200" y="338"/>
                  </a:lnTo>
                  <a:lnTo>
                    <a:pt x="184" y="334"/>
                  </a:lnTo>
                  <a:lnTo>
                    <a:pt x="170" y="344"/>
                  </a:lnTo>
                  <a:lnTo>
                    <a:pt x="146" y="334"/>
                  </a:lnTo>
                  <a:lnTo>
                    <a:pt x="122" y="326"/>
                  </a:lnTo>
                  <a:lnTo>
                    <a:pt x="100" y="326"/>
                  </a:lnTo>
                  <a:lnTo>
                    <a:pt x="70" y="312"/>
                  </a:lnTo>
                  <a:lnTo>
                    <a:pt x="58" y="320"/>
                  </a:lnTo>
                  <a:lnTo>
                    <a:pt x="22" y="320"/>
                  </a:lnTo>
                  <a:lnTo>
                    <a:pt x="36" y="302"/>
                  </a:lnTo>
                  <a:lnTo>
                    <a:pt x="38" y="286"/>
                  </a:lnTo>
                  <a:lnTo>
                    <a:pt x="36" y="272"/>
                  </a:lnTo>
                  <a:lnTo>
                    <a:pt x="40" y="258"/>
                  </a:lnTo>
                  <a:lnTo>
                    <a:pt x="40" y="236"/>
                  </a:lnTo>
                  <a:lnTo>
                    <a:pt x="46" y="216"/>
                  </a:lnTo>
                  <a:lnTo>
                    <a:pt x="50" y="182"/>
                  </a:lnTo>
                  <a:lnTo>
                    <a:pt x="40" y="172"/>
                  </a:lnTo>
                  <a:lnTo>
                    <a:pt x="34" y="154"/>
                  </a:lnTo>
                  <a:lnTo>
                    <a:pt x="28" y="142"/>
                  </a:lnTo>
                  <a:lnTo>
                    <a:pt x="26" y="124"/>
                  </a:lnTo>
                  <a:lnTo>
                    <a:pt x="18" y="118"/>
                  </a:lnTo>
                  <a:lnTo>
                    <a:pt x="2" y="106"/>
                  </a:lnTo>
                  <a:lnTo>
                    <a:pt x="0" y="10"/>
                  </a:lnTo>
                </a:path>
              </a:pathLst>
            </a:custGeom>
            <a:solidFill>
              <a:srgbClr val="00f008"/>
            </a:solidFill>
            <a:ln cap="rnd" w="12600">
              <a:solidFill>
                <a:srgbClr val="969696"/>
              </a:solidFill>
              <a:round/>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392" name=""/>
            <p:cNvSpPr/>
            <p:nvPr/>
          </p:nvSpPr>
          <p:spPr>
            <a:xfrm>
              <a:off x="4211640" y="2244600"/>
              <a:ext cx="16920" cy="34920"/>
            </a:xfrm>
            <a:custGeom>
              <a:avLst/>
              <a:gdLst/>
              <a:ahLst/>
              <a:rect l="l" t="t" r="r" b="b"/>
              <a:pathLst>
                <a:path w="33" h="65">
                  <a:moveTo>
                    <a:pt x="0" y="0"/>
                  </a:moveTo>
                  <a:lnTo>
                    <a:pt x="32" y="64"/>
                  </a:lnTo>
                </a:path>
              </a:pathLst>
            </a:custGeom>
            <a:solidFill>
              <a:srgbClr val="00f008"/>
            </a:solidFill>
            <a:ln cap="rnd" w="12600">
              <a:solidFill>
                <a:srgbClr val="969696"/>
              </a:solidFill>
              <a:round/>
            </a:ln>
          </p:spPr>
          <p:style>
            <a:lnRef idx="0"/>
            <a:fillRef idx="0"/>
            <a:effectRef idx="0"/>
            <a:fontRef idx="minor"/>
          </p:style>
          <p:txBody>
            <a:bodyPr lIns="90000" rIns="90000" tIns="-11880" bIns="-11880" anchor="t">
              <a:noAutofit/>
            </a:bodyPr>
            <a:p>
              <a:endParaRPr b="0" lang="en-US" sz="2400" strike="noStrike" u="none">
                <a:solidFill>
                  <a:srgbClr val="ffffff"/>
                </a:solidFill>
                <a:effectLst/>
                <a:uFillTx/>
                <a:latin typeface="Arial"/>
              </a:endParaRPr>
            </a:p>
          </p:txBody>
        </p:sp>
        <p:sp>
          <p:nvSpPr>
            <p:cNvPr id="393" name=""/>
            <p:cNvSpPr/>
            <p:nvPr/>
          </p:nvSpPr>
          <p:spPr>
            <a:xfrm>
              <a:off x="2765160" y="2450880"/>
              <a:ext cx="852120" cy="706680"/>
            </a:xfrm>
            <a:custGeom>
              <a:avLst/>
              <a:gdLst/>
              <a:ahLst/>
              <a:rect l="l" t="t" r="r" b="b"/>
              <a:pathLst>
                <a:path w="1936" h="1333">
                  <a:moveTo>
                    <a:pt x="0" y="44"/>
                  </a:moveTo>
                  <a:cubicBezTo>
                    <a:pt x="35" y="47"/>
                    <a:pt x="62" y="52"/>
                    <a:pt x="92" y="32"/>
                  </a:cubicBezTo>
                  <a:cubicBezTo>
                    <a:pt x="104" y="15"/>
                    <a:pt x="120" y="13"/>
                    <a:pt x="140" y="8"/>
                  </a:cubicBezTo>
                  <a:cubicBezTo>
                    <a:pt x="151" y="5"/>
                    <a:pt x="172" y="0"/>
                    <a:pt x="172" y="0"/>
                  </a:cubicBezTo>
                  <a:cubicBezTo>
                    <a:pt x="229" y="4"/>
                    <a:pt x="287" y="8"/>
                    <a:pt x="344" y="16"/>
                  </a:cubicBezTo>
                  <a:cubicBezTo>
                    <a:pt x="359" y="15"/>
                    <a:pt x="373" y="15"/>
                    <a:pt x="388" y="12"/>
                  </a:cubicBezTo>
                  <a:cubicBezTo>
                    <a:pt x="400" y="10"/>
                    <a:pt x="424" y="0"/>
                    <a:pt x="424" y="0"/>
                  </a:cubicBezTo>
                  <a:cubicBezTo>
                    <a:pt x="464" y="3"/>
                    <a:pt x="505" y="5"/>
                    <a:pt x="544" y="12"/>
                  </a:cubicBezTo>
                  <a:cubicBezTo>
                    <a:pt x="573" y="17"/>
                    <a:pt x="599" y="33"/>
                    <a:pt x="628" y="40"/>
                  </a:cubicBezTo>
                  <a:cubicBezTo>
                    <a:pt x="644" y="52"/>
                    <a:pt x="653" y="67"/>
                    <a:pt x="668" y="80"/>
                  </a:cubicBezTo>
                  <a:cubicBezTo>
                    <a:pt x="675" y="86"/>
                    <a:pt x="692" y="96"/>
                    <a:pt x="692" y="96"/>
                  </a:cubicBezTo>
                  <a:cubicBezTo>
                    <a:pt x="700" y="121"/>
                    <a:pt x="704" y="149"/>
                    <a:pt x="708" y="176"/>
                  </a:cubicBezTo>
                  <a:cubicBezTo>
                    <a:pt x="702" y="204"/>
                    <a:pt x="692" y="224"/>
                    <a:pt x="668" y="240"/>
                  </a:cubicBezTo>
                  <a:cubicBezTo>
                    <a:pt x="654" y="261"/>
                    <a:pt x="652" y="283"/>
                    <a:pt x="680" y="292"/>
                  </a:cubicBezTo>
                  <a:cubicBezTo>
                    <a:pt x="701" y="288"/>
                    <a:pt x="712" y="283"/>
                    <a:pt x="736" y="292"/>
                  </a:cubicBezTo>
                  <a:cubicBezTo>
                    <a:pt x="744" y="295"/>
                    <a:pt x="744" y="310"/>
                    <a:pt x="748" y="316"/>
                  </a:cubicBezTo>
                  <a:cubicBezTo>
                    <a:pt x="757" y="329"/>
                    <a:pt x="771" y="332"/>
                    <a:pt x="784" y="340"/>
                  </a:cubicBezTo>
                  <a:cubicBezTo>
                    <a:pt x="792" y="363"/>
                    <a:pt x="790" y="372"/>
                    <a:pt x="808" y="384"/>
                  </a:cubicBezTo>
                  <a:cubicBezTo>
                    <a:pt x="828" y="414"/>
                    <a:pt x="821" y="429"/>
                    <a:pt x="824" y="472"/>
                  </a:cubicBezTo>
                  <a:cubicBezTo>
                    <a:pt x="821" y="562"/>
                    <a:pt x="823" y="622"/>
                    <a:pt x="844" y="704"/>
                  </a:cubicBezTo>
                  <a:cubicBezTo>
                    <a:pt x="846" y="761"/>
                    <a:pt x="917" y="802"/>
                    <a:pt x="930" y="856"/>
                  </a:cubicBezTo>
                  <a:cubicBezTo>
                    <a:pt x="934" y="872"/>
                    <a:pt x="959" y="867"/>
                    <a:pt x="972" y="880"/>
                  </a:cubicBezTo>
                  <a:cubicBezTo>
                    <a:pt x="982" y="890"/>
                    <a:pt x="1026" y="902"/>
                    <a:pt x="1038" y="910"/>
                  </a:cubicBezTo>
                  <a:cubicBezTo>
                    <a:pt x="1074" y="924"/>
                    <a:pt x="1151" y="869"/>
                    <a:pt x="1182" y="892"/>
                  </a:cubicBezTo>
                  <a:cubicBezTo>
                    <a:pt x="1199" y="917"/>
                    <a:pt x="1269" y="858"/>
                    <a:pt x="1278" y="886"/>
                  </a:cubicBezTo>
                  <a:cubicBezTo>
                    <a:pt x="1281" y="894"/>
                    <a:pt x="1239" y="1004"/>
                    <a:pt x="1242" y="1012"/>
                  </a:cubicBezTo>
                  <a:cubicBezTo>
                    <a:pt x="1243" y="1016"/>
                    <a:pt x="1260" y="1084"/>
                    <a:pt x="1260" y="1084"/>
                  </a:cubicBezTo>
                  <a:cubicBezTo>
                    <a:pt x="1256" y="1111"/>
                    <a:pt x="1292" y="1150"/>
                    <a:pt x="1284" y="1174"/>
                  </a:cubicBezTo>
                  <a:cubicBezTo>
                    <a:pt x="1282" y="1198"/>
                    <a:pt x="1263" y="1203"/>
                    <a:pt x="1242" y="1216"/>
                  </a:cubicBezTo>
                  <a:cubicBezTo>
                    <a:pt x="1235" y="1220"/>
                    <a:pt x="1200" y="1257"/>
                    <a:pt x="1192" y="1260"/>
                  </a:cubicBezTo>
                  <a:cubicBezTo>
                    <a:pt x="1183" y="1263"/>
                    <a:pt x="1168" y="1276"/>
                    <a:pt x="1168" y="1276"/>
                  </a:cubicBezTo>
                  <a:cubicBezTo>
                    <a:pt x="1165" y="1280"/>
                    <a:pt x="1163" y="1285"/>
                    <a:pt x="1160" y="1288"/>
                  </a:cubicBezTo>
                  <a:cubicBezTo>
                    <a:pt x="1157" y="1291"/>
                    <a:pt x="1151" y="1292"/>
                    <a:pt x="1148" y="1296"/>
                  </a:cubicBezTo>
                  <a:cubicBezTo>
                    <a:pt x="1142" y="1303"/>
                    <a:pt x="1141" y="1313"/>
                    <a:pt x="1136" y="1320"/>
                  </a:cubicBezTo>
                  <a:cubicBezTo>
                    <a:pt x="1150" y="1329"/>
                    <a:pt x="1149" y="1333"/>
                    <a:pt x="1168" y="1324"/>
                  </a:cubicBezTo>
                  <a:cubicBezTo>
                    <a:pt x="1211" y="1304"/>
                    <a:pt x="1228" y="1284"/>
                    <a:pt x="1280" y="1280"/>
                  </a:cubicBezTo>
                  <a:cubicBezTo>
                    <a:pt x="1309" y="1278"/>
                    <a:pt x="1339" y="1277"/>
                    <a:pt x="1368" y="1276"/>
                  </a:cubicBezTo>
                  <a:cubicBezTo>
                    <a:pt x="1371" y="1276"/>
                    <a:pt x="1407" y="1272"/>
                    <a:pt x="1416" y="1268"/>
                  </a:cubicBezTo>
                  <a:cubicBezTo>
                    <a:pt x="1425" y="1264"/>
                    <a:pt x="1432" y="1257"/>
                    <a:pt x="1440" y="1252"/>
                  </a:cubicBezTo>
                  <a:cubicBezTo>
                    <a:pt x="1444" y="1249"/>
                    <a:pt x="1452" y="1244"/>
                    <a:pt x="1452" y="1244"/>
                  </a:cubicBezTo>
                  <a:cubicBezTo>
                    <a:pt x="1457" y="1245"/>
                    <a:pt x="1463" y="1251"/>
                    <a:pt x="1468" y="1248"/>
                  </a:cubicBezTo>
                  <a:cubicBezTo>
                    <a:pt x="1472" y="1246"/>
                    <a:pt x="1464" y="1240"/>
                    <a:pt x="1464" y="1236"/>
                  </a:cubicBezTo>
                  <a:cubicBezTo>
                    <a:pt x="1464" y="1226"/>
                    <a:pt x="1480" y="1195"/>
                    <a:pt x="1488" y="1188"/>
                  </a:cubicBezTo>
                  <a:cubicBezTo>
                    <a:pt x="1513" y="1166"/>
                    <a:pt x="1530" y="1164"/>
                    <a:pt x="1560" y="1156"/>
                  </a:cubicBezTo>
                  <a:cubicBezTo>
                    <a:pt x="1596" y="1146"/>
                    <a:pt x="1627" y="1133"/>
                    <a:pt x="1664" y="1128"/>
                  </a:cubicBezTo>
                  <a:cubicBezTo>
                    <a:pt x="1705" y="1129"/>
                    <a:pt x="1747" y="1130"/>
                    <a:pt x="1788" y="1132"/>
                  </a:cubicBezTo>
                  <a:cubicBezTo>
                    <a:pt x="1795" y="1132"/>
                    <a:pt x="1825" y="1143"/>
                    <a:pt x="1828" y="1144"/>
                  </a:cubicBezTo>
                  <a:cubicBezTo>
                    <a:pt x="1836" y="1147"/>
                    <a:pt x="1852" y="1152"/>
                    <a:pt x="1852" y="1152"/>
                  </a:cubicBezTo>
                  <a:cubicBezTo>
                    <a:pt x="1867" y="1175"/>
                    <a:pt x="1875" y="1172"/>
                    <a:pt x="1904" y="1176"/>
                  </a:cubicBezTo>
                  <a:cubicBezTo>
                    <a:pt x="1911" y="1190"/>
                    <a:pt x="1925" y="1221"/>
                    <a:pt x="1936" y="1232"/>
                  </a:cubicBez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394" name=""/>
            <p:cNvSpPr/>
            <p:nvPr/>
          </p:nvSpPr>
          <p:spPr>
            <a:xfrm>
              <a:off x="2381040" y="2154240"/>
              <a:ext cx="1849320" cy="934920"/>
            </a:xfrm>
            <a:custGeom>
              <a:avLst/>
              <a:gdLst/>
              <a:ahLst/>
              <a:rect l="l" t="t" r="r" b="b"/>
              <a:pathLst>
                <a:path w="4024" h="1755">
                  <a:moveTo>
                    <a:pt x="230" y="0"/>
                  </a:moveTo>
                  <a:lnTo>
                    <a:pt x="2797" y="555"/>
                  </a:lnTo>
                  <a:lnTo>
                    <a:pt x="3298" y="425"/>
                  </a:lnTo>
                  <a:lnTo>
                    <a:pt x="4024" y="233"/>
                  </a:lnTo>
                  <a:lnTo>
                    <a:pt x="3886" y="472"/>
                  </a:lnTo>
                  <a:lnTo>
                    <a:pt x="3473" y="987"/>
                  </a:lnTo>
                  <a:lnTo>
                    <a:pt x="3183" y="1218"/>
                  </a:lnTo>
                  <a:lnTo>
                    <a:pt x="2262" y="1755"/>
                  </a:lnTo>
                  <a:lnTo>
                    <a:pt x="293" y="1200"/>
                  </a:lnTo>
                  <a:lnTo>
                    <a:pt x="58" y="925"/>
                  </a:lnTo>
                  <a:lnTo>
                    <a:pt x="0" y="376"/>
                  </a:lnTo>
                  <a:lnTo>
                    <a:pt x="230" y="0"/>
                  </a:lnTo>
                  <a:close/>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395" name=""/>
            <p:cNvSpPr/>
            <p:nvPr/>
          </p:nvSpPr>
          <p:spPr>
            <a:xfrm>
              <a:off x="4332240" y="2157480"/>
              <a:ext cx="709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396" name=""/>
            <p:cNvSpPr/>
            <p:nvPr/>
          </p:nvSpPr>
          <p:spPr>
            <a:xfrm>
              <a:off x="4332240" y="2235240"/>
              <a:ext cx="709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397" name=""/>
            <p:cNvSpPr/>
            <p:nvPr/>
          </p:nvSpPr>
          <p:spPr>
            <a:xfrm>
              <a:off x="4332240" y="230976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398" name=""/>
            <p:cNvSpPr/>
            <p:nvPr/>
          </p:nvSpPr>
          <p:spPr>
            <a:xfrm>
              <a:off x="4332240" y="238896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399" name=""/>
            <p:cNvSpPr/>
            <p:nvPr/>
          </p:nvSpPr>
          <p:spPr>
            <a:xfrm>
              <a:off x="4332240" y="246852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0" name=""/>
            <p:cNvSpPr/>
            <p:nvPr/>
          </p:nvSpPr>
          <p:spPr>
            <a:xfrm>
              <a:off x="4332240" y="254628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1" name=""/>
            <p:cNvSpPr/>
            <p:nvPr/>
          </p:nvSpPr>
          <p:spPr>
            <a:xfrm>
              <a:off x="4195800" y="2238120"/>
              <a:ext cx="7236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2" name=""/>
            <p:cNvSpPr/>
            <p:nvPr/>
          </p:nvSpPr>
          <p:spPr>
            <a:xfrm>
              <a:off x="4044960" y="2260440"/>
              <a:ext cx="709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03" name=""/>
            <p:cNvSpPr/>
            <p:nvPr/>
          </p:nvSpPr>
          <p:spPr>
            <a:xfrm>
              <a:off x="4132080" y="2355840"/>
              <a:ext cx="727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04" name=""/>
            <p:cNvSpPr/>
            <p:nvPr/>
          </p:nvSpPr>
          <p:spPr>
            <a:xfrm>
              <a:off x="4039920" y="2500200"/>
              <a:ext cx="7128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05" name=""/>
            <p:cNvSpPr/>
            <p:nvPr/>
          </p:nvSpPr>
          <p:spPr>
            <a:xfrm>
              <a:off x="3976560" y="264780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6" name=""/>
            <p:cNvSpPr/>
            <p:nvPr/>
          </p:nvSpPr>
          <p:spPr>
            <a:xfrm>
              <a:off x="3875040" y="227160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7" name=""/>
            <p:cNvSpPr/>
            <p:nvPr/>
          </p:nvSpPr>
          <p:spPr>
            <a:xfrm>
              <a:off x="3787560" y="232560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08" name=""/>
            <p:cNvSpPr/>
            <p:nvPr/>
          </p:nvSpPr>
          <p:spPr>
            <a:xfrm>
              <a:off x="3417840" y="2232000"/>
              <a:ext cx="727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09" name=""/>
            <p:cNvSpPr/>
            <p:nvPr/>
          </p:nvSpPr>
          <p:spPr>
            <a:xfrm>
              <a:off x="3619440" y="2390760"/>
              <a:ext cx="727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10" name=""/>
            <p:cNvSpPr/>
            <p:nvPr/>
          </p:nvSpPr>
          <p:spPr>
            <a:xfrm>
              <a:off x="3535200" y="2530440"/>
              <a:ext cx="7128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11" name=""/>
            <p:cNvSpPr/>
            <p:nvPr/>
          </p:nvSpPr>
          <p:spPr>
            <a:xfrm>
              <a:off x="3297240" y="2322360"/>
              <a:ext cx="709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12" name=""/>
            <p:cNvSpPr/>
            <p:nvPr/>
          </p:nvSpPr>
          <p:spPr>
            <a:xfrm>
              <a:off x="3341520" y="2519280"/>
              <a:ext cx="727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13" name=""/>
            <p:cNvSpPr/>
            <p:nvPr/>
          </p:nvSpPr>
          <p:spPr>
            <a:xfrm>
              <a:off x="3816360" y="275580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14" name=""/>
            <p:cNvSpPr/>
            <p:nvPr/>
          </p:nvSpPr>
          <p:spPr>
            <a:xfrm>
              <a:off x="3957480" y="3043080"/>
              <a:ext cx="727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15" name=""/>
            <p:cNvSpPr/>
            <p:nvPr/>
          </p:nvSpPr>
          <p:spPr>
            <a:xfrm>
              <a:off x="4010040" y="315432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16" name=""/>
            <p:cNvSpPr/>
            <p:nvPr/>
          </p:nvSpPr>
          <p:spPr>
            <a:xfrm>
              <a:off x="3584520" y="3031920"/>
              <a:ext cx="72720" cy="8280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417" name=""/>
            <p:cNvSpPr/>
            <p:nvPr/>
          </p:nvSpPr>
          <p:spPr>
            <a:xfrm>
              <a:off x="3590640" y="285264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18" name=""/>
            <p:cNvSpPr/>
            <p:nvPr/>
          </p:nvSpPr>
          <p:spPr>
            <a:xfrm>
              <a:off x="3381120" y="3035160"/>
              <a:ext cx="7128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19" name=""/>
            <p:cNvSpPr/>
            <p:nvPr/>
          </p:nvSpPr>
          <p:spPr>
            <a:xfrm>
              <a:off x="3230280" y="3100320"/>
              <a:ext cx="7128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0" name=""/>
            <p:cNvSpPr/>
            <p:nvPr/>
          </p:nvSpPr>
          <p:spPr>
            <a:xfrm>
              <a:off x="3035160" y="251604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1" name=""/>
            <p:cNvSpPr/>
            <p:nvPr/>
          </p:nvSpPr>
          <p:spPr>
            <a:xfrm>
              <a:off x="2693880" y="281772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2" name=""/>
            <p:cNvSpPr/>
            <p:nvPr/>
          </p:nvSpPr>
          <p:spPr>
            <a:xfrm>
              <a:off x="2738160" y="2422440"/>
              <a:ext cx="7128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3" name=""/>
            <p:cNvSpPr/>
            <p:nvPr/>
          </p:nvSpPr>
          <p:spPr>
            <a:xfrm>
              <a:off x="2666880" y="230976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4" name=""/>
            <p:cNvSpPr/>
            <p:nvPr/>
          </p:nvSpPr>
          <p:spPr>
            <a:xfrm>
              <a:off x="2354040" y="2479680"/>
              <a:ext cx="727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25" name=""/>
            <p:cNvSpPr/>
            <p:nvPr/>
          </p:nvSpPr>
          <p:spPr>
            <a:xfrm>
              <a:off x="2357280" y="255420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6" name=""/>
            <p:cNvSpPr/>
            <p:nvPr/>
          </p:nvSpPr>
          <p:spPr>
            <a:xfrm>
              <a:off x="2471760" y="2741400"/>
              <a:ext cx="709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27" name=""/>
            <p:cNvSpPr/>
            <p:nvPr/>
          </p:nvSpPr>
          <p:spPr>
            <a:xfrm>
              <a:off x="2520720" y="2797200"/>
              <a:ext cx="727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28" name=""/>
            <p:cNvSpPr/>
            <p:nvPr/>
          </p:nvSpPr>
          <p:spPr>
            <a:xfrm>
              <a:off x="2449440" y="2111400"/>
              <a:ext cx="709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29" name=""/>
            <p:cNvSpPr/>
            <p:nvPr/>
          </p:nvSpPr>
          <p:spPr>
            <a:xfrm>
              <a:off x="2181240" y="2724120"/>
              <a:ext cx="7236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30" name=""/>
            <p:cNvSpPr/>
            <p:nvPr/>
          </p:nvSpPr>
          <p:spPr>
            <a:xfrm>
              <a:off x="3292200" y="286056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31" name=""/>
            <p:cNvSpPr/>
            <p:nvPr/>
          </p:nvSpPr>
          <p:spPr>
            <a:xfrm>
              <a:off x="2887560" y="2746440"/>
              <a:ext cx="709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32" name=""/>
            <p:cNvSpPr/>
            <p:nvPr/>
          </p:nvSpPr>
          <p:spPr>
            <a:xfrm>
              <a:off x="2612880" y="2665440"/>
              <a:ext cx="7128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33" name=""/>
            <p:cNvSpPr/>
            <p:nvPr/>
          </p:nvSpPr>
          <p:spPr>
            <a:xfrm>
              <a:off x="2406600" y="2649600"/>
              <a:ext cx="7092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34" name=""/>
            <p:cNvSpPr/>
            <p:nvPr/>
          </p:nvSpPr>
          <p:spPr>
            <a:xfrm>
              <a:off x="3330360" y="2449440"/>
              <a:ext cx="728280" cy="763560"/>
            </a:xfrm>
            <a:custGeom>
              <a:avLst/>
              <a:gdLst/>
              <a:ahLst/>
              <a:rect l="l" t="t" r="r" b="b"/>
              <a:pathLst>
                <a:path w="1747" h="1580">
                  <a:moveTo>
                    <a:pt x="788" y="0"/>
                  </a:moveTo>
                  <a:lnTo>
                    <a:pt x="0" y="981"/>
                  </a:lnTo>
                  <a:lnTo>
                    <a:pt x="222" y="1336"/>
                  </a:lnTo>
                  <a:lnTo>
                    <a:pt x="611" y="1198"/>
                  </a:lnTo>
                  <a:lnTo>
                    <a:pt x="901" y="1156"/>
                  </a:lnTo>
                  <a:lnTo>
                    <a:pt x="1304" y="1156"/>
                  </a:lnTo>
                  <a:lnTo>
                    <a:pt x="1747" y="1580"/>
                  </a:lnTo>
                  <a:lnTo>
                    <a:pt x="1232" y="718"/>
                  </a:ln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35" name=""/>
            <p:cNvSpPr/>
            <p:nvPr/>
          </p:nvSpPr>
          <p:spPr>
            <a:xfrm flipV="1">
              <a:off x="3417840" y="2408040"/>
              <a:ext cx="748800" cy="67176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36" name=""/>
            <p:cNvSpPr/>
            <p:nvPr/>
          </p:nvSpPr>
          <p:spPr>
            <a:xfrm>
              <a:off x="3449520" y="2276280"/>
              <a:ext cx="212400" cy="177840"/>
            </a:xfrm>
            <a:custGeom>
              <a:avLst/>
              <a:gdLst/>
              <a:ahLst/>
              <a:rect l="l" t="t" r="r" b="b"/>
              <a:pathLst>
                <a:path w="483" h="336">
                  <a:moveTo>
                    <a:pt x="472" y="336"/>
                  </a:moveTo>
                  <a:cubicBezTo>
                    <a:pt x="462" y="327"/>
                    <a:pt x="483" y="293"/>
                    <a:pt x="456" y="280"/>
                  </a:cubicBezTo>
                  <a:cubicBezTo>
                    <a:pt x="442" y="262"/>
                    <a:pt x="362" y="256"/>
                    <a:pt x="344" y="244"/>
                  </a:cubicBezTo>
                  <a:cubicBezTo>
                    <a:pt x="333" y="227"/>
                    <a:pt x="293" y="203"/>
                    <a:pt x="276" y="192"/>
                  </a:cubicBezTo>
                  <a:cubicBezTo>
                    <a:pt x="249" y="174"/>
                    <a:pt x="246" y="149"/>
                    <a:pt x="220" y="136"/>
                  </a:cubicBezTo>
                  <a:cubicBezTo>
                    <a:pt x="191" y="121"/>
                    <a:pt x="175" y="77"/>
                    <a:pt x="144" y="68"/>
                  </a:cubicBezTo>
                  <a:cubicBezTo>
                    <a:pt x="87" y="51"/>
                    <a:pt x="61" y="0"/>
                    <a:pt x="0" y="0"/>
                  </a:cubicBez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37" name=""/>
            <p:cNvSpPr/>
            <p:nvPr/>
          </p:nvSpPr>
          <p:spPr>
            <a:xfrm flipV="1">
              <a:off x="3330360" y="2407680"/>
              <a:ext cx="836280" cy="51300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38" name=""/>
            <p:cNvSpPr/>
            <p:nvPr/>
          </p:nvSpPr>
          <p:spPr>
            <a:xfrm flipV="1">
              <a:off x="3666960" y="2408040"/>
              <a:ext cx="501480" cy="36720"/>
            </a:xfrm>
            <a:prstGeom prst="line">
              <a:avLst/>
            </a:prstGeom>
            <a:ln w="38160">
              <a:solidFill>
                <a:srgbClr val="969696"/>
              </a:solidFill>
              <a:miter/>
            </a:ln>
          </p:spPr>
          <p:style>
            <a:lnRef idx="0"/>
            <a:fillRef idx="0"/>
            <a:effectRef idx="0"/>
            <a:fontRef idx="minor"/>
          </p:style>
          <p:txBody>
            <a:bodyPr lIns="90000" rIns="90000" tIns="-10080" bIns="-10080" anchor="t">
              <a:noAutofit/>
            </a:bodyPr>
            <a:p>
              <a:endParaRPr b="0" lang="en-US" sz="2400" strike="noStrike" u="none">
                <a:solidFill>
                  <a:srgbClr val="ffffff"/>
                </a:solidFill>
                <a:effectLst/>
                <a:uFillTx/>
                <a:latin typeface="Arial"/>
              </a:endParaRPr>
            </a:p>
          </p:txBody>
        </p:sp>
        <p:sp>
          <p:nvSpPr>
            <p:cNvPr id="439" name=""/>
            <p:cNvSpPr/>
            <p:nvPr/>
          </p:nvSpPr>
          <p:spPr>
            <a:xfrm>
              <a:off x="2481120" y="2155680"/>
              <a:ext cx="286920" cy="650880"/>
            </a:xfrm>
            <a:custGeom>
              <a:avLst/>
              <a:gdLst/>
              <a:ahLst/>
              <a:rect l="l" t="t" r="r" b="b"/>
              <a:pathLst>
                <a:path w="651" h="1229">
                  <a:moveTo>
                    <a:pt x="0" y="12"/>
                  </a:moveTo>
                  <a:cubicBezTo>
                    <a:pt x="24" y="9"/>
                    <a:pt x="31" y="0"/>
                    <a:pt x="39" y="24"/>
                  </a:cubicBezTo>
                  <a:cubicBezTo>
                    <a:pt x="34" y="50"/>
                    <a:pt x="24" y="105"/>
                    <a:pt x="42" y="123"/>
                  </a:cubicBezTo>
                  <a:cubicBezTo>
                    <a:pt x="58" y="139"/>
                    <a:pt x="82" y="150"/>
                    <a:pt x="96" y="168"/>
                  </a:cubicBezTo>
                  <a:cubicBezTo>
                    <a:pt x="104" y="179"/>
                    <a:pt x="111" y="196"/>
                    <a:pt x="123" y="204"/>
                  </a:cubicBezTo>
                  <a:cubicBezTo>
                    <a:pt x="158" y="227"/>
                    <a:pt x="209" y="229"/>
                    <a:pt x="249" y="231"/>
                  </a:cubicBezTo>
                  <a:cubicBezTo>
                    <a:pt x="278" y="237"/>
                    <a:pt x="307" y="239"/>
                    <a:pt x="336" y="246"/>
                  </a:cubicBezTo>
                  <a:cubicBezTo>
                    <a:pt x="348" y="254"/>
                    <a:pt x="355" y="251"/>
                    <a:pt x="369" y="246"/>
                  </a:cubicBezTo>
                  <a:cubicBezTo>
                    <a:pt x="376" y="257"/>
                    <a:pt x="382" y="266"/>
                    <a:pt x="393" y="273"/>
                  </a:cubicBezTo>
                  <a:cubicBezTo>
                    <a:pt x="403" y="288"/>
                    <a:pt x="418" y="297"/>
                    <a:pt x="435" y="303"/>
                  </a:cubicBezTo>
                  <a:cubicBezTo>
                    <a:pt x="447" y="312"/>
                    <a:pt x="450" y="319"/>
                    <a:pt x="459" y="330"/>
                  </a:cubicBezTo>
                  <a:cubicBezTo>
                    <a:pt x="473" y="348"/>
                    <a:pt x="497" y="356"/>
                    <a:pt x="513" y="372"/>
                  </a:cubicBezTo>
                  <a:cubicBezTo>
                    <a:pt x="527" y="386"/>
                    <a:pt x="537" y="402"/>
                    <a:pt x="552" y="417"/>
                  </a:cubicBezTo>
                  <a:cubicBezTo>
                    <a:pt x="601" y="466"/>
                    <a:pt x="636" y="478"/>
                    <a:pt x="651" y="552"/>
                  </a:cubicBezTo>
                  <a:cubicBezTo>
                    <a:pt x="634" y="602"/>
                    <a:pt x="649" y="675"/>
                    <a:pt x="639" y="735"/>
                  </a:cubicBezTo>
                  <a:cubicBezTo>
                    <a:pt x="635" y="756"/>
                    <a:pt x="637" y="782"/>
                    <a:pt x="618" y="795"/>
                  </a:cubicBezTo>
                  <a:cubicBezTo>
                    <a:pt x="611" y="805"/>
                    <a:pt x="602" y="809"/>
                    <a:pt x="594" y="819"/>
                  </a:cubicBezTo>
                  <a:cubicBezTo>
                    <a:pt x="581" y="834"/>
                    <a:pt x="568" y="853"/>
                    <a:pt x="552" y="864"/>
                  </a:cubicBezTo>
                  <a:cubicBezTo>
                    <a:pt x="543" y="878"/>
                    <a:pt x="532" y="899"/>
                    <a:pt x="516" y="906"/>
                  </a:cubicBezTo>
                  <a:cubicBezTo>
                    <a:pt x="498" y="914"/>
                    <a:pt x="479" y="916"/>
                    <a:pt x="462" y="927"/>
                  </a:cubicBezTo>
                  <a:cubicBezTo>
                    <a:pt x="449" y="947"/>
                    <a:pt x="418" y="952"/>
                    <a:pt x="402" y="972"/>
                  </a:cubicBezTo>
                  <a:cubicBezTo>
                    <a:pt x="397" y="978"/>
                    <a:pt x="392" y="984"/>
                    <a:pt x="387" y="990"/>
                  </a:cubicBezTo>
                  <a:cubicBezTo>
                    <a:pt x="383" y="996"/>
                    <a:pt x="375" y="1008"/>
                    <a:pt x="375" y="1008"/>
                  </a:cubicBezTo>
                  <a:cubicBezTo>
                    <a:pt x="377" y="1037"/>
                    <a:pt x="376" y="1053"/>
                    <a:pt x="384" y="1077"/>
                  </a:cubicBezTo>
                  <a:cubicBezTo>
                    <a:pt x="376" y="1100"/>
                    <a:pt x="384" y="1075"/>
                    <a:pt x="378" y="1125"/>
                  </a:cubicBezTo>
                  <a:cubicBezTo>
                    <a:pt x="374" y="1163"/>
                    <a:pt x="336" y="1174"/>
                    <a:pt x="303" y="1179"/>
                  </a:cubicBezTo>
                  <a:cubicBezTo>
                    <a:pt x="260" y="1170"/>
                    <a:pt x="217" y="1170"/>
                    <a:pt x="174" y="1164"/>
                  </a:cubicBezTo>
                  <a:cubicBezTo>
                    <a:pt x="150" y="1167"/>
                    <a:pt x="128" y="1169"/>
                    <a:pt x="108" y="1182"/>
                  </a:cubicBezTo>
                  <a:cubicBezTo>
                    <a:pt x="103" y="1190"/>
                    <a:pt x="97" y="1200"/>
                    <a:pt x="93" y="1209"/>
                  </a:cubicBezTo>
                  <a:cubicBezTo>
                    <a:pt x="90" y="1215"/>
                    <a:pt x="81" y="1229"/>
                    <a:pt x="87" y="1227"/>
                  </a:cubicBezTo>
                  <a:cubicBezTo>
                    <a:pt x="90" y="1226"/>
                    <a:pt x="96" y="1224"/>
                    <a:pt x="96" y="1224"/>
                  </a:cubicBez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40" name=""/>
            <p:cNvSpPr/>
            <p:nvPr/>
          </p:nvSpPr>
          <p:spPr>
            <a:xfrm>
              <a:off x="2401920" y="2022480"/>
              <a:ext cx="228240" cy="826920"/>
            </a:xfrm>
            <a:custGeom>
              <a:avLst/>
              <a:gdLst/>
              <a:ahLst/>
              <a:rect l="l" t="t" r="r" b="b"/>
              <a:pathLst>
                <a:path w="547" h="1712">
                  <a:moveTo>
                    <a:pt x="323" y="54"/>
                  </a:moveTo>
                  <a:cubicBezTo>
                    <a:pt x="329" y="60"/>
                    <a:pt x="313" y="0"/>
                    <a:pt x="327" y="62"/>
                  </a:cubicBezTo>
                  <a:cubicBezTo>
                    <a:pt x="333" y="84"/>
                    <a:pt x="315" y="42"/>
                    <a:pt x="323" y="64"/>
                  </a:cubicBezTo>
                  <a:cubicBezTo>
                    <a:pt x="330" y="86"/>
                    <a:pt x="315" y="29"/>
                    <a:pt x="323" y="52"/>
                  </a:cubicBezTo>
                  <a:cubicBezTo>
                    <a:pt x="323" y="62"/>
                    <a:pt x="313" y="39"/>
                    <a:pt x="327" y="60"/>
                  </a:cubicBezTo>
                  <a:cubicBezTo>
                    <a:pt x="323" y="50"/>
                    <a:pt x="326" y="53"/>
                    <a:pt x="313" y="84"/>
                  </a:cubicBezTo>
                  <a:cubicBezTo>
                    <a:pt x="302" y="111"/>
                    <a:pt x="270" y="122"/>
                    <a:pt x="258" y="150"/>
                  </a:cubicBezTo>
                  <a:cubicBezTo>
                    <a:pt x="242" y="187"/>
                    <a:pt x="241" y="244"/>
                    <a:pt x="220" y="277"/>
                  </a:cubicBezTo>
                  <a:cubicBezTo>
                    <a:pt x="209" y="294"/>
                    <a:pt x="162" y="353"/>
                    <a:pt x="157" y="369"/>
                  </a:cubicBezTo>
                  <a:cubicBezTo>
                    <a:pt x="146" y="401"/>
                    <a:pt x="133" y="433"/>
                    <a:pt x="123" y="466"/>
                  </a:cubicBezTo>
                  <a:cubicBezTo>
                    <a:pt x="111" y="502"/>
                    <a:pt x="92" y="535"/>
                    <a:pt x="80" y="571"/>
                  </a:cubicBezTo>
                  <a:cubicBezTo>
                    <a:pt x="73" y="593"/>
                    <a:pt x="73" y="620"/>
                    <a:pt x="51" y="628"/>
                  </a:cubicBezTo>
                  <a:cubicBezTo>
                    <a:pt x="50" y="668"/>
                    <a:pt x="49" y="707"/>
                    <a:pt x="47" y="747"/>
                  </a:cubicBezTo>
                  <a:cubicBezTo>
                    <a:pt x="47" y="754"/>
                    <a:pt x="35" y="786"/>
                    <a:pt x="34" y="790"/>
                  </a:cubicBezTo>
                  <a:cubicBezTo>
                    <a:pt x="31" y="799"/>
                    <a:pt x="25" y="817"/>
                    <a:pt x="25" y="817"/>
                  </a:cubicBezTo>
                  <a:cubicBezTo>
                    <a:pt x="19" y="863"/>
                    <a:pt x="11" y="903"/>
                    <a:pt x="0" y="948"/>
                  </a:cubicBezTo>
                  <a:cubicBezTo>
                    <a:pt x="1" y="982"/>
                    <a:pt x="0" y="1016"/>
                    <a:pt x="4" y="1049"/>
                  </a:cubicBezTo>
                  <a:cubicBezTo>
                    <a:pt x="4" y="1052"/>
                    <a:pt x="30" y="1100"/>
                    <a:pt x="34" y="1111"/>
                  </a:cubicBezTo>
                  <a:cubicBezTo>
                    <a:pt x="50" y="1150"/>
                    <a:pt x="59" y="1192"/>
                    <a:pt x="68" y="1234"/>
                  </a:cubicBezTo>
                  <a:cubicBezTo>
                    <a:pt x="72" y="1255"/>
                    <a:pt x="78" y="1293"/>
                    <a:pt x="89" y="1313"/>
                  </a:cubicBezTo>
                  <a:cubicBezTo>
                    <a:pt x="89" y="1313"/>
                    <a:pt x="110" y="1346"/>
                    <a:pt x="114" y="1352"/>
                  </a:cubicBezTo>
                  <a:cubicBezTo>
                    <a:pt x="117" y="1357"/>
                    <a:pt x="123" y="1365"/>
                    <a:pt x="123" y="1365"/>
                  </a:cubicBezTo>
                  <a:cubicBezTo>
                    <a:pt x="115" y="1387"/>
                    <a:pt x="123" y="1377"/>
                    <a:pt x="93" y="1387"/>
                  </a:cubicBezTo>
                  <a:cubicBezTo>
                    <a:pt x="89" y="1388"/>
                    <a:pt x="80" y="1392"/>
                    <a:pt x="80" y="1392"/>
                  </a:cubicBezTo>
                  <a:cubicBezTo>
                    <a:pt x="76" y="1396"/>
                    <a:pt x="62" y="1403"/>
                    <a:pt x="68" y="1405"/>
                  </a:cubicBezTo>
                  <a:cubicBezTo>
                    <a:pt x="74" y="1407"/>
                    <a:pt x="125" y="1384"/>
                    <a:pt x="135" y="1378"/>
                  </a:cubicBezTo>
                  <a:cubicBezTo>
                    <a:pt x="152" y="1396"/>
                    <a:pt x="163" y="1422"/>
                    <a:pt x="174" y="1444"/>
                  </a:cubicBezTo>
                  <a:cubicBezTo>
                    <a:pt x="176" y="1449"/>
                    <a:pt x="175" y="1454"/>
                    <a:pt x="178" y="1457"/>
                  </a:cubicBezTo>
                  <a:cubicBezTo>
                    <a:pt x="186" y="1466"/>
                    <a:pt x="217" y="1475"/>
                    <a:pt x="229" y="1484"/>
                  </a:cubicBezTo>
                  <a:cubicBezTo>
                    <a:pt x="237" y="1497"/>
                    <a:pt x="267" y="1488"/>
                    <a:pt x="275" y="1501"/>
                  </a:cubicBezTo>
                  <a:cubicBezTo>
                    <a:pt x="276" y="1506"/>
                    <a:pt x="293" y="1555"/>
                    <a:pt x="296" y="1563"/>
                  </a:cubicBezTo>
                  <a:cubicBezTo>
                    <a:pt x="300" y="1575"/>
                    <a:pt x="323" y="1585"/>
                    <a:pt x="330" y="1594"/>
                  </a:cubicBezTo>
                  <a:cubicBezTo>
                    <a:pt x="348" y="1617"/>
                    <a:pt x="340" y="1634"/>
                    <a:pt x="364" y="1651"/>
                  </a:cubicBezTo>
                  <a:cubicBezTo>
                    <a:pt x="379" y="1674"/>
                    <a:pt x="382" y="1686"/>
                    <a:pt x="411" y="1690"/>
                  </a:cubicBezTo>
                  <a:cubicBezTo>
                    <a:pt x="430" y="1697"/>
                    <a:pt x="431" y="1697"/>
                    <a:pt x="449" y="1703"/>
                  </a:cubicBezTo>
                  <a:cubicBezTo>
                    <a:pt x="547" y="1699"/>
                    <a:pt x="494" y="1712"/>
                    <a:pt x="542" y="1712"/>
                  </a:cubicBez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41" name=""/>
            <p:cNvSpPr/>
            <p:nvPr/>
          </p:nvSpPr>
          <p:spPr>
            <a:xfrm flipH="1" flipV="1">
              <a:off x="2205000" y="2762280"/>
              <a:ext cx="345600" cy="46080"/>
            </a:xfrm>
            <a:prstGeom prst="line">
              <a:avLst/>
            </a:prstGeom>
            <a:ln w="38160">
              <a:solidFill>
                <a:srgbClr val="969696"/>
              </a:solidFill>
              <a:miter/>
            </a:ln>
          </p:spPr>
          <p:style>
            <a:lnRef idx="0"/>
            <a:fillRef idx="0"/>
            <a:effectRef idx="0"/>
            <a:fontRef idx="minor"/>
          </p:style>
          <p:txBody>
            <a:bodyPr lIns="90000" rIns="90000" tIns="-720" bIns="-720" anchor="t">
              <a:noAutofit/>
            </a:bodyPr>
            <a:p>
              <a:endParaRPr b="0" lang="en-US" sz="2400" strike="noStrike" u="none">
                <a:solidFill>
                  <a:srgbClr val="ffffff"/>
                </a:solidFill>
                <a:effectLst/>
                <a:uFillTx/>
                <a:latin typeface="Arial"/>
              </a:endParaRPr>
            </a:p>
          </p:txBody>
        </p:sp>
        <p:sp>
          <p:nvSpPr>
            <p:cNvPr id="442" name=""/>
            <p:cNvSpPr/>
            <p:nvPr/>
          </p:nvSpPr>
          <p:spPr>
            <a:xfrm>
              <a:off x="3073320" y="2270160"/>
              <a:ext cx="1152000" cy="303120"/>
            </a:xfrm>
            <a:custGeom>
              <a:avLst/>
              <a:gdLst/>
              <a:ahLst/>
              <a:rect l="l" t="t" r="r" b="b"/>
              <a:pathLst>
                <a:path w="2612" h="572">
                  <a:moveTo>
                    <a:pt x="0" y="548"/>
                  </a:moveTo>
                  <a:cubicBezTo>
                    <a:pt x="61" y="554"/>
                    <a:pt x="65" y="552"/>
                    <a:pt x="108" y="560"/>
                  </a:cubicBezTo>
                  <a:cubicBezTo>
                    <a:pt x="131" y="564"/>
                    <a:pt x="176" y="572"/>
                    <a:pt x="176" y="572"/>
                  </a:cubicBezTo>
                  <a:cubicBezTo>
                    <a:pt x="344" y="544"/>
                    <a:pt x="522" y="551"/>
                    <a:pt x="692" y="548"/>
                  </a:cubicBezTo>
                  <a:cubicBezTo>
                    <a:pt x="702" y="519"/>
                    <a:pt x="703" y="526"/>
                    <a:pt x="696" y="492"/>
                  </a:cubicBezTo>
                  <a:cubicBezTo>
                    <a:pt x="694" y="484"/>
                    <a:pt x="691" y="476"/>
                    <a:pt x="688" y="468"/>
                  </a:cubicBezTo>
                  <a:cubicBezTo>
                    <a:pt x="687" y="464"/>
                    <a:pt x="684" y="456"/>
                    <a:pt x="684" y="456"/>
                  </a:cubicBezTo>
                  <a:cubicBezTo>
                    <a:pt x="681" y="428"/>
                    <a:pt x="679" y="400"/>
                    <a:pt x="676" y="372"/>
                  </a:cubicBezTo>
                  <a:cubicBezTo>
                    <a:pt x="675" y="362"/>
                    <a:pt x="666" y="339"/>
                    <a:pt x="664" y="332"/>
                  </a:cubicBezTo>
                  <a:cubicBezTo>
                    <a:pt x="663" y="328"/>
                    <a:pt x="660" y="320"/>
                    <a:pt x="660" y="320"/>
                  </a:cubicBezTo>
                  <a:cubicBezTo>
                    <a:pt x="661" y="313"/>
                    <a:pt x="658" y="303"/>
                    <a:pt x="664" y="300"/>
                  </a:cubicBezTo>
                  <a:cubicBezTo>
                    <a:pt x="679" y="293"/>
                    <a:pt x="696" y="296"/>
                    <a:pt x="712" y="296"/>
                  </a:cubicBezTo>
                  <a:cubicBezTo>
                    <a:pt x="755" y="296"/>
                    <a:pt x="797" y="299"/>
                    <a:pt x="840" y="300"/>
                  </a:cubicBezTo>
                  <a:cubicBezTo>
                    <a:pt x="881" y="308"/>
                    <a:pt x="924" y="323"/>
                    <a:pt x="964" y="336"/>
                  </a:cubicBezTo>
                  <a:cubicBezTo>
                    <a:pt x="974" y="339"/>
                    <a:pt x="991" y="342"/>
                    <a:pt x="1000" y="348"/>
                  </a:cubicBezTo>
                  <a:cubicBezTo>
                    <a:pt x="1008" y="353"/>
                    <a:pt x="1024" y="364"/>
                    <a:pt x="1024" y="364"/>
                  </a:cubicBezTo>
                  <a:cubicBezTo>
                    <a:pt x="1038" y="385"/>
                    <a:pt x="1064" y="395"/>
                    <a:pt x="1088" y="400"/>
                  </a:cubicBezTo>
                  <a:cubicBezTo>
                    <a:pt x="1149" y="397"/>
                    <a:pt x="1145" y="401"/>
                    <a:pt x="1184" y="392"/>
                  </a:cubicBezTo>
                  <a:cubicBezTo>
                    <a:pt x="1262" y="375"/>
                    <a:pt x="1330" y="337"/>
                    <a:pt x="1404" y="312"/>
                  </a:cubicBezTo>
                  <a:cubicBezTo>
                    <a:pt x="1428" y="304"/>
                    <a:pt x="1514" y="291"/>
                    <a:pt x="1544" y="288"/>
                  </a:cubicBezTo>
                  <a:cubicBezTo>
                    <a:pt x="1562" y="282"/>
                    <a:pt x="1581" y="276"/>
                    <a:pt x="1600" y="272"/>
                  </a:cubicBezTo>
                  <a:cubicBezTo>
                    <a:pt x="1613" y="269"/>
                    <a:pt x="1627" y="267"/>
                    <a:pt x="1640" y="264"/>
                  </a:cubicBezTo>
                  <a:cubicBezTo>
                    <a:pt x="1647" y="263"/>
                    <a:pt x="1660" y="260"/>
                    <a:pt x="1660" y="260"/>
                  </a:cubicBezTo>
                  <a:cubicBezTo>
                    <a:pt x="1680" y="247"/>
                    <a:pt x="1701" y="234"/>
                    <a:pt x="1720" y="220"/>
                  </a:cubicBezTo>
                  <a:cubicBezTo>
                    <a:pt x="1733" y="210"/>
                    <a:pt x="1753" y="175"/>
                    <a:pt x="1768" y="168"/>
                  </a:cubicBezTo>
                  <a:cubicBezTo>
                    <a:pt x="1785" y="160"/>
                    <a:pt x="1806" y="149"/>
                    <a:pt x="1824" y="144"/>
                  </a:cubicBezTo>
                  <a:cubicBezTo>
                    <a:pt x="1849" y="137"/>
                    <a:pt x="1866" y="109"/>
                    <a:pt x="1892" y="108"/>
                  </a:cubicBezTo>
                  <a:cubicBezTo>
                    <a:pt x="1919" y="107"/>
                    <a:pt x="1973" y="109"/>
                    <a:pt x="2000" y="108"/>
                  </a:cubicBezTo>
                  <a:cubicBezTo>
                    <a:pt x="2128" y="104"/>
                    <a:pt x="2085" y="99"/>
                    <a:pt x="2184" y="92"/>
                  </a:cubicBezTo>
                  <a:cubicBezTo>
                    <a:pt x="2216" y="90"/>
                    <a:pt x="2280" y="68"/>
                    <a:pt x="2280" y="68"/>
                  </a:cubicBezTo>
                  <a:cubicBezTo>
                    <a:pt x="2340" y="56"/>
                    <a:pt x="2385" y="100"/>
                    <a:pt x="2440" y="76"/>
                  </a:cubicBezTo>
                  <a:cubicBezTo>
                    <a:pt x="2458" y="68"/>
                    <a:pt x="2478" y="70"/>
                    <a:pt x="2496" y="64"/>
                  </a:cubicBezTo>
                  <a:cubicBezTo>
                    <a:pt x="2536" y="51"/>
                    <a:pt x="2582" y="30"/>
                    <a:pt x="2612" y="0"/>
                  </a:cubicBez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43" name=""/>
            <p:cNvSpPr/>
            <p:nvPr/>
          </p:nvSpPr>
          <p:spPr>
            <a:xfrm>
              <a:off x="2768400" y="2449440"/>
              <a:ext cx="890280" cy="117360"/>
            </a:xfrm>
            <a:custGeom>
              <a:avLst/>
              <a:gdLst/>
              <a:ahLst/>
              <a:rect l="l" t="t" r="r" b="b"/>
              <a:pathLst>
                <a:path w="2016" h="222">
                  <a:moveTo>
                    <a:pt x="0" y="54"/>
                  </a:moveTo>
                  <a:lnTo>
                    <a:pt x="708" y="222"/>
                  </a:lnTo>
                  <a:lnTo>
                    <a:pt x="2016" y="0"/>
                  </a:lnTo>
                </a:path>
              </a:pathLst>
            </a:custGeom>
            <a:noFill/>
            <a:ln w="38160">
              <a:solidFill>
                <a:srgbClr val="969696"/>
              </a:solidFill>
              <a:round/>
            </a:ln>
          </p:spPr>
          <p:style>
            <a:lnRef idx="0"/>
            <a:fillRef idx="0"/>
            <a:effectRef idx="0"/>
            <a:fontRef idx="minor"/>
          </p:style>
          <p:txBody>
            <a:bodyPr anchor="t">
              <a:noAutofit/>
            </a:bodyPr>
            <a:p>
              <a:endParaRPr b="0" lang="en-US" sz="2400" strike="noStrike" u="none">
                <a:solidFill>
                  <a:srgbClr val="ffffff"/>
                </a:solidFill>
                <a:effectLst/>
                <a:uFillTx/>
                <a:latin typeface="Arial"/>
              </a:endParaRPr>
            </a:p>
          </p:txBody>
        </p:sp>
        <p:sp>
          <p:nvSpPr>
            <p:cNvPr id="444" name=""/>
            <p:cNvSpPr/>
            <p:nvPr/>
          </p:nvSpPr>
          <p:spPr>
            <a:xfrm flipV="1">
              <a:off x="4172760" y="2285640"/>
              <a:ext cx="224640" cy="12060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45" name=""/>
            <p:cNvSpPr/>
            <p:nvPr/>
          </p:nvSpPr>
          <p:spPr>
            <a:xfrm flipV="1">
              <a:off x="4169520" y="2370960"/>
              <a:ext cx="231120" cy="34200"/>
            </a:xfrm>
            <a:prstGeom prst="line">
              <a:avLst/>
            </a:prstGeom>
            <a:ln w="38160">
              <a:solidFill>
                <a:srgbClr val="969696"/>
              </a:solidFill>
              <a:miter/>
            </a:ln>
          </p:spPr>
          <p:style>
            <a:lnRef idx="0"/>
            <a:fillRef idx="0"/>
            <a:effectRef idx="0"/>
            <a:fontRef idx="minor"/>
          </p:style>
          <p:txBody>
            <a:bodyPr lIns="90000" rIns="90000" tIns="-12600" bIns="-12600" anchor="t">
              <a:noAutofit/>
            </a:bodyPr>
            <a:p>
              <a:endParaRPr b="0" lang="en-US" sz="2400" strike="noStrike" u="none">
                <a:solidFill>
                  <a:srgbClr val="ffffff"/>
                </a:solidFill>
                <a:effectLst/>
                <a:uFillTx/>
                <a:latin typeface="Arial"/>
              </a:endParaRPr>
            </a:p>
          </p:txBody>
        </p:sp>
        <p:sp>
          <p:nvSpPr>
            <p:cNvPr id="446" name=""/>
            <p:cNvSpPr/>
            <p:nvPr/>
          </p:nvSpPr>
          <p:spPr>
            <a:xfrm>
              <a:off x="4173480" y="2399040"/>
              <a:ext cx="224640" cy="45000"/>
            </a:xfrm>
            <a:prstGeom prst="line">
              <a:avLst/>
            </a:prstGeom>
            <a:ln w="38160">
              <a:solidFill>
                <a:srgbClr val="969696"/>
              </a:solidFill>
              <a:miter/>
            </a:ln>
          </p:spPr>
          <p:style>
            <a:lnRef idx="0"/>
            <a:fillRef idx="0"/>
            <a:effectRef idx="0"/>
            <a:fontRef idx="minor"/>
          </p:style>
          <p:txBody>
            <a:bodyPr lIns="90000" rIns="90000" tIns="-1800" bIns="-1800" anchor="t">
              <a:noAutofit/>
            </a:bodyPr>
            <a:p>
              <a:endParaRPr b="0" lang="en-US" sz="2400" strike="noStrike" u="none">
                <a:solidFill>
                  <a:srgbClr val="ffffff"/>
                </a:solidFill>
                <a:effectLst/>
                <a:uFillTx/>
                <a:latin typeface="Arial"/>
              </a:endParaRPr>
            </a:p>
          </p:txBody>
        </p:sp>
        <p:sp>
          <p:nvSpPr>
            <p:cNvPr id="447" name=""/>
            <p:cNvSpPr/>
            <p:nvPr/>
          </p:nvSpPr>
          <p:spPr>
            <a:xfrm>
              <a:off x="4173840" y="2394720"/>
              <a:ext cx="225720" cy="12996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48" name=""/>
            <p:cNvSpPr/>
            <p:nvPr/>
          </p:nvSpPr>
          <p:spPr>
            <a:xfrm>
              <a:off x="4173840" y="2403720"/>
              <a:ext cx="238680" cy="19908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49" name=""/>
            <p:cNvSpPr/>
            <p:nvPr/>
          </p:nvSpPr>
          <p:spPr>
            <a:xfrm flipV="1">
              <a:off x="4169160" y="2210400"/>
              <a:ext cx="231840" cy="19980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50" name=""/>
            <p:cNvSpPr/>
            <p:nvPr/>
          </p:nvSpPr>
          <p:spPr>
            <a:xfrm>
              <a:off x="2441520" y="2693880"/>
              <a:ext cx="910800" cy="219240"/>
            </a:xfrm>
            <a:prstGeom prst="line">
              <a:avLst/>
            </a:prstGeom>
            <a:ln w="38160">
              <a:solidFill>
                <a:srgbClr val="969696"/>
              </a:solidFill>
              <a:miter/>
            </a:ln>
          </p:spPr>
          <p:style>
            <a:lnRef idx="0"/>
            <a:fillRef idx="0"/>
            <a:effectRef idx="0"/>
            <a:fontRef idx="minor"/>
          </p:style>
          <p:txBody>
            <a:bodyPr lIns="90000" rIns="90000" tIns="46800" bIns="46800" anchor="t">
              <a:noAutofit/>
            </a:bodyPr>
            <a:p>
              <a:endParaRPr b="0" lang="en-US" sz="2400" strike="noStrike" u="none">
                <a:solidFill>
                  <a:srgbClr val="ffffff"/>
                </a:solidFill>
                <a:effectLst/>
                <a:uFillTx/>
                <a:latin typeface="Arial"/>
              </a:endParaRPr>
            </a:p>
          </p:txBody>
        </p:sp>
        <p:sp>
          <p:nvSpPr>
            <p:cNvPr id="451" name=""/>
            <p:cNvSpPr/>
            <p:nvPr/>
          </p:nvSpPr>
          <p:spPr>
            <a:xfrm>
              <a:off x="4038480" y="3182760"/>
              <a:ext cx="313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52" name=""/>
            <p:cNvSpPr/>
            <p:nvPr/>
          </p:nvSpPr>
          <p:spPr>
            <a:xfrm>
              <a:off x="3968640" y="304776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53" name=""/>
            <p:cNvSpPr/>
            <p:nvPr/>
          </p:nvSpPr>
          <p:spPr>
            <a:xfrm>
              <a:off x="3833640" y="278604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54" name=""/>
            <p:cNvSpPr/>
            <p:nvPr/>
          </p:nvSpPr>
          <p:spPr>
            <a:xfrm>
              <a:off x="3959280" y="2674800"/>
              <a:ext cx="295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55" name=""/>
            <p:cNvSpPr/>
            <p:nvPr/>
          </p:nvSpPr>
          <p:spPr>
            <a:xfrm>
              <a:off x="4046400" y="253836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56" name=""/>
            <p:cNvSpPr/>
            <p:nvPr/>
          </p:nvSpPr>
          <p:spPr>
            <a:xfrm>
              <a:off x="4149720" y="2390760"/>
              <a:ext cx="295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57" name=""/>
            <p:cNvSpPr/>
            <p:nvPr/>
          </p:nvSpPr>
          <p:spPr>
            <a:xfrm>
              <a:off x="4097160" y="2476440"/>
              <a:ext cx="313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58" name=""/>
            <p:cNvSpPr/>
            <p:nvPr/>
          </p:nvSpPr>
          <p:spPr>
            <a:xfrm>
              <a:off x="3894120" y="2307960"/>
              <a:ext cx="313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59" name=""/>
            <p:cNvSpPr/>
            <p:nvPr/>
          </p:nvSpPr>
          <p:spPr>
            <a:xfrm>
              <a:off x="3406680" y="309060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60" name=""/>
            <p:cNvSpPr/>
            <p:nvPr/>
          </p:nvSpPr>
          <p:spPr>
            <a:xfrm>
              <a:off x="3324240" y="2892240"/>
              <a:ext cx="295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61" name=""/>
            <p:cNvSpPr/>
            <p:nvPr/>
          </p:nvSpPr>
          <p:spPr>
            <a:xfrm>
              <a:off x="3249360" y="3122640"/>
              <a:ext cx="3168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62" name=""/>
            <p:cNvSpPr/>
            <p:nvPr/>
          </p:nvSpPr>
          <p:spPr>
            <a:xfrm>
              <a:off x="3606840" y="2873160"/>
              <a:ext cx="295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63" name=""/>
            <p:cNvSpPr/>
            <p:nvPr/>
          </p:nvSpPr>
          <p:spPr>
            <a:xfrm>
              <a:off x="3562200" y="2544840"/>
              <a:ext cx="313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64" name=""/>
            <p:cNvSpPr/>
            <p:nvPr/>
          </p:nvSpPr>
          <p:spPr>
            <a:xfrm>
              <a:off x="3641760" y="2431800"/>
              <a:ext cx="313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65" name=""/>
            <p:cNvSpPr/>
            <p:nvPr/>
          </p:nvSpPr>
          <p:spPr>
            <a:xfrm>
              <a:off x="3433680" y="225720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66" name=""/>
            <p:cNvSpPr/>
            <p:nvPr/>
          </p:nvSpPr>
          <p:spPr>
            <a:xfrm>
              <a:off x="3878280" y="240984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67" name=""/>
            <p:cNvSpPr/>
            <p:nvPr/>
          </p:nvSpPr>
          <p:spPr>
            <a:xfrm>
              <a:off x="3803400" y="237960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68" name=""/>
            <p:cNvSpPr/>
            <p:nvPr/>
          </p:nvSpPr>
          <p:spPr>
            <a:xfrm>
              <a:off x="3360600" y="2541600"/>
              <a:ext cx="313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69" name=""/>
            <p:cNvSpPr/>
            <p:nvPr/>
          </p:nvSpPr>
          <p:spPr>
            <a:xfrm>
              <a:off x="3055680" y="2546280"/>
              <a:ext cx="2988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70" name=""/>
            <p:cNvSpPr/>
            <p:nvPr/>
          </p:nvSpPr>
          <p:spPr>
            <a:xfrm>
              <a:off x="3321000" y="235116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71" name=""/>
            <p:cNvSpPr/>
            <p:nvPr/>
          </p:nvSpPr>
          <p:spPr>
            <a:xfrm>
              <a:off x="2916000" y="2784240"/>
              <a:ext cx="316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72" name=""/>
            <p:cNvSpPr/>
            <p:nvPr/>
          </p:nvSpPr>
          <p:spPr>
            <a:xfrm>
              <a:off x="2709720" y="284796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73" name=""/>
            <p:cNvSpPr/>
            <p:nvPr/>
          </p:nvSpPr>
          <p:spPr>
            <a:xfrm>
              <a:off x="2635200" y="2701800"/>
              <a:ext cx="313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74" name=""/>
            <p:cNvSpPr/>
            <p:nvPr/>
          </p:nvSpPr>
          <p:spPr>
            <a:xfrm>
              <a:off x="2757240" y="2460600"/>
              <a:ext cx="3168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75" name=""/>
            <p:cNvSpPr/>
            <p:nvPr/>
          </p:nvSpPr>
          <p:spPr>
            <a:xfrm>
              <a:off x="2508120" y="277812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76" name=""/>
            <p:cNvSpPr/>
            <p:nvPr/>
          </p:nvSpPr>
          <p:spPr>
            <a:xfrm>
              <a:off x="2422440" y="2682720"/>
              <a:ext cx="2988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477" name=""/>
            <p:cNvSpPr/>
            <p:nvPr/>
          </p:nvSpPr>
          <p:spPr>
            <a:xfrm>
              <a:off x="2552760" y="2825640"/>
              <a:ext cx="295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78" name=""/>
            <p:cNvSpPr/>
            <p:nvPr/>
          </p:nvSpPr>
          <p:spPr>
            <a:xfrm>
              <a:off x="2384280" y="2589120"/>
              <a:ext cx="3132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sp>
          <p:nvSpPr>
            <p:cNvPr id="479" name=""/>
            <p:cNvSpPr/>
            <p:nvPr/>
          </p:nvSpPr>
          <p:spPr>
            <a:xfrm>
              <a:off x="2193840" y="275112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80" name=""/>
            <p:cNvSpPr/>
            <p:nvPr/>
          </p:nvSpPr>
          <p:spPr>
            <a:xfrm>
              <a:off x="2376360" y="2516040"/>
              <a:ext cx="3132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81" name=""/>
            <p:cNvSpPr/>
            <p:nvPr/>
          </p:nvSpPr>
          <p:spPr>
            <a:xfrm>
              <a:off x="2474640" y="2135160"/>
              <a:ext cx="29880" cy="349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1960" bIns="-21960" anchor="ctr">
              <a:noAutofit/>
            </a:bodyPr>
            <a:p>
              <a:endParaRPr b="0" lang="en-US" sz="2400" strike="noStrike" u="none">
                <a:solidFill>
                  <a:srgbClr val="ffffff"/>
                </a:solidFill>
                <a:effectLst/>
                <a:uFillTx/>
                <a:latin typeface="Arial"/>
              </a:endParaRPr>
            </a:p>
          </p:txBody>
        </p:sp>
        <p:sp>
          <p:nvSpPr>
            <p:cNvPr id="482" name=""/>
            <p:cNvSpPr/>
            <p:nvPr/>
          </p:nvSpPr>
          <p:spPr>
            <a:xfrm>
              <a:off x="2690640" y="2341440"/>
              <a:ext cx="29880" cy="3636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520" bIns="-20520" anchor="ctr">
              <a:noAutofit/>
            </a:bodyPr>
            <a:p>
              <a:endParaRPr b="0" lang="en-US" sz="2400" strike="noStrike" u="none">
                <a:solidFill>
                  <a:srgbClr val="ffffff"/>
                </a:solidFill>
                <a:effectLst/>
                <a:uFillTx/>
                <a:latin typeface="Arial"/>
              </a:endParaRPr>
            </a:p>
          </p:txBody>
        </p:sp>
        <p:pic>
          <p:nvPicPr>
            <p:cNvPr id="483" name="Satellite%2028" descr=""/>
            <p:cNvPicPr/>
            <p:nvPr/>
          </p:nvPicPr>
          <p:blipFill>
            <a:blip r:embed="rId7"/>
            <a:stretch/>
          </p:blipFill>
          <p:spPr>
            <a:xfrm rot="10800000">
              <a:off x="4363560" y="1841040"/>
              <a:ext cx="209160" cy="227160"/>
            </a:xfrm>
            <a:prstGeom prst="rect">
              <a:avLst/>
            </a:prstGeom>
            <a:noFill/>
            <a:ln w="0">
              <a:noFill/>
            </a:ln>
          </p:spPr>
        </p:pic>
        <p:pic>
          <p:nvPicPr>
            <p:cNvPr id="484" name="Satellite%2028" descr=""/>
            <p:cNvPicPr/>
            <p:nvPr/>
          </p:nvPicPr>
          <p:blipFill>
            <a:blip r:embed="rId8"/>
            <a:stretch/>
          </p:blipFill>
          <p:spPr>
            <a:xfrm rot="10800000">
              <a:off x="2133360" y="1885320"/>
              <a:ext cx="209160" cy="227160"/>
            </a:xfrm>
            <a:prstGeom prst="rect">
              <a:avLst/>
            </a:prstGeom>
            <a:noFill/>
            <a:ln w="0">
              <a:noFill/>
            </a:ln>
          </p:spPr>
        </p:pic>
        <p:sp>
          <p:nvSpPr>
            <p:cNvPr id="485" name=""/>
            <p:cNvSpPr/>
            <p:nvPr/>
          </p:nvSpPr>
          <p:spPr>
            <a:xfrm>
              <a:off x="3916080" y="2624040"/>
              <a:ext cx="72720" cy="842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86" name=""/>
            <p:cNvSpPr/>
            <p:nvPr/>
          </p:nvSpPr>
          <p:spPr>
            <a:xfrm>
              <a:off x="3638520" y="2409840"/>
              <a:ext cx="37800" cy="4896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487" name=""/>
            <p:cNvSpPr/>
            <p:nvPr/>
          </p:nvSpPr>
          <p:spPr>
            <a:xfrm>
              <a:off x="3049560" y="2536560"/>
              <a:ext cx="37800" cy="493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88" name=""/>
            <p:cNvSpPr/>
            <p:nvPr/>
          </p:nvSpPr>
          <p:spPr>
            <a:xfrm>
              <a:off x="3308400" y="2882880"/>
              <a:ext cx="37440" cy="4896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489" name=""/>
            <p:cNvSpPr/>
            <p:nvPr/>
          </p:nvSpPr>
          <p:spPr>
            <a:xfrm>
              <a:off x="4059000" y="2514600"/>
              <a:ext cx="37800" cy="475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90" name=""/>
            <p:cNvSpPr/>
            <p:nvPr/>
          </p:nvSpPr>
          <p:spPr>
            <a:xfrm>
              <a:off x="3835440" y="2776320"/>
              <a:ext cx="37440" cy="4788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91" name=""/>
            <p:cNvSpPr/>
            <p:nvPr/>
          </p:nvSpPr>
          <p:spPr>
            <a:xfrm>
              <a:off x="4027320" y="3171600"/>
              <a:ext cx="39240" cy="4788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92" name=""/>
            <p:cNvSpPr/>
            <p:nvPr/>
          </p:nvSpPr>
          <p:spPr>
            <a:xfrm>
              <a:off x="3400200" y="3047760"/>
              <a:ext cx="39600" cy="493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93" name=""/>
            <p:cNvSpPr/>
            <p:nvPr/>
          </p:nvSpPr>
          <p:spPr>
            <a:xfrm>
              <a:off x="2487600" y="2759040"/>
              <a:ext cx="37800" cy="493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94" name=""/>
            <p:cNvSpPr/>
            <p:nvPr/>
          </p:nvSpPr>
          <p:spPr>
            <a:xfrm>
              <a:off x="3808440" y="2347920"/>
              <a:ext cx="37440" cy="475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495" name=""/>
            <p:cNvSpPr/>
            <p:nvPr/>
          </p:nvSpPr>
          <p:spPr>
            <a:xfrm>
              <a:off x="3973320" y="3058920"/>
              <a:ext cx="37800" cy="4788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496" name=""/>
            <p:cNvSpPr/>
            <p:nvPr/>
          </p:nvSpPr>
          <p:spPr>
            <a:xfrm>
              <a:off x="3611520" y="2867040"/>
              <a:ext cx="39240" cy="4896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497" name=""/>
            <p:cNvSpPr/>
            <p:nvPr/>
          </p:nvSpPr>
          <p:spPr>
            <a:xfrm>
              <a:off x="3359160" y="2535120"/>
              <a:ext cx="3744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498" name=""/>
            <p:cNvSpPr/>
            <p:nvPr/>
          </p:nvSpPr>
          <p:spPr>
            <a:xfrm>
              <a:off x="3554280" y="2544840"/>
              <a:ext cx="39240" cy="4896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499" name=""/>
            <p:cNvSpPr/>
            <p:nvPr/>
          </p:nvSpPr>
          <p:spPr>
            <a:xfrm>
              <a:off x="3313080" y="2336760"/>
              <a:ext cx="3924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00" name=""/>
            <p:cNvSpPr/>
            <p:nvPr/>
          </p:nvSpPr>
          <p:spPr>
            <a:xfrm>
              <a:off x="2717640" y="2838240"/>
              <a:ext cx="3924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01" name=""/>
            <p:cNvSpPr/>
            <p:nvPr/>
          </p:nvSpPr>
          <p:spPr>
            <a:xfrm>
              <a:off x="2752560" y="2436840"/>
              <a:ext cx="37800" cy="475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502" name=""/>
            <p:cNvSpPr/>
            <p:nvPr/>
          </p:nvSpPr>
          <p:spPr>
            <a:xfrm>
              <a:off x="2684520" y="2330280"/>
              <a:ext cx="39240" cy="475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503" name=""/>
            <p:cNvSpPr/>
            <p:nvPr/>
          </p:nvSpPr>
          <p:spPr>
            <a:xfrm>
              <a:off x="2468520" y="2125440"/>
              <a:ext cx="3780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04" name=""/>
            <p:cNvSpPr/>
            <p:nvPr/>
          </p:nvSpPr>
          <p:spPr>
            <a:xfrm>
              <a:off x="2909880" y="2768400"/>
              <a:ext cx="37800" cy="4788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05" name=""/>
            <p:cNvSpPr/>
            <p:nvPr/>
          </p:nvSpPr>
          <p:spPr>
            <a:xfrm>
              <a:off x="2630520" y="2685960"/>
              <a:ext cx="39240" cy="475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506" name=""/>
            <p:cNvSpPr/>
            <p:nvPr/>
          </p:nvSpPr>
          <p:spPr>
            <a:xfrm>
              <a:off x="2423880" y="2668320"/>
              <a:ext cx="37800" cy="4788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07" name=""/>
            <p:cNvSpPr/>
            <p:nvPr/>
          </p:nvSpPr>
          <p:spPr>
            <a:xfrm>
              <a:off x="2195280" y="2743200"/>
              <a:ext cx="37800" cy="475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508" name=""/>
            <p:cNvSpPr/>
            <p:nvPr/>
          </p:nvSpPr>
          <p:spPr>
            <a:xfrm>
              <a:off x="2371680" y="2500200"/>
              <a:ext cx="3780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09" name=""/>
            <p:cNvSpPr/>
            <p:nvPr/>
          </p:nvSpPr>
          <p:spPr>
            <a:xfrm>
              <a:off x="4211640" y="2257200"/>
              <a:ext cx="39240" cy="4788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10" name=""/>
            <p:cNvSpPr/>
            <p:nvPr/>
          </p:nvSpPr>
          <p:spPr>
            <a:xfrm>
              <a:off x="4146480" y="2371680"/>
              <a:ext cx="37800" cy="4932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11" name=""/>
            <p:cNvSpPr/>
            <p:nvPr/>
          </p:nvSpPr>
          <p:spPr>
            <a:xfrm>
              <a:off x="4062240" y="2276280"/>
              <a:ext cx="37800" cy="493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12" name=""/>
            <p:cNvSpPr/>
            <p:nvPr/>
          </p:nvSpPr>
          <p:spPr>
            <a:xfrm>
              <a:off x="3890880" y="2293920"/>
              <a:ext cx="37800" cy="4896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240" bIns="-12240" anchor="ctr">
              <a:noAutofit/>
            </a:bodyPr>
            <a:p>
              <a:endParaRPr b="0" lang="en-US" sz="2400" strike="noStrike" u="none">
                <a:solidFill>
                  <a:srgbClr val="ffffff"/>
                </a:solidFill>
                <a:effectLst/>
                <a:uFillTx/>
                <a:latin typeface="Arial"/>
              </a:endParaRPr>
            </a:p>
          </p:txBody>
        </p:sp>
        <p:sp>
          <p:nvSpPr>
            <p:cNvPr id="513" name=""/>
            <p:cNvSpPr/>
            <p:nvPr/>
          </p:nvSpPr>
          <p:spPr>
            <a:xfrm>
              <a:off x="3436920" y="2247840"/>
              <a:ext cx="37800" cy="4752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960" bIns="-12960" anchor="ctr">
              <a:noAutofit/>
            </a:bodyPr>
            <a:p>
              <a:endParaRPr b="0" lang="en-US" sz="2400" strike="noStrike" u="none">
                <a:solidFill>
                  <a:srgbClr val="ffffff"/>
                </a:solidFill>
                <a:effectLst/>
                <a:uFillTx/>
                <a:latin typeface="Arial"/>
              </a:endParaRPr>
            </a:p>
          </p:txBody>
        </p:sp>
        <p:sp>
          <p:nvSpPr>
            <p:cNvPr id="514" name=""/>
            <p:cNvSpPr/>
            <p:nvPr/>
          </p:nvSpPr>
          <p:spPr>
            <a:xfrm>
              <a:off x="2511360" y="2020680"/>
              <a:ext cx="31320" cy="36720"/>
            </a:xfrm>
            <a:prstGeom prst="ellipse">
              <a:avLst/>
            </a:prstGeom>
            <a:solidFill>
              <a:srgbClr val="808080"/>
            </a:solidFill>
            <a:ln w="9360">
              <a:solidFill>
                <a:srgbClr val="969696"/>
              </a:solidFill>
              <a:miter/>
            </a:ln>
          </p:spPr>
          <p:style>
            <a:lnRef idx="0"/>
            <a:fillRef idx="0"/>
            <a:effectRef idx="0"/>
            <a:fontRef idx="minor"/>
          </p:style>
          <p:txBody>
            <a:bodyPr wrap="none" lIns="90000" rIns="90000" tIns="-20880" bIns="-20880" anchor="ctr">
              <a:noAutofit/>
            </a:bodyPr>
            <a:p>
              <a:endParaRPr b="0" lang="en-US" sz="2400" strike="noStrike" u="none">
                <a:solidFill>
                  <a:srgbClr val="ffffff"/>
                </a:solidFill>
                <a:effectLst/>
                <a:uFillTx/>
                <a:latin typeface="Arial"/>
              </a:endParaRPr>
            </a:p>
          </p:txBody>
        </p:sp>
        <p:sp>
          <p:nvSpPr>
            <p:cNvPr id="515" name=""/>
            <p:cNvSpPr/>
            <p:nvPr/>
          </p:nvSpPr>
          <p:spPr>
            <a:xfrm>
              <a:off x="2487600" y="1996920"/>
              <a:ext cx="72720" cy="8244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1880" bIns="11880" anchor="ctr">
              <a:noAutofit/>
            </a:bodyPr>
            <a:p>
              <a:endParaRPr b="0" lang="en-US" sz="2400" strike="noStrike" u="none">
                <a:solidFill>
                  <a:srgbClr val="ffffff"/>
                </a:solidFill>
                <a:effectLst/>
                <a:uFillTx/>
                <a:latin typeface="Arial"/>
              </a:endParaRPr>
            </a:p>
          </p:txBody>
        </p:sp>
        <p:sp>
          <p:nvSpPr>
            <p:cNvPr id="516" name=""/>
            <p:cNvSpPr/>
            <p:nvPr/>
          </p:nvSpPr>
          <p:spPr>
            <a:xfrm>
              <a:off x="2508120" y="2012760"/>
              <a:ext cx="37800" cy="47880"/>
            </a:xfrm>
            <a:prstGeom prst="ellipse">
              <a:avLst/>
            </a:prstGeom>
            <a:gradFill rotWithShape="0">
              <a:gsLst>
                <a:gs pos="0">
                  <a:srgbClr val="9fd8fe"/>
                </a:gs>
                <a:gs pos="100000">
                  <a:srgbClr val="009aff"/>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17" name=""/>
            <p:cNvSpPr/>
            <p:nvPr/>
          </p:nvSpPr>
          <p:spPr>
            <a:xfrm>
              <a:off x="4089240" y="2444760"/>
              <a:ext cx="7128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18" name=""/>
            <p:cNvSpPr/>
            <p:nvPr/>
          </p:nvSpPr>
          <p:spPr>
            <a:xfrm>
              <a:off x="3860640" y="2390760"/>
              <a:ext cx="71280" cy="83880"/>
            </a:xfrm>
            <a:prstGeom prst="ellipse">
              <a:avLst/>
            </a:prstGeom>
            <a:solidFill>
              <a:srgbClr val="ffe80f"/>
            </a:solidFill>
            <a:ln w="1260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sp>
          <p:nvSpPr>
            <p:cNvPr id="519" name=""/>
            <p:cNvSpPr/>
            <p:nvPr/>
          </p:nvSpPr>
          <p:spPr>
            <a:xfrm>
              <a:off x="3873240" y="2408040"/>
              <a:ext cx="37800" cy="47880"/>
            </a:xfrm>
            <a:prstGeom prst="ellipse">
              <a:avLst/>
            </a:prstGeom>
            <a:gradFill rotWithShape="0">
              <a:gsLst>
                <a:gs pos="0">
                  <a:srgbClr val="fed89f"/>
                </a:gs>
                <a:gs pos="100000">
                  <a:srgbClr val="ff9900"/>
                </a:gs>
              </a:gsLst>
              <a:path path="rect">
                <a:fillToRect l="50000" t="50000" r="50000" b="50000"/>
              </a:path>
            </a:gradFill>
            <a:ln w="9360">
              <a:solidFill>
                <a:srgbClr val="969696"/>
              </a:solidFill>
              <a:miter/>
            </a:ln>
          </p:spPr>
          <p:style>
            <a:lnRef idx="0"/>
            <a:fillRef idx="0"/>
            <a:effectRef idx="0"/>
            <a:fontRef idx="minor"/>
          </p:style>
          <p:txBody>
            <a:bodyPr wrap="none" lIns="90000" rIns="90000" tIns="-12600" bIns="-12600" anchor="ctr">
              <a:noAutofit/>
            </a:bodyPr>
            <a:p>
              <a:endParaRPr b="0" lang="en-US" sz="2400" strike="noStrike" u="none">
                <a:solidFill>
                  <a:srgbClr val="ffffff"/>
                </a:solidFill>
                <a:effectLst/>
                <a:uFillTx/>
                <a:latin typeface="Arial"/>
              </a:endParaRPr>
            </a:p>
          </p:txBody>
        </p:sp>
      </p:grpSp>
      <p:sp>
        <p:nvSpPr>
          <p:cNvPr id="520" name="PlaceHolder 1"/>
          <p:cNvSpPr>
            <a:spLocks noGrp="1"/>
          </p:cNvSpPr>
          <p:nvPr>
            <p:ph type="title"/>
          </p:nvPr>
        </p:nvSpPr>
        <p:spPr>
          <a:xfrm>
            <a:off x="685800" y="380880"/>
            <a:ext cx="7772400" cy="5335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ff"/>
                </a:solidFill>
                <a:effectLst/>
                <a:uFillTx/>
                <a:latin typeface="Arial"/>
              </a:rPr>
              <a:t>The e-Power MediaCast Experience</a:t>
            </a:r>
            <a:endParaRPr b="0" lang="en-US" sz="3200" strike="noStrike" u="none">
              <a:solidFill>
                <a:srgbClr val="ffffff"/>
              </a:solidFill>
              <a:effectLst/>
              <a:uFillTx/>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21" name="PlaceHolder 1"/>
          <p:cNvSpPr>
            <a:spLocks noGrp="1"/>
          </p:cNvSpPr>
          <p:nvPr>
            <p:ph type="title"/>
          </p:nvPr>
        </p:nvSpPr>
        <p:spPr>
          <a:xfrm>
            <a:off x="838080" y="380520"/>
            <a:ext cx="7050240" cy="1035000"/>
          </a:xfrm>
          <a:prstGeom prst="rect">
            <a:avLst/>
          </a:prstGeom>
          <a:noFill/>
          <a:ln w="0">
            <a:noFill/>
          </a:ln>
        </p:spPr>
        <p:txBody>
          <a:bodyPr lIns="102960" rIns="102960" tIns="51480" bIns="5148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ffffff"/>
                </a:solidFill>
                <a:effectLst/>
                <a:uFillTx/>
                <a:latin typeface="Arial"/>
              </a:rPr>
              <a:t>Media Cast Architecture</a:t>
            </a:r>
            <a:endParaRPr b="0" lang="en-US" sz="4000" strike="noStrike" u="none">
              <a:solidFill>
                <a:srgbClr val="ffffff"/>
              </a:solidFill>
              <a:effectLst/>
              <a:uFillTx/>
              <a:latin typeface="Arial"/>
            </a:endParaRPr>
          </a:p>
        </p:txBody>
      </p:sp>
      <p:sp>
        <p:nvSpPr>
          <p:cNvPr id="522" name=""/>
          <p:cNvSpPr/>
          <p:nvPr/>
        </p:nvSpPr>
        <p:spPr>
          <a:xfrm flipV="1">
            <a:off x="2332080" y="2614320"/>
            <a:ext cx="1908000" cy="97308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
        <p:nvSpPr>
          <p:cNvPr id="523" name=""/>
          <p:cNvSpPr/>
          <p:nvPr/>
        </p:nvSpPr>
        <p:spPr>
          <a:xfrm>
            <a:off x="4997520" y="2430360"/>
            <a:ext cx="1555560" cy="107964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pic>
        <p:nvPicPr>
          <p:cNvPr id="524" name="cloud%20copy" descr=""/>
          <p:cNvPicPr/>
          <p:nvPr/>
        </p:nvPicPr>
        <p:blipFill>
          <a:blip r:embed="rId2"/>
          <a:stretch/>
        </p:blipFill>
        <p:spPr>
          <a:xfrm>
            <a:off x="4033800" y="1893960"/>
            <a:ext cx="1363680" cy="1363680"/>
          </a:xfrm>
          <a:prstGeom prst="rect">
            <a:avLst/>
          </a:prstGeom>
          <a:noFill/>
          <a:ln w="0">
            <a:noFill/>
          </a:ln>
        </p:spPr>
      </p:pic>
      <p:sp>
        <p:nvSpPr>
          <p:cNvPr id="525" name=""/>
          <p:cNvSpPr/>
          <p:nvPr/>
        </p:nvSpPr>
        <p:spPr>
          <a:xfrm flipV="1">
            <a:off x="4892760" y="3854520"/>
            <a:ext cx="1662120" cy="92232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nvGrpSpPr>
          <p:cNvPr id="526" name=""/>
          <p:cNvGrpSpPr/>
          <p:nvPr/>
        </p:nvGrpSpPr>
        <p:grpSpPr>
          <a:xfrm>
            <a:off x="861840" y="2910600"/>
            <a:ext cx="413640" cy="781200"/>
            <a:chOff x="861840" y="2910600"/>
            <a:chExt cx="413640" cy="781200"/>
          </a:xfrm>
        </p:grpSpPr>
        <p:sp>
          <p:nvSpPr>
            <p:cNvPr id="527" name=""/>
            <p:cNvSpPr/>
            <p:nvPr/>
          </p:nvSpPr>
          <p:spPr>
            <a:xfrm flipV="1">
              <a:off x="1014480" y="3280680"/>
              <a:ext cx="261000" cy="3240"/>
            </a:xfrm>
            <a:prstGeom prst="line">
              <a:avLst/>
            </a:prstGeom>
            <a:ln w="38160">
              <a:solidFill>
                <a:srgbClr val="0000cc"/>
              </a:solidFill>
              <a:miter/>
              <a:tailEnd len="med" type="triangle" w="med"/>
            </a:ln>
          </p:spPr>
          <p:style>
            <a:lnRef idx="0"/>
            <a:fillRef idx="0"/>
            <a:effectRef idx="0"/>
            <a:fontRef idx="minor"/>
          </p:style>
          <p:txBody>
            <a:bodyPr lIns="90000" rIns="90000" tIns="-43560" bIns="-43560" anchor="ctr">
              <a:noAutofit/>
            </a:bodyPr>
            <a:p>
              <a:endParaRPr b="0" lang="en-US" sz="2400" strike="noStrike" u="none">
                <a:solidFill>
                  <a:srgbClr val="ffffff"/>
                </a:solidFill>
                <a:effectLst/>
                <a:uFillTx/>
                <a:latin typeface="Arial"/>
              </a:endParaRPr>
            </a:p>
          </p:txBody>
        </p:sp>
        <p:sp>
          <p:nvSpPr>
            <p:cNvPr id="528" name=""/>
            <p:cNvSpPr/>
            <p:nvPr/>
          </p:nvSpPr>
          <p:spPr>
            <a:xfrm flipV="1">
              <a:off x="871560" y="3680280"/>
              <a:ext cx="156600" cy="1800"/>
            </a:xfrm>
            <a:prstGeom prst="line">
              <a:avLst/>
            </a:prstGeom>
            <a:ln w="38160">
              <a:solidFill>
                <a:srgbClr val="0000cc"/>
              </a:solidFill>
              <a:miter/>
            </a:ln>
          </p:spPr>
          <p:style>
            <a:lnRef idx="0"/>
            <a:fillRef idx="0"/>
            <a:effectRef idx="0"/>
            <a:fontRef idx="minor"/>
          </p:style>
          <p:txBody>
            <a:bodyPr lIns="90000" rIns="90000" tIns="-45000" bIns="-45000" anchor="ctr">
              <a:noAutofit/>
            </a:bodyPr>
            <a:p>
              <a:endParaRPr b="0" lang="en-US" sz="2400" strike="noStrike" u="none">
                <a:solidFill>
                  <a:srgbClr val="ffffff"/>
                </a:solidFill>
                <a:effectLst/>
                <a:uFillTx/>
                <a:latin typeface="Arial"/>
              </a:endParaRPr>
            </a:p>
          </p:txBody>
        </p:sp>
        <p:sp>
          <p:nvSpPr>
            <p:cNvPr id="529" name=""/>
            <p:cNvSpPr/>
            <p:nvPr/>
          </p:nvSpPr>
          <p:spPr>
            <a:xfrm flipV="1">
              <a:off x="861840" y="2910600"/>
              <a:ext cx="156600" cy="1800"/>
            </a:xfrm>
            <a:prstGeom prst="line">
              <a:avLst/>
            </a:prstGeom>
            <a:ln w="38160">
              <a:solidFill>
                <a:srgbClr val="0000cc"/>
              </a:solidFill>
              <a:miter/>
            </a:ln>
          </p:spPr>
          <p:style>
            <a:lnRef idx="0"/>
            <a:fillRef idx="0"/>
            <a:effectRef idx="0"/>
            <a:fontRef idx="minor"/>
          </p:style>
          <p:txBody>
            <a:bodyPr lIns="90000" rIns="90000" tIns="-45000" bIns="-45000" anchor="ctr">
              <a:noAutofit/>
            </a:bodyPr>
            <a:p>
              <a:endParaRPr b="0" lang="en-US" sz="2400" strike="noStrike" u="none">
                <a:solidFill>
                  <a:srgbClr val="ffffff"/>
                </a:solidFill>
                <a:effectLst/>
                <a:uFillTx/>
                <a:latin typeface="Arial"/>
              </a:endParaRPr>
            </a:p>
          </p:txBody>
        </p:sp>
        <p:sp>
          <p:nvSpPr>
            <p:cNvPr id="530" name=""/>
            <p:cNvSpPr/>
            <p:nvPr/>
          </p:nvSpPr>
          <p:spPr>
            <a:xfrm>
              <a:off x="1001160" y="2910600"/>
              <a:ext cx="10080" cy="78120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pSp>
      <p:sp>
        <p:nvSpPr>
          <p:cNvPr id="531" name=""/>
          <p:cNvSpPr/>
          <p:nvPr/>
        </p:nvSpPr>
        <p:spPr>
          <a:xfrm>
            <a:off x="1720800" y="3598920"/>
            <a:ext cx="654120" cy="1440"/>
          </a:xfrm>
          <a:prstGeom prst="line">
            <a:avLst/>
          </a:prstGeom>
          <a:ln w="38160">
            <a:solidFill>
              <a:srgbClr val="0000cc"/>
            </a:solidFill>
            <a:miter/>
          </a:ln>
        </p:spPr>
        <p:style>
          <a:lnRef idx="0"/>
          <a:fillRef idx="0"/>
          <a:effectRef idx="0"/>
          <a:fontRef idx="minor"/>
        </p:style>
        <p:txBody>
          <a:bodyPr lIns="90000" rIns="90000" tIns="-45360" bIns="-45360" anchor="ctr">
            <a:noAutofit/>
          </a:bodyPr>
          <a:p>
            <a:endParaRPr b="0" lang="en-US" sz="2400" strike="noStrike" u="none">
              <a:solidFill>
                <a:srgbClr val="ffffff"/>
              </a:solidFill>
              <a:effectLst/>
              <a:uFillTx/>
              <a:latin typeface="Arial"/>
            </a:endParaRPr>
          </a:p>
        </p:txBody>
      </p:sp>
      <p:sp>
        <p:nvSpPr>
          <p:cNvPr id="532" name=""/>
          <p:cNvSpPr/>
          <p:nvPr/>
        </p:nvSpPr>
        <p:spPr>
          <a:xfrm>
            <a:off x="2357280" y="3614760"/>
            <a:ext cx="2106720" cy="127332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graphicFrame>
        <p:nvGraphicFramePr>
          <p:cNvPr id="533" name=""/>
          <p:cNvGraphicFramePr/>
          <p:nvPr/>
        </p:nvGraphicFramePr>
        <p:xfrm>
          <a:off x="7572240" y="4829040"/>
          <a:ext cx="1338480" cy="1292400"/>
        </p:xfrm>
        <a:graphic>
          <a:graphicData uri="http://schemas.openxmlformats.org/presentationml/2006/ole">
            <p:oleObj r:id="rId3" spid="">
              <p:embed/>
              <p:pic>
                <p:nvPicPr>
                  <p:cNvPr id="534" name="" descr=""/>
                  <p:cNvPicPr/>
                  <p:nvPr/>
                </p:nvPicPr>
                <p:blipFill>
                  <a:blip r:embed="rId4"/>
                  <a:stretch/>
                </p:blipFill>
                <p:spPr>
                  <a:xfrm>
                    <a:off x="7572240" y="4829040"/>
                    <a:ext cx="1338480" cy="1292400"/>
                  </a:xfrm>
                  <a:prstGeom prst="rect">
                    <a:avLst/>
                  </a:prstGeom>
                  <a:noFill/>
                  <a:ln w="0">
                    <a:noFill/>
                  </a:ln>
                </p:spPr>
              </p:pic>
            </p:oleObj>
          </a:graphicData>
        </a:graphic>
      </p:graphicFrame>
      <p:sp>
        <p:nvSpPr>
          <p:cNvPr id="535" name=""/>
          <p:cNvSpPr/>
          <p:nvPr/>
        </p:nvSpPr>
        <p:spPr>
          <a:xfrm>
            <a:off x="3933720" y="5305320"/>
            <a:ext cx="1062000" cy="301680"/>
          </a:xfrm>
          <a:prstGeom prst="rect">
            <a:avLst/>
          </a:prstGeom>
          <a:noFill/>
          <a:ln w="0">
            <a:noFill/>
          </a:ln>
        </p:spPr>
        <p:style>
          <a:lnRef idx="0"/>
          <a:fillRef idx="0"/>
          <a:effectRef idx="0"/>
          <a:fontRef idx="minor"/>
        </p:style>
        <p:txBody>
          <a:bodyPr lIns="102960" rIns="102960" tIns="51480" bIns="51480" anchor="t">
            <a:spAutoFit/>
          </a:bodyPr>
          <a:p>
            <a:pPr algn="ctr">
              <a:spcBef>
                <a:spcPts val="814"/>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EIN</a:t>
            </a:r>
            <a:endParaRPr b="0" lang="en-US" sz="1300" strike="noStrike" u="none">
              <a:solidFill>
                <a:srgbClr val="ffffff"/>
              </a:solidFill>
              <a:effectLst/>
              <a:uFillTx/>
              <a:latin typeface="Arial"/>
            </a:endParaRPr>
          </a:p>
        </p:txBody>
      </p:sp>
      <p:sp>
        <p:nvSpPr>
          <p:cNvPr id="536" name=""/>
          <p:cNvSpPr/>
          <p:nvPr/>
        </p:nvSpPr>
        <p:spPr>
          <a:xfrm>
            <a:off x="3987720" y="2798640"/>
            <a:ext cx="1405080" cy="301680"/>
          </a:xfrm>
          <a:prstGeom prst="rect">
            <a:avLst/>
          </a:prstGeom>
          <a:noFill/>
          <a:ln w="0">
            <a:noFill/>
          </a:ln>
        </p:spPr>
        <p:style>
          <a:lnRef idx="0"/>
          <a:fillRef idx="0"/>
          <a:effectRef idx="0"/>
          <a:fontRef idx="minor"/>
        </p:style>
        <p:txBody>
          <a:bodyPr lIns="102960" rIns="102960" tIns="51480" bIns="51480" anchor="t">
            <a:spAutoFit/>
          </a:bodyPr>
          <a:p>
            <a:pPr algn="ctr">
              <a:spcBef>
                <a:spcPts val="814"/>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Internet</a:t>
            </a:r>
            <a:endParaRPr b="0" lang="en-US" sz="1300" strike="noStrike" u="none">
              <a:solidFill>
                <a:srgbClr val="ffffff"/>
              </a:solidFill>
              <a:effectLst/>
              <a:uFillTx/>
              <a:latin typeface="Arial"/>
            </a:endParaRPr>
          </a:p>
        </p:txBody>
      </p:sp>
      <p:sp>
        <p:nvSpPr>
          <p:cNvPr id="537" name=""/>
          <p:cNvSpPr/>
          <p:nvPr/>
        </p:nvSpPr>
        <p:spPr>
          <a:xfrm>
            <a:off x="6283440" y="4125960"/>
            <a:ext cx="1276200" cy="23760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i="1" lang="en-US" sz="1100" strike="noStrike" u="none">
                <a:solidFill>
                  <a:srgbClr val="ffffff"/>
                </a:solidFill>
                <a:effectLst/>
                <a:uFillTx/>
                <a:latin typeface="Arial"/>
              </a:rPr>
              <a:t>ePowered</a:t>
            </a:r>
            <a:r>
              <a:rPr b="1" lang="en-US" sz="1100" strike="noStrike" u="none">
                <a:solidFill>
                  <a:srgbClr val="ffffff"/>
                </a:solidFill>
                <a:effectLst/>
                <a:uFillTx/>
                <a:latin typeface="Arial"/>
              </a:rPr>
              <a:t> ISP</a:t>
            </a:r>
            <a:endParaRPr b="0" lang="en-US" sz="1100" strike="noStrike" u="none">
              <a:solidFill>
                <a:srgbClr val="ffffff"/>
              </a:solidFill>
              <a:effectLst/>
              <a:uFillTx/>
              <a:latin typeface="Arial"/>
            </a:endParaRPr>
          </a:p>
        </p:txBody>
      </p:sp>
      <p:sp>
        <p:nvSpPr>
          <p:cNvPr id="538" name=""/>
          <p:cNvSpPr/>
          <p:nvPr/>
        </p:nvSpPr>
        <p:spPr>
          <a:xfrm>
            <a:off x="5246640" y="4749840"/>
            <a:ext cx="1362240" cy="50616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EBS</a:t>
            </a:r>
            <a:endParaRPr b="0" lang="en-US" sz="1100" strike="noStrike" u="none">
              <a:solidFill>
                <a:srgbClr val="ffffff"/>
              </a:solidFill>
              <a:effectLst/>
              <a:uFillTx/>
              <a:latin typeface="Arial"/>
            </a:endParaRPr>
          </a:p>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Server Farm</a:t>
            </a:r>
            <a:endParaRPr b="0" lang="en-US" sz="1100" strike="noStrike" u="none">
              <a:solidFill>
                <a:srgbClr val="ffffff"/>
              </a:solidFill>
              <a:effectLst/>
              <a:uFillTx/>
              <a:latin typeface="Arial"/>
            </a:endParaRPr>
          </a:p>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(Co-Located)</a:t>
            </a:r>
            <a:endParaRPr b="0" lang="en-US" sz="1100" strike="noStrike" u="none">
              <a:solidFill>
                <a:srgbClr val="ffffff"/>
              </a:solidFill>
              <a:effectLst/>
              <a:uFillTx/>
              <a:latin typeface="Arial"/>
            </a:endParaRPr>
          </a:p>
        </p:txBody>
      </p:sp>
      <p:sp>
        <p:nvSpPr>
          <p:cNvPr id="539" name=""/>
          <p:cNvSpPr/>
          <p:nvPr/>
        </p:nvSpPr>
        <p:spPr>
          <a:xfrm>
            <a:off x="1290600" y="2003400"/>
            <a:ext cx="1023840" cy="2511360"/>
          </a:xfrm>
          <a:prstGeom prst="flowChartAlternateProcess">
            <a:avLst/>
          </a:prstGeom>
          <a:noFill/>
          <a:ln w="38160">
            <a:solidFill>
              <a:srgbClr val="ffffff"/>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ffffff"/>
              </a:solidFill>
              <a:effectLst/>
              <a:uFillTx/>
              <a:latin typeface="Arial"/>
            </a:endParaRPr>
          </a:p>
        </p:txBody>
      </p:sp>
      <p:sp>
        <p:nvSpPr>
          <p:cNvPr id="540" name=""/>
          <p:cNvSpPr/>
          <p:nvPr/>
        </p:nvSpPr>
        <p:spPr>
          <a:xfrm>
            <a:off x="882720" y="1519200"/>
            <a:ext cx="1866960" cy="23760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spcBef>
                <a:spcPts val="689"/>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ABCcompany.com</a:t>
            </a:r>
            <a:endParaRPr b="0" lang="en-US" sz="1100" strike="noStrike" u="none">
              <a:solidFill>
                <a:srgbClr val="ffffff"/>
              </a:solidFill>
              <a:effectLst/>
              <a:uFillTx/>
              <a:latin typeface="Arial"/>
            </a:endParaRPr>
          </a:p>
        </p:txBody>
      </p:sp>
      <p:sp>
        <p:nvSpPr>
          <p:cNvPr id="541" name=""/>
          <p:cNvSpPr/>
          <p:nvPr/>
        </p:nvSpPr>
        <p:spPr>
          <a:xfrm>
            <a:off x="1149480" y="4164120"/>
            <a:ext cx="1277640" cy="23760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spcBef>
                <a:spcPts val="689"/>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Encode</a:t>
            </a:r>
            <a:endParaRPr b="0" lang="en-US" sz="1100" strike="noStrike" u="none">
              <a:solidFill>
                <a:srgbClr val="ffffff"/>
              </a:solidFill>
              <a:effectLst/>
              <a:uFillTx/>
              <a:latin typeface="Arial"/>
            </a:endParaRPr>
          </a:p>
        </p:txBody>
      </p:sp>
      <p:sp>
        <p:nvSpPr>
          <p:cNvPr id="542" name=""/>
          <p:cNvSpPr/>
          <p:nvPr/>
        </p:nvSpPr>
        <p:spPr>
          <a:xfrm>
            <a:off x="1144440" y="4721400"/>
            <a:ext cx="1276560" cy="220680"/>
          </a:xfrm>
          <a:prstGeom prst="rect">
            <a:avLst/>
          </a:prstGeom>
          <a:noFill/>
          <a:ln w="0">
            <a:noFill/>
          </a:ln>
        </p:spPr>
        <p:style>
          <a:lnRef idx="0"/>
          <a:fillRef idx="0"/>
          <a:effectRef idx="0"/>
          <a:fontRef idx="minor"/>
        </p:style>
        <p:txBody>
          <a:bodyPr lIns="102960" rIns="102960" tIns="51480" bIns="51480" anchor="t">
            <a:spAutoFit/>
          </a:bodyPr>
          <a:p>
            <a:pPr algn="ctr">
              <a:lnSpc>
                <a:spcPct val="7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ABCcompany</a:t>
            </a:r>
            <a:endParaRPr b="0" lang="en-US" sz="1100" strike="noStrike" u="none">
              <a:solidFill>
                <a:srgbClr val="ffffff"/>
              </a:solidFill>
              <a:effectLst/>
              <a:uFillTx/>
              <a:latin typeface="Arial"/>
            </a:endParaRPr>
          </a:p>
        </p:txBody>
      </p:sp>
      <p:grpSp>
        <p:nvGrpSpPr>
          <p:cNvPr id="543" name=""/>
          <p:cNvGrpSpPr/>
          <p:nvPr/>
        </p:nvGrpSpPr>
        <p:grpSpPr>
          <a:xfrm>
            <a:off x="7201080" y="2541600"/>
            <a:ext cx="1942560" cy="461520"/>
            <a:chOff x="7201080" y="2541600"/>
            <a:chExt cx="1942560" cy="461520"/>
          </a:xfrm>
        </p:grpSpPr>
        <p:sp>
          <p:nvSpPr>
            <p:cNvPr id="544" name=""/>
            <p:cNvSpPr/>
            <p:nvPr/>
          </p:nvSpPr>
          <p:spPr>
            <a:xfrm>
              <a:off x="7201080" y="2669040"/>
              <a:ext cx="595440" cy="334080"/>
            </a:xfrm>
            <a:prstGeom prst="rect">
              <a:avLst/>
            </a:prstGeom>
            <a:noFill/>
            <a:ln w="0">
              <a:noFill/>
            </a:ln>
          </p:spPr>
          <p:style>
            <a:lnRef idx="0"/>
            <a:fillRef idx="0"/>
            <a:effectRef idx="0"/>
            <a:fontRef idx="minor"/>
          </p:style>
          <p:txBody>
            <a:bodyPr lIns="115560" rIns="115560" tIns="57960" bIns="57960" anchor="t">
              <a:spAutoFit/>
            </a:bodyPr>
            <a:p>
              <a:pPr algn="ctr">
                <a:lnSpc>
                  <a:spcPct val="110000"/>
                </a:lnSpc>
                <a:spcBef>
                  <a:spcPts val="814"/>
                </a:spcBef>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2400" strike="noStrike" u="none">
                <a:solidFill>
                  <a:srgbClr val="ffffff"/>
                </a:solidFill>
                <a:effectLst/>
                <a:uFillTx/>
                <a:latin typeface="Arial"/>
              </a:endParaRPr>
            </a:p>
          </p:txBody>
        </p:sp>
        <p:sp>
          <p:nvSpPr>
            <p:cNvPr id="545" name=""/>
            <p:cNvSpPr/>
            <p:nvPr/>
          </p:nvSpPr>
          <p:spPr>
            <a:xfrm>
              <a:off x="7612200" y="2541600"/>
              <a:ext cx="1531440" cy="451800"/>
            </a:xfrm>
            <a:prstGeom prst="rect">
              <a:avLst/>
            </a:prstGeom>
            <a:noFill/>
            <a:ln w="0">
              <a:noFill/>
            </a:ln>
          </p:spPr>
          <p:style>
            <a:lnRef idx="0"/>
            <a:fillRef idx="0"/>
            <a:effectRef idx="0"/>
            <a:fontRef idx="minor"/>
          </p:style>
          <p:txBody>
            <a:bodyPr lIns="115560" rIns="115560" tIns="57960" bIns="57960" anchor="t">
              <a:spAutoFit/>
            </a:bodyPr>
            <a:p>
              <a:pPr>
                <a:lnSpc>
                  <a:spcPct val="110000"/>
                </a:lnSpc>
                <a:spcBef>
                  <a:spcPts val="624"/>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000" strike="noStrike" u="none">
                  <a:solidFill>
                    <a:srgbClr val="ffffff"/>
                  </a:solidFill>
                  <a:effectLst/>
                  <a:uFillTx/>
                  <a:latin typeface="Arial"/>
                </a:rPr>
                <a:t>End User clicks on streaming video</a:t>
              </a:r>
              <a:endParaRPr b="0" lang="en-US" sz="1000" strike="noStrike" u="none">
                <a:solidFill>
                  <a:srgbClr val="ffffff"/>
                </a:solidFill>
                <a:effectLst/>
                <a:uFillTx/>
                <a:latin typeface="Arial"/>
              </a:endParaRPr>
            </a:p>
          </p:txBody>
        </p:sp>
      </p:grpSp>
      <p:grpSp>
        <p:nvGrpSpPr>
          <p:cNvPr id="546" name=""/>
          <p:cNvGrpSpPr/>
          <p:nvPr/>
        </p:nvGrpSpPr>
        <p:grpSpPr>
          <a:xfrm>
            <a:off x="4572000" y="1600200"/>
            <a:ext cx="2297880" cy="619560"/>
            <a:chOff x="4572000" y="1600200"/>
            <a:chExt cx="2297880" cy="619560"/>
          </a:xfrm>
        </p:grpSpPr>
        <p:sp>
          <p:nvSpPr>
            <p:cNvPr id="547" name=""/>
            <p:cNvSpPr/>
            <p:nvPr/>
          </p:nvSpPr>
          <p:spPr>
            <a:xfrm>
              <a:off x="4572000" y="1727640"/>
              <a:ext cx="595800" cy="332280"/>
            </a:xfrm>
            <a:prstGeom prst="rect">
              <a:avLst/>
            </a:prstGeom>
            <a:noFill/>
            <a:ln w="0">
              <a:noFill/>
            </a:ln>
          </p:spPr>
          <p:style>
            <a:lnRef idx="0"/>
            <a:fillRef idx="0"/>
            <a:effectRef idx="0"/>
            <a:fontRef idx="minor"/>
          </p:style>
          <p:txBody>
            <a:bodyPr lIns="115560" rIns="115560" tIns="57960" bIns="57960" anchor="t">
              <a:spAutoFit/>
            </a:bodyPr>
            <a:p>
              <a:pPr algn="ctr">
                <a:lnSpc>
                  <a:spcPct val="110000"/>
                </a:lnSpc>
                <a:spcBef>
                  <a:spcPts val="814"/>
                </a:spcBef>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2400" strike="noStrike" u="none">
                <a:solidFill>
                  <a:srgbClr val="ffffff"/>
                </a:solidFill>
                <a:effectLst/>
                <a:uFillTx/>
                <a:latin typeface="Arial"/>
              </a:endParaRPr>
            </a:p>
          </p:txBody>
        </p:sp>
        <p:sp>
          <p:nvSpPr>
            <p:cNvPr id="548" name=""/>
            <p:cNvSpPr/>
            <p:nvPr/>
          </p:nvSpPr>
          <p:spPr>
            <a:xfrm>
              <a:off x="4983120" y="1600200"/>
              <a:ext cx="1886760" cy="619560"/>
            </a:xfrm>
            <a:prstGeom prst="rect">
              <a:avLst/>
            </a:prstGeom>
            <a:noFill/>
            <a:ln w="0">
              <a:noFill/>
            </a:ln>
          </p:spPr>
          <p:style>
            <a:lnRef idx="0"/>
            <a:fillRef idx="0"/>
            <a:effectRef idx="0"/>
            <a:fontRef idx="minor"/>
          </p:style>
          <p:txBody>
            <a:bodyPr lIns="115560" rIns="115560" tIns="57960" bIns="57960" anchor="t">
              <a:spAutoFit/>
            </a:bodyPr>
            <a:p>
              <a:pPr>
                <a:lnSpc>
                  <a:spcPct val="110000"/>
                </a:lnSpc>
                <a:spcBef>
                  <a:spcPts val="624"/>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000" strike="noStrike" u="none">
                  <a:solidFill>
                    <a:srgbClr val="ffffff"/>
                  </a:solidFill>
                  <a:effectLst/>
                  <a:uFillTx/>
                  <a:latin typeface="Arial"/>
                </a:rPr>
                <a:t>End User is re-directed to closest EBS Edge Server for stream</a:t>
              </a:r>
              <a:endParaRPr b="0" lang="en-US" sz="1000" strike="noStrike" u="none">
                <a:solidFill>
                  <a:srgbClr val="ffffff"/>
                </a:solidFill>
                <a:effectLst/>
                <a:uFillTx/>
                <a:latin typeface="Arial"/>
              </a:endParaRPr>
            </a:p>
          </p:txBody>
        </p:sp>
      </p:grpSp>
      <p:grpSp>
        <p:nvGrpSpPr>
          <p:cNvPr id="549" name=""/>
          <p:cNvGrpSpPr/>
          <p:nvPr/>
        </p:nvGrpSpPr>
        <p:grpSpPr>
          <a:xfrm>
            <a:off x="4761000" y="5443560"/>
            <a:ext cx="2728440" cy="787320"/>
            <a:chOff x="4761000" y="5443560"/>
            <a:chExt cx="2728440" cy="787320"/>
          </a:xfrm>
        </p:grpSpPr>
        <p:sp>
          <p:nvSpPr>
            <p:cNvPr id="550" name=""/>
            <p:cNvSpPr/>
            <p:nvPr/>
          </p:nvSpPr>
          <p:spPr>
            <a:xfrm>
              <a:off x="4761000" y="5571000"/>
              <a:ext cx="619920" cy="334080"/>
            </a:xfrm>
            <a:prstGeom prst="rect">
              <a:avLst/>
            </a:prstGeom>
            <a:noFill/>
            <a:ln w="0">
              <a:noFill/>
            </a:ln>
          </p:spPr>
          <p:style>
            <a:lnRef idx="0"/>
            <a:fillRef idx="0"/>
            <a:effectRef idx="0"/>
            <a:fontRef idx="minor"/>
          </p:style>
          <p:txBody>
            <a:bodyPr lIns="115560" rIns="115560" tIns="57960" bIns="57960" anchor="t">
              <a:spAutoFit/>
            </a:bodyPr>
            <a:p>
              <a:pPr algn="ctr">
                <a:lnSpc>
                  <a:spcPct val="110000"/>
                </a:lnSpc>
                <a:spcBef>
                  <a:spcPts val="814"/>
                </a:spcBef>
                <a:tabLst>
                  <a:tab algn="l" pos="0"/>
                  <a:tab algn="l" pos="1028880"/>
                  <a:tab algn="l" pos="2057400"/>
                  <a:tab algn="l" pos="3086280"/>
                  <a:tab algn="l" pos="4114800"/>
                  <a:tab algn="l" pos="5143680"/>
                  <a:tab algn="l" pos="6172200"/>
                  <a:tab algn="l" pos="7201080"/>
                  <a:tab algn="l" pos="8229600"/>
                  <a:tab algn="l" pos="9258480"/>
                  <a:tab algn="l" pos="10287000"/>
                </a:tabLst>
              </a:pPr>
              <a:endParaRPr b="0" lang="en-US" sz="2400" strike="noStrike" u="none">
                <a:solidFill>
                  <a:srgbClr val="ffffff"/>
                </a:solidFill>
                <a:effectLst/>
                <a:uFillTx/>
                <a:latin typeface="Arial"/>
              </a:endParaRPr>
            </a:p>
          </p:txBody>
        </p:sp>
        <p:sp>
          <p:nvSpPr>
            <p:cNvPr id="551" name=""/>
            <p:cNvSpPr/>
            <p:nvPr/>
          </p:nvSpPr>
          <p:spPr>
            <a:xfrm>
              <a:off x="5172840" y="5443560"/>
              <a:ext cx="2316600" cy="787320"/>
            </a:xfrm>
            <a:prstGeom prst="rect">
              <a:avLst/>
            </a:prstGeom>
            <a:noFill/>
            <a:ln w="0">
              <a:noFill/>
            </a:ln>
          </p:spPr>
          <p:style>
            <a:lnRef idx="0"/>
            <a:fillRef idx="0"/>
            <a:effectRef idx="0"/>
            <a:fontRef idx="minor"/>
          </p:style>
          <p:txBody>
            <a:bodyPr lIns="115560" rIns="115560" tIns="57960" bIns="57960" anchor="t">
              <a:spAutoFit/>
            </a:bodyPr>
            <a:p>
              <a:pPr>
                <a:lnSpc>
                  <a:spcPct val="110000"/>
                </a:lnSpc>
                <a:spcBef>
                  <a:spcPts val="624"/>
                </a:spcBef>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000" strike="noStrike" u="none">
                  <a:solidFill>
                    <a:srgbClr val="ffffff"/>
                  </a:solidFill>
                  <a:effectLst/>
                  <a:uFillTx/>
                  <a:latin typeface="Arial"/>
                </a:rPr>
                <a:t>High Quality rich media is streamed without delay and congestion to End User’s media player (1-hop routing)</a:t>
              </a:r>
              <a:endParaRPr b="0" lang="en-US" sz="1000" strike="noStrike" u="none">
                <a:solidFill>
                  <a:srgbClr val="ffffff"/>
                </a:solidFill>
                <a:effectLst/>
                <a:uFillTx/>
                <a:latin typeface="Arial"/>
              </a:endParaRPr>
            </a:p>
          </p:txBody>
        </p:sp>
      </p:grpSp>
      <p:sp>
        <p:nvSpPr>
          <p:cNvPr id="552" name=""/>
          <p:cNvSpPr/>
          <p:nvPr/>
        </p:nvSpPr>
        <p:spPr>
          <a:xfrm>
            <a:off x="3875040" y="3286080"/>
            <a:ext cx="1451160" cy="37188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Internet</a:t>
            </a:r>
            <a:endParaRPr b="0" lang="en-US" sz="1100" strike="noStrike" u="none">
              <a:solidFill>
                <a:srgbClr val="ffffff"/>
              </a:solidFill>
              <a:effectLst/>
              <a:uFillTx/>
              <a:latin typeface="Arial"/>
            </a:endParaRPr>
          </a:p>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“Best Effort”</a:t>
            </a:r>
            <a:endParaRPr b="0" lang="en-US" sz="1100" strike="noStrike" u="none">
              <a:solidFill>
                <a:srgbClr val="ffffff"/>
              </a:solidFill>
              <a:effectLst/>
              <a:uFillTx/>
              <a:latin typeface="Arial"/>
            </a:endParaRPr>
          </a:p>
        </p:txBody>
      </p:sp>
      <p:sp>
        <p:nvSpPr>
          <p:cNvPr id="553" name=""/>
          <p:cNvSpPr/>
          <p:nvPr/>
        </p:nvSpPr>
        <p:spPr>
          <a:xfrm>
            <a:off x="3595680" y="3841920"/>
            <a:ext cx="1957320" cy="396360"/>
          </a:xfrm>
          <a:prstGeom prst="rect">
            <a:avLst/>
          </a:prstGeom>
          <a:noFill/>
          <a:ln w="0">
            <a:noFill/>
          </a:ln>
        </p:spPr>
        <p:style>
          <a:lnRef idx="0"/>
          <a:fillRef idx="0"/>
          <a:effectRef idx="0"/>
          <a:fontRef idx="minor"/>
        </p:style>
        <p:txBody>
          <a:bodyPr lIns="102960" rIns="102960" tIns="51480" bIns="51480" anchor="t">
            <a:spAutoFit/>
          </a:bodyPr>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300" strike="noStrike" u="none">
                <a:solidFill>
                  <a:srgbClr val="ffffff"/>
                </a:solidFill>
                <a:effectLst/>
                <a:uFillTx/>
                <a:latin typeface="Arial"/>
              </a:rPr>
              <a:t>EIN</a:t>
            </a:r>
            <a:endParaRPr b="0" lang="en-US" sz="1300" strike="noStrike" u="none">
              <a:solidFill>
                <a:srgbClr val="ffffff"/>
              </a:solidFill>
              <a:effectLst/>
              <a:uFillTx/>
              <a:latin typeface="Arial"/>
            </a:endParaRPr>
          </a:p>
          <a:p>
            <a:pPr algn="ctr">
              <a:lnSpc>
                <a:spcPct val="80000"/>
              </a:lnSpc>
              <a:tabLst>
                <a:tab algn="l" pos="0"/>
                <a:tab algn="l" pos="1028880"/>
                <a:tab algn="l" pos="2057400"/>
                <a:tab algn="l" pos="3086280"/>
                <a:tab algn="l" pos="4114800"/>
                <a:tab algn="l" pos="5143680"/>
                <a:tab algn="l" pos="6172200"/>
                <a:tab algn="l" pos="7201080"/>
                <a:tab algn="l" pos="8229600"/>
                <a:tab algn="l" pos="9258480"/>
                <a:tab algn="l" pos="10287000"/>
              </a:tabLst>
            </a:pPr>
            <a:r>
              <a:rPr b="1" lang="en-US" sz="1100" strike="noStrike" u="none">
                <a:solidFill>
                  <a:srgbClr val="ffffff"/>
                </a:solidFill>
                <a:effectLst/>
                <a:uFillTx/>
                <a:latin typeface="Arial"/>
              </a:rPr>
              <a:t>“Guaranteed QoS”</a:t>
            </a:r>
            <a:endParaRPr b="0" lang="en-US" sz="1100" strike="noStrike" u="none">
              <a:solidFill>
                <a:srgbClr val="ffffff"/>
              </a:solidFill>
              <a:effectLst/>
              <a:uFillTx/>
              <a:latin typeface="Arial"/>
            </a:endParaRPr>
          </a:p>
        </p:txBody>
      </p:sp>
      <p:pic>
        <p:nvPicPr>
          <p:cNvPr id="554" name="vdr" descr=""/>
          <p:cNvPicPr/>
          <p:nvPr/>
        </p:nvPicPr>
        <p:blipFill>
          <a:blip r:embed="rId5"/>
          <a:stretch/>
        </p:blipFill>
        <p:spPr>
          <a:xfrm>
            <a:off x="230040" y="3333600"/>
            <a:ext cx="596880" cy="596880"/>
          </a:xfrm>
          <a:prstGeom prst="rect">
            <a:avLst/>
          </a:prstGeom>
          <a:noFill/>
          <a:ln w="0">
            <a:noFill/>
          </a:ln>
        </p:spPr>
      </p:pic>
      <p:pic>
        <p:nvPicPr>
          <p:cNvPr id="555" name="video%20camera" descr=""/>
          <p:cNvPicPr/>
          <p:nvPr/>
        </p:nvPicPr>
        <p:blipFill>
          <a:blip r:embed="rId6"/>
          <a:stretch/>
        </p:blipFill>
        <p:spPr>
          <a:xfrm>
            <a:off x="230040" y="2487600"/>
            <a:ext cx="596880" cy="598680"/>
          </a:xfrm>
          <a:prstGeom prst="rect">
            <a:avLst/>
          </a:prstGeom>
          <a:noFill/>
          <a:ln w="0">
            <a:noFill/>
          </a:ln>
        </p:spPr>
      </p:pic>
      <p:pic>
        <p:nvPicPr>
          <p:cNvPr id="556" name="building%20copy" descr=""/>
          <p:cNvPicPr/>
          <p:nvPr/>
        </p:nvPicPr>
        <p:blipFill>
          <a:blip r:embed="rId7"/>
          <a:stretch/>
        </p:blipFill>
        <p:spPr>
          <a:xfrm>
            <a:off x="6373800" y="3240000"/>
            <a:ext cx="853920" cy="852480"/>
          </a:xfrm>
          <a:prstGeom prst="rect">
            <a:avLst/>
          </a:prstGeom>
          <a:noFill/>
          <a:ln w="0">
            <a:noFill/>
          </a:ln>
        </p:spPr>
      </p:pic>
      <p:pic>
        <p:nvPicPr>
          <p:cNvPr id="557" name="computer%20copy" descr=""/>
          <p:cNvPicPr/>
          <p:nvPr/>
        </p:nvPicPr>
        <p:blipFill>
          <a:blip r:embed="rId8"/>
          <a:stretch/>
        </p:blipFill>
        <p:spPr>
          <a:xfrm>
            <a:off x="7824960" y="3305160"/>
            <a:ext cx="852480" cy="853920"/>
          </a:xfrm>
          <a:prstGeom prst="rect">
            <a:avLst/>
          </a:prstGeom>
          <a:noFill/>
          <a:ln w="0">
            <a:noFill/>
          </a:ln>
        </p:spPr>
      </p:pic>
      <p:pic>
        <p:nvPicPr>
          <p:cNvPr id="558" name="eball%20copy" descr=""/>
          <p:cNvPicPr/>
          <p:nvPr/>
        </p:nvPicPr>
        <p:blipFill>
          <a:blip r:embed="rId9"/>
          <a:stretch/>
        </p:blipFill>
        <p:spPr>
          <a:xfrm>
            <a:off x="4068720" y="4330800"/>
            <a:ext cx="938160" cy="938160"/>
          </a:xfrm>
          <a:prstGeom prst="rect">
            <a:avLst/>
          </a:prstGeom>
          <a:noFill/>
          <a:ln w="0">
            <a:noFill/>
          </a:ln>
        </p:spPr>
      </p:pic>
      <p:pic>
        <p:nvPicPr>
          <p:cNvPr id="559" name="server%20copy" descr=""/>
          <p:cNvPicPr/>
          <p:nvPr/>
        </p:nvPicPr>
        <p:blipFill>
          <a:blip r:embed="rId10"/>
          <a:stretch/>
        </p:blipFill>
        <p:spPr>
          <a:xfrm>
            <a:off x="1386000" y="3286080"/>
            <a:ext cx="850680" cy="854280"/>
          </a:xfrm>
          <a:prstGeom prst="rect">
            <a:avLst/>
          </a:prstGeom>
          <a:noFill/>
          <a:ln w="0">
            <a:noFill/>
          </a:ln>
        </p:spPr>
      </p:pic>
      <p:pic>
        <p:nvPicPr>
          <p:cNvPr id="560" name="server%20copy" descr=""/>
          <p:cNvPicPr/>
          <p:nvPr/>
        </p:nvPicPr>
        <p:blipFill>
          <a:blip r:embed="rId11"/>
          <a:stretch/>
        </p:blipFill>
        <p:spPr>
          <a:xfrm>
            <a:off x="1386000" y="2160720"/>
            <a:ext cx="850680" cy="852480"/>
          </a:xfrm>
          <a:prstGeom prst="rect">
            <a:avLst/>
          </a:prstGeom>
          <a:noFill/>
          <a:ln w="0">
            <a:noFill/>
          </a:ln>
        </p:spPr>
      </p:pic>
      <p:grpSp>
        <p:nvGrpSpPr>
          <p:cNvPr id="561" name=""/>
          <p:cNvGrpSpPr/>
          <p:nvPr/>
        </p:nvGrpSpPr>
        <p:grpSpPr>
          <a:xfrm>
            <a:off x="5256360" y="4092480"/>
            <a:ext cx="1023120" cy="512640"/>
            <a:chOff x="5256360" y="4092480"/>
            <a:chExt cx="1023120" cy="512640"/>
          </a:xfrm>
        </p:grpSpPr>
        <p:pic>
          <p:nvPicPr>
            <p:cNvPr id="562" name="server%20copy" descr=""/>
            <p:cNvPicPr/>
            <p:nvPr/>
          </p:nvPicPr>
          <p:blipFill>
            <a:blip r:embed="rId12"/>
            <a:stretch/>
          </p:blipFill>
          <p:spPr>
            <a:xfrm>
              <a:off x="5256360" y="4092480"/>
              <a:ext cx="511560" cy="512640"/>
            </a:xfrm>
            <a:prstGeom prst="rect">
              <a:avLst/>
            </a:prstGeom>
            <a:noFill/>
            <a:ln w="0">
              <a:noFill/>
            </a:ln>
          </p:spPr>
        </p:pic>
        <p:pic>
          <p:nvPicPr>
            <p:cNvPr id="563" name="server%20copy" descr=""/>
            <p:cNvPicPr/>
            <p:nvPr/>
          </p:nvPicPr>
          <p:blipFill>
            <a:blip r:embed="rId13"/>
            <a:stretch/>
          </p:blipFill>
          <p:spPr>
            <a:xfrm>
              <a:off x="5511960" y="4092480"/>
              <a:ext cx="511560" cy="512640"/>
            </a:xfrm>
            <a:prstGeom prst="rect">
              <a:avLst/>
            </a:prstGeom>
            <a:noFill/>
            <a:ln w="0">
              <a:noFill/>
            </a:ln>
          </p:spPr>
        </p:pic>
        <p:pic>
          <p:nvPicPr>
            <p:cNvPr id="564" name="server%20copy" descr=""/>
            <p:cNvPicPr/>
            <p:nvPr/>
          </p:nvPicPr>
          <p:blipFill>
            <a:blip r:embed="rId14"/>
            <a:stretch/>
          </p:blipFill>
          <p:spPr>
            <a:xfrm>
              <a:off x="5767920" y="4092480"/>
              <a:ext cx="511560" cy="512640"/>
            </a:xfrm>
            <a:prstGeom prst="rect">
              <a:avLst/>
            </a:prstGeom>
            <a:noFill/>
            <a:ln w="0">
              <a:noFill/>
            </a:ln>
          </p:spPr>
        </p:pic>
      </p:grpSp>
      <p:sp>
        <p:nvSpPr>
          <p:cNvPr id="565" name=""/>
          <p:cNvSpPr/>
          <p:nvPr/>
        </p:nvSpPr>
        <p:spPr>
          <a:xfrm>
            <a:off x="7210440" y="3691080"/>
            <a:ext cx="641160" cy="0"/>
          </a:xfrm>
          <a:prstGeom prst="line">
            <a:avLst/>
          </a:prstGeom>
          <a:ln w="38160">
            <a:solidFill>
              <a:srgbClr val="0000cc"/>
            </a:solidFill>
            <a:miter/>
          </a:ln>
        </p:spPr>
        <p:style>
          <a:lnRef idx="0"/>
          <a:fillRef idx="0"/>
          <a:effectRef idx="0"/>
          <a:fontRef idx="minor"/>
        </p:style>
        <p:txBody>
          <a:bodyPr lIns="90000" rIns="90000" tIns="-46800" bIns="-46800" anchor="ctr">
            <a:noAutofit/>
          </a:bodyPr>
          <a:p>
            <a:endParaRPr b="0" lang="en-US" sz="2400" strike="noStrike" u="none">
              <a:solidFill>
                <a:srgbClr val="ffffff"/>
              </a:solidFill>
              <a:effectLst/>
              <a:uFillTx/>
              <a:latin typeface="Arial"/>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2127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2000-03-31T15:18:04Z</dcterms:created>
  <dc:creator>lisa_hannah</dc:creator>
  <dc:description/>
  <dc:language>en-US</dc:language>
  <cp:lastModifiedBy>Michael Smythe</cp:lastModifiedBy>
  <cp:lastPrinted>2000-04-10T17:51:06Z</cp:lastPrinted>
  <dcterms:modified xsi:type="dcterms:W3CDTF">2000-05-23T13:23:08Z</dcterms:modified>
  <cp:revision>40</cp:revision>
  <dc:subject/>
  <dc:title>Enron Broadband Services</dc:title>
</cp:coreProperties>
</file>