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_rels/presentation.xml.rels" ContentType="application/vnd.openxmlformats-package.relationships+xml"/>
  <Override PartName="/ppt/embeddings/oleObject1.docx" ContentType="application/vnd.openxmlformats-officedocument.wordprocessingml.document"/>
  <Override PartName="/ppt/media/image1.png" ContentType="image/png"/>
  <Override PartName="/ppt/media/image2.png" ContentType="image/png"/>
  <Override PartName="/ppt/media/image3.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907588" cy="6858000"/>
  <p:notesSz cx="6735763" cy="9871075"/>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228240" y="228240"/>
            <a:ext cx="944892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Click to edit the title text format</a:t>
            </a:r>
            <a:endParaRPr b="1" lang="en-US" sz="2400" strike="noStrike" u="none">
              <a:solidFill>
                <a:srgbClr val="0000ff"/>
              </a:solidFill>
              <a:effectLst/>
              <a:uFillTx/>
              <a:latin typeface="Arial"/>
            </a:endParaRPr>
          </a:p>
        </p:txBody>
      </p:sp>
      <p:sp>
        <p:nvSpPr>
          <p:cNvPr id="1" name="PlaceHolder 2"/>
          <p:cNvSpPr>
            <a:spLocks noGrp="1"/>
          </p:cNvSpPr>
          <p:nvPr>
            <p:ph type="body"/>
          </p:nvPr>
        </p:nvSpPr>
        <p:spPr>
          <a:xfrm>
            <a:off x="742680" y="1981080"/>
            <a:ext cx="8420040" cy="411480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08576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42884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177156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177156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177156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2" name=""/>
          <p:cNvSpPr/>
          <p:nvPr/>
        </p:nvSpPr>
        <p:spPr>
          <a:xfrm>
            <a:off x="78480" y="6535800"/>
            <a:ext cx="757440" cy="246600"/>
          </a:xfrm>
          <a:prstGeom prst="rect">
            <a:avLst/>
          </a:prstGeom>
          <a:noFill/>
          <a:ln w="0">
            <a:noFill/>
          </a:ln>
          <a:effectLst>
            <a:outerShdw dist="53966" dir="2700000" blurRad="0" rotWithShape="0">
              <a:srgbClr val="808080"/>
            </a:outerShdw>
          </a:effectLst>
        </p:spPr>
        <p:style>
          <a:lnRef idx="0"/>
          <a:fillRef idx="0"/>
          <a:effectRef idx="0"/>
          <a:fontRef idx="minor"/>
        </p:style>
        <p:txBody>
          <a:bodyPr wrap="none" lIns="90000" rIns="90000" tIns="46800" bIns="46800" anchor="t">
            <a:sp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461EF40-0959-40DA-AF46-AE106A221D9E}" type="slidenum">
              <a:rPr b="0" lang="ja-JP" sz="1000" strike="noStrike" u="none">
                <a:solidFill>
                  <a:srgbClr val="000000"/>
                </a:solidFill>
                <a:effectLst/>
                <a:uFillTx/>
                <a:latin typeface="Arial"/>
                <a:ea typeface="ＭＳ Ｐゴシック"/>
              </a:rPr>
              <a:t>&lt;number&gt;</a:t>
            </a:fld>
            <a:endParaRPr b="0" lang="en-US" sz="10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3" name="PlaceHolder 1"/>
          <p:cNvSpPr>
            <a:spLocks noGrp="1"/>
          </p:cNvSpPr>
          <p:nvPr>
            <p:ph type="title"/>
          </p:nvPr>
        </p:nvSpPr>
        <p:spPr>
          <a:xfrm>
            <a:off x="228240" y="228240"/>
            <a:ext cx="944892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Click to edit the title text format</a:t>
            </a:r>
            <a:endParaRPr b="1" lang="en-US" sz="2400" strike="noStrike" u="none">
              <a:solidFill>
                <a:srgbClr val="0000ff"/>
              </a:solidFill>
              <a:effectLst/>
              <a:uFillTx/>
              <a:latin typeface="Arial"/>
            </a:endParaRPr>
          </a:p>
        </p:txBody>
      </p:sp>
      <p:sp>
        <p:nvSpPr>
          <p:cNvPr id="4" name="PlaceHolder 2"/>
          <p:cNvSpPr>
            <a:spLocks noGrp="1"/>
          </p:cNvSpPr>
          <p:nvPr>
            <p:ph type="body"/>
          </p:nvPr>
        </p:nvSpPr>
        <p:spPr>
          <a:xfrm>
            <a:off x="742680" y="1981080"/>
            <a:ext cx="8420040" cy="411480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08576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42884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177156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177156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177156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2" name=""/>
          <p:cNvSpPr/>
          <p:nvPr/>
        </p:nvSpPr>
        <p:spPr>
          <a:xfrm>
            <a:off x="78480" y="6535800"/>
            <a:ext cx="757440" cy="246600"/>
          </a:xfrm>
          <a:prstGeom prst="rect">
            <a:avLst/>
          </a:prstGeom>
          <a:noFill/>
          <a:ln w="0">
            <a:noFill/>
          </a:ln>
          <a:effectLst>
            <a:outerShdw dist="53966" dir="2700000" blurRad="0" rotWithShape="0">
              <a:srgbClr val="808080"/>
            </a:outerShdw>
          </a:effectLst>
        </p:spPr>
        <p:style>
          <a:lnRef idx="0"/>
          <a:fillRef idx="0"/>
          <a:effectRef idx="0"/>
          <a:fontRef idx="minor"/>
        </p:style>
        <p:txBody>
          <a:bodyPr wrap="none" lIns="90000" rIns="90000" tIns="46800" bIns="46800" anchor="t">
            <a:sp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52F503B-A144-4623-9725-3E555DA7F021}" type="slidenum">
              <a:rPr b="0" lang="ja-JP" sz="1000" strike="noStrike" u="none">
                <a:solidFill>
                  <a:srgbClr val="000000"/>
                </a:solidFill>
                <a:effectLst/>
                <a:uFillTx/>
                <a:latin typeface="Arial"/>
                <a:ea typeface="ＭＳ Ｐゴシック"/>
              </a:rPr>
              <a:t>&lt;number&gt;</a:t>
            </a:fld>
            <a:endParaRPr b="0" lang="en-US" sz="10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228240" y="228240"/>
            <a:ext cx="944892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Click to edit the title text format</a:t>
            </a:r>
            <a:endParaRPr b="1" lang="en-US" sz="2400" strike="noStrike" u="none">
              <a:solidFill>
                <a:srgbClr val="0000ff"/>
              </a:solidFill>
              <a:effectLst/>
              <a:uFillTx/>
              <a:latin typeface="Arial"/>
            </a:endParaRPr>
          </a:p>
        </p:txBody>
      </p:sp>
      <p:sp>
        <p:nvSpPr>
          <p:cNvPr id="6" name="PlaceHolder 2"/>
          <p:cNvSpPr>
            <a:spLocks noGrp="1"/>
          </p:cNvSpPr>
          <p:nvPr>
            <p:ph type="body"/>
          </p:nvPr>
        </p:nvSpPr>
        <p:spPr>
          <a:xfrm>
            <a:off x="742680" y="1981080"/>
            <a:ext cx="8420040" cy="411480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08576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42884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177156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177156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177156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2" name=""/>
          <p:cNvSpPr/>
          <p:nvPr/>
        </p:nvSpPr>
        <p:spPr>
          <a:xfrm>
            <a:off x="78480" y="6535800"/>
            <a:ext cx="757440" cy="246600"/>
          </a:xfrm>
          <a:prstGeom prst="rect">
            <a:avLst/>
          </a:prstGeom>
          <a:noFill/>
          <a:ln w="0">
            <a:noFill/>
          </a:ln>
          <a:effectLst>
            <a:outerShdw dist="53966" dir="2700000" blurRad="0" rotWithShape="0">
              <a:srgbClr val="808080"/>
            </a:outerShdw>
          </a:effectLst>
        </p:spPr>
        <p:style>
          <a:lnRef idx="0"/>
          <a:fillRef idx="0"/>
          <a:effectRef idx="0"/>
          <a:fontRef idx="minor"/>
        </p:style>
        <p:txBody>
          <a:bodyPr wrap="none" lIns="90000" rIns="90000" tIns="46800" bIns="46800" anchor="t">
            <a:sp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2B53CFF-81E8-49A0-9E14-6089C22E55D5}" type="slidenum">
              <a:rPr b="0" lang="ja-JP" sz="1000" strike="noStrike" u="none">
                <a:solidFill>
                  <a:srgbClr val="000000"/>
                </a:solidFill>
                <a:effectLst/>
                <a:uFillTx/>
                <a:latin typeface="Arial"/>
                <a:ea typeface="ＭＳ Ｐゴシック"/>
              </a:rPr>
              <a:t>&lt;number&gt;</a:t>
            </a:fld>
            <a:endParaRPr b="0" lang="en-US" sz="10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png"/><Relationship Id="rId3"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3.png"/><Relationship Id="rId6" Type="http://schemas.openxmlformats.org/officeDocument/2006/relationships/image" Target="../media/image3.png"/><Relationship Id="rId7" Type="http://schemas.openxmlformats.org/officeDocument/2006/relationships/image" Target="../media/image3.png"/><Relationship Id="rId8" Type="http://schemas.openxmlformats.org/officeDocument/2006/relationships/image" Target="../media/image3.png"/><Relationship Id="rId9" Type="http://schemas.openxmlformats.org/officeDocument/2006/relationships/image" Target="../media/image3.png"/><Relationship Id="rId10"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7" name=""/>
          <p:cNvGrpSpPr/>
          <p:nvPr/>
        </p:nvGrpSpPr>
        <p:grpSpPr>
          <a:xfrm>
            <a:off x="1263600" y="914400"/>
            <a:ext cx="7346160" cy="5637960"/>
            <a:chOff x="1263600" y="914400"/>
            <a:chExt cx="7346160" cy="5637960"/>
          </a:xfrm>
        </p:grpSpPr>
        <p:sp>
          <p:nvSpPr>
            <p:cNvPr id="8" name=""/>
            <p:cNvSpPr/>
            <p:nvPr/>
          </p:nvSpPr>
          <p:spPr>
            <a:xfrm>
              <a:off x="5421600" y="1328760"/>
              <a:ext cx="1551600" cy="10044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5421600" y="1328760"/>
              <a:ext cx="1551600" cy="10044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5421600" y="1328760"/>
              <a:ext cx="1551600" cy="10044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5741640" y="1385280"/>
              <a:ext cx="58680" cy="37080"/>
            </a:xfrm>
            <a:custGeom>
              <a:avLst/>
              <a:gdLst/>
              <a:ahLst/>
              <a:rect l="l" t="t" r="r" b="b"/>
              <a:pathLst>
                <a:path w="30" h="20">
                  <a:moveTo>
                    <a:pt x="15" y="0"/>
                  </a:moveTo>
                  <a:lnTo>
                    <a:pt x="0" y="10"/>
                  </a:lnTo>
                  <a:lnTo>
                    <a:pt x="15" y="18"/>
                  </a:lnTo>
                  <a:lnTo>
                    <a:pt x="28" y="20"/>
                  </a:lnTo>
                  <a:lnTo>
                    <a:pt x="30" y="0"/>
                  </a:lnTo>
                  <a:lnTo>
                    <a:pt x="15" y="0"/>
                  </a:lnTo>
                  <a:close/>
                </a:path>
              </a:pathLst>
            </a:custGeom>
            <a:solidFill>
              <a:srgbClr val="b4ddc7"/>
            </a:solidFill>
            <a:ln w="0">
              <a:noFill/>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12" name=""/>
            <p:cNvSpPr/>
            <p:nvPr/>
          </p:nvSpPr>
          <p:spPr>
            <a:xfrm>
              <a:off x="5741640" y="1385280"/>
              <a:ext cx="58680" cy="37080"/>
            </a:xfrm>
            <a:custGeom>
              <a:avLst/>
              <a:gdLst/>
              <a:ahLst/>
              <a:rect l="l" t="t" r="r" b="b"/>
              <a:pathLst>
                <a:path w="30" h="20">
                  <a:moveTo>
                    <a:pt x="15" y="0"/>
                  </a:moveTo>
                  <a:lnTo>
                    <a:pt x="0" y="10"/>
                  </a:lnTo>
                  <a:lnTo>
                    <a:pt x="15" y="18"/>
                  </a:lnTo>
                  <a:lnTo>
                    <a:pt x="28" y="20"/>
                  </a:lnTo>
                  <a:lnTo>
                    <a:pt x="30" y="0"/>
                  </a:lnTo>
                  <a:lnTo>
                    <a:pt x="15" y="0"/>
                  </a:lnTo>
                </a:path>
              </a:pathLst>
            </a:custGeom>
            <a:noFill/>
            <a:ln w="0">
              <a:noFill/>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13" name=""/>
            <p:cNvSpPr/>
            <p:nvPr/>
          </p:nvSpPr>
          <p:spPr>
            <a:xfrm>
              <a:off x="5741640" y="1385280"/>
              <a:ext cx="58680" cy="37080"/>
            </a:xfrm>
            <a:custGeom>
              <a:avLst/>
              <a:gdLst/>
              <a:ahLst/>
              <a:rect l="l" t="t" r="r" b="b"/>
              <a:pathLst>
                <a:path w="30" h="20">
                  <a:moveTo>
                    <a:pt x="15" y="0"/>
                  </a:moveTo>
                  <a:lnTo>
                    <a:pt x="0" y="10"/>
                  </a:lnTo>
                  <a:lnTo>
                    <a:pt x="15" y="18"/>
                  </a:lnTo>
                  <a:lnTo>
                    <a:pt x="28" y="20"/>
                  </a:lnTo>
                  <a:lnTo>
                    <a:pt x="30" y="0"/>
                  </a:lnTo>
                  <a:lnTo>
                    <a:pt x="15" y="0"/>
                  </a:lnTo>
                </a:path>
              </a:pathLst>
            </a:custGeom>
            <a:noFill/>
            <a:ln w="0">
              <a:noFill/>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14" name=""/>
            <p:cNvSpPr/>
            <p:nvPr/>
          </p:nvSpPr>
          <p:spPr>
            <a:xfrm>
              <a:off x="3132360" y="2314440"/>
              <a:ext cx="2876040" cy="197388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3132360" y="2314440"/>
              <a:ext cx="2876040" cy="197388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3132360" y="2314440"/>
              <a:ext cx="2876040" cy="197388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5020920" y="3099240"/>
              <a:ext cx="78120" cy="114480"/>
            </a:xfrm>
            <a:custGeom>
              <a:avLst/>
              <a:gdLst/>
              <a:ahLst/>
              <a:rect l="l" t="t" r="r" b="b"/>
              <a:pathLst>
                <a:path w="40" h="61">
                  <a:moveTo>
                    <a:pt x="37" y="0"/>
                  </a:moveTo>
                  <a:lnTo>
                    <a:pt x="35" y="23"/>
                  </a:lnTo>
                  <a:lnTo>
                    <a:pt x="40" y="29"/>
                  </a:lnTo>
                  <a:lnTo>
                    <a:pt x="25" y="61"/>
                  </a:lnTo>
                  <a:lnTo>
                    <a:pt x="6" y="61"/>
                  </a:lnTo>
                  <a:lnTo>
                    <a:pt x="0" y="42"/>
                  </a:lnTo>
                  <a:lnTo>
                    <a:pt x="17" y="9"/>
                  </a:lnTo>
                  <a:lnTo>
                    <a:pt x="37" y="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5020920" y="3099240"/>
              <a:ext cx="78120" cy="114480"/>
            </a:xfrm>
            <a:custGeom>
              <a:avLst/>
              <a:gdLst/>
              <a:ahLst/>
              <a:rect l="l" t="t" r="r" b="b"/>
              <a:pathLst>
                <a:path w="40" h="61">
                  <a:moveTo>
                    <a:pt x="37" y="0"/>
                  </a:moveTo>
                  <a:lnTo>
                    <a:pt x="35" y="23"/>
                  </a:lnTo>
                  <a:lnTo>
                    <a:pt x="40" y="29"/>
                  </a:lnTo>
                  <a:lnTo>
                    <a:pt x="25" y="61"/>
                  </a:lnTo>
                  <a:lnTo>
                    <a:pt x="6" y="61"/>
                  </a:lnTo>
                  <a:lnTo>
                    <a:pt x="0" y="42"/>
                  </a:lnTo>
                  <a:lnTo>
                    <a:pt x="17" y="9"/>
                  </a:lnTo>
                  <a:lnTo>
                    <a:pt x="37"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5020920" y="3099240"/>
              <a:ext cx="78120" cy="114480"/>
            </a:xfrm>
            <a:custGeom>
              <a:avLst/>
              <a:gdLst/>
              <a:ahLst/>
              <a:rect l="l" t="t" r="r" b="b"/>
              <a:pathLst>
                <a:path w="40" h="61">
                  <a:moveTo>
                    <a:pt x="37" y="0"/>
                  </a:moveTo>
                  <a:lnTo>
                    <a:pt x="35" y="23"/>
                  </a:lnTo>
                  <a:lnTo>
                    <a:pt x="40" y="29"/>
                  </a:lnTo>
                  <a:lnTo>
                    <a:pt x="25" y="61"/>
                  </a:lnTo>
                  <a:lnTo>
                    <a:pt x="6" y="61"/>
                  </a:lnTo>
                  <a:lnTo>
                    <a:pt x="0" y="42"/>
                  </a:lnTo>
                  <a:lnTo>
                    <a:pt x="17" y="9"/>
                  </a:lnTo>
                  <a:lnTo>
                    <a:pt x="37"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3455280" y="4073040"/>
              <a:ext cx="654120" cy="40284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3455280" y="4073040"/>
              <a:ext cx="654120" cy="40284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3455280" y="4073040"/>
              <a:ext cx="654120" cy="40284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4107240" y="4011840"/>
              <a:ext cx="73080" cy="95760"/>
            </a:xfrm>
            <a:custGeom>
              <a:avLst/>
              <a:gdLst/>
              <a:ahLst/>
              <a:rect l="l" t="t" r="r" b="b"/>
              <a:pathLst>
                <a:path w="38" h="52">
                  <a:moveTo>
                    <a:pt x="38" y="0"/>
                  </a:moveTo>
                  <a:lnTo>
                    <a:pt x="13" y="27"/>
                  </a:lnTo>
                  <a:lnTo>
                    <a:pt x="0" y="48"/>
                  </a:lnTo>
                  <a:lnTo>
                    <a:pt x="13" y="52"/>
                  </a:lnTo>
                  <a:lnTo>
                    <a:pt x="29" y="46"/>
                  </a:lnTo>
                  <a:lnTo>
                    <a:pt x="31" y="25"/>
                  </a:lnTo>
                  <a:lnTo>
                    <a:pt x="38" y="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4107240" y="4011840"/>
              <a:ext cx="73080" cy="95760"/>
            </a:xfrm>
            <a:custGeom>
              <a:avLst/>
              <a:gdLst/>
              <a:ahLst/>
              <a:rect l="l" t="t" r="r" b="b"/>
              <a:pathLst>
                <a:path w="38" h="52">
                  <a:moveTo>
                    <a:pt x="38" y="0"/>
                  </a:moveTo>
                  <a:lnTo>
                    <a:pt x="13" y="27"/>
                  </a:lnTo>
                  <a:lnTo>
                    <a:pt x="0" y="48"/>
                  </a:lnTo>
                  <a:lnTo>
                    <a:pt x="13" y="52"/>
                  </a:lnTo>
                  <a:lnTo>
                    <a:pt x="29" y="46"/>
                  </a:lnTo>
                  <a:lnTo>
                    <a:pt x="31" y="25"/>
                  </a:lnTo>
                  <a:lnTo>
                    <a:pt x="38"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4107240" y="4011840"/>
              <a:ext cx="73080" cy="95760"/>
            </a:xfrm>
            <a:custGeom>
              <a:avLst/>
              <a:gdLst/>
              <a:ahLst/>
              <a:rect l="l" t="t" r="r" b="b"/>
              <a:pathLst>
                <a:path w="38" h="52">
                  <a:moveTo>
                    <a:pt x="38" y="0"/>
                  </a:moveTo>
                  <a:lnTo>
                    <a:pt x="13" y="27"/>
                  </a:lnTo>
                  <a:lnTo>
                    <a:pt x="0" y="48"/>
                  </a:lnTo>
                  <a:lnTo>
                    <a:pt x="13" y="52"/>
                  </a:lnTo>
                  <a:lnTo>
                    <a:pt x="29" y="46"/>
                  </a:lnTo>
                  <a:lnTo>
                    <a:pt x="31" y="25"/>
                  </a:lnTo>
                  <a:lnTo>
                    <a:pt x="38"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2792520" y="4180680"/>
              <a:ext cx="613080" cy="70704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2792520" y="4180680"/>
              <a:ext cx="613080" cy="70704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2792520" y="4180680"/>
              <a:ext cx="613080" cy="70704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2902680" y="4527720"/>
              <a:ext cx="41400" cy="83880"/>
            </a:xfrm>
            <a:custGeom>
              <a:avLst/>
              <a:gdLst/>
              <a:ahLst/>
              <a:rect l="l" t="t" r="r" b="b"/>
              <a:pathLst>
                <a:path w="21" h="45">
                  <a:moveTo>
                    <a:pt x="8" y="0"/>
                  </a:moveTo>
                  <a:lnTo>
                    <a:pt x="2" y="16"/>
                  </a:lnTo>
                  <a:lnTo>
                    <a:pt x="0" y="35"/>
                  </a:lnTo>
                  <a:lnTo>
                    <a:pt x="4" y="45"/>
                  </a:lnTo>
                  <a:lnTo>
                    <a:pt x="21" y="8"/>
                  </a:lnTo>
                  <a:lnTo>
                    <a:pt x="8" y="0"/>
                  </a:lnTo>
                  <a:close/>
                </a:path>
              </a:pathLst>
            </a:custGeom>
            <a:solidFill>
              <a:srgbClr val="b4ddc7"/>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0" name=""/>
            <p:cNvSpPr/>
            <p:nvPr/>
          </p:nvSpPr>
          <p:spPr>
            <a:xfrm>
              <a:off x="2902680" y="4527720"/>
              <a:ext cx="41400" cy="83880"/>
            </a:xfrm>
            <a:custGeom>
              <a:avLst/>
              <a:gdLst/>
              <a:ahLst/>
              <a:rect l="l" t="t" r="r" b="b"/>
              <a:pathLst>
                <a:path w="21" h="45">
                  <a:moveTo>
                    <a:pt x="8" y="0"/>
                  </a:moveTo>
                  <a:lnTo>
                    <a:pt x="2" y="16"/>
                  </a:lnTo>
                  <a:lnTo>
                    <a:pt x="0" y="35"/>
                  </a:lnTo>
                  <a:lnTo>
                    <a:pt x="4" y="45"/>
                  </a:lnTo>
                  <a:lnTo>
                    <a:pt x="21" y="8"/>
                  </a:lnTo>
                  <a:lnTo>
                    <a:pt x="8" y="0"/>
                  </a:lnTo>
                </a:path>
              </a:pathLst>
            </a:custGeom>
            <a:no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1" name=""/>
            <p:cNvSpPr/>
            <p:nvPr/>
          </p:nvSpPr>
          <p:spPr>
            <a:xfrm>
              <a:off x="2902680" y="4527720"/>
              <a:ext cx="41400" cy="83880"/>
            </a:xfrm>
            <a:custGeom>
              <a:avLst/>
              <a:gdLst/>
              <a:ahLst/>
              <a:rect l="l" t="t" r="r" b="b"/>
              <a:pathLst>
                <a:path w="21" h="45">
                  <a:moveTo>
                    <a:pt x="8" y="0"/>
                  </a:moveTo>
                  <a:lnTo>
                    <a:pt x="2" y="16"/>
                  </a:lnTo>
                  <a:lnTo>
                    <a:pt x="0" y="35"/>
                  </a:lnTo>
                  <a:lnTo>
                    <a:pt x="4" y="45"/>
                  </a:lnTo>
                  <a:lnTo>
                    <a:pt x="21" y="8"/>
                  </a:lnTo>
                  <a:lnTo>
                    <a:pt x="8" y="0"/>
                  </a:lnTo>
                </a:path>
              </a:pathLst>
            </a:custGeom>
            <a:no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2" name=""/>
            <p:cNvSpPr/>
            <p:nvPr/>
          </p:nvSpPr>
          <p:spPr>
            <a:xfrm>
              <a:off x="3127680" y="4948560"/>
              <a:ext cx="41400" cy="105480"/>
            </a:xfrm>
            <a:custGeom>
              <a:avLst/>
              <a:gdLst/>
              <a:ahLst/>
              <a:rect l="l" t="t" r="r" b="b"/>
              <a:pathLst>
                <a:path w="21" h="56">
                  <a:moveTo>
                    <a:pt x="21" y="17"/>
                  </a:moveTo>
                  <a:lnTo>
                    <a:pt x="17" y="0"/>
                  </a:lnTo>
                  <a:lnTo>
                    <a:pt x="10" y="17"/>
                  </a:lnTo>
                  <a:lnTo>
                    <a:pt x="0" y="46"/>
                  </a:lnTo>
                  <a:lnTo>
                    <a:pt x="10" y="56"/>
                  </a:lnTo>
                  <a:lnTo>
                    <a:pt x="21" y="17"/>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3127680" y="4948560"/>
              <a:ext cx="41400" cy="105480"/>
            </a:xfrm>
            <a:custGeom>
              <a:avLst/>
              <a:gdLst/>
              <a:ahLst/>
              <a:rect l="l" t="t" r="r" b="b"/>
              <a:pathLst>
                <a:path w="21" h="56">
                  <a:moveTo>
                    <a:pt x="21" y="17"/>
                  </a:moveTo>
                  <a:lnTo>
                    <a:pt x="17" y="0"/>
                  </a:lnTo>
                  <a:lnTo>
                    <a:pt x="10" y="17"/>
                  </a:lnTo>
                  <a:lnTo>
                    <a:pt x="0" y="46"/>
                  </a:lnTo>
                  <a:lnTo>
                    <a:pt x="10" y="56"/>
                  </a:lnTo>
                  <a:lnTo>
                    <a:pt x="21"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3127680" y="4948560"/>
              <a:ext cx="41400" cy="105480"/>
            </a:xfrm>
            <a:custGeom>
              <a:avLst/>
              <a:gdLst/>
              <a:ahLst/>
              <a:rect l="l" t="t" r="r" b="b"/>
              <a:pathLst>
                <a:path w="21" h="56">
                  <a:moveTo>
                    <a:pt x="21" y="17"/>
                  </a:moveTo>
                  <a:lnTo>
                    <a:pt x="17" y="0"/>
                  </a:lnTo>
                  <a:lnTo>
                    <a:pt x="10" y="17"/>
                  </a:lnTo>
                  <a:lnTo>
                    <a:pt x="0" y="46"/>
                  </a:lnTo>
                  <a:lnTo>
                    <a:pt x="10" y="56"/>
                  </a:lnTo>
                  <a:lnTo>
                    <a:pt x="21"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3000240" y="5035320"/>
              <a:ext cx="56160" cy="58680"/>
            </a:xfrm>
            <a:custGeom>
              <a:avLst/>
              <a:gdLst/>
              <a:ahLst/>
              <a:rect l="l" t="t" r="r" b="b"/>
              <a:pathLst>
                <a:path w="29" h="31">
                  <a:moveTo>
                    <a:pt x="11" y="8"/>
                  </a:moveTo>
                  <a:lnTo>
                    <a:pt x="7" y="0"/>
                  </a:lnTo>
                  <a:lnTo>
                    <a:pt x="0" y="12"/>
                  </a:lnTo>
                  <a:lnTo>
                    <a:pt x="7" y="27"/>
                  </a:lnTo>
                  <a:lnTo>
                    <a:pt x="29" y="31"/>
                  </a:lnTo>
                  <a:lnTo>
                    <a:pt x="29" y="12"/>
                  </a:lnTo>
                  <a:lnTo>
                    <a:pt x="11" y="8"/>
                  </a:lnTo>
                  <a:close/>
                </a:path>
              </a:pathLst>
            </a:custGeom>
            <a:solidFill>
              <a:srgbClr val="b4ddc7"/>
            </a:solid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6" name=""/>
            <p:cNvSpPr/>
            <p:nvPr/>
          </p:nvSpPr>
          <p:spPr>
            <a:xfrm>
              <a:off x="3000240" y="5035320"/>
              <a:ext cx="56160" cy="58680"/>
            </a:xfrm>
            <a:custGeom>
              <a:avLst/>
              <a:gdLst/>
              <a:ahLst/>
              <a:rect l="l" t="t" r="r" b="b"/>
              <a:pathLst>
                <a:path w="29" h="31">
                  <a:moveTo>
                    <a:pt x="11" y="8"/>
                  </a:moveTo>
                  <a:lnTo>
                    <a:pt x="7" y="0"/>
                  </a:lnTo>
                  <a:lnTo>
                    <a:pt x="0" y="12"/>
                  </a:lnTo>
                  <a:lnTo>
                    <a:pt x="7" y="27"/>
                  </a:lnTo>
                  <a:lnTo>
                    <a:pt x="29" y="31"/>
                  </a:lnTo>
                  <a:lnTo>
                    <a:pt x="29" y="12"/>
                  </a:lnTo>
                  <a:lnTo>
                    <a:pt x="11" y="8"/>
                  </a:lnTo>
                </a:path>
              </a:pathLst>
            </a:custGeom>
            <a:no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7" name=""/>
            <p:cNvSpPr/>
            <p:nvPr/>
          </p:nvSpPr>
          <p:spPr>
            <a:xfrm>
              <a:off x="3000240" y="5035320"/>
              <a:ext cx="56160" cy="58680"/>
            </a:xfrm>
            <a:custGeom>
              <a:avLst/>
              <a:gdLst/>
              <a:ahLst/>
              <a:rect l="l" t="t" r="r" b="b"/>
              <a:pathLst>
                <a:path w="29" h="31">
                  <a:moveTo>
                    <a:pt x="11" y="8"/>
                  </a:moveTo>
                  <a:lnTo>
                    <a:pt x="7" y="0"/>
                  </a:lnTo>
                  <a:lnTo>
                    <a:pt x="0" y="12"/>
                  </a:lnTo>
                  <a:lnTo>
                    <a:pt x="7" y="27"/>
                  </a:lnTo>
                  <a:lnTo>
                    <a:pt x="29" y="31"/>
                  </a:lnTo>
                  <a:lnTo>
                    <a:pt x="29" y="12"/>
                  </a:lnTo>
                  <a:lnTo>
                    <a:pt x="11" y="8"/>
                  </a:lnTo>
                </a:path>
              </a:pathLst>
            </a:custGeom>
            <a:noFill/>
            <a:ln w="0">
              <a:noFill/>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38" name=""/>
            <p:cNvSpPr/>
            <p:nvPr/>
          </p:nvSpPr>
          <p:spPr>
            <a:xfrm>
              <a:off x="2548800" y="4468680"/>
              <a:ext cx="43560" cy="47160"/>
            </a:xfrm>
            <a:custGeom>
              <a:avLst/>
              <a:gdLst/>
              <a:ahLst/>
              <a:rect l="l" t="t" r="r" b="b"/>
              <a:pathLst>
                <a:path w="22" h="25">
                  <a:moveTo>
                    <a:pt x="20" y="0"/>
                  </a:moveTo>
                  <a:lnTo>
                    <a:pt x="0" y="7"/>
                  </a:lnTo>
                  <a:lnTo>
                    <a:pt x="0" y="25"/>
                  </a:lnTo>
                  <a:lnTo>
                    <a:pt x="22" y="19"/>
                  </a:lnTo>
                  <a:lnTo>
                    <a:pt x="20" y="0"/>
                  </a:lnTo>
                  <a:close/>
                </a:path>
              </a:pathLst>
            </a:custGeom>
            <a:solidFill>
              <a:srgbClr val="b4ddc7"/>
            </a:solid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39" name=""/>
            <p:cNvSpPr/>
            <p:nvPr/>
          </p:nvSpPr>
          <p:spPr>
            <a:xfrm>
              <a:off x="2548800" y="4468680"/>
              <a:ext cx="43560" cy="47160"/>
            </a:xfrm>
            <a:custGeom>
              <a:avLst/>
              <a:gdLst/>
              <a:ahLst/>
              <a:rect l="l" t="t" r="r" b="b"/>
              <a:pathLst>
                <a:path w="22" h="25">
                  <a:moveTo>
                    <a:pt x="20" y="0"/>
                  </a:moveTo>
                  <a:lnTo>
                    <a:pt x="0" y="7"/>
                  </a:lnTo>
                  <a:lnTo>
                    <a:pt x="0" y="25"/>
                  </a:lnTo>
                  <a:lnTo>
                    <a:pt x="22" y="19"/>
                  </a:lnTo>
                  <a:lnTo>
                    <a:pt x="20" y="0"/>
                  </a:lnTo>
                </a:path>
              </a:pathLst>
            </a:custGeom>
            <a:no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40" name=""/>
            <p:cNvSpPr/>
            <p:nvPr/>
          </p:nvSpPr>
          <p:spPr>
            <a:xfrm>
              <a:off x="2548800" y="4468680"/>
              <a:ext cx="43560" cy="47160"/>
            </a:xfrm>
            <a:custGeom>
              <a:avLst/>
              <a:gdLst/>
              <a:ahLst/>
              <a:rect l="l" t="t" r="r" b="b"/>
              <a:pathLst>
                <a:path w="22" h="25">
                  <a:moveTo>
                    <a:pt x="20" y="0"/>
                  </a:moveTo>
                  <a:lnTo>
                    <a:pt x="0" y="7"/>
                  </a:lnTo>
                  <a:lnTo>
                    <a:pt x="0" y="25"/>
                  </a:lnTo>
                  <a:lnTo>
                    <a:pt x="22" y="19"/>
                  </a:lnTo>
                  <a:lnTo>
                    <a:pt x="20" y="0"/>
                  </a:lnTo>
                </a:path>
              </a:pathLst>
            </a:custGeom>
            <a:no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41" name=""/>
            <p:cNvSpPr/>
            <p:nvPr/>
          </p:nvSpPr>
          <p:spPr>
            <a:xfrm>
              <a:off x="2636280" y="4393800"/>
              <a:ext cx="46440" cy="56160"/>
            </a:xfrm>
            <a:custGeom>
              <a:avLst/>
              <a:gdLst/>
              <a:ahLst/>
              <a:rect l="l" t="t" r="r" b="b"/>
              <a:pathLst>
                <a:path w="23" h="30">
                  <a:moveTo>
                    <a:pt x="23" y="9"/>
                  </a:moveTo>
                  <a:lnTo>
                    <a:pt x="19" y="0"/>
                  </a:lnTo>
                  <a:lnTo>
                    <a:pt x="11" y="0"/>
                  </a:lnTo>
                  <a:lnTo>
                    <a:pt x="0" y="19"/>
                  </a:lnTo>
                  <a:lnTo>
                    <a:pt x="7" y="30"/>
                  </a:lnTo>
                  <a:lnTo>
                    <a:pt x="23" y="19"/>
                  </a:lnTo>
                  <a:lnTo>
                    <a:pt x="23" y="9"/>
                  </a:lnTo>
                  <a:close/>
                </a:path>
              </a:pathLst>
            </a:custGeom>
            <a:solidFill>
              <a:srgbClr val="b4ddc7"/>
            </a:solidFill>
            <a:ln w="0">
              <a:noFill/>
            </a:ln>
          </p:spPr>
          <p:style>
            <a:lnRef idx="0"/>
            <a:fillRef idx="0"/>
            <a:effectRef idx="0"/>
            <a:fontRef idx="minor"/>
          </p:style>
          <p:txBody>
            <a:bodyPr lIns="90000" rIns="90000" tIns="9360" bIns="9360" anchor="t">
              <a:noAutofit/>
            </a:bodyPr>
            <a:p>
              <a:endParaRPr b="0" lang="en-US" sz="2400" strike="noStrike" u="none">
                <a:solidFill>
                  <a:srgbClr val="000000"/>
                </a:solidFill>
                <a:effectLst/>
                <a:uFillTx/>
                <a:latin typeface="Times New Roman"/>
              </a:endParaRPr>
            </a:p>
          </p:txBody>
        </p:sp>
        <p:sp>
          <p:nvSpPr>
            <p:cNvPr id="42" name=""/>
            <p:cNvSpPr/>
            <p:nvPr/>
          </p:nvSpPr>
          <p:spPr>
            <a:xfrm>
              <a:off x="2636280" y="4393800"/>
              <a:ext cx="46440" cy="56160"/>
            </a:xfrm>
            <a:custGeom>
              <a:avLst/>
              <a:gdLst/>
              <a:ahLst/>
              <a:rect l="l" t="t" r="r" b="b"/>
              <a:pathLst>
                <a:path w="23" h="30">
                  <a:moveTo>
                    <a:pt x="23" y="9"/>
                  </a:moveTo>
                  <a:lnTo>
                    <a:pt x="19" y="0"/>
                  </a:lnTo>
                  <a:lnTo>
                    <a:pt x="11" y="0"/>
                  </a:lnTo>
                  <a:lnTo>
                    <a:pt x="0" y="19"/>
                  </a:lnTo>
                  <a:lnTo>
                    <a:pt x="7" y="30"/>
                  </a:lnTo>
                  <a:lnTo>
                    <a:pt x="23" y="19"/>
                  </a:lnTo>
                  <a:lnTo>
                    <a:pt x="23" y="9"/>
                  </a:lnTo>
                </a:path>
              </a:pathLst>
            </a:custGeom>
            <a:noFill/>
            <a:ln w="0">
              <a:noFill/>
            </a:ln>
          </p:spPr>
          <p:style>
            <a:lnRef idx="0"/>
            <a:fillRef idx="0"/>
            <a:effectRef idx="0"/>
            <a:fontRef idx="minor"/>
          </p:style>
          <p:txBody>
            <a:bodyPr lIns="90000" rIns="90000" tIns="9360" bIns="9360" anchor="t">
              <a:noAutofit/>
            </a:bodyPr>
            <a:p>
              <a:endParaRPr b="0" lang="en-US" sz="2400" strike="noStrike" u="none">
                <a:solidFill>
                  <a:srgbClr val="000000"/>
                </a:solidFill>
                <a:effectLst/>
                <a:uFillTx/>
                <a:latin typeface="Times New Roman"/>
              </a:endParaRPr>
            </a:p>
          </p:txBody>
        </p:sp>
        <p:sp>
          <p:nvSpPr>
            <p:cNvPr id="43" name=""/>
            <p:cNvSpPr/>
            <p:nvPr/>
          </p:nvSpPr>
          <p:spPr>
            <a:xfrm>
              <a:off x="2636280" y="4393800"/>
              <a:ext cx="46440" cy="56160"/>
            </a:xfrm>
            <a:custGeom>
              <a:avLst/>
              <a:gdLst/>
              <a:ahLst/>
              <a:rect l="l" t="t" r="r" b="b"/>
              <a:pathLst>
                <a:path w="23" h="30">
                  <a:moveTo>
                    <a:pt x="23" y="9"/>
                  </a:moveTo>
                  <a:lnTo>
                    <a:pt x="19" y="0"/>
                  </a:lnTo>
                  <a:lnTo>
                    <a:pt x="11" y="0"/>
                  </a:lnTo>
                  <a:lnTo>
                    <a:pt x="0" y="19"/>
                  </a:lnTo>
                  <a:lnTo>
                    <a:pt x="7" y="30"/>
                  </a:lnTo>
                  <a:lnTo>
                    <a:pt x="23" y="19"/>
                  </a:lnTo>
                  <a:lnTo>
                    <a:pt x="23" y="9"/>
                  </a:lnTo>
                </a:path>
              </a:pathLst>
            </a:custGeom>
            <a:noFill/>
            <a:ln w="0">
              <a:noFill/>
            </a:ln>
          </p:spPr>
          <p:style>
            <a:lnRef idx="0"/>
            <a:fillRef idx="0"/>
            <a:effectRef idx="0"/>
            <a:fontRef idx="minor"/>
          </p:style>
          <p:txBody>
            <a:bodyPr lIns="90000" rIns="90000" tIns="9360" bIns="9360" anchor="t">
              <a:noAutofit/>
            </a:bodyPr>
            <a:p>
              <a:endParaRPr b="0" lang="en-US" sz="2400" strike="noStrike" u="none">
                <a:solidFill>
                  <a:srgbClr val="000000"/>
                </a:solidFill>
                <a:effectLst/>
                <a:uFillTx/>
                <a:latin typeface="Times New Roman"/>
              </a:endParaRPr>
            </a:p>
          </p:txBody>
        </p:sp>
        <p:sp>
          <p:nvSpPr>
            <p:cNvPr id="44" name=""/>
            <p:cNvSpPr/>
            <p:nvPr/>
          </p:nvSpPr>
          <p:spPr>
            <a:xfrm>
              <a:off x="2812680" y="4190400"/>
              <a:ext cx="21600" cy="37080"/>
            </a:xfrm>
            <a:custGeom>
              <a:avLst/>
              <a:gdLst/>
              <a:ahLst/>
              <a:rect l="l" t="t" r="r" b="b"/>
              <a:pathLst>
                <a:path w="11" h="19">
                  <a:moveTo>
                    <a:pt x="2" y="0"/>
                  </a:moveTo>
                  <a:lnTo>
                    <a:pt x="0" y="10"/>
                  </a:lnTo>
                  <a:lnTo>
                    <a:pt x="2" y="19"/>
                  </a:lnTo>
                  <a:lnTo>
                    <a:pt x="11" y="12"/>
                  </a:lnTo>
                  <a:lnTo>
                    <a:pt x="2" y="0"/>
                  </a:lnTo>
                  <a:close/>
                </a:path>
              </a:pathLst>
            </a:custGeom>
            <a:solidFill>
              <a:srgbClr val="b4ddc7"/>
            </a:solidFill>
            <a:ln w="0">
              <a:noFill/>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45" name=""/>
            <p:cNvSpPr/>
            <p:nvPr/>
          </p:nvSpPr>
          <p:spPr>
            <a:xfrm>
              <a:off x="2812680" y="4190400"/>
              <a:ext cx="21600" cy="37080"/>
            </a:xfrm>
            <a:custGeom>
              <a:avLst/>
              <a:gdLst/>
              <a:ahLst/>
              <a:rect l="l" t="t" r="r" b="b"/>
              <a:pathLst>
                <a:path w="11" h="19">
                  <a:moveTo>
                    <a:pt x="2" y="0"/>
                  </a:moveTo>
                  <a:lnTo>
                    <a:pt x="0" y="10"/>
                  </a:lnTo>
                  <a:lnTo>
                    <a:pt x="2" y="19"/>
                  </a:lnTo>
                  <a:lnTo>
                    <a:pt x="11" y="12"/>
                  </a:lnTo>
                  <a:lnTo>
                    <a:pt x="2" y="0"/>
                  </a:lnTo>
                </a:path>
              </a:pathLst>
            </a:custGeom>
            <a:noFill/>
            <a:ln w="0">
              <a:noFill/>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46" name=""/>
            <p:cNvSpPr/>
            <p:nvPr/>
          </p:nvSpPr>
          <p:spPr>
            <a:xfrm>
              <a:off x="2812680" y="4190400"/>
              <a:ext cx="21600" cy="37080"/>
            </a:xfrm>
            <a:custGeom>
              <a:avLst/>
              <a:gdLst/>
              <a:ahLst/>
              <a:rect l="l" t="t" r="r" b="b"/>
              <a:pathLst>
                <a:path w="11" h="19">
                  <a:moveTo>
                    <a:pt x="2" y="0"/>
                  </a:moveTo>
                  <a:lnTo>
                    <a:pt x="0" y="10"/>
                  </a:lnTo>
                  <a:lnTo>
                    <a:pt x="2" y="19"/>
                  </a:lnTo>
                  <a:lnTo>
                    <a:pt x="11" y="12"/>
                  </a:lnTo>
                  <a:lnTo>
                    <a:pt x="2" y="0"/>
                  </a:lnTo>
                </a:path>
              </a:pathLst>
            </a:custGeom>
            <a:noFill/>
            <a:ln w="0">
              <a:noFill/>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47" name=""/>
            <p:cNvSpPr/>
            <p:nvPr/>
          </p:nvSpPr>
          <p:spPr>
            <a:xfrm>
              <a:off x="2673000" y="4082760"/>
              <a:ext cx="34200" cy="53280"/>
            </a:xfrm>
            <a:custGeom>
              <a:avLst/>
              <a:gdLst/>
              <a:ahLst/>
              <a:rect l="l" t="t" r="r" b="b"/>
              <a:pathLst>
                <a:path w="17" h="29">
                  <a:moveTo>
                    <a:pt x="11" y="0"/>
                  </a:moveTo>
                  <a:lnTo>
                    <a:pt x="0" y="18"/>
                  </a:lnTo>
                  <a:lnTo>
                    <a:pt x="6" y="29"/>
                  </a:lnTo>
                  <a:lnTo>
                    <a:pt x="17" y="20"/>
                  </a:lnTo>
                  <a:lnTo>
                    <a:pt x="11" y="0"/>
                  </a:lnTo>
                  <a:close/>
                </a:path>
              </a:pathLst>
            </a:custGeom>
            <a:solidFill>
              <a:srgbClr val="b4ddc7"/>
            </a:solidFill>
            <a:ln w="0">
              <a:noFill/>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48" name=""/>
            <p:cNvSpPr/>
            <p:nvPr/>
          </p:nvSpPr>
          <p:spPr>
            <a:xfrm>
              <a:off x="2673000" y="4082760"/>
              <a:ext cx="34200" cy="53280"/>
            </a:xfrm>
            <a:custGeom>
              <a:avLst/>
              <a:gdLst/>
              <a:ahLst/>
              <a:rect l="l" t="t" r="r" b="b"/>
              <a:pathLst>
                <a:path w="17" h="29">
                  <a:moveTo>
                    <a:pt x="11" y="0"/>
                  </a:moveTo>
                  <a:lnTo>
                    <a:pt x="0" y="18"/>
                  </a:lnTo>
                  <a:lnTo>
                    <a:pt x="6" y="29"/>
                  </a:lnTo>
                  <a:lnTo>
                    <a:pt x="17" y="20"/>
                  </a:lnTo>
                  <a:lnTo>
                    <a:pt x="11" y="0"/>
                  </a:lnTo>
                </a:path>
              </a:pathLst>
            </a:custGeom>
            <a:noFill/>
            <a:ln w="0">
              <a:noFill/>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49" name=""/>
            <p:cNvSpPr/>
            <p:nvPr/>
          </p:nvSpPr>
          <p:spPr>
            <a:xfrm>
              <a:off x="2673000" y="4082760"/>
              <a:ext cx="34200" cy="53280"/>
            </a:xfrm>
            <a:custGeom>
              <a:avLst/>
              <a:gdLst/>
              <a:ahLst/>
              <a:rect l="l" t="t" r="r" b="b"/>
              <a:pathLst>
                <a:path w="17" h="29">
                  <a:moveTo>
                    <a:pt x="11" y="0"/>
                  </a:moveTo>
                  <a:lnTo>
                    <a:pt x="0" y="18"/>
                  </a:lnTo>
                  <a:lnTo>
                    <a:pt x="6" y="29"/>
                  </a:lnTo>
                  <a:lnTo>
                    <a:pt x="17" y="20"/>
                  </a:lnTo>
                  <a:lnTo>
                    <a:pt x="11" y="0"/>
                  </a:lnTo>
                </a:path>
              </a:pathLst>
            </a:custGeom>
            <a:noFill/>
            <a:ln w="0">
              <a:noFill/>
            </a:ln>
          </p:spPr>
          <p:style>
            <a:lnRef idx="0"/>
            <a:fillRef idx="0"/>
            <a:effectRef idx="0"/>
            <a:fontRef idx="minor"/>
          </p:style>
          <p:txBody>
            <a:bodyPr lIns="90000" rIns="90000" tIns="6480" bIns="6480" anchor="t">
              <a:noAutofit/>
            </a:bodyPr>
            <a:p>
              <a:endParaRPr b="0" lang="en-US" sz="2400" strike="noStrike" u="none">
                <a:solidFill>
                  <a:srgbClr val="000000"/>
                </a:solidFill>
                <a:effectLst/>
                <a:uFillTx/>
                <a:latin typeface="Times New Roman"/>
              </a:endParaRPr>
            </a:p>
          </p:txBody>
        </p:sp>
        <p:sp>
          <p:nvSpPr>
            <p:cNvPr id="50" name=""/>
            <p:cNvSpPr/>
            <p:nvPr/>
          </p:nvSpPr>
          <p:spPr>
            <a:xfrm>
              <a:off x="2719440" y="3996000"/>
              <a:ext cx="29160" cy="83880"/>
            </a:xfrm>
            <a:custGeom>
              <a:avLst/>
              <a:gdLst/>
              <a:ahLst/>
              <a:rect l="l" t="t" r="r" b="b"/>
              <a:pathLst>
                <a:path w="15" h="45">
                  <a:moveTo>
                    <a:pt x="6" y="0"/>
                  </a:moveTo>
                  <a:lnTo>
                    <a:pt x="15" y="8"/>
                  </a:lnTo>
                  <a:lnTo>
                    <a:pt x="15" y="27"/>
                  </a:lnTo>
                  <a:lnTo>
                    <a:pt x="9" y="45"/>
                  </a:lnTo>
                  <a:lnTo>
                    <a:pt x="2" y="33"/>
                  </a:lnTo>
                  <a:lnTo>
                    <a:pt x="0" y="12"/>
                  </a:lnTo>
                  <a:lnTo>
                    <a:pt x="6" y="0"/>
                  </a:lnTo>
                  <a:close/>
                </a:path>
              </a:pathLst>
            </a:custGeom>
            <a:solidFill>
              <a:srgbClr val="b4ddc7"/>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1" name=""/>
            <p:cNvSpPr/>
            <p:nvPr/>
          </p:nvSpPr>
          <p:spPr>
            <a:xfrm>
              <a:off x="2719440" y="3996000"/>
              <a:ext cx="29160" cy="83880"/>
            </a:xfrm>
            <a:custGeom>
              <a:avLst/>
              <a:gdLst/>
              <a:ahLst/>
              <a:rect l="l" t="t" r="r" b="b"/>
              <a:pathLst>
                <a:path w="15" h="45">
                  <a:moveTo>
                    <a:pt x="6" y="0"/>
                  </a:moveTo>
                  <a:lnTo>
                    <a:pt x="15" y="8"/>
                  </a:lnTo>
                  <a:lnTo>
                    <a:pt x="15" y="27"/>
                  </a:lnTo>
                  <a:lnTo>
                    <a:pt x="9" y="45"/>
                  </a:lnTo>
                  <a:lnTo>
                    <a:pt x="2" y="33"/>
                  </a:lnTo>
                  <a:lnTo>
                    <a:pt x="0" y="12"/>
                  </a:lnTo>
                  <a:lnTo>
                    <a:pt x="6" y="0"/>
                  </a:lnTo>
                </a:path>
              </a:pathLst>
            </a:custGeom>
            <a:no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2" name=""/>
            <p:cNvSpPr/>
            <p:nvPr/>
          </p:nvSpPr>
          <p:spPr>
            <a:xfrm>
              <a:off x="2719440" y="3996000"/>
              <a:ext cx="29160" cy="83880"/>
            </a:xfrm>
            <a:custGeom>
              <a:avLst/>
              <a:gdLst/>
              <a:ahLst/>
              <a:rect l="l" t="t" r="r" b="b"/>
              <a:pathLst>
                <a:path w="15" h="45">
                  <a:moveTo>
                    <a:pt x="6" y="0"/>
                  </a:moveTo>
                  <a:lnTo>
                    <a:pt x="15" y="8"/>
                  </a:lnTo>
                  <a:lnTo>
                    <a:pt x="15" y="27"/>
                  </a:lnTo>
                  <a:lnTo>
                    <a:pt x="9" y="45"/>
                  </a:lnTo>
                  <a:lnTo>
                    <a:pt x="2" y="33"/>
                  </a:lnTo>
                  <a:lnTo>
                    <a:pt x="0" y="12"/>
                  </a:lnTo>
                  <a:lnTo>
                    <a:pt x="6" y="0"/>
                  </a:lnTo>
                </a:path>
              </a:pathLst>
            </a:custGeom>
            <a:no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3" name=""/>
            <p:cNvSpPr/>
            <p:nvPr/>
          </p:nvSpPr>
          <p:spPr>
            <a:xfrm>
              <a:off x="3098520" y="3283920"/>
              <a:ext cx="33480" cy="18360"/>
            </a:xfrm>
            <a:custGeom>
              <a:avLst/>
              <a:gdLst/>
              <a:ahLst/>
              <a:rect l="l" t="t" r="r" b="b"/>
              <a:pathLst>
                <a:path w="17" h="11">
                  <a:moveTo>
                    <a:pt x="7" y="0"/>
                  </a:moveTo>
                  <a:lnTo>
                    <a:pt x="0" y="5"/>
                  </a:lnTo>
                  <a:lnTo>
                    <a:pt x="0" y="7"/>
                  </a:lnTo>
                  <a:lnTo>
                    <a:pt x="5" y="11"/>
                  </a:lnTo>
                  <a:lnTo>
                    <a:pt x="17" y="3"/>
                  </a:lnTo>
                  <a:lnTo>
                    <a:pt x="7" y="0"/>
                  </a:lnTo>
                  <a:close/>
                </a:path>
              </a:pathLst>
            </a:custGeom>
            <a:solidFill>
              <a:srgbClr val="b4ddc7"/>
            </a:solid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54" name=""/>
            <p:cNvSpPr/>
            <p:nvPr/>
          </p:nvSpPr>
          <p:spPr>
            <a:xfrm>
              <a:off x="3098520" y="3283920"/>
              <a:ext cx="33480" cy="18360"/>
            </a:xfrm>
            <a:custGeom>
              <a:avLst/>
              <a:gdLst/>
              <a:ahLst/>
              <a:rect l="l" t="t" r="r" b="b"/>
              <a:pathLst>
                <a:path w="17" h="11">
                  <a:moveTo>
                    <a:pt x="7" y="0"/>
                  </a:moveTo>
                  <a:lnTo>
                    <a:pt x="0" y="5"/>
                  </a:lnTo>
                  <a:lnTo>
                    <a:pt x="0" y="7"/>
                  </a:lnTo>
                  <a:lnTo>
                    <a:pt x="5" y="11"/>
                  </a:lnTo>
                  <a:lnTo>
                    <a:pt x="17" y="3"/>
                  </a:lnTo>
                  <a:lnTo>
                    <a:pt x="7" y="0"/>
                  </a:lnTo>
                </a:path>
              </a:pathLst>
            </a:custGeom>
            <a:no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55" name=""/>
            <p:cNvSpPr/>
            <p:nvPr/>
          </p:nvSpPr>
          <p:spPr>
            <a:xfrm>
              <a:off x="3098520" y="3283920"/>
              <a:ext cx="33480" cy="18360"/>
            </a:xfrm>
            <a:custGeom>
              <a:avLst/>
              <a:gdLst/>
              <a:ahLst/>
              <a:rect l="l" t="t" r="r" b="b"/>
              <a:pathLst>
                <a:path w="17" h="11">
                  <a:moveTo>
                    <a:pt x="7" y="0"/>
                  </a:moveTo>
                  <a:lnTo>
                    <a:pt x="0" y="5"/>
                  </a:lnTo>
                  <a:lnTo>
                    <a:pt x="0" y="7"/>
                  </a:lnTo>
                  <a:lnTo>
                    <a:pt x="5" y="11"/>
                  </a:lnTo>
                  <a:lnTo>
                    <a:pt x="17" y="3"/>
                  </a:lnTo>
                  <a:lnTo>
                    <a:pt x="7" y="0"/>
                  </a:lnTo>
                </a:path>
              </a:pathLst>
            </a:custGeom>
            <a:noFill/>
            <a:ln w="0">
              <a:noFill/>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Times New Roman"/>
              </a:endParaRPr>
            </a:p>
          </p:txBody>
        </p:sp>
        <p:sp>
          <p:nvSpPr>
            <p:cNvPr id="56" name=""/>
            <p:cNvSpPr/>
            <p:nvPr/>
          </p:nvSpPr>
          <p:spPr>
            <a:xfrm>
              <a:off x="1911240" y="4284000"/>
              <a:ext cx="180360" cy="7956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close/>
                </a:path>
              </a:pathLst>
            </a:custGeom>
            <a:solidFill>
              <a:srgbClr val="b4ddc7"/>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57" name=""/>
            <p:cNvSpPr/>
            <p:nvPr/>
          </p:nvSpPr>
          <p:spPr>
            <a:xfrm>
              <a:off x="1911240" y="4284000"/>
              <a:ext cx="180360" cy="7956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path>
              </a:pathLst>
            </a:custGeom>
            <a:no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58" name=""/>
            <p:cNvSpPr/>
            <p:nvPr/>
          </p:nvSpPr>
          <p:spPr>
            <a:xfrm>
              <a:off x="1911240" y="4284000"/>
              <a:ext cx="180360" cy="7956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path>
              </a:pathLst>
            </a:custGeom>
            <a:no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59" name=""/>
            <p:cNvSpPr/>
            <p:nvPr/>
          </p:nvSpPr>
          <p:spPr>
            <a:xfrm>
              <a:off x="1263600" y="6512760"/>
              <a:ext cx="41400" cy="39600"/>
            </a:xfrm>
            <a:custGeom>
              <a:avLst/>
              <a:gdLst/>
              <a:ahLst/>
              <a:rect l="l" t="t" r="r" b="b"/>
              <a:pathLst>
                <a:path w="21" h="21">
                  <a:moveTo>
                    <a:pt x="4" y="0"/>
                  </a:moveTo>
                  <a:lnTo>
                    <a:pt x="14" y="2"/>
                  </a:lnTo>
                  <a:lnTo>
                    <a:pt x="21" y="7"/>
                  </a:lnTo>
                  <a:lnTo>
                    <a:pt x="21" y="15"/>
                  </a:lnTo>
                  <a:lnTo>
                    <a:pt x="18" y="19"/>
                  </a:lnTo>
                  <a:lnTo>
                    <a:pt x="4" y="21"/>
                  </a:lnTo>
                  <a:lnTo>
                    <a:pt x="0" y="11"/>
                  </a:lnTo>
                  <a:lnTo>
                    <a:pt x="4" y="0"/>
                  </a:lnTo>
                  <a:close/>
                </a:path>
              </a:pathLst>
            </a:custGeom>
            <a:solidFill>
              <a:srgbClr val="b4ddc7"/>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60" name=""/>
            <p:cNvSpPr/>
            <p:nvPr/>
          </p:nvSpPr>
          <p:spPr>
            <a:xfrm>
              <a:off x="1263600" y="6512760"/>
              <a:ext cx="41400" cy="39600"/>
            </a:xfrm>
            <a:custGeom>
              <a:avLst/>
              <a:gdLst/>
              <a:ahLst/>
              <a:rect l="l" t="t" r="r" b="b"/>
              <a:pathLst>
                <a:path w="21" h="21">
                  <a:moveTo>
                    <a:pt x="4" y="0"/>
                  </a:moveTo>
                  <a:lnTo>
                    <a:pt x="14" y="2"/>
                  </a:lnTo>
                  <a:lnTo>
                    <a:pt x="21" y="7"/>
                  </a:lnTo>
                  <a:lnTo>
                    <a:pt x="21" y="15"/>
                  </a:lnTo>
                  <a:lnTo>
                    <a:pt x="18" y="19"/>
                  </a:lnTo>
                  <a:lnTo>
                    <a:pt x="4" y="21"/>
                  </a:lnTo>
                  <a:lnTo>
                    <a:pt x="0" y="11"/>
                  </a:lnTo>
                  <a:lnTo>
                    <a:pt x="4" y="0"/>
                  </a:lnTo>
                </a:path>
              </a:pathLst>
            </a:custGeom>
            <a:no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61" name=""/>
            <p:cNvSpPr/>
            <p:nvPr/>
          </p:nvSpPr>
          <p:spPr>
            <a:xfrm>
              <a:off x="1263600" y="6512760"/>
              <a:ext cx="41400" cy="39600"/>
            </a:xfrm>
            <a:custGeom>
              <a:avLst/>
              <a:gdLst/>
              <a:ahLst/>
              <a:rect l="l" t="t" r="r" b="b"/>
              <a:pathLst>
                <a:path w="21" h="21">
                  <a:moveTo>
                    <a:pt x="4" y="0"/>
                  </a:moveTo>
                  <a:lnTo>
                    <a:pt x="14" y="2"/>
                  </a:lnTo>
                  <a:lnTo>
                    <a:pt x="21" y="7"/>
                  </a:lnTo>
                  <a:lnTo>
                    <a:pt x="21" y="15"/>
                  </a:lnTo>
                  <a:lnTo>
                    <a:pt x="18" y="19"/>
                  </a:lnTo>
                  <a:lnTo>
                    <a:pt x="4" y="21"/>
                  </a:lnTo>
                  <a:lnTo>
                    <a:pt x="0" y="11"/>
                  </a:lnTo>
                  <a:lnTo>
                    <a:pt x="4" y="0"/>
                  </a:lnTo>
                </a:path>
              </a:pathLst>
            </a:custGeom>
            <a:no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62" name=""/>
            <p:cNvSpPr/>
            <p:nvPr/>
          </p:nvSpPr>
          <p:spPr>
            <a:xfrm>
              <a:off x="1356480" y="6491520"/>
              <a:ext cx="45720" cy="47160"/>
            </a:xfrm>
            <a:custGeom>
              <a:avLst/>
              <a:gdLst/>
              <a:ahLst/>
              <a:rect l="l" t="t" r="r" b="b"/>
              <a:pathLst>
                <a:path w="23" h="25">
                  <a:moveTo>
                    <a:pt x="4" y="15"/>
                  </a:moveTo>
                  <a:lnTo>
                    <a:pt x="0" y="12"/>
                  </a:lnTo>
                  <a:lnTo>
                    <a:pt x="16" y="6"/>
                  </a:lnTo>
                  <a:lnTo>
                    <a:pt x="21" y="0"/>
                  </a:lnTo>
                  <a:lnTo>
                    <a:pt x="23" y="8"/>
                  </a:lnTo>
                  <a:lnTo>
                    <a:pt x="19" y="19"/>
                  </a:lnTo>
                  <a:lnTo>
                    <a:pt x="8" y="25"/>
                  </a:lnTo>
                  <a:lnTo>
                    <a:pt x="4" y="15"/>
                  </a:lnTo>
                  <a:close/>
                </a:path>
              </a:pathLst>
            </a:custGeom>
            <a:solidFill>
              <a:srgbClr val="b4ddc7"/>
            </a:solid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63" name=""/>
            <p:cNvSpPr/>
            <p:nvPr/>
          </p:nvSpPr>
          <p:spPr>
            <a:xfrm>
              <a:off x="1356480" y="6491520"/>
              <a:ext cx="45720" cy="47160"/>
            </a:xfrm>
            <a:custGeom>
              <a:avLst/>
              <a:gdLst/>
              <a:ahLst/>
              <a:rect l="l" t="t" r="r" b="b"/>
              <a:pathLst>
                <a:path w="23" h="25">
                  <a:moveTo>
                    <a:pt x="4" y="15"/>
                  </a:moveTo>
                  <a:lnTo>
                    <a:pt x="0" y="12"/>
                  </a:lnTo>
                  <a:lnTo>
                    <a:pt x="16" y="6"/>
                  </a:lnTo>
                  <a:lnTo>
                    <a:pt x="21" y="0"/>
                  </a:lnTo>
                  <a:lnTo>
                    <a:pt x="23" y="8"/>
                  </a:lnTo>
                  <a:lnTo>
                    <a:pt x="19" y="19"/>
                  </a:lnTo>
                  <a:lnTo>
                    <a:pt x="8" y="25"/>
                  </a:lnTo>
                  <a:lnTo>
                    <a:pt x="4" y="15"/>
                  </a:lnTo>
                </a:path>
              </a:pathLst>
            </a:custGeom>
            <a:no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64" name=""/>
            <p:cNvSpPr/>
            <p:nvPr/>
          </p:nvSpPr>
          <p:spPr>
            <a:xfrm>
              <a:off x="1356480" y="6491520"/>
              <a:ext cx="45720" cy="47160"/>
            </a:xfrm>
            <a:custGeom>
              <a:avLst/>
              <a:gdLst/>
              <a:ahLst/>
              <a:rect l="l" t="t" r="r" b="b"/>
              <a:pathLst>
                <a:path w="23" h="25">
                  <a:moveTo>
                    <a:pt x="4" y="15"/>
                  </a:moveTo>
                  <a:lnTo>
                    <a:pt x="0" y="12"/>
                  </a:lnTo>
                  <a:lnTo>
                    <a:pt x="16" y="6"/>
                  </a:lnTo>
                  <a:lnTo>
                    <a:pt x="21" y="0"/>
                  </a:lnTo>
                  <a:lnTo>
                    <a:pt x="23" y="8"/>
                  </a:lnTo>
                  <a:lnTo>
                    <a:pt x="19" y="19"/>
                  </a:lnTo>
                  <a:lnTo>
                    <a:pt x="8" y="25"/>
                  </a:lnTo>
                  <a:lnTo>
                    <a:pt x="4" y="15"/>
                  </a:lnTo>
                </a:path>
              </a:pathLst>
            </a:custGeom>
            <a:noFill/>
            <a:ln w="0">
              <a:noFill/>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Times New Roman"/>
              </a:endParaRPr>
            </a:p>
          </p:txBody>
        </p:sp>
        <p:sp>
          <p:nvSpPr>
            <p:cNvPr id="65" name=""/>
            <p:cNvSpPr/>
            <p:nvPr/>
          </p:nvSpPr>
          <p:spPr>
            <a:xfrm>
              <a:off x="2282400" y="5913360"/>
              <a:ext cx="136800" cy="17568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2282400" y="5913360"/>
              <a:ext cx="136800" cy="17568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2282400" y="5913360"/>
              <a:ext cx="136800" cy="17568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2592720" y="5651280"/>
              <a:ext cx="21960" cy="54000"/>
            </a:xfrm>
            <a:custGeom>
              <a:avLst/>
              <a:gdLst/>
              <a:ahLst/>
              <a:rect l="l" t="t" r="r" b="b"/>
              <a:pathLst>
                <a:path w="11" h="29">
                  <a:moveTo>
                    <a:pt x="7" y="17"/>
                  </a:moveTo>
                  <a:lnTo>
                    <a:pt x="11" y="27"/>
                  </a:lnTo>
                  <a:lnTo>
                    <a:pt x="5" y="29"/>
                  </a:lnTo>
                  <a:lnTo>
                    <a:pt x="0" y="21"/>
                  </a:lnTo>
                  <a:lnTo>
                    <a:pt x="0" y="12"/>
                  </a:lnTo>
                  <a:lnTo>
                    <a:pt x="2" y="0"/>
                  </a:lnTo>
                  <a:lnTo>
                    <a:pt x="5" y="15"/>
                  </a:lnTo>
                  <a:lnTo>
                    <a:pt x="7" y="17"/>
                  </a:lnTo>
                  <a:close/>
                </a:path>
              </a:pathLst>
            </a:custGeom>
            <a:solidFill>
              <a:srgbClr val="b4ddc7"/>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69" name=""/>
            <p:cNvSpPr/>
            <p:nvPr/>
          </p:nvSpPr>
          <p:spPr>
            <a:xfrm>
              <a:off x="2592720" y="5651280"/>
              <a:ext cx="21960" cy="54000"/>
            </a:xfrm>
            <a:custGeom>
              <a:avLst/>
              <a:gdLst/>
              <a:ahLst/>
              <a:rect l="l" t="t" r="r" b="b"/>
              <a:pathLst>
                <a:path w="11" h="29">
                  <a:moveTo>
                    <a:pt x="7" y="17"/>
                  </a:moveTo>
                  <a:lnTo>
                    <a:pt x="11" y="27"/>
                  </a:lnTo>
                  <a:lnTo>
                    <a:pt x="5" y="29"/>
                  </a:lnTo>
                  <a:lnTo>
                    <a:pt x="0" y="21"/>
                  </a:lnTo>
                  <a:lnTo>
                    <a:pt x="0" y="12"/>
                  </a:lnTo>
                  <a:lnTo>
                    <a:pt x="2" y="0"/>
                  </a:lnTo>
                  <a:lnTo>
                    <a:pt x="5" y="15"/>
                  </a:lnTo>
                  <a:lnTo>
                    <a:pt x="7" y="17"/>
                  </a:lnTo>
                </a:path>
              </a:pathLst>
            </a:custGeom>
            <a:no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0" name=""/>
            <p:cNvSpPr/>
            <p:nvPr/>
          </p:nvSpPr>
          <p:spPr>
            <a:xfrm>
              <a:off x="2592720" y="5651280"/>
              <a:ext cx="21960" cy="54000"/>
            </a:xfrm>
            <a:custGeom>
              <a:avLst/>
              <a:gdLst/>
              <a:ahLst/>
              <a:rect l="l" t="t" r="r" b="b"/>
              <a:pathLst>
                <a:path w="11" h="29">
                  <a:moveTo>
                    <a:pt x="7" y="17"/>
                  </a:moveTo>
                  <a:lnTo>
                    <a:pt x="11" y="27"/>
                  </a:lnTo>
                  <a:lnTo>
                    <a:pt x="5" y="29"/>
                  </a:lnTo>
                  <a:lnTo>
                    <a:pt x="0" y="21"/>
                  </a:lnTo>
                  <a:lnTo>
                    <a:pt x="0" y="12"/>
                  </a:lnTo>
                  <a:lnTo>
                    <a:pt x="2" y="0"/>
                  </a:lnTo>
                  <a:lnTo>
                    <a:pt x="5" y="15"/>
                  </a:lnTo>
                  <a:lnTo>
                    <a:pt x="7" y="17"/>
                  </a:lnTo>
                </a:path>
              </a:pathLst>
            </a:custGeom>
            <a:no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1" name=""/>
            <p:cNvSpPr/>
            <p:nvPr/>
          </p:nvSpPr>
          <p:spPr>
            <a:xfrm>
              <a:off x="2692800" y="5506200"/>
              <a:ext cx="87480" cy="7956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close/>
                </a:path>
              </a:pathLst>
            </a:custGeom>
            <a:solidFill>
              <a:srgbClr val="b4ddc7"/>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2" name=""/>
            <p:cNvSpPr/>
            <p:nvPr/>
          </p:nvSpPr>
          <p:spPr>
            <a:xfrm>
              <a:off x="2692800" y="5506200"/>
              <a:ext cx="87480" cy="7956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path>
              </a:pathLst>
            </a:custGeom>
            <a:no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3" name=""/>
            <p:cNvSpPr/>
            <p:nvPr/>
          </p:nvSpPr>
          <p:spPr>
            <a:xfrm>
              <a:off x="2692800" y="5506200"/>
              <a:ext cx="87480" cy="7956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path>
              </a:pathLst>
            </a:custGeom>
            <a:no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4" name=""/>
            <p:cNvSpPr/>
            <p:nvPr/>
          </p:nvSpPr>
          <p:spPr>
            <a:xfrm>
              <a:off x="1666800" y="6407640"/>
              <a:ext cx="38520" cy="3960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close/>
                </a:path>
              </a:pathLst>
            </a:custGeom>
            <a:solidFill>
              <a:srgbClr val="b4ddc7"/>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5" name=""/>
            <p:cNvSpPr/>
            <p:nvPr/>
          </p:nvSpPr>
          <p:spPr>
            <a:xfrm>
              <a:off x="1666800" y="6407640"/>
              <a:ext cx="38520" cy="3960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path>
              </a:pathLst>
            </a:custGeom>
            <a:no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6" name=""/>
            <p:cNvSpPr/>
            <p:nvPr/>
          </p:nvSpPr>
          <p:spPr>
            <a:xfrm>
              <a:off x="1666800" y="6407640"/>
              <a:ext cx="38520" cy="3960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path>
              </a:pathLst>
            </a:custGeom>
            <a:no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7" name=""/>
            <p:cNvSpPr/>
            <p:nvPr/>
          </p:nvSpPr>
          <p:spPr>
            <a:xfrm>
              <a:off x="8495280" y="914400"/>
              <a:ext cx="114480" cy="8676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close/>
                </a:path>
              </a:pathLst>
            </a:custGeom>
            <a:solidFill>
              <a:srgbClr val="b4ddc7"/>
            </a:solidFill>
            <a:ln w="0">
              <a:noFill/>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Times New Roman"/>
              </a:endParaRPr>
            </a:p>
          </p:txBody>
        </p:sp>
        <p:sp>
          <p:nvSpPr>
            <p:cNvPr id="78" name=""/>
            <p:cNvSpPr/>
            <p:nvPr/>
          </p:nvSpPr>
          <p:spPr>
            <a:xfrm>
              <a:off x="8495280" y="914400"/>
              <a:ext cx="114480" cy="8676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path>
              </a:pathLst>
            </a:custGeom>
            <a:noFill/>
            <a:ln w="0">
              <a:noFill/>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Times New Roman"/>
              </a:endParaRPr>
            </a:p>
          </p:txBody>
        </p:sp>
        <p:sp>
          <p:nvSpPr>
            <p:cNvPr id="79" name=""/>
            <p:cNvSpPr/>
            <p:nvPr/>
          </p:nvSpPr>
          <p:spPr>
            <a:xfrm>
              <a:off x="8495280" y="914400"/>
              <a:ext cx="114480" cy="8676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path>
              </a:pathLst>
            </a:custGeom>
            <a:noFill/>
            <a:ln w="0">
              <a:noFill/>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Times New Roman"/>
              </a:endParaRPr>
            </a:p>
          </p:txBody>
        </p:sp>
        <p:sp>
          <p:nvSpPr>
            <p:cNvPr id="80" name=""/>
            <p:cNvSpPr/>
            <p:nvPr/>
          </p:nvSpPr>
          <p:spPr>
            <a:xfrm>
              <a:off x="7930800" y="1136880"/>
              <a:ext cx="236880" cy="16164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7930800" y="1136880"/>
              <a:ext cx="236880" cy="16164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a:off x="7930800" y="1136880"/>
              <a:ext cx="236880" cy="16164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7271640" y="1312560"/>
              <a:ext cx="487800" cy="26676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a:off x="7271640" y="1312560"/>
              <a:ext cx="487800" cy="26676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a:off x="7271640" y="1312560"/>
              <a:ext cx="487800" cy="26676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7168320" y="1727280"/>
              <a:ext cx="87840" cy="39600"/>
            </a:xfrm>
            <a:custGeom>
              <a:avLst/>
              <a:gdLst/>
              <a:ahLst/>
              <a:rect l="l" t="t" r="r" b="b"/>
              <a:pathLst>
                <a:path w="46" h="21">
                  <a:moveTo>
                    <a:pt x="36" y="0"/>
                  </a:moveTo>
                  <a:lnTo>
                    <a:pt x="46" y="4"/>
                  </a:lnTo>
                  <a:lnTo>
                    <a:pt x="34" y="11"/>
                  </a:lnTo>
                  <a:lnTo>
                    <a:pt x="11" y="21"/>
                  </a:lnTo>
                  <a:lnTo>
                    <a:pt x="0" y="15"/>
                  </a:lnTo>
                  <a:lnTo>
                    <a:pt x="11" y="7"/>
                  </a:lnTo>
                  <a:lnTo>
                    <a:pt x="36" y="0"/>
                  </a:lnTo>
                  <a:close/>
                </a:path>
              </a:pathLst>
            </a:custGeom>
            <a:solidFill>
              <a:srgbClr val="b4ddc7"/>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7" name=""/>
            <p:cNvSpPr/>
            <p:nvPr/>
          </p:nvSpPr>
          <p:spPr>
            <a:xfrm>
              <a:off x="7168320" y="1727280"/>
              <a:ext cx="87840" cy="39600"/>
            </a:xfrm>
            <a:custGeom>
              <a:avLst/>
              <a:gdLst/>
              <a:ahLst/>
              <a:rect l="l" t="t" r="r" b="b"/>
              <a:pathLst>
                <a:path w="46" h="21">
                  <a:moveTo>
                    <a:pt x="36" y="0"/>
                  </a:moveTo>
                  <a:lnTo>
                    <a:pt x="46" y="4"/>
                  </a:lnTo>
                  <a:lnTo>
                    <a:pt x="34" y="11"/>
                  </a:lnTo>
                  <a:lnTo>
                    <a:pt x="11" y="21"/>
                  </a:lnTo>
                  <a:lnTo>
                    <a:pt x="0" y="15"/>
                  </a:lnTo>
                  <a:lnTo>
                    <a:pt x="11" y="7"/>
                  </a:lnTo>
                  <a:lnTo>
                    <a:pt x="36" y="0"/>
                  </a:lnTo>
                </a:path>
              </a:pathLst>
            </a:custGeom>
            <a:no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8" name=""/>
            <p:cNvSpPr/>
            <p:nvPr/>
          </p:nvSpPr>
          <p:spPr>
            <a:xfrm>
              <a:off x="7168320" y="1727280"/>
              <a:ext cx="87840" cy="39600"/>
            </a:xfrm>
            <a:custGeom>
              <a:avLst/>
              <a:gdLst/>
              <a:ahLst/>
              <a:rect l="l" t="t" r="r" b="b"/>
              <a:pathLst>
                <a:path w="46" h="21">
                  <a:moveTo>
                    <a:pt x="36" y="0"/>
                  </a:moveTo>
                  <a:lnTo>
                    <a:pt x="46" y="4"/>
                  </a:lnTo>
                  <a:lnTo>
                    <a:pt x="34" y="11"/>
                  </a:lnTo>
                  <a:lnTo>
                    <a:pt x="11" y="21"/>
                  </a:lnTo>
                  <a:lnTo>
                    <a:pt x="0" y="15"/>
                  </a:lnTo>
                  <a:lnTo>
                    <a:pt x="11" y="7"/>
                  </a:lnTo>
                  <a:lnTo>
                    <a:pt x="36" y="0"/>
                  </a:lnTo>
                </a:path>
              </a:pathLst>
            </a:custGeom>
            <a:no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9" name=""/>
            <p:cNvSpPr/>
            <p:nvPr/>
          </p:nvSpPr>
          <p:spPr>
            <a:xfrm>
              <a:off x="6875280" y="1567800"/>
              <a:ext cx="226800" cy="20124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6875280" y="1567800"/>
              <a:ext cx="226800" cy="20124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6875280" y="1567800"/>
              <a:ext cx="226800" cy="20124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92" name=""/>
          <p:cNvSpPr/>
          <p:nvPr/>
        </p:nvSpPr>
        <p:spPr>
          <a:xfrm>
            <a:off x="4028400" y="5470560"/>
            <a:ext cx="1866600" cy="1008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ea typeface="ＭＳ Ｐゴシック"/>
              </a:rPr>
              <a:t>Houston</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cc"/>
                </a:solidFill>
                <a:effectLst/>
                <a:uFillTx/>
                <a:latin typeface="Arial"/>
                <a:ea typeface="ＭＳ Ｐゴシック"/>
              </a:rPr>
              <a:t>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ja-JP" sz="2000" strike="noStrike" u="none">
                <a:solidFill>
                  <a:srgbClr val="3333cc"/>
                </a:solidFill>
                <a:effectLst/>
                <a:uFillTx/>
                <a:latin typeface="Arial"/>
                <a:ea typeface="ＭＳ Ｐゴシック"/>
              </a:rPr>
              <a:t>平成</a:t>
            </a:r>
            <a:r>
              <a:rPr b="0" lang="ja-JP" sz="2000" strike="noStrike" u="none">
                <a:solidFill>
                  <a:srgbClr val="3333cc"/>
                </a:solidFill>
                <a:effectLst/>
                <a:uFillTx/>
                <a:latin typeface="Arial"/>
                <a:ea typeface="ＭＳ Ｐゴシック"/>
              </a:rPr>
              <a:t>12</a:t>
            </a:r>
            <a:r>
              <a:rPr b="0" lang="ja-JP" sz="2000" strike="noStrike" u="none">
                <a:solidFill>
                  <a:srgbClr val="3333cc"/>
                </a:solidFill>
                <a:effectLst/>
                <a:uFillTx/>
                <a:latin typeface="Arial"/>
                <a:ea typeface="ＭＳ Ｐゴシック"/>
              </a:rPr>
              <a:t>年</a:t>
            </a:r>
            <a:r>
              <a:rPr b="0" lang="ja-JP" sz="2000" strike="noStrike" u="none">
                <a:solidFill>
                  <a:srgbClr val="3333cc"/>
                </a:solidFill>
                <a:effectLst/>
                <a:uFillTx/>
                <a:latin typeface="Arial"/>
                <a:ea typeface="ＭＳ Ｐゴシック"/>
              </a:rPr>
              <a:t>4</a:t>
            </a:r>
            <a:r>
              <a:rPr b="0" lang="ja-JP" sz="2000" strike="noStrike" u="none">
                <a:solidFill>
                  <a:srgbClr val="3333cc"/>
                </a:solidFill>
                <a:effectLst/>
                <a:uFillTx/>
                <a:latin typeface="Arial"/>
                <a:ea typeface="ＭＳ Ｐゴシック"/>
              </a:rPr>
              <a:t>月</a:t>
            </a:r>
            <a:endParaRPr b="0" lang="en-US" sz="2000" strike="noStrike" u="none">
              <a:solidFill>
                <a:srgbClr val="000000"/>
              </a:solidFill>
              <a:effectLst/>
              <a:uFillTx/>
              <a:latin typeface="Times New Roman"/>
            </a:endParaRPr>
          </a:p>
        </p:txBody>
      </p:sp>
      <p:sp>
        <p:nvSpPr>
          <p:cNvPr id="93" name=""/>
          <p:cNvSpPr/>
          <p:nvPr/>
        </p:nvSpPr>
        <p:spPr>
          <a:xfrm>
            <a:off x="1864440" y="3759120"/>
            <a:ext cx="6179040" cy="947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ea typeface="ＭＳ Ｐゴシック"/>
              </a:rPr>
              <a:t>Government and Regulatory Affairs</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ea typeface="ＭＳ Ｐゴシック"/>
              </a:rPr>
              <a:t>Near Term Strategy</a:t>
            </a:r>
            <a:endParaRPr b="0" lang="en-US" sz="2800" strike="noStrike" u="none">
              <a:solidFill>
                <a:srgbClr val="000000"/>
              </a:solidFill>
              <a:effectLst/>
              <a:uFillTx/>
              <a:latin typeface="Times New Roman"/>
            </a:endParaRPr>
          </a:p>
        </p:txBody>
      </p:sp>
      <p:graphicFrame>
        <p:nvGraphicFramePr>
          <p:cNvPr id="94" name=""/>
          <p:cNvGraphicFramePr/>
          <p:nvPr/>
        </p:nvGraphicFramePr>
        <p:xfrm>
          <a:off x="4113360" y="152280"/>
          <a:ext cx="1654200" cy="1646280"/>
        </p:xfrm>
        <a:graphic>
          <a:graphicData uri="http://schemas.openxmlformats.org/presentationml/2006/ole">
            <p:oleObj progId="Word.Document.12" r:id="rId1" spid="">
              <p:embed/>
              <p:pic>
                <p:nvPicPr>
                  <p:cNvPr id="95" name="" descr=""/>
                  <p:cNvPicPr/>
                  <p:nvPr/>
                </p:nvPicPr>
                <p:blipFill>
                  <a:blip r:embed="rId2"/>
                  <a:stretch/>
                </p:blipFill>
                <p:spPr>
                  <a:xfrm>
                    <a:off x="4113360" y="152280"/>
                    <a:ext cx="1654200" cy="1646280"/>
                  </a:xfrm>
                  <a:prstGeom prst="rect">
                    <a:avLst/>
                  </a:prstGeom>
                  <a:noFill/>
                  <a:ln w="0">
                    <a:noFill/>
                  </a:ln>
                </p:spPr>
              </p:pic>
            </p:oleObj>
          </a:graphicData>
        </a:graphic>
      </p:graphicFrame>
      <p:sp>
        <p:nvSpPr>
          <p:cNvPr id="96" name=""/>
          <p:cNvSpPr/>
          <p:nvPr/>
        </p:nvSpPr>
        <p:spPr>
          <a:xfrm>
            <a:off x="3567240" y="1803240"/>
            <a:ext cx="2690640" cy="4291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ja-JP" sz="2200" strike="noStrike" u="none">
                <a:solidFill>
                  <a:srgbClr val="3333cc"/>
                </a:solidFill>
                <a:effectLst/>
                <a:uFillTx/>
                <a:latin typeface="Arial"/>
                <a:ea typeface="ＭＳ Ｐゴシック"/>
              </a:rPr>
              <a:t>エンロン　ジャパン</a:t>
            </a:r>
            <a:endParaRPr b="0" lang="en-US"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0" name=""/>
          <p:cNvSpPr/>
          <p:nvPr/>
        </p:nvSpPr>
        <p:spPr>
          <a:xfrm>
            <a:off x="743040" y="1676520"/>
            <a:ext cx="8324640" cy="411480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b2b2b2"/>
                </a:solidFill>
                <a:effectLst/>
                <a:uFillTx/>
                <a:latin typeface="Arial"/>
              </a:rPr>
              <a:t>Enron Japan</a:t>
            </a:r>
            <a:br>
              <a:rPr sz="2800"/>
            </a:br>
            <a:br>
              <a:rPr sz="2800"/>
            </a:br>
            <a:r>
              <a:rPr b="1" lang="en-US" sz="2800" strike="noStrike" u="none">
                <a:solidFill>
                  <a:srgbClr val="b2b2b2"/>
                </a:solidFill>
                <a:effectLst/>
                <a:uFillTx/>
                <a:latin typeface="Arial"/>
              </a:rPr>
              <a:t>Political Environment</a:t>
            </a:r>
            <a:br>
              <a:rPr sz="2800"/>
            </a:br>
            <a:br>
              <a:rPr sz="2800"/>
            </a:br>
            <a:r>
              <a:rPr b="1" lang="en-US" sz="2800" strike="noStrike" u="none">
                <a:solidFill>
                  <a:srgbClr val="3333cc"/>
                </a:solidFill>
                <a:effectLst/>
                <a:uFillTx/>
                <a:latin typeface="Arial"/>
              </a:rPr>
              <a:t>Near Term Strategy</a:t>
            </a:r>
            <a:br>
              <a:rPr sz="2800"/>
            </a:br>
            <a:br>
              <a:rPr sz="2800"/>
            </a:br>
            <a:r>
              <a:rPr b="1" lang="en-US" sz="2800" strike="noStrike" u="none">
                <a:solidFill>
                  <a:srgbClr val="b2b2b2"/>
                </a:solidFill>
                <a:effectLst/>
                <a:uFillTx/>
                <a:latin typeface="Arial"/>
              </a:rPr>
              <a:t>Master Contracts Development</a:t>
            </a:r>
            <a:br>
              <a:rPr sz="2800"/>
            </a:br>
            <a:br>
              <a:rPr sz="2800"/>
            </a:br>
            <a:r>
              <a:rPr b="1" lang="en-US" sz="2800" strike="noStrike" u="none">
                <a:solidFill>
                  <a:srgbClr val="b2b2b2"/>
                </a:solidFill>
                <a:effectLst/>
                <a:uFillTx/>
                <a:latin typeface="Arial"/>
              </a:rPr>
              <a:t>Progress to Date</a:t>
            </a:r>
            <a:br>
              <a:rPr sz="2800"/>
            </a:br>
            <a:br>
              <a:rPr sz="2800"/>
            </a:br>
            <a:br>
              <a:rPr sz="2800"/>
            </a:br>
            <a:endParaRPr b="0" lang="en-US" sz="2800" strike="noStrike" u="none">
              <a:solidFill>
                <a:srgbClr val="000000"/>
              </a:solidFill>
              <a:effectLst/>
              <a:uFillTx/>
              <a:latin typeface="Times New Roman"/>
            </a:endParaRPr>
          </a:p>
        </p:txBody>
      </p:sp>
      <p:sp>
        <p:nvSpPr>
          <p:cNvPr id="261" name=""/>
          <p:cNvSpPr/>
          <p:nvPr/>
        </p:nvSpPr>
        <p:spPr>
          <a:xfrm>
            <a:off x="2895480" y="2895480"/>
            <a:ext cx="0" cy="6098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2" name=""/>
          <p:cNvSpPr/>
          <p:nvPr/>
        </p:nvSpPr>
        <p:spPr>
          <a:xfrm>
            <a:off x="6858000" y="2895480"/>
            <a:ext cx="0" cy="6098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3" name="PlaceHolder 1"/>
          <p:cNvSpPr>
            <a:spLocks noGrp="1"/>
          </p:cNvSpPr>
          <p:nvPr>
            <p:ph type="title"/>
          </p:nvPr>
        </p:nvSpPr>
        <p:spPr>
          <a:xfrm>
            <a:off x="228240" y="228240"/>
            <a:ext cx="944892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ea typeface="ＭＳ Ｐゴシック"/>
              </a:rPr>
              <a:t>Near Term Regulatory Strategy Overview</a:t>
            </a:r>
            <a:endParaRPr b="1" lang="en-US" sz="2400" strike="noStrike" u="none">
              <a:solidFill>
                <a:srgbClr val="0000ff"/>
              </a:solidFill>
              <a:effectLst/>
              <a:uFillTx/>
              <a:latin typeface="Arial"/>
            </a:endParaRPr>
          </a:p>
        </p:txBody>
      </p:sp>
      <p:sp>
        <p:nvSpPr>
          <p:cNvPr id="264" name=""/>
          <p:cNvSpPr/>
          <p:nvPr/>
        </p:nvSpPr>
        <p:spPr>
          <a:xfrm rot="16200000">
            <a:off x="2406600" y="-46080"/>
            <a:ext cx="687240" cy="3976560"/>
          </a:xfrm>
          <a:prstGeom prst="rect">
            <a:avLst/>
          </a:prstGeom>
          <a:solidFill>
            <a:srgbClr val="ccccff"/>
          </a:solidFill>
          <a:ln w="0">
            <a:noFill/>
          </a:ln>
        </p:spPr>
        <p:style>
          <a:lnRef idx="0"/>
          <a:fillRef idx="0"/>
          <a:effectRef idx="0"/>
          <a:fontRef idx="minor"/>
        </p:style>
        <p:txBody>
          <a:bodyPr wrap="none" lIns="46800" rIns="46800" tIns="90000" bIns="90000" anchor="ctr"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Phase 1</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April - May</a:t>
            </a:r>
            <a:endParaRPr b="0" lang="en-US" sz="1200" strike="noStrike" u="none">
              <a:solidFill>
                <a:srgbClr val="000000"/>
              </a:solidFill>
              <a:effectLst/>
              <a:uFillTx/>
              <a:latin typeface="Times New Roman"/>
            </a:endParaRPr>
          </a:p>
        </p:txBody>
      </p:sp>
      <p:sp>
        <p:nvSpPr>
          <p:cNvPr id="265" name=""/>
          <p:cNvSpPr/>
          <p:nvPr/>
        </p:nvSpPr>
        <p:spPr>
          <a:xfrm>
            <a:off x="762120" y="2438280"/>
            <a:ext cx="3976560" cy="3962520"/>
          </a:xfrm>
          <a:prstGeom prst="rect">
            <a:avLst/>
          </a:prstGeom>
          <a:solidFill>
            <a:srgbClr val="ffffff">
              <a:alpha val="50000"/>
            </a:srgbClr>
          </a:solidFill>
          <a:ln w="12600">
            <a:solidFill>
              <a:srgbClr val="000000"/>
            </a:solidFill>
            <a:miter/>
          </a:ln>
        </p:spPr>
        <p:style>
          <a:lnRef idx="0"/>
          <a:fillRef idx="0"/>
          <a:effectRef idx="0"/>
          <a:fontRef idx="minor"/>
        </p:style>
        <p:txBody>
          <a:bodyPr lIns="45720" rIns="4572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Support existing business initiatives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Develop contracts to permit power trading (Wheeling and Purchase/Sale)</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Complete map out of government and regulatory environment</a:t>
            </a:r>
            <a:endParaRPr b="0" lang="en-US" sz="1000" strike="noStrike" u="none">
              <a:solidFill>
                <a:srgbClr val="000000"/>
              </a:solidFill>
              <a:effectLst/>
              <a:uFillTx/>
              <a:latin typeface="Times New Roman"/>
            </a:endParaRPr>
          </a:p>
          <a:p>
            <a:pPr lvl="1" marL="3430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Bureaucracy: MITI, MOF, MPT,FTC</a:t>
            </a:r>
            <a:endParaRPr b="0" lang="en-US" sz="900" strike="noStrike" u="none">
              <a:solidFill>
                <a:srgbClr val="000000"/>
              </a:solidFill>
              <a:effectLst/>
              <a:uFillTx/>
              <a:latin typeface="Times New Roman"/>
            </a:endParaRPr>
          </a:p>
          <a:p>
            <a:pPr lvl="1" marL="3430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Government and political power brokers</a:t>
            </a:r>
            <a:endParaRPr b="0" lang="en-US" sz="900" strike="noStrike" u="none">
              <a:solidFill>
                <a:srgbClr val="000000"/>
              </a:solidFill>
              <a:effectLst/>
              <a:uFillTx/>
              <a:latin typeface="Times New Roman"/>
            </a:endParaRPr>
          </a:p>
          <a:p>
            <a:pPr lvl="1" marL="3430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Deliberative bodies (denjishin)</a:t>
            </a:r>
            <a:endParaRPr b="0" lang="en-US" sz="900" strike="noStrike" u="none">
              <a:solidFill>
                <a:srgbClr val="000000"/>
              </a:solidFill>
              <a:effectLst/>
              <a:uFillTx/>
              <a:latin typeface="Times New Roman"/>
            </a:endParaRPr>
          </a:p>
          <a:p>
            <a:pPr lvl="1" marL="3430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Industrial associations</a:t>
            </a:r>
            <a:endParaRPr b="0" lang="en-US" sz="900" strike="noStrike" u="none">
              <a:solidFill>
                <a:srgbClr val="000000"/>
              </a:solidFill>
              <a:effectLst/>
              <a:uFillTx/>
              <a:latin typeface="Times New Roman"/>
            </a:endParaRPr>
          </a:p>
          <a:p>
            <a:pPr lvl="1" marL="3430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International and bilateral organizations</a:t>
            </a:r>
            <a:endParaRPr b="0" lang="en-US" sz="900" strike="noStrike" u="none">
              <a:solidFill>
                <a:srgbClr val="000000"/>
              </a:solidFill>
              <a:effectLst/>
              <a:uFillTx/>
              <a:latin typeface="Times New Roman"/>
            </a:endParaRPr>
          </a:p>
          <a:p>
            <a:pPr lvl="1" marL="3430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Identify</a:t>
            </a:r>
            <a:endParaRPr b="0" lang="en-US" sz="1000" strike="noStrike" u="none">
              <a:solidFill>
                <a:srgbClr val="000000"/>
              </a:solidFill>
              <a:effectLst/>
              <a:uFillTx/>
              <a:latin typeface="Times New Roman"/>
            </a:endParaRPr>
          </a:p>
          <a:p>
            <a:pPr lvl="1" marL="3430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key decision makers</a:t>
            </a:r>
            <a:endParaRPr b="0" lang="en-US" sz="900" strike="noStrike" u="none">
              <a:solidFill>
                <a:srgbClr val="000000"/>
              </a:solidFill>
              <a:effectLst/>
              <a:uFillTx/>
              <a:latin typeface="Times New Roman"/>
            </a:endParaRPr>
          </a:p>
          <a:p>
            <a:pPr lvl="1" marL="3430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decision making processes</a:t>
            </a:r>
            <a:endParaRPr b="0" lang="en-US" sz="900" strike="noStrike" u="none">
              <a:solidFill>
                <a:srgbClr val="000000"/>
              </a:solidFill>
              <a:effectLst/>
              <a:uFillTx/>
              <a:latin typeface="Times New Roman"/>
            </a:endParaRPr>
          </a:p>
          <a:p>
            <a:pPr lvl="1" marL="3430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political constraints</a:t>
            </a:r>
            <a:endParaRPr b="0" lang="en-US" sz="900" strike="noStrike" u="none">
              <a:solidFill>
                <a:srgbClr val="000000"/>
              </a:solidFill>
              <a:effectLst/>
              <a:uFillTx/>
              <a:latin typeface="Times New Roman"/>
            </a:endParaRPr>
          </a:p>
          <a:p>
            <a:pPr lvl="1" marL="343080" indent="-114480">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 </a:t>
            </a:r>
            <a:endParaRPr b="0" lang="en-US" sz="9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Maintain and further develop existing relationships with regulators and USG</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Develop e-commerce regulatory strategy</a:t>
            </a:r>
            <a:r>
              <a:rPr b="1" lang="en-US" sz="900" strike="noStrike" u="none">
                <a:solidFill>
                  <a:srgbClr val="ff0000"/>
                </a:solidFill>
                <a:effectLst/>
                <a:uFillTx/>
                <a:latin typeface="Arial"/>
                <a:ea typeface="ＭＳ Ｐゴシック"/>
              </a:rPr>
              <a:t> </a:t>
            </a:r>
            <a:endParaRPr b="0" lang="en-US" sz="900" strike="noStrike" u="none">
              <a:solidFill>
                <a:srgbClr val="000000"/>
              </a:solidFill>
              <a:effectLst/>
              <a:uFillTx/>
              <a:latin typeface="Times New Roman"/>
            </a:endParaRPr>
          </a:p>
          <a:p>
            <a:pPr lvl="1" marL="343080" indent="-114480">
              <a:lnSpc>
                <a:spcPct val="100000"/>
              </a:lnSpc>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266" name=""/>
          <p:cNvSpPr/>
          <p:nvPr/>
        </p:nvSpPr>
        <p:spPr>
          <a:xfrm rot="16200000">
            <a:off x="6765120" y="-48600"/>
            <a:ext cx="685800" cy="3976920"/>
          </a:xfrm>
          <a:prstGeom prst="rect">
            <a:avLst/>
          </a:prstGeom>
          <a:solidFill>
            <a:srgbClr val="ccccff"/>
          </a:solidFill>
          <a:ln w="0">
            <a:noFill/>
          </a:ln>
        </p:spPr>
        <p:style>
          <a:lnRef idx="0"/>
          <a:fillRef idx="0"/>
          <a:effectRef idx="0"/>
          <a:fontRef idx="minor"/>
        </p:style>
        <p:txBody>
          <a:bodyPr wrap="none" lIns="46800" rIns="46800" tIns="90000" bIns="90000" anchor="ctr"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Phase 2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May - September</a:t>
            </a:r>
            <a:endParaRPr b="0" lang="en-US" sz="1200" strike="noStrike" u="none">
              <a:solidFill>
                <a:srgbClr val="000000"/>
              </a:solidFill>
              <a:effectLst/>
              <a:uFillTx/>
              <a:latin typeface="Times New Roman"/>
            </a:endParaRPr>
          </a:p>
        </p:txBody>
      </p:sp>
      <p:sp>
        <p:nvSpPr>
          <p:cNvPr id="267" name=""/>
          <p:cNvSpPr/>
          <p:nvPr/>
        </p:nvSpPr>
        <p:spPr>
          <a:xfrm>
            <a:off x="5119560" y="2438280"/>
            <a:ext cx="3976920" cy="3962520"/>
          </a:xfrm>
          <a:prstGeom prst="rect">
            <a:avLst/>
          </a:prstGeom>
          <a:solidFill>
            <a:srgbClr val="ffffff">
              <a:alpha val="50000"/>
            </a:srgbClr>
          </a:solidFill>
          <a:ln w="12600">
            <a:solidFill>
              <a:srgbClr val="000000"/>
            </a:solidFill>
            <a:miter/>
          </a:ln>
        </p:spPr>
        <p:style>
          <a:lnRef idx="0"/>
          <a:fillRef idx="0"/>
          <a:effectRef idx="0"/>
          <a:fontRef idx="minor"/>
        </p:style>
        <p:txBody>
          <a:bodyPr lIns="45720" rIns="4572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Continue supporting existing business initiatives</a:t>
            </a:r>
            <a:endParaRPr b="0" lang="en-US" sz="1000" strike="noStrike" u="none">
              <a:solidFill>
                <a:srgbClr val="000000"/>
              </a:solidFill>
              <a:effectLst/>
              <a:uFillTx/>
              <a:latin typeface="Times New Roman"/>
            </a:endParaRPr>
          </a:p>
          <a:p>
            <a:pPr marL="114480" indent="-114480">
              <a:lnSpc>
                <a:spcPct val="9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9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Move power trading contracts from standard Japanese utility format to Enron preferred format</a:t>
            </a:r>
            <a:endParaRPr b="0" lang="en-US" sz="1000" strike="noStrike" u="none">
              <a:solidFill>
                <a:srgbClr val="000000"/>
              </a:solidFill>
              <a:effectLst/>
              <a:uFillTx/>
              <a:latin typeface="Times New Roman"/>
            </a:endParaRPr>
          </a:p>
          <a:p>
            <a:pPr marL="114480" indent="-114480">
              <a:lnSpc>
                <a:spcPct val="9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9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Review and comment on mid year wheeling tariff review</a:t>
            </a:r>
            <a:endParaRPr b="0" lang="en-US" sz="1000" strike="noStrike" u="none">
              <a:solidFill>
                <a:srgbClr val="000000"/>
              </a:solidFill>
              <a:effectLst/>
              <a:uFillTx/>
              <a:latin typeface="Times New Roman"/>
            </a:endParaRPr>
          </a:p>
          <a:p>
            <a:pPr marL="114480" indent="-114480">
              <a:lnSpc>
                <a:spcPct val="9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9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Expand relationships, targeting relevant decision makers</a:t>
            </a:r>
            <a:endParaRPr b="0" lang="en-US" sz="1000" strike="noStrike" u="none">
              <a:solidFill>
                <a:srgbClr val="000000"/>
              </a:solidFill>
              <a:effectLst/>
              <a:uFillTx/>
              <a:latin typeface="Times New Roman"/>
            </a:endParaRPr>
          </a:p>
          <a:p>
            <a:pPr marL="114480" indent="-114480">
              <a:lnSpc>
                <a:spcPct val="9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9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Assist with ongoing Government/regulator education</a:t>
            </a:r>
            <a:endParaRPr b="0" lang="en-US" sz="1000" strike="noStrike" u="none">
              <a:solidFill>
                <a:srgbClr val="000000"/>
              </a:solidFill>
              <a:effectLst/>
              <a:uFillTx/>
              <a:latin typeface="Times New Roman"/>
            </a:endParaRPr>
          </a:p>
          <a:p>
            <a:pPr marL="114480" indent="-114480">
              <a:lnSpc>
                <a:spcPct val="9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9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Shape policy in key areas of concern in electricity</a:t>
            </a:r>
            <a:endParaRPr b="0" lang="en-US" sz="1000" strike="noStrike" u="none">
              <a:solidFill>
                <a:srgbClr val="000000"/>
              </a:solidFill>
              <a:effectLst/>
              <a:uFillTx/>
              <a:latin typeface="Times New Roman"/>
            </a:endParaRPr>
          </a:p>
          <a:p>
            <a:pPr lvl="1" marL="343080" indent="-114480">
              <a:lnSpc>
                <a:spcPct val="9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Continuation of the reform process</a:t>
            </a:r>
            <a:endParaRPr b="0" lang="en-US" sz="900" strike="noStrike" u="none">
              <a:solidFill>
                <a:srgbClr val="000000"/>
              </a:solidFill>
              <a:effectLst/>
              <a:uFillTx/>
              <a:latin typeface="Times New Roman"/>
            </a:endParaRPr>
          </a:p>
          <a:p>
            <a:pPr lvl="1" marL="343080" indent="-114480">
              <a:lnSpc>
                <a:spcPct val="9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Dispute resolution</a:t>
            </a:r>
            <a:endParaRPr b="0" lang="en-US" sz="900" strike="noStrike" u="none">
              <a:solidFill>
                <a:srgbClr val="000000"/>
              </a:solidFill>
              <a:effectLst/>
              <a:uFillTx/>
              <a:latin typeface="Times New Roman"/>
            </a:endParaRPr>
          </a:p>
          <a:p>
            <a:pPr lvl="1" marL="343080" indent="-114480">
              <a:lnSpc>
                <a:spcPct val="9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Anti competition regulation</a:t>
            </a:r>
            <a:endParaRPr b="0" lang="en-US" sz="900" strike="noStrike" u="none">
              <a:solidFill>
                <a:srgbClr val="000000"/>
              </a:solidFill>
              <a:effectLst/>
              <a:uFillTx/>
              <a:latin typeface="Times New Roman"/>
            </a:endParaRPr>
          </a:p>
          <a:p>
            <a:pPr lvl="1" marL="343080" indent="-114480">
              <a:lnSpc>
                <a:spcPct val="9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Information disclosure</a:t>
            </a:r>
            <a:endParaRPr b="0" lang="en-US" sz="900" strike="noStrike" u="none">
              <a:solidFill>
                <a:srgbClr val="000000"/>
              </a:solidFill>
              <a:effectLst/>
              <a:uFillTx/>
              <a:latin typeface="Times New Roman"/>
            </a:endParaRPr>
          </a:p>
          <a:p>
            <a:pPr lvl="1" marL="343080" indent="-114480">
              <a:lnSpc>
                <a:spcPct val="9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Utility unbundling</a:t>
            </a:r>
            <a:endParaRPr b="0" lang="en-US" sz="900" strike="noStrike" u="none">
              <a:solidFill>
                <a:srgbClr val="000000"/>
              </a:solidFill>
              <a:effectLst/>
              <a:uFillTx/>
              <a:latin typeface="Times New Roman"/>
            </a:endParaRPr>
          </a:p>
          <a:p>
            <a:pPr lvl="1" marL="343080" indent="-114480">
              <a:lnSpc>
                <a:spcPct val="9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Gas reform</a:t>
            </a:r>
            <a:endParaRPr b="0" lang="en-US" sz="900" strike="noStrike" u="none">
              <a:solidFill>
                <a:srgbClr val="000000"/>
              </a:solidFill>
              <a:effectLst/>
              <a:uFillTx/>
              <a:latin typeface="Times New Roman"/>
            </a:endParaRPr>
          </a:p>
          <a:p>
            <a:pPr marL="114480" indent="-114480">
              <a:lnSpc>
                <a:spcPct val="9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9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Identify potential regulatory changes impacting the business</a:t>
            </a:r>
            <a:endParaRPr b="0" lang="en-US" sz="1000" strike="noStrike" u="none">
              <a:solidFill>
                <a:srgbClr val="000000"/>
              </a:solidFill>
              <a:effectLst/>
              <a:uFillTx/>
              <a:latin typeface="Times New Roman"/>
            </a:endParaRPr>
          </a:p>
          <a:p>
            <a:pPr marL="114480" indent="-114480">
              <a:lnSpc>
                <a:spcPct val="9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9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Implement e-commerce strategy</a:t>
            </a:r>
            <a:endParaRPr b="0" lang="en-US" sz="1000" strike="noStrike" u="none">
              <a:solidFill>
                <a:srgbClr val="000000"/>
              </a:solidFill>
              <a:effectLst/>
              <a:uFillTx/>
              <a:latin typeface="Times New Roman"/>
            </a:endParaRPr>
          </a:p>
          <a:p>
            <a:pPr marL="114480" indent="-114480">
              <a:lnSpc>
                <a:spcPct val="9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9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Maintain license compliance program</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8" name="PlaceHolder 1"/>
          <p:cNvSpPr>
            <a:spLocks noGrp="1"/>
          </p:cNvSpPr>
          <p:nvPr>
            <p:ph type="title"/>
          </p:nvPr>
        </p:nvSpPr>
        <p:spPr>
          <a:xfrm>
            <a:off x="228240" y="228240"/>
            <a:ext cx="9448920" cy="6858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ea typeface="ＭＳ Ｐゴシック"/>
              </a:rPr>
              <a:t>Key Issues, Goals and Critical Success Factors</a:t>
            </a:r>
            <a:endParaRPr b="1" lang="en-US" sz="2400" strike="noStrike" u="none">
              <a:solidFill>
                <a:srgbClr val="0000ff"/>
              </a:solidFill>
              <a:effectLst/>
              <a:uFillTx/>
              <a:latin typeface="Arial"/>
            </a:endParaRPr>
          </a:p>
        </p:txBody>
      </p:sp>
      <p:grpSp>
        <p:nvGrpSpPr>
          <p:cNvPr id="269" name=""/>
          <p:cNvGrpSpPr/>
          <p:nvPr/>
        </p:nvGrpSpPr>
        <p:grpSpPr>
          <a:xfrm>
            <a:off x="228600" y="1218960"/>
            <a:ext cx="9448920" cy="5258160"/>
            <a:chOff x="228600" y="1218960"/>
            <a:chExt cx="9448920" cy="5258160"/>
          </a:xfrm>
        </p:grpSpPr>
        <p:sp>
          <p:nvSpPr>
            <p:cNvPr id="270" name=""/>
            <p:cNvSpPr/>
            <p:nvPr/>
          </p:nvSpPr>
          <p:spPr>
            <a:xfrm rot="16200000">
              <a:off x="1333440" y="114120"/>
              <a:ext cx="685800" cy="2895480"/>
            </a:xfrm>
            <a:prstGeom prst="rect">
              <a:avLst/>
            </a:prstGeom>
            <a:solidFill>
              <a:srgbClr val="ccccff"/>
            </a:solidFill>
            <a:ln w="0">
              <a:noFill/>
            </a:ln>
          </p:spPr>
          <p:style>
            <a:lnRef idx="0"/>
            <a:fillRef idx="0"/>
            <a:effectRef idx="0"/>
            <a:fontRef idx="minor"/>
          </p:style>
          <p:txBody>
            <a:bodyPr wrap="none" lIns="46800" rIns="46800" tIns="90000" bIns="90000" anchor="ctr"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Key Issues in Electricity and Gas</a:t>
              </a:r>
              <a:endParaRPr b="0" lang="en-US" sz="1200" strike="noStrike" u="none">
                <a:solidFill>
                  <a:srgbClr val="000000"/>
                </a:solidFill>
                <a:effectLst/>
                <a:uFillTx/>
                <a:latin typeface="Times New Roman"/>
              </a:endParaRPr>
            </a:p>
          </p:txBody>
        </p:sp>
        <p:sp>
          <p:nvSpPr>
            <p:cNvPr id="271" name=""/>
            <p:cNvSpPr/>
            <p:nvPr/>
          </p:nvSpPr>
          <p:spPr>
            <a:xfrm>
              <a:off x="228600" y="2057400"/>
              <a:ext cx="2895480" cy="4419720"/>
            </a:xfrm>
            <a:prstGeom prst="rect">
              <a:avLst/>
            </a:prstGeom>
            <a:solidFill>
              <a:srgbClr val="ffffff"/>
            </a:solidFill>
            <a:ln w="12600">
              <a:solidFill>
                <a:srgbClr val="000000"/>
              </a:solidFill>
              <a:miter/>
            </a:ln>
          </p:spPr>
          <p:style>
            <a:lnRef idx="0"/>
            <a:fillRef idx="0"/>
            <a:effectRef idx="0"/>
            <a:fontRef idx="minor"/>
          </p:style>
          <p:txBody>
            <a:bodyPr lIns="45720" rIns="4572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Continuing Reform.</a:t>
              </a:r>
              <a:r>
                <a:rPr b="0" lang="en-US" sz="900" strike="noStrike" u="none">
                  <a:solidFill>
                    <a:srgbClr val="000000"/>
                  </a:solidFill>
                  <a:effectLst/>
                  <a:uFillTx/>
                  <a:latin typeface="Arial"/>
                  <a:ea typeface="ＭＳ Ｐゴシック"/>
                </a:rPr>
                <a:t> Continuation of the reform process prior to 2003 through periodic reviews</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Dispute resolution.</a:t>
              </a:r>
              <a:endParaRPr b="0" lang="en-US" sz="9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Introduction of a less confrontational dispute resolution process</a:t>
              </a:r>
              <a:endParaRPr b="0" lang="en-US" sz="9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Increased resources within MITI to deal with disputes and promote further reforms</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Information disclosure.</a:t>
              </a:r>
              <a:endParaRPr b="0" lang="en-US" sz="9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Provision of transmission information via internet</a:t>
              </a:r>
              <a:endParaRPr b="0" lang="en-US" sz="9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Access to information supporting tariff calculations</a:t>
              </a:r>
              <a:endParaRPr b="0" lang="en-US" sz="9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Annual public rate reviews</a:t>
              </a:r>
              <a:endParaRPr b="0" lang="en-US" sz="9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Anti Competitive practices.</a:t>
              </a:r>
              <a:endParaRPr b="0" lang="en-US" sz="9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Provision of further information to industry participants on unfair practices</a:t>
              </a:r>
              <a:endParaRPr b="0" lang="en-US" sz="9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Increased resources in the FTC and procedures to deal with energy related disputes</a:t>
              </a:r>
              <a:endParaRPr b="0" lang="en-US" sz="9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Utility Unbundling.</a:t>
              </a:r>
              <a:endParaRPr b="0" lang="en-US" sz="9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Move to complete unbundling of utilities</a:t>
              </a:r>
              <a:endParaRPr b="0" lang="en-US" sz="9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Establishment of an ISO</a:t>
              </a:r>
              <a:endParaRPr b="0" lang="en-US" sz="9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Open Access.</a:t>
              </a:r>
              <a:endParaRPr b="0" lang="en-US" sz="9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Open, non discriminatory access to all stages of the supply chain</a:t>
              </a:r>
              <a:endParaRPr b="0" lang="en-US" sz="9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ＭＳ Ｐゴシック"/>
                </a:rPr>
                <a:t>Policy of linking of main transmission systems</a:t>
              </a:r>
              <a:endParaRPr b="0" lang="en-US" sz="900" strike="noStrike" u="none">
                <a:solidFill>
                  <a:srgbClr val="000000"/>
                </a:solidFill>
                <a:effectLst/>
                <a:uFillTx/>
                <a:latin typeface="Times New Roman"/>
              </a:endParaRPr>
            </a:p>
          </p:txBody>
        </p:sp>
        <p:sp>
          <p:nvSpPr>
            <p:cNvPr id="272" name=""/>
            <p:cNvSpPr/>
            <p:nvPr/>
          </p:nvSpPr>
          <p:spPr>
            <a:xfrm rot="16200000">
              <a:off x="4610160" y="114120"/>
              <a:ext cx="685800" cy="2895480"/>
            </a:xfrm>
            <a:prstGeom prst="rect">
              <a:avLst/>
            </a:prstGeom>
            <a:solidFill>
              <a:srgbClr val="ccccff"/>
            </a:solidFill>
            <a:ln w="0">
              <a:noFill/>
            </a:ln>
          </p:spPr>
          <p:style>
            <a:lnRef idx="0"/>
            <a:fillRef idx="0"/>
            <a:effectRef idx="0"/>
            <a:fontRef idx="minor"/>
          </p:style>
          <p:txBody>
            <a:bodyPr wrap="none" lIns="46800" rIns="46800" tIns="90000" bIns="90000" anchor="ctr"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Goals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(12 months)</a:t>
              </a:r>
              <a:endParaRPr b="0" lang="en-US" sz="1200" strike="noStrike" u="none">
                <a:solidFill>
                  <a:srgbClr val="000000"/>
                </a:solidFill>
                <a:effectLst/>
                <a:uFillTx/>
                <a:latin typeface="Times New Roman"/>
              </a:endParaRPr>
            </a:p>
          </p:txBody>
        </p:sp>
        <p:sp>
          <p:nvSpPr>
            <p:cNvPr id="273" name=""/>
            <p:cNvSpPr/>
            <p:nvPr/>
          </p:nvSpPr>
          <p:spPr>
            <a:xfrm>
              <a:off x="3505320" y="2057400"/>
              <a:ext cx="2895480" cy="4419720"/>
            </a:xfrm>
            <a:prstGeom prst="rect">
              <a:avLst/>
            </a:prstGeom>
            <a:solidFill>
              <a:srgbClr val="ffffff">
                <a:alpha val="50000"/>
              </a:srgbClr>
            </a:solidFill>
            <a:ln w="12600">
              <a:solidFill>
                <a:srgbClr val="000000"/>
              </a:solidFill>
              <a:miter/>
            </a:ln>
          </p:spPr>
          <p:style>
            <a:lnRef idx="0"/>
            <a:fillRef idx="0"/>
            <a:effectRef idx="0"/>
            <a:fontRef idx="minor"/>
          </p:style>
          <p:txBody>
            <a:bodyPr lIns="45720" rIns="4572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Develop and negotiate contracts to permit electricity trading as soon as possible</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Move contracts from standard Japanese utility format to Enron preferred format </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Greater rate transparency for the August/September wheeling tariff review</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Reactivation of the electricity reform group within MITI</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Significant increase in the capacity and capability of the dispute resolution groups within MITI and the FTC</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Provide timely and accurate advice of potential regulatory changes impacting Enron’s business</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Recognition of Enron by Governments, regulators and industry bodies as a knowledgeable, forthright and balanced spokesperson on relevant issues</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Develop and implement e-commerce strategy</a:t>
              </a:r>
              <a:r>
                <a:rPr b="0" lang="en-US" sz="900" strike="noStrike" u="none">
                  <a:solidFill>
                    <a:srgbClr val="000000"/>
                  </a:solidFill>
                  <a:effectLst/>
                  <a:uFillTx/>
                  <a:latin typeface="Arial"/>
                  <a:ea typeface="ＭＳ Ｐゴシック"/>
                </a:rPr>
                <a:t>     </a:t>
              </a:r>
              <a:endParaRPr b="0" lang="en-US" sz="9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274" name=""/>
            <p:cNvSpPr/>
            <p:nvPr/>
          </p:nvSpPr>
          <p:spPr>
            <a:xfrm rot="16200000">
              <a:off x="7886520" y="113760"/>
              <a:ext cx="685800" cy="2895840"/>
            </a:xfrm>
            <a:prstGeom prst="rect">
              <a:avLst/>
            </a:prstGeom>
            <a:solidFill>
              <a:srgbClr val="ccccff"/>
            </a:solidFill>
            <a:ln w="0">
              <a:noFill/>
            </a:ln>
          </p:spPr>
          <p:style>
            <a:lnRef idx="0"/>
            <a:fillRef idx="0"/>
            <a:effectRef idx="0"/>
            <a:fontRef idx="minor"/>
          </p:style>
          <p:txBody>
            <a:bodyPr wrap="none" lIns="46800" rIns="46800" tIns="90000" bIns="90000" anchor="ctr"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Critical Success Factors</a:t>
              </a:r>
              <a:endParaRPr b="0" lang="en-US" sz="1200" strike="noStrike" u="none">
                <a:solidFill>
                  <a:srgbClr val="000000"/>
                </a:solidFill>
                <a:effectLst/>
                <a:uFillTx/>
                <a:latin typeface="Times New Roman"/>
              </a:endParaRPr>
            </a:p>
          </p:txBody>
        </p:sp>
        <p:sp>
          <p:nvSpPr>
            <p:cNvPr id="275" name=""/>
            <p:cNvSpPr/>
            <p:nvPr/>
          </p:nvSpPr>
          <p:spPr>
            <a:xfrm>
              <a:off x="6781680" y="2057400"/>
              <a:ext cx="2895840" cy="4419720"/>
            </a:xfrm>
            <a:prstGeom prst="rect">
              <a:avLst/>
            </a:prstGeom>
            <a:solidFill>
              <a:srgbClr val="ffffff">
                <a:alpha val="50000"/>
              </a:srgbClr>
            </a:solidFill>
            <a:ln w="12600">
              <a:solidFill>
                <a:srgbClr val="000000"/>
              </a:solidFill>
              <a:miter/>
            </a:ln>
          </p:spPr>
          <p:style>
            <a:lnRef idx="0"/>
            <a:fillRef idx="0"/>
            <a:effectRef idx="0"/>
            <a:fontRef idx="minor"/>
          </p:style>
          <p:txBody>
            <a:bodyPr lIns="45720" rIns="4572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Positive and consistent public profile</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Measured support from US Government</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Access to decision makers and industry bodies in Japan</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Coordinated approach to USTR, APEC, WTO etc</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Close internal coordination with all Enron groups operating in the region</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Good lines of communication with the Public Affairs Group</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ＭＳ Ｐゴシック"/>
                </a:rPr>
                <a:t>Appropriately qualified local staff</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6" name="PlaceHolder 1"/>
          <p:cNvSpPr>
            <a:spLocks noGrp="1"/>
          </p:cNvSpPr>
          <p:nvPr>
            <p:ph type="title"/>
          </p:nvPr>
        </p:nvSpPr>
        <p:spPr>
          <a:xfrm>
            <a:off x="228240" y="228240"/>
            <a:ext cx="944892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ea typeface="ＭＳ Ｐゴシック"/>
              </a:rPr>
              <a:t>Implementation </a:t>
            </a:r>
            <a:endParaRPr b="1" lang="en-US" sz="2400" strike="noStrike" u="none">
              <a:solidFill>
                <a:srgbClr val="0000ff"/>
              </a:solidFill>
              <a:effectLst/>
              <a:uFillTx/>
              <a:latin typeface="Arial"/>
            </a:endParaRPr>
          </a:p>
        </p:txBody>
      </p:sp>
      <p:sp>
        <p:nvSpPr>
          <p:cNvPr id="277" name=""/>
          <p:cNvSpPr/>
          <p:nvPr/>
        </p:nvSpPr>
        <p:spPr>
          <a:xfrm rot="16200000">
            <a:off x="2254320" y="-57240"/>
            <a:ext cx="687240" cy="3976920"/>
          </a:xfrm>
          <a:prstGeom prst="rect">
            <a:avLst/>
          </a:prstGeom>
          <a:solidFill>
            <a:srgbClr val="ccccff"/>
          </a:solidFill>
          <a:ln w="0">
            <a:noFill/>
          </a:ln>
        </p:spPr>
        <p:style>
          <a:lnRef idx="0"/>
          <a:fillRef idx="0"/>
          <a:effectRef idx="0"/>
          <a:fontRef idx="minor"/>
        </p:style>
        <p:txBody>
          <a:bodyPr wrap="none" lIns="46800" rIns="46800" tIns="90000" bIns="90000" anchor="ctr"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Significant Events/Milestones</a:t>
            </a:r>
            <a:endParaRPr b="0" lang="en-US" sz="1200" strike="noStrike" u="none">
              <a:solidFill>
                <a:srgbClr val="000000"/>
              </a:solidFill>
              <a:effectLst/>
              <a:uFillTx/>
              <a:latin typeface="Times New Roman"/>
            </a:endParaRPr>
          </a:p>
        </p:txBody>
      </p:sp>
      <p:sp>
        <p:nvSpPr>
          <p:cNvPr id="278" name=""/>
          <p:cNvSpPr/>
          <p:nvPr/>
        </p:nvSpPr>
        <p:spPr>
          <a:xfrm>
            <a:off x="619200" y="2438280"/>
            <a:ext cx="3976560" cy="3962520"/>
          </a:xfrm>
          <a:prstGeom prst="rect">
            <a:avLst/>
          </a:prstGeom>
          <a:solidFill>
            <a:srgbClr val="ffffff">
              <a:alpha val="50000"/>
            </a:srgbClr>
          </a:solidFill>
          <a:ln w="12600">
            <a:solidFill>
              <a:srgbClr val="000000"/>
            </a:solidFill>
            <a:miter/>
          </a:ln>
        </p:spPr>
        <p:style>
          <a:lnRef idx="0"/>
          <a:fillRef idx="0"/>
          <a:effectRef idx="0"/>
          <a:fontRef idx="minor"/>
        </p:style>
        <p:txBody>
          <a:bodyPr lIns="45720" rIns="4572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March</a:t>
            </a: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Competition introduced</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USTR report on bilateral trade issues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April</a:t>
            </a: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Commence negotiations with utilities on contracts </a:t>
            </a: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Commence lobbying Energy Sub Committee of the </a:t>
            </a: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Deregulation Committee</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May</a:t>
            </a: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Implementation of call program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Energy sub committee sets 12 month goals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APEC Energy Ministers Meeting</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E-commerce forum in Tokyo</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June</a:t>
            </a: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Commence lobbying MITI on tariffs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WTO meeting Tokyo</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July </a:t>
            </a: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Clinton visit to Tokyo</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Aug – Sept</a:t>
            </a: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Electricity tariffs reset to use forward looking costs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Public comment period commences on gas reform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November</a:t>
            </a: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Public comments due on gas reforms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January</a:t>
            </a: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Gas wheeling tariffs released</a:t>
            </a:r>
            <a:endParaRPr b="0" lang="en-US" sz="1000" strike="noStrike" u="none">
              <a:solidFill>
                <a:srgbClr val="000000"/>
              </a:solidFill>
              <a:effectLst/>
              <a:uFillTx/>
              <a:latin typeface="Times New Roman"/>
            </a:endParaRPr>
          </a:p>
        </p:txBody>
      </p:sp>
      <p:sp>
        <p:nvSpPr>
          <p:cNvPr id="279" name=""/>
          <p:cNvSpPr/>
          <p:nvPr/>
        </p:nvSpPr>
        <p:spPr>
          <a:xfrm rot="16200000">
            <a:off x="6912720" y="-48600"/>
            <a:ext cx="685800" cy="3976920"/>
          </a:xfrm>
          <a:prstGeom prst="rect">
            <a:avLst/>
          </a:prstGeom>
          <a:solidFill>
            <a:srgbClr val="ccccff"/>
          </a:solidFill>
          <a:ln w="0">
            <a:noFill/>
          </a:ln>
        </p:spPr>
        <p:style>
          <a:lnRef idx="0"/>
          <a:fillRef idx="0"/>
          <a:effectRef idx="0"/>
          <a:fontRef idx="minor"/>
        </p:style>
        <p:txBody>
          <a:bodyPr wrap="none" lIns="46800" rIns="46800" tIns="90000" bIns="90000" anchor="ctr"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Implementation</a:t>
            </a:r>
            <a:endParaRPr b="0" lang="en-US" sz="1200" strike="noStrike" u="none">
              <a:solidFill>
                <a:srgbClr val="000000"/>
              </a:solidFill>
              <a:effectLst/>
              <a:uFillTx/>
              <a:latin typeface="Times New Roman"/>
            </a:endParaRPr>
          </a:p>
        </p:txBody>
      </p:sp>
      <p:sp>
        <p:nvSpPr>
          <p:cNvPr id="280" name=""/>
          <p:cNvSpPr/>
          <p:nvPr/>
        </p:nvSpPr>
        <p:spPr>
          <a:xfrm>
            <a:off x="5267160" y="2438280"/>
            <a:ext cx="3976920" cy="3962520"/>
          </a:xfrm>
          <a:prstGeom prst="rect">
            <a:avLst/>
          </a:prstGeom>
          <a:solidFill>
            <a:srgbClr val="ffffff">
              <a:alpha val="50000"/>
            </a:srgbClr>
          </a:solidFill>
          <a:ln w="12600">
            <a:solidFill>
              <a:srgbClr val="000000"/>
            </a:solidFill>
            <a:miter/>
          </a:ln>
        </p:spPr>
        <p:style>
          <a:lnRef idx="0"/>
          <a:fillRef idx="0"/>
          <a:effectRef idx="0"/>
          <a:fontRef idx="minor"/>
        </p:style>
        <p:txBody>
          <a:bodyPr lIns="45720" rIns="4572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Target key decision makers in Japan relevant to Enron’s areas of business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The broad areas of focus are likely to include:</a:t>
            </a:r>
            <a:endParaRPr b="0" lang="en-US" sz="10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MITI, MOF and MPT – Tokyo and Washington</a:t>
            </a:r>
            <a:endParaRPr b="0" lang="en-US" sz="10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Central Research Institute of the Electric Power Industry</a:t>
            </a:r>
            <a:endParaRPr b="0" lang="en-US" sz="10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Asia Pacific Energy Forum </a:t>
            </a:r>
            <a:endParaRPr b="0" lang="en-US" sz="10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Deregulation committee, energy sub committee (business committee established by PM reporting to cabinet)</a:t>
            </a:r>
            <a:endParaRPr b="0" lang="en-US" sz="10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Relationship companies (Orix, Asahi Glass, Toray etc)  </a:t>
            </a:r>
            <a:endParaRPr b="0" lang="en-US" sz="10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Non- government industry associations, particularly those representing large commercials (eg supermarkets, dept. stores, consumer groups, mid size companies)</a:t>
            </a:r>
            <a:endParaRPr b="0" lang="en-US" sz="10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Academia (strong representation by academics on committees)</a:t>
            </a:r>
            <a:endParaRPr b="0" lang="en-US" sz="1000" strike="noStrike" u="none">
              <a:solidFill>
                <a:srgbClr val="000000"/>
              </a:solidFill>
              <a:effectLst/>
              <a:uFillTx/>
              <a:latin typeface="Times New Roman"/>
            </a:endParaRPr>
          </a:p>
          <a:p>
            <a:pPr lvl="1" marL="3430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Provide information/education to these groups through presentations, seminars and media</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Maintain a strong relationship with the US Government and the USTR in Tokyo and Washington</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Consider how best to use the multi-lateral agencies to maintain pressure on continuing reform</a:t>
            </a:r>
            <a:r>
              <a:rPr b="0" lang="en-US" sz="1000" strike="noStrike" u="none">
                <a:solidFill>
                  <a:srgbClr val="000000"/>
                </a:solidFill>
                <a:effectLst/>
                <a:uFillTx/>
                <a:latin typeface="Arial"/>
                <a:ea typeface="ＭＳ Ｐゴシック"/>
              </a:rPr>
              <a:t>    </a:t>
            </a:r>
            <a:endParaRPr b="0" lang="en-US" sz="1000" strike="noStrike" u="none">
              <a:solidFill>
                <a:srgbClr val="000000"/>
              </a:solidFill>
              <a:effectLst/>
              <a:uFillTx/>
              <a:latin typeface="Times New Roman"/>
            </a:endParaRPr>
          </a:p>
          <a:p>
            <a:pPr marL="114480" indent="-114480">
              <a:lnSpc>
                <a:spcPct val="9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1" name=""/>
          <p:cNvSpPr/>
          <p:nvPr/>
        </p:nvSpPr>
        <p:spPr>
          <a:xfrm>
            <a:off x="743040" y="1676520"/>
            <a:ext cx="8324640" cy="411480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b2b2b2"/>
                </a:solidFill>
                <a:effectLst/>
                <a:uFillTx/>
                <a:latin typeface="Arial"/>
              </a:rPr>
              <a:t>Enron Japan</a:t>
            </a:r>
            <a:br>
              <a:rPr sz="2800"/>
            </a:br>
            <a:br>
              <a:rPr sz="2800"/>
            </a:br>
            <a:r>
              <a:rPr b="1" lang="en-US" sz="2800" strike="noStrike" u="none">
                <a:solidFill>
                  <a:srgbClr val="b2b2b2"/>
                </a:solidFill>
                <a:effectLst/>
                <a:uFillTx/>
                <a:latin typeface="Arial"/>
              </a:rPr>
              <a:t>Political Environment</a:t>
            </a:r>
            <a:br>
              <a:rPr sz="2800"/>
            </a:br>
            <a:br>
              <a:rPr sz="2800"/>
            </a:br>
            <a:r>
              <a:rPr b="1" lang="en-US" sz="2800" strike="noStrike" u="none">
                <a:solidFill>
                  <a:srgbClr val="b2b2b2"/>
                </a:solidFill>
                <a:effectLst/>
                <a:uFillTx/>
                <a:latin typeface="Arial"/>
              </a:rPr>
              <a:t>Near Term Strategy</a:t>
            </a:r>
            <a:br>
              <a:rPr sz="2800"/>
            </a:br>
            <a:br>
              <a:rPr sz="2800"/>
            </a:br>
            <a:r>
              <a:rPr b="1" lang="en-US" sz="2800" strike="noStrike" u="none">
                <a:solidFill>
                  <a:srgbClr val="3333cc"/>
                </a:solidFill>
                <a:effectLst/>
                <a:uFillTx/>
                <a:latin typeface="Arial"/>
              </a:rPr>
              <a:t>Master Contracts Development</a:t>
            </a:r>
            <a:br>
              <a:rPr sz="2800"/>
            </a:br>
            <a:br>
              <a:rPr sz="2800"/>
            </a:br>
            <a:r>
              <a:rPr b="1" lang="en-US" sz="2800" strike="noStrike" u="none">
                <a:solidFill>
                  <a:srgbClr val="b2b2b2"/>
                </a:solidFill>
                <a:effectLst/>
                <a:uFillTx/>
                <a:latin typeface="Arial"/>
              </a:rPr>
              <a:t>Progress to Date</a:t>
            </a:r>
            <a:br>
              <a:rPr sz="2800"/>
            </a:br>
            <a:br>
              <a:rPr sz="2800"/>
            </a:br>
            <a:br>
              <a:rPr sz="2800"/>
            </a:br>
            <a:endParaRPr b="0" lang="en-US" sz="2800" strike="noStrike" u="none">
              <a:solidFill>
                <a:srgbClr val="000000"/>
              </a:solidFill>
              <a:effectLst/>
              <a:uFillTx/>
              <a:latin typeface="Times New Roman"/>
            </a:endParaRPr>
          </a:p>
        </p:txBody>
      </p:sp>
      <p:sp>
        <p:nvSpPr>
          <p:cNvPr id="282" name=""/>
          <p:cNvSpPr/>
          <p:nvPr/>
        </p:nvSpPr>
        <p:spPr>
          <a:xfrm>
            <a:off x="2133720" y="365760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3" name=""/>
          <p:cNvSpPr/>
          <p:nvPr/>
        </p:nvSpPr>
        <p:spPr>
          <a:xfrm>
            <a:off x="7696080" y="365760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4" name="PlaceHolder 1"/>
          <p:cNvSpPr>
            <a:spLocks noGrp="1"/>
          </p:cNvSpPr>
          <p:nvPr>
            <p:ph type="title"/>
          </p:nvPr>
        </p:nvSpPr>
        <p:spPr>
          <a:xfrm>
            <a:off x="228240" y="228240"/>
            <a:ext cx="944892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ea typeface="ＭＳ Ｐゴシック"/>
              </a:rPr>
              <a:t>Master Contracts Development </a:t>
            </a:r>
            <a:endParaRPr b="1" lang="en-US" sz="2400" strike="noStrike" u="none">
              <a:solidFill>
                <a:srgbClr val="0000ff"/>
              </a:solidFill>
              <a:effectLst/>
              <a:uFillTx/>
              <a:latin typeface="Arial"/>
            </a:endParaRPr>
          </a:p>
        </p:txBody>
      </p:sp>
      <p:sp>
        <p:nvSpPr>
          <p:cNvPr id="285" name=""/>
          <p:cNvSpPr/>
          <p:nvPr/>
        </p:nvSpPr>
        <p:spPr>
          <a:xfrm>
            <a:off x="1752480" y="2479680"/>
            <a:ext cx="7239240" cy="157644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Purchase/Sale and Wheeling contracts which adapt Japanese terms and conditions to incorporate basic provisions needed by Enron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Additional contracts which can be incorporated  into the basic Phase 1 contracts:</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Transfer Supply</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Maintenance Back-Up Service</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Surplus Power Purchase</a:t>
            </a:r>
            <a:endParaRPr b="0" lang="en-US" sz="1200" strike="noStrike" u="none">
              <a:solidFill>
                <a:srgbClr val="000000"/>
              </a:solidFill>
              <a:effectLst/>
              <a:uFillTx/>
              <a:latin typeface="Times New Roman"/>
            </a:endParaRPr>
          </a:p>
        </p:txBody>
      </p:sp>
      <p:sp>
        <p:nvSpPr>
          <p:cNvPr id="286" name=""/>
          <p:cNvSpPr/>
          <p:nvPr/>
        </p:nvSpPr>
        <p:spPr>
          <a:xfrm>
            <a:off x="1752480" y="4232160"/>
            <a:ext cx="7239240" cy="23209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Master Sales/Purchase Contract</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Dutch Master Contract terms and conditions, adapted for Japanese terms and concepts</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Addendum for power receipt/delivery points</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Addendum for each new transaction</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Master Wheeling Contract</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Terms and Conditions for wheeling from Enron - RWE contract, adapted for Japanese terms and concepts</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Incorporate utility wheeling tariffs by reference</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Back-up power provision</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Addenda for: Transfer Supply, Maintenance for Back-up, Surplus Power Purchase</a:t>
            </a:r>
            <a:endParaRPr b="0" lang="en-US" sz="1200" strike="noStrike" u="none">
              <a:solidFill>
                <a:srgbClr val="000000"/>
              </a:solidFill>
              <a:effectLst/>
              <a:uFillTx/>
              <a:latin typeface="Times New Roman"/>
            </a:endParaRPr>
          </a:p>
        </p:txBody>
      </p:sp>
      <p:sp>
        <p:nvSpPr>
          <p:cNvPr id="287" name=""/>
          <p:cNvSpPr/>
          <p:nvPr/>
        </p:nvSpPr>
        <p:spPr>
          <a:xfrm>
            <a:off x="838080" y="1295280"/>
            <a:ext cx="685800" cy="989280"/>
          </a:xfrm>
          <a:prstGeom prst="rect">
            <a:avLst/>
          </a:prstGeom>
          <a:solidFill>
            <a:srgbClr val="ccccff"/>
          </a:solidFill>
          <a:ln w="0">
            <a:noFill/>
          </a:ln>
        </p:spPr>
        <p:style>
          <a:lnRef idx="0"/>
          <a:fillRef idx="0"/>
          <a:effectRef idx="0"/>
          <a:fontRef idx="minor"/>
        </p:style>
        <p:txBody>
          <a:bodyPr wrap="none" lIns="46800" rIns="46800" tIns="90000" bIns="90000" anchor="ctr"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Goals</a:t>
            </a:r>
            <a:endParaRPr b="0" lang="en-US" sz="1200" strike="noStrike" u="none">
              <a:solidFill>
                <a:srgbClr val="000000"/>
              </a:solidFill>
              <a:effectLst/>
              <a:uFillTx/>
              <a:latin typeface="Times New Roman"/>
            </a:endParaRPr>
          </a:p>
        </p:txBody>
      </p:sp>
      <p:sp>
        <p:nvSpPr>
          <p:cNvPr id="288" name=""/>
          <p:cNvSpPr/>
          <p:nvPr/>
        </p:nvSpPr>
        <p:spPr>
          <a:xfrm>
            <a:off x="838080" y="2479680"/>
            <a:ext cx="685800" cy="1576440"/>
          </a:xfrm>
          <a:prstGeom prst="rect">
            <a:avLst/>
          </a:prstGeom>
          <a:solidFill>
            <a:srgbClr val="ccccff"/>
          </a:solidFill>
          <a:ln w="0">
            <a:noFill/>
          </a:ln>
        </p:spPr>
        <p:style>
          <a:lnRef idx="0"/>
          <a:fillRef idx="0"/>
          <a:effectRef idx="0"/>
          <a:fontRef idx="minor"/>
        </p:style>
        <p:txBody>
          <a:bodyPr wrap="none" lIns="46800" rIns="46800" tIns="90000" bIns="90000" anchor="ctr"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Phase 1 Contracts</a:t>
            </a:r>
            <a:endParaRPr b="0" lang="en-US" sz="1200" strike="noStrike" u="none">
              <a:solidFill>
                <a:srgbClr val="000000"/>
              </a:solidFill>
              <a:effectLst/>
              <a:uFillTx/>
              <a:latin typeface="Times New Roman"/>
            </a:endParaRPr>
          </a:p>
        </p:txBody>
      </p:sp>
      <p:sp>
        <p:nvSpPr>
          <p:cNvPr id="289" name=""/>
          <p:cNvSpPr/>
          <p:nvPr/>
        </p:nvSpPr>
        <p:spPr>
          <a:xfrm>
            <a:off x="838080" y="4232160"/>
            <a:ext cx="685800" cy="2320920"/>
          </a:xfrm>
          <a:prstGeom prst="rect">
            <a:avLst/>
          </a:prstGeom>
          <a:solidFill>
            <a:srgbClr val="ccccff"/>
          </a:solidFill>
          <a:ln w="0">
            <a:noFill/>
          </a:ln>
        </p:spPr>
        <p:style>
          <a:lnRef idx="0"/>
          <a:fillRef idx="0"/>
          <a:effectRef idx="0"/>
          <a:fontRef idx="minor"/>
        </p:style>
        <p:txBody>
          <a:bodyPr wrap="none" lIns="46800" rIns="46800" tIns="90000" bIns="90000" anchor="ctr" anchorCtr="1" vert="eaVe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Phase 2 Contracts</a:t>
            </a:r>
            <a:endParaRPr b="0" lang="en-US" sz="1200" strike="noStrike" u="none">
              <a:solidFill>
                <a:srgbClr val="000000"/>
              </a:solidFill>
              <a:effectLst/>
              <a:uFillTx/>
              <a:latin typeface="Times New Roman"/>
            </a:endParaRPr>
          </a:p>
        </p:txBody>
      </p:sp>
      <p:sp>
        <p:nvSpPr>
          <p:cNvPr id="290" name=""/>
          <p:cNvSpPr/>
          <p:nvPr/>
        </p:nvSpPr>
        <p:spPr>
          <a:xfrm>
            <a:off x="1752480" y="1336680"/>
            <a:ext cx="7239240" cy="9907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Phase I: Develop and negotiate “standard” contracts to permit wheeling/trading as soon as possible</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Phase II: Move contracts from standard Japanese utility format to a more Enron preferred format, subject to existing legal/regulatory structure  within 12 months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1" name=""/>
          <p:cNvSpPr/>
          <p:nvPr/>
        </p:nvSpPr>
        <p:spPr>
          <a:xfrm>
            <a:off x="743040" y="1676520"/>
            <a:ext cx="8324640" cy="411480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b2b2b2"/>
                </a:solidFill>
                <a:effectLst/>
                <a:uFillTx/>
                <a:latin typeface="Arial"/>
              </a:rPr>
              <a:t>Enron Japan</a:t>
            </a:r>
            <a:br>
              <a:rPr sz="2800"/>
            </a:br>
            <a:br>
              <a:rPr sz="2800"/>
            </a:br>
            <a:r>
              <a:rPr b="1" lang="en-US" sz="2800" strike="noStrike" u="none">
                <a:solidFill>
                  <a:srgbClr val="b2b2b2"/>
                </a:solidFill>
                <a:effectLst/>
                <a:uFillTx/>
                <a:latin typeface="Arial"/>
              </a:rPr>
              <a:t>Political Environment</a:t>
            </a:r>
            <a:br>
              <a:rPr sz="2800"/>
            </a:br>
            <a:br>
              <a:rPr sz="2800"/>
            </a:br>
            <a:r>
              <a:rPr b="1" lang="en-US" sz="2800" strike="noStrike" u="none">
                <a:solidFill>
                  <a:srgbClr val="b2b2b2"/>
                </a:solidFill>
                <a:effectLst/>
                <a:uFillTx/>
                <a:latin typeface="Arial"/>
              </a:rPr>
              <a:t>Near Term Strategy</a:t>
            </a:r>
            <a:br>
              <a:rPr sz="2800"/>
            </a:br>
            <a:br>
              <a:rPr sz="2800"/>
            </a:br>
            <a:r>
              <a:rPr b="1" lang="en-US" sz="2800" strike="noStrike" u="none">
                <a:solidFill>
                  <a:srgbClr val="b2b2b2"/>
                </a:solidFill>
                <a:effectLst/>
                <a:uFillTx/>
                <a:latin typeface="Arial"/>
              </a:rPr>
              <a:t>Master Contracts Development</a:t>
            </a:r>
            <a:br>
              <a:rPr sz="2800"/>
            </a:br>
            <a:br>
              <a:rPr sz="2800"/>
            </a:br>
            <a:r>
              <a:rPr b="1" lang="en-US" sz="2800" strike="noStrike" u="none">
                <a:solidFill>
                  <a:srgbClr val="3333cc"/>
                </a:solidFill>
                <a:effectLst/>
                <a:uFillTx/>
                <a:latin typeface="Arial"/>
              </a:rPr>
              <a:t>Progress to Date</a:t>
            </a:r>
            <a:br>
              <a:rPr sz="2800"/>
            </a:br>
            <a:br>
              <a:rPr sz="2800"/>
            </a:br>
            <a:br>
              <a:rPr sz="2800"/>
            </a:br>
            <a:endParaRPr b="0" lang="en-US" sz="2800" strike="noStrike" u="none">
              <a:solidFill>
                <a:srgbClr val="000000"/>
              </a:solidFill>
              <a:effectLst/>
              <a:uFillTx/>
              <a:latin typeface="Times New Roman"/>
            </a:endParaRPr>
          </a:p>
        </p:txBody>
      </p:sp>
      <p:sp>
        <p:nvSpPr>
          <p:cNvPr id="292" name=""/>
          <p:cNvSpPr/>
          <p:nvPr/>
        </p:nvSpPr>
        <p:spPr>
          <a:xfrm>
            <a:off x="3124080" y="4495680"/>
            <a:ext cx="0" cy="6098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3" name=""/>
          <p:cNvSpPr/>
          <p:nvPr/>
        </p:nvSpPr>
        <p:spPr>
          <a:xfrm>
            <a:off x="6705720" y="4495680"/>
            <a:ext cx="0" cy="6098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4" name="PlaceHolder 1"/>
          <p:cNvSpPr>
            <a:spLocks noGrp="1"/>
          </p:cNvSpPr>
          <p:nvPr>
            <p:ph type="title"/>
          </p:nvPr>
        </p:nvSpPr>
        <p:spPr>
          <a:xfrm>
            <a:off x="228240" y="228240"/>
            <a:ext cx="9448920" cy="76212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Progress to Date</a:t>
            </a:r>
            <a:endParaRPr b="1" lang="en-US" sz="2400" strike="noStrike" u="none">
              <a:solidFill>
                <a:srgbClr val="0000ff"/>
              </a:solidFill>
              <a:effectLst/>
              <a:uFillTx/>
              <a:latin typeface="Arial"/>
            </a:endParaRPr>
          </a:p>
        </p:txBody>
      </p:sp>
      <p:sp>
        <p:nvSpPr>
          <p:cNvPr id="295" name="PlaceHolder 2"/>
          <p:cNvSpPr>
            <a:spLocks noGrp="1"/>
          </p:cNvSpPr>
          <p:nvPr>
            <p:ph/>
          </p:nvPr>
        </p:nvSpPr>
        <p:spPr>
          <a:xfrm>
            <a:off x="742680" y="1295280"/>
            <a:ext cx="8420040" cy="5029200"/>
          </a:xfrm>
          <a:prstGeom prst="rect">
            <a:avLst/>
          </a:prstGeom>
          <a:noFill/>
          <a:ln w="0">
            <a:noFill/>
          </a:ln>
        </p:spPr>
        <p:txBody>
          <a:bodyPr lIns="90360" rIns="90360" tIns="44280" bIns="44280" anchor="t">
            <a:normAutofit/>
          </a:bodyPr>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Public comments on electricity reforms submitted November 1999 </a:t>
            </a:r>
            <a:r>
              <a:rPr b="0" lang="en-US" sz="1200" strike="noStrike" u="none">
                <a:solidFill>
                  <a:srgbClr val="000000"/>
                </a:solidFill>
                <a:effectLst/>
                <a:uFillTx/>
                <a:latin typeface="Arial"/>
              </a:rPr>
              <a:t>– no amendments</a:t>
            </a:r>
            <a:endParaRPr b="0" lang="en-US" sz="12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Private comments on proposed wheeling tariffs submitted January 2000 (complete legal and accounting analysis of tariffs)</a:t>
            </a:r>
            <a:endParaRPr b="0" lang="en-US" sz="14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Detailed clarification issued by MITI addressing all issues raised</a:t>
            </a: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List of key issues submitted to USTR and incorporated into deregulation agenda</a:t>
            </a: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Significant concessions made by Japanese Government</a:t>
            </a:r>
            <a:endParaRPr b="0" lang="en-US" sz="14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Deploy further personnel to implement and enforce rules</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Expand or clarify Fair Trade Guidelines</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Implement guidelines on information disclosure</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FTC to assign personnel to monitor and promote deregulation in sector</a:t>
            </a: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List of key issues submitted to PM appointed Deregulation Committee</a:t>
            </a:r>
            <a:endParaRPr b="0" lang="en-US" sz="14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Engaging in regular dialogue with:</a:t>
            </a:r>
            <a:endParaRPr b="0" lang="en-US" sz="14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MITI</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USG/USTR</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Central Research Institute for the Electric Power Industry</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Asia Pacific Energy Forum – represented on </a:t>
            </a:r>
            <a:r>
              <a:rPr b="0" i="1" lang="en-US" sz="1200" strike="noStrike" u="none">
                <a:solidFill>
                  <a:srgbClr val="000000"/>
                </a:solidFill>
                <a:effectLst/>
                <a:uFillTx/>
                <a:latin typeface="Arial"/>
              </a:rPr>
              <a:t>Denjishin</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6" name="PlaceHolder 1"/>
          <p:cNvSpPr>
            <a:spLocks noGrp="1"/>
          </p:cNvSpPr>
          <p:nvPr>
            <p:ph type="title"/>
          </p:nvPr>
        </p:nvSpPr>
        <p:spPr>
          <a:xfrm>
            <a:off x="228240" y="228240"/>
            <a:ext cx="944892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Administrative Initiatives</a:t>
            </a:r>
            <a:endParaRPr b="1" lang="en-US" sz="2400" strike="noStrike" u="none">
              <a:solidFill>
                <a:srgbClr val="0000ff"/>
              </a:solidFill>
              <a:effectLst/>
              <a:uFillTx/>
              <a:latin typeface="Arial"/>
            </a:endParaRPr>
          </a:p>
        </p:txBody>
      </p:sp>
      <p:sp>
        <p:nvSpPr>
          <p:cNvPr id="297" name="PlaceHolder 2"/>
          <p:cNvSpPr>
            <a:spLocks noGrp="1"/>
          </p:cNvSpPr>
          <p:nvPr>
            <p:ph/>
          </p:nvPr>
        </p:nvSpPr>
        <p:spPr>
          <a:xfrm>
            <a:off x="742680" y="1447920"/>
            <a:ext cx="8420040" cy="4114800"/>
          </a:xfrm>
          <a:prstGeom prst="rect">
            <a:avLst/>
          </a:prstGeom>
          <a:noFill/>
          <a:ln w="0">
            <a:noFill/>
          </a:ln>
        </p:spPr>
        <p:txBody>
          <a:bodyPr lIns="90360" rIns="90360" tIns="44280" bIns="44280" anchor="t">
            <a:normAutofit lnSpcReduction="9999"/>
          </a:bodyPr>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Mike Grimes Regulatory Affairs manager committed for 12 months</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Hiring process underway for local Director RA/GA</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Finalized identification of DC office resource</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Analyst/associate to be identified</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Close co-ordination with Epower regulatory efforts</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Increasing co-ordination in region with Mike Dahlke and David Merrill</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Multi-lateral agencies strategy under review</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Japan working group structure under review</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
          <p:cNvSpPr/>
          <p:nvPr/>
        </p:nvSpPr>
        <p:spPr>
          <a:xfrm>
            <a:off x="743040" y="1676520"/>
            <a:ext cx="8324640" cy="411480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3333cc"/>
                </a:solidFill>
                <a:effectLst/>
                <a:uFillTx/>
                <a:latin typeface="Arial"/>
              </a:rPr>
              <a:t>Enron Japan</a:t>
            </a:r>
            <a:br>
              <a:rPr sz="2800"/>
            </a:br>
            <a:br>
              <a:rPr sz="2800"/>
            </a:br>
            <a:r>
              <a:rPr b="1" lang="en-US" sz="2800" strike="noStrike" u="none">
                <a:solidFill>
                  <a:srgbClr val="b2b2b2"/>
                </a:solidFill>
                <a:effectLst/>
                <a:uFillTx/>
                <a:latin typeface="Arial"/>
              </a:rPr>
              <a:t>Political Environment</a:t>
            </a:r>
            <a:br>
              <a:rPr sz="2800"/>
            </a:br>
            <a:br>
              <a:rPr sz="2800"/>
            </a:br>
            <a:r>
              <a:rPr b="1" lang="en-US" sz="2800" strike="noStrike" u="none">
                <a:solidFill>
                  <a:srgbClr val="b2b2b2"/>
                </a:solidFill>
                <a:effectLst/>
                <a:uFillTx/>
                <a:latin typeface="Arial"/>
              </a:rPr>
              <a:t>Near Term Strategy</a:t>
            </a:r>
            <a:br>
              <a:rPr sz="2800"/>
            </a:br>
            <a:br>
              <a:rPr sz="2800"/>
            </a:br>
            <a:r>
              <a:rPr b="1" lang="en-US" sz="2800" strike="noStrike" u="none">
                <a:solidFill>
                  <a:srgbClr val="b2b2b2"/>
                </a:solidFill>
                <a:effectLst/>
                <a:uFillTx/>
                <a:latin typeface="Arial"/>
              </a:rPr>
              <a:t>Master Contracts Development</a:t>
            </a:r>
            <a:br>
              <a:rPr sz="2800"/>
            </a:br>
            <a:br>
              <a:rPr sz="2800"/>
            </a:br>
            <a:r>
              <a:rPr b="1" lang="en-US" sz="2800" strike="noStrike" u="none">
                <a:solidFill>
                  <a:srgbClr val="b2b2b2"/>
                </a:solidFill>
                <a:effectLst/>
                <a:uFillTx/>
                <a:latin typeface="Arial"/>
              </a:rPr>
              <a:t>Progress to Date</a:t>
            </a:r>
            <a:br>
              <a:rPr sz="2800"/>
            </a:br>
            <a:br>
              <a:rPr sz="2800"/>
            </a:br>
            <a:br>
              <a:rPr sz="2800"/>
            </a:br>
            <a:endParaRPr b="0" lang="en-US" sz="2800" strike="noStrike" u="none">
              <a:solidFill>
                <a:srgbClr val="000000"/>
              </a:solidFill>
              <a:effectLst/>
              <a:uFillTx/>
              <a:latin typeface="Times New Roman"/>
            </a:endParaRPr>
          </a:p>
        </p:txBody>
      </p:sp>
      <p:sp>
        <p:nvSpPr>
          <p:cNvPr id="98" name=""/>
          <p:cNvSpPr/>
          <p:nvPr/>
        </p:nvSpPr>
        <p:spPr>
          <a:xfrm>
            <a:off x="3048120" y="121932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6629400" y="1219320"/>
            <a:ext cx="0" cy="609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0" name="PlaceHolder 1"/>
          <p:cNvSpPr>
            <a:spLocks noGrp="1"/>
          </p:cNvSpPr>
          <p:nvPr>
            <p:ph type="title"/>
          </p:nvPr>
        </p:nvSpPr>
        <p:spPr>
          <a:xfrm>
            <a:off x="228240" y="228240"/>
            <a:ext cx="9448920" cy="60948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ea typeface="ＭＳ Ｐゴシック"/>
              </a:rPr>
              <a:t>Proposed Enron Japan Organization Plan</a:t>
            </a:r>
            <a:endParaRPr b="1" lang="en-US" sz="2400" strike="noStrike" u="none">
              <a:solidFill>
                <a:srgbClr val="0000ff"/>
              </a:solidFill>
              <a:effectLst/>
              <a:uFillTx/>
              <a:latin typeface="Arial"/>
            </a:endParaRPr>
          </a:p>
        </p:txBody>
      </p:sp>
      <p:grpSp>
        <p:nvGrpSpPr>
          <p:cNvPr id="101" name=""/>
          <p:cNvGrpSpPr/>
          <p:nvPr/>
        </p:nvGrpSpPr>
        <p:grpSpPr>
          <a:xfrm>
            <a:off x="152280" y="1066680"/>
            <a:ext cx="9296640" cy="5334120"/>
            <a:chOff x="152280" y="1066680"/>
            <a:chExt cx="9296640" cy="5334120"/>
          </a:xfrm>
        </p:grpSpPr>
        <p:sp>
          <p:nvSpPr>
            <p:cNvPr id="102" name=""/>
            <p:cNvSpPr/>
            <p:nvPr/>
          </p:nvSpPr>
          <p:spPr>
            <a:xfrm>
              <a:off x="4267080" y="1066680"/>
              <a:ext cx="1371600" cy="380880"/>
            </a:xfrm>
            <a:prstGeom prst="rect">
              <a:avLst/>
            </a:prstGeom>
            <a:solidFill>
              <a:srgbClr val="ccec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Joe Hirl</a:t>
              </a:r>
              <a:endParaRPr b="0" lang="en-US" sz="1000" strike="noStrike" u="none">
                <a:solidFill>
                  <a:srgbClr val="000000"/>
                </a:solidFill>
                <a:effectLst/>
                <a:uFillTx/>
                <a:latin typeface="Times New Roman"/>
              </a:endParaRPr>
            </a:p>
          </p:txBody>
        </p:sp>
        <p:sp>
          <p:nvSpPr>
            <p:cNvPr id="103" name=""/>
            <p:cNvSpPr/>
            <p:nvPr/>
          </p:nvSpPr>
          <p:spPr>
            <a:xfrm>
              <a:off x="914400" y="2361960"/>
              <a:ext cx="1371600" cy="381240"/>
            </a:xfrm>
            <a:prstGeom prst="rect">
              <a:avLst/>
            </a:prstGeom>
            <a:solidFill>
              <a:srgbClr val="ccec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Jonathan Whitehead</a:t>
              </a:r>
              <a:endParaRPr b="0" lang="en-US" sz="1000" strike="noStrike" u="none">
                <a:solidFill>
                  <a:srgbClr val="000000"/>
                </a:solidFill>
                <a:effectLst/>
                <a:uFillTx/>
                <a:latin typeface="Times New Roman"/>
              </a:endParaRPr>
            </a:p>
          </p:txBody>
        </p:sp>
        <p:sp>
          <p:nvSpPr>
            <p:cNvPr id="104" name=""/>
            <p:cNvSpPr/>
            <p:nvPr/>
          </p:nvSpPr>
          <p:spPr>
            <a:xfrm>
              <a:off x="152280" y="3276360"/>
              <a:ext cx="1371600" cy="381240"/>
            </a:xfrm>
            <a:prstGeom prst="rect">
              <a:avLst/>
            </a:prstGeom>
            <a:solidFill>
              <a:srgbClr val="ccec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Morten Erik Pettersen</a:t>
              </a:r>
              <a:endParaRPr b="0" lang="en-US" sz="1000" strike="noStrike" u="none">
                <a:solidFill>
                  <a:srgbClr val="000000"/>
                </a:solidFill>
                <a:effectLst/>
                <a:uFillTx/>
                <a:latin typeface="Times New Roman"/>
              </a:endParaRPr>
            </a:p>
          </p:txBody>
        </p:sp>
        <p:sp>
          <p:nvSpPr>
            <p:cNvPr id="105" name=""/>
            <p:cNvSpPr/>
            <p:nvPr/>
          </p:nvSpPr>
          <p:spPr>
            <a:xfrm>
              <a:off x="1676520" y="3276360"/>
              <a:ext cx="1371600" cy="381240"/>
            </a:xfrm>
            <a:prstGeom prst="rect">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Director Origination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(External)</a:t>
              </a:r>
              <a:endParaRPr b="0" lang="en-US" sz="1000" strike="noStrike" u="none">
                <a:solidFill>
                  <a:srgbClr val="000000"/>
                </a:solidFill>
                <a:effectLst/>
                <a:uFillTx/>
                <a:latin typeface="Times New Roman"/>
              </a:endParaRPr>
            </a:p>
          </p:txBody>
        </p:sp>
        <p:sp>
          <p:nvSpPr>
            <p:cNvPr id="106" name=""/>
            <p:cNvSpPr/>
            <p:nvPr/>
          </p:nvSpPr>
          <p:spPr>
            <a:xfrm>
              <a:off x="1676520" y="3809880"/>
              <a:ext cx="1371600" cy="380880"/>
            </a:xfrm>
            <a:prstGeom prst="rect">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Director Origination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(External)</a:t>
              </a:r>
              <a:endParaRPr b="0" lang="en-US" sz="1000" strike="noStrike" u="none">
                <a:solidFill>
                  <a:srgbClr val="000000"/>
                </a:solidFill>
                <a:effectLst/>
                <a:uFillTx/>
                <a:latin typeface="Times New Roman"/>
              </a:endParaRPr>
            </a:p>
          </p:txBody>
        </p:sp>
        <p:cxnSp>
          <p:nvCxnSpPr>
            <p:cNvPr id="107" name=""/>
            <p:cNvCxnSpPr>
              <a:stCxn id="102" idx="2"/>
              <a:endCxn id="108" idx="0"/>
            </p:cNvCxnSpPr>
            <p:nvPr/>
          </p:nvCxnSpPr>
          <p:spPr>
            <a:xfrm rot="5400000">
              <a:off x="3008880" y="37800"/>
              <a:ext cx="534240" cy="3353400"/>
            </a:xfrm>
            <a:prstGeom prst="bentConnector3">
              <a:avLst>
                <a:gd name="adj1" fmla="val 49966"/>
              </a:avLst>
            </a:prstGeom>
            <a:ln w="12600">
              <a:solidFill>
                <a:srgbClr val="000000"/>
              </a:solidFill>
              <a:miter/>
            </a:ln>
          </p:spPr>
        </p:cxnSp>
        <p:sp>
          <p:nvSpPr>
            <p:cNvPr id="109" name=""/>
            <p:cNvSpPr/>
            <p:nvPr/>
          </p:nvSpPr>
          <p:spPr>
            <a:xfrm>
              <a:off x="6477120" y="2361960"/>
              <a:ext cx="1371600" cy="381240"/>
            </a:xfrm>
            <a:prstGeom prst="rect">
              <a:avLst/>
            </a:prstGeom>
            <a:solidFill>
              <a:srgbClr val="ccec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Nicholas O’Day</a:t>
              </a:r>
              <a:endParaRPr b="0" lang="en-US" sz="1000" strike="noStrike" u="none">
                <a:solidFill>
                  <a:srgbClr val="000000"/>
                </a:solidFill>
                <a:effectLst/>
                <a:uFillTx/>
                <a:latin typeface="Times New Roman"/>
              </a:endParaRPr>
            </a:p>
          </p:txBody>
        </p:sp>
        <p:sp>
          <p:nvSpPr>
            <p:cNvPr id="110" name=""/>
            <p:cNvSpPr/>
            <p:nvPr/>
          </p:nvSpPr>
          <p:spPr>
            <a:xfrm>
              <a:off x="8077320" y="5943600"/>
              <a:ext cx="1371600" cy="380880"/>
            </a:xfrm>
            <a:prstGeom prst="rect">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Interpreter/Translator</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(External)</a:t>
              </a:r>
              <a:endParaRPr b="0" lang="en-US" sz="1000" strike="noStrike" u="none">
                <a:solidFill>
                  <a:srgbClr val="000000"/>
                </a:solidFill>
                <a:effectLst/>
                <a:uFillTx/>
                <a:latin typeface="Times New Roman"/>
              </a:endParaRPr>
            </a:p>
          </p:txBody>
        </p:sp>
        <p:sp>
          <p:nvSpPr>
            <p:cNvPr id="111" name=""/>
            <p:cNvSpPr/>
            <p:nvPr/>
          </p:nvSpPr>
          <p:spPr>
            <a:xfrm>
              <a:off x="8077320" y="5410080"/>
              <a:ext cx="1371600" cy="380880"/>
            </a:xfrm>
            <a:prstGeom prst="rect">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Office Admin Manager</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(External)</a:t>
              </a:r>
              <a:endParaRPr b="0" lang="en-US" sz="1000" strike="noStrike" u="none">
                <a:solidFill>
                  <a:srgbClr val="000000"/>
                </a:solidFill>
                <a:effectLst/>
                <a:uFillTx/>
                <a:latin typeface="Times New Roman"/>
              </a:endParaRPr>
            </a:p>
          </p:txBody>
        </p:sp>
        <p:cxnSp>
          <p:nvCxnSpPr>
            <p:cNvPr id="112" name=""/>
            <p:cNvCxnSpPr>
              <a:stCxn id="102" idx="2"/>
              <a:endCxn id="113" idx="0"/>
            </p:cNvCxnSpPr>
            <p:nvPr/>
          </p:nvCxnSpPr>
          <p:spPr>
            <a:xfrm rot="5400000">
              <a:off x="4190040" y="1218960"/>
              <a:ext cx="534240" cy="991080"/>
            </a:xfrm>
            <a:prstGeom prst="bentConnector3">
              <a:avLst>
                <a:gd name="adj1" fmla="val 49966"/>
              </a:avLst>
            </a:prstGeom>
            <a:ln w="12600">
              <a:solidFill>
                <a:srgbClr val="000000"/>
              </a:solidFill>
              <a:miter/>
            </a:ln>
          </p:spPr>
        </p:cxnSp>
        <p:sp>
          <p:nvSpPr>
            <p:cNvPr id="108" name=""/>
            <p:cNvSpPr/>
            <p:nvPr/>
          </p:nvSpPr>
          <p:spPr>
            <a:xfrm>
              <a:off x="914400" y="1981080"/>
              <a:ext cx="1371600" cy="228600"/>
            </a:xfrm>
            <a:prstGeom prst="roundRect">
              <a:avLst>
                <a:gd name="adj" fmla="val 16667"/>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Trading/Origination</a:t>
              </a:r>
              <a:endParaRPr b="0" lang="en-US" sz="1000" strike="noStrike" u="none">
                <a:solidFill>
                  <a:srgbClr val="000000"/>
                </a:solidFill>
                <a:effectLst/>
                <a:uFillTx/>
                <a:latin typeface="Times New Roman"/>
              </a:endParaRPr>
            </a:p>
          </p:txBody>
        </p:sp>
        <p:sp>
          <p:nvSpPr>
            <p:cNvPr id="114" name=""/>
            <p:cNvSpPr/>
            <p:nvPr/>
          </p:nvSpPr>
          <p:spPr>
            <a:xfrm>
              <a:off x="1676520" y="2895480"/>
              <a:ext cx="1371600" cy="228600"/>
            </a:xfrm>
            <a:prstGeom prst="roundRect">
              <a:avLst>
                <a:gd name="adj" fmla="val 16667"/>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Origination</a:t>
              </a:r>
              <a:endParaRPr b="0" lang="en-US" sz="1000" strike="noStrike" u="none">
                <a:solidFill>
                  <a:srgbClr val="000000"/>
                </a:solidFill>
                <a:effectLst/>
                <a:uFillTx/>
                <a:latin typeface="Times New Roman"/>
              </a:endParaRPr>
            </a:p>
          </p:txBody>
        </p:sp>
        <p:sp>
          <p:nvSpPr>
            <p:cNvPr id="113" name=""/>
            <p:cNvSpPr/>
            <p:nvPr/>
          </p:nvSpPr>
          <p:spPr>
            <a:xfrm>
              <a:off x="3276720" y="1981080"/>
              <a:ext cx="1371600" cy="228600"/>
            </a:xfrm>
            <a:prstGeom prst="roundRect">
              <a:avLst>
                <a:gd name="adj" fmla="val 16667"/>
              </a:avLst>
            </a:prstGeom>
            <a:solidFill>
              <a:srgbClr val="ffffff"/>
            </a:solidFill>
            <a:ln w="12600">
              <a:solidFill>
                <a:srgbClr val="000000"/>
              </a:solidFill>
              <a:prstDash val="sysDot"/>
              <a:miter/>
            </a:ln>
            <a:effectLst>
              <a:outerShdw dist="53966"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Cap Mkts/Struc Fin</a:t>
              </a:r>
              <a:endParaRPr b="0" lang="en-US" sz="1000" strike="noStrike" u="none">
                <a:solidFill>
                  <a:srgbClr val="000000"/>
                </a:solidFill>
                <a:effectLst/>
                <a:uFillTx/>
                <a:latin typeface="Times New Roman"/>
              </a:endParaRPr>
            </a:p>
          </p:txBody>
        </p:sp>
        <p:cxnSp>
          <p:nvCxnSpPr>
            <p:cNvPr id="115" name=""/>
            <p:cNvCxnSpPr>
              <a:stCxn id="108" idx="2"/>
              <a:endCxn id="103" idx="0"/>
            </p:cNvCxnSpPr>
            <p:nvPr/>
          </p:nvCxnSpPr>
          <p:spPr>
            <a:xfrm flipV="1" rot="10800000">
              <a:off x="1599480" y="2209320"/>
              <a:ext cx="1080" cy="153000"/>
            </a:xfrm>
            <a:prstGeom prst="bentConnector2">
              <a:avLst/>
            </a:prstGeom>
            <a:ln w="12600">
              <a:solidFill>
                <a:srgbClr val="000000"/>
              </a:solidFill>
              <a:miter/>
            </a:ln>
          </p:spPr>
        </p:cxnSp>
        <p:sp>
          <p:nvSpPr>
            <p:cNvPr id="116" name=""/>
            <p:cNvSpPr/>
            <p:nvPr/>
          </p:nvSpPr>
          <p:spPr>
            <a:xfrm>
              <a:off x="8077320" y="1981080"/>
              <a:ext cx="1371600" cy="228600"/>
            </a:xfrm>
            <a:prstGeom prst="roundRect">
              <a:avLst>
                <a:gd name="adj" fmla="val 16667"/>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Acct/Risk/Admin</a:t>
              </a:r>
              <a:endParaRPr b="0" lang="en-US" sz="1000" strike="noStrike" u="none">
                <a:solidFill>
                  <a:srgbClr val="000000"/>
                </a:solidFill>
                <a:effectLst/>
                <a:uFillTx/>
                <a:latin typeface="Times New Roman"/>
              </a:endParaRPr>
            </a:p>
          </p:txBody>
        </p:sp>
        <p:cxnSp>
          <p:nvCxnSpPr>
            <p:cNvPr id="117" name=""/>
            <p:cNvCxnSpPr>
              <a:stCxn id="102" idx="2"/>
              <a:endCxn id="116" idx="0"/>
            </p:cNvCxnSpPr>
            <p:nvPr/>
          </p:nvCxnSpPr>
          <p:spPr>
            <a:xfrm flipH="1" rot="16200000">
              <a:off x="6591240" y="-191160"/>
              <a:ext cx="534240" cy="3810960"/>
            </a:xfrm>
            <a:prstGeom prst="bentConnector3">
              <a:avLst>
                <a:gd name="adj1" fmla="val 49966"/>
              </a:avLst>
            </a:prstGeom>
            <a:ln w="12600">
              <a:solidFill>
                <a:srgbClr val="000000"/>
              </a:solidFill>
              <a:miter/>
            </a:ln>
          </p:spPr>
        </p:cxnSp>
        <p:sp>
          <p:nvSpPr>
            <p:cNvPr id="118" name=""/>
            <p:cNvSpPr/>
            <p:nvPr/>
          </p:nvSpPr>
          <p:spPr>
            <a:xfrm>
              <a:off x="6477120" y="3276360"/>
              <a:ext cx="1371600" cy="381240"/>
            </a:xfrm>
            <a:prstGeom prst="rect">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Director RA/GA</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(External)</a:t>
              </a:r>
              <a:endParaRPr b="0" lang="en-US" sz="1000" strike="noStrike" u="none">
                <a:solidFill>
                  <a:srgbClr val="000000"/>
                </a:solidFill>
                <a:effectLst/>
                <a:uFillTx/>
                <a:latin typeface="Times New Roman"/>
              </a:endParaRPr>
            </a:p>
          </p:txBody>
        </p:sp>
        <p:sp>
          <p:nvSpPr>
            <p:cNvPr id="119" name=""/>
            <p:cNvSpPr/>
            <p:nvPr/>
          </p:nvSpPr>
          <p:spPr>
            <a:xfrm>
              <a:off x="152280" y="5562360"/>
              <a:ext cx="1371600" cy="228600"/>
            </a:xfrm>
            <a:prstGeom prst="rect">
              <a:avLst/>
            </a:prstGeom>
            <a:blipFill rotWithShape="0">
              <a:blip r:embed="rId1"/>
              <a:srcRect/>
              <a:tile tx="0" ty="0" sx="100000" sy="100000" algn="ctr"/>
            </a:blipFill>
            <a:ln w="12600">
              <a:solidFill>
                <a:srgbClr val="000000"/>
              </a:solidFill>
              <a:miter/>
            </a:ln>
            <a:effectLst>
              <a:outerShdw dist="53966" dir="2700000" blurRad="0" rotWithShape="0">
                <a:srgbClr val="808080"/>
              </a:outerShdw>
            </a:effectLst>
          </p:spPr>
          <p:style>
            <a:lnRef idx="0"/>
            <a:fillRef idx="0"/>
            <a:effectRef idx="0"/>
            <a:fontRef idx="minor"/>
          </p:style>
          <p:txBody>
            <a:bodyPr lIns="90000" rIns="90000" tIns="46800" bIns="46800" anchor="ctr">
              <a:noAutofit/>
            </a:bodyPr>
            <a:p>
              <a:pPr>
                <a:lnSpc>
                  <a:spcPct val="100000"/>
                </a:lnSpc>
                <a:tabLst>
                  <a:tab algn="l" pos="0"/>
                  <a:tab algn="r" pos="8002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Expats:</a:t>
              </a:r>
              <a:r>
                <a:rPr b="1" lang="en-US" sz="1000" strike="noStrike" u="none">
                  <a:solidFill>
                    <a:srgbClr val="000000"/>
                  </a:solidFill>
                  <a:effectLst/>
                  <a:uFillTx/>
                  <a:latin typeface="Arial"/>
                  <a:ea typeface="ＭＳ Ｐゴシック"/>
                </a:rPr>
                <a:t>	</a:t>
              </a:r>
              <a:r>
                <a:rPr b="1" lang="en-US" sz="1000" strike="noStrike" u="none">
                  <a:solidFill>
                    <a:srgbClr val="000000"/>
                  </a:solidFill>
                  <a:effectLst/>
                  <a:uFillTx/>
                  <a:latin typeface="Arial"/>
                  <a:ea typeface="ＭＳ Ｐゴシック"/>
                </a:rPr>
                <a:t>               7</a:t>
              </a:r>
              <a:endParaRPr b="0" lang="en-US" sz="1000" strike="noStrike" u="none">
                <a:solidFill>
                  <a:srgbClr val="000000"/>
                </a:solidFill>
                <a:effectLst/>
                <a:uFillTx/>
                <a:latin typeface="Times New Roman"/>
              </a:endParaRPr>
            </a:p>
          </p:txBody>
        </p:sp>
        <p:sp>
          <p:nvSpPr>
            <p:cNvPr id="120" name=""/>
            <p:cNvSpPr/>
            <p:nvPr/>
          </p:nvSpPr>
          <p:spPr>
            <a:xfrm>
              <a:off x="152280" y="6172200"/>
              <a:ext cx="1371600" cy="228600"/>
            </a:xfrm>
            <a:prstGeom prst="rect">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90000" rIns="90000" tIns="46800" bIns="46800" anchor="ctr">
              <a:noAutofit/>
            </a:bodyPr>
            <a:p>
              <a:pPr>
                <a:lnSpc>
                  <a:spcPct val="100000"/>
                </a:lnSpc>
                <a:tabLst>
                  <a:tab algn="l" pos="0"/>
                  <a:tab algn="r" pos="8002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Local:</a:t>
              </a:r>
              <a:r>
                <a:rPr b="0" lang="en-US" sz="1000" strike="noStrike" u="none">
                  <a:solidFill>
                    <a:srgbClr val="000000"/>
                  </a:solidFill>
                  <a:effectLst/>
                  <a:uFillTx/>
                  <a:latin typeface="Arial"/>
                  <a:ea typeface="ＭＳ Ｐゴシック"/>
                </a:rPr>
                <a:t>	</a:t>
              </a:r>
              <a:r>
                <a:rPr b="0" lang="en-US" sz="1000" strike="noStrike" u="none">
                  <a:solidFill>
                    <a:srgbClr val="000000"/>
                  </a:solidFill>
                  <a:effectLst/>
                  <a:uFillTx/>
                  <a:latin typeface="Arial"/>
                  <a:ea typeface="ＭＳ Ｐゴシック"/>
                </a:rPr>
                <a:t>                11</a:t>
              </a:r>
              <a:endParaRPr b="0" lang="en-US" sz="1000" strike="noStrike" u="none">
                <a:solidFill>
                  <a:srgbClr val="000000"/>
                </a:solidFill>
                <a:effectLst/>
                <a:uFillTx/>
                <a:latin typeface="Times New Roman"/>
              </a:endParaRPr>
            </a:p>
          </p:txBody>
        </p:sp>
        <p:sp>
          <p:nvSpPr>
            <p:cNvPr id="121" name=""/>
            <p:cNvSpPr/>
            <p:nvPr/>
          </p:nvSpPr>
          <p:spPr>
            <a:xfrm>
              <a:off x="152280" y="2895480"/>
              <a:ext cx="1371600" cy="228600"/>
            </a:xfrm>
            <a:prstGeom prst="roundRect">
              <a:avLst>
                <a:gd name="adj" fmla="val 16667"/>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Trading</a:t>
              </a:r>
              <a:endParaRPr b="0" lang="en-US" sz="1000" strike="noStrike" u="none">
                <a:solidFill>
                  <a:srgbClr val="000000"/>
                </a:solidFill>
                <a:effectLst/>
                <a:uFillTx/>
                <a:latin typeface="Times New Roman"/>
              </a:endParaRPr>
            </a:p>
          </p:txBody>
        </p:sp>
        <p:sp>
          <p:nvSpPr>
            <p:cNvPr id="122" name=""/>
            <p:cNvSpPr/>
            <p:nvPr/>
          </p:nvSpPr>
          <p:spPr>
            <a:xfrm>
              <a:off x="152280" y="3809880"/>
              <a:ext cx="1371600" cy="380880"/>
            </a:xfrm>
            <a:prstGeom prst="rect">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Manager Trading</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(External)</a:t>
              </a:r>
              <a:endParaRPr b="0" lang="en-US" sz="1000" strike="noStrike" u="none">
                <a:solidFill>
                  <a:srgbClr val="000000"/>
                </a:solidFill>
                <a:effectLst/>
                <a:uFillTx/>
                <a:latin typeface="Times New Roman"/>
              </a:endParaRPr>
            </a:p>
          </p:txBody>
        </p:sp>
        <p:sp>
          <p:nvSpPr>
            <p:cNvPr id="123" name=""/>
            <p:cNvSpPr/>
            <p:nvPr/>
          </p:nvSpPr>
          <p:spPr>
            <a:xfrm>
              <a:off x="3276720" y="2361960"/>
              <a:ext cx="1371600" cy="381240"/>
            </a:xfrm>
            <a:prstGeom prst="rect">
              <a:avLst/>
            </a:prstGeom>
            <a:solidFill>
              <a:srgbClr val="ccecff"/>
            </a:solidFill>
            <a:ln w="12600">
              <a:solidFill>
                <a:srgbClr val="000000"/>
              </a:solidFill>
              <a:prstDash val="sysDot"/>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Director</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(UC)</a:t>
              </a:r>
              <a:endParaRPr b="0" lang="en-US" sz="1000" strike="noStrike" u="none">
                <a:solidFill>
                  <a:srgbClr val="000000"/>
                </a:solidFill>
                <a:effectLst/>
                <a:uFillTx/>
                <a:latin typeface="Times New Roman"/>
              </a:endParaRPr>
            </a:p>
          </p:txBody>
        </p:sp>
        <p:sp>
          <p:nvSpPr>
            <p:cNvPr id="124" name=""/>
            <p:cNvSpPr/>
            <p:nvPr/>
          </p:nvSpPr>
          <p:spPr>
            <a:xfrm>
              <a:off x="3276720" y="3276360"/>
              <a:ext cx="1371600" cy="381240"/>
            </a:xfrm>
            <a:prstGeom prst="rect">
              <a:avLst/>
            </a:prstGeom>
            <a:solidFill>
              <a:srgbClr val="ffffff"/>
            </a:solidFill>
            <a:ln w="12600">
              <a:solidFill>
                <a:srgbClr val="000000"/>
              </a:solidFill>
              <a:prstDash val="sysDot"/>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Director Finance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(External UC)</a:t>
              </a:r>
              <a:endParaRPr b="0" lang="en-US" sz="1000" strike="noStrike" u="none">
                <a:solidFill>
                  <a:srgbClr val="000000"/>
                </a:solidFill>
                <a:effectLst/>
                <a:uFillTx/>
                <a:latin typeface="Times New Roman"/>
              </a:endParaRPr>
            </a:p>
          </p:txBody>
        </p:sp>
        <p:sp>
          <p:nvSpPr>
            <p:cNvPr id="125" name=""/>
            <p:cNvSpPr/>
            <p:nvPr/>
          </p:nvSpPr>
          <p:spPr>
            <a:xfrm>
              <a:off x="4876920" y="2361960"/>
              <a:ext cx="1371600" cy="381240"/>
            </a:xfrm>
            <a:prstGeom prst="rect">
              <a:avLst/>
            </a:prstGeom>
            <a:solidFill>
              <a:srgbClr val="ccec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Carl Livermore</a:t>
              </a:r>
              <a:endParaRPr b="0" lang="en-US" sz="1000" strike="noStrike" u="none">
                <a:solidFill>
                  <a:srgbClr val="000000"/>
                </a:solidFill>
                <a:effectLst/>
                <a:uFillTx/>
                <a:latin typeface="Times New Roman"/>
              </a:endParaRPr>
            </a:p>
          </p:txBody>
        </p:sp>
        <p:sp>
          <p:nvSpPr>
            <p:cNvPr id="126" name=""/>
            <p:cNvSpPr/>
            <p:nvPr/>
          </p:nvSpPr>
          <p:spPr>
            <a:xfrm>
              <a:off x="4876920" y="1981080"/>
              <a:ext cx="1371600" cy="228600"/>
            </a:xfrm>
            <a:prstGeom prst="roundRect">
              <a:avLst>
                <a:gd name="adj" fmla="val 16667"/>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E-Commerce/IT</a:t>
              </a:r>
              <a:endParaRPr b="0" lang="en-US" sz="1000" strike="noStrike" u="none">
                <a:solidFill>
                  <a:srgbClr val="000000"/>
                </a:solidFill>
                <a:effectLst/>
                <a:uFillTx/>
                <a:latin typeface="Times New Roman"/>
              </a:endParaRPr>
            </a:p>
          </p:txBody>
        </p:sp>
        <p:cxnSp>
          <p:nvCxnSpPr>
            <p:cNvPr id="127" name=""/>
            <p:cNvCxnSpPr>
              <a:stCxn id="126" idx="2"/>
              <a:endCxn id="125" idx="0"/>
            </p:cNvCxnSpPr>
            <p:nvPr/>
          </p:nvCxnSpPr>
          <p:spPr>
            <a:xfrm flipV="1" rot="10800000">
              <a:off x="5562000" y="2209320"/>
              <a:ext cx="1080" cy="153000"/>
            </a:xfrm>
            <a:prstGeom prst="bentConnector2">
              <a:avLst/>
            </a:prstGeom>
            <a:ln w="12600">
              <a:solidFill>
                <a:srgbClr val="000000"/>
              </a:solidFill>
              <a:miter/>
            </a:ln>
          </p:spPr>
        </p:cxnSp>
        <p:sp>
          <p:nvSpPr>
            <p:cNvPr id="128" name=""/>
            <p:cNvSpPr/>
            <p:nvPr/>
          </p:nvSpPr>
          <p:spPr>
            <a:xfrm>
              <a:off x="4876920" y="3276360"/>
              <a:ext cx="1371600" cy="381240"/>
            </a:xfrm>
            <a:prstGeom prst="rect">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Director E-Commerce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(External)</a:t>
              </a:r>
              <a:endParaRPr b="0" lang="en-US" sz="1000" strike="noStrike" u="none">
                <a:solidFill>
                  <a:srgbClr val="000000"/>
                </a:solidFill>
                <a:effectLst/>
                <a:uFillTx/>
                <a:latin typeface="Times New Roman"/>
              </a:endParaRPr>
            </a:p>
          </p:txBody>
        </p:sp>
        <p:sp>
          <p:nvSpPr>
            <p:cNvPr id="129" name=""/>
            <p:cNvSpPr/>
            <p:nvPr/>
          </p:nvSpPr>
          <p:spPr>
            <a:xfrm>
              <a:off x="4876920" y="4343400"/>
              <a:ext cx="1371600" cy="380880"/>
            </a:xfrm>
            <a:prstGeom prst="rect">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IT Support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(External)</a:t>
              </a:r>
              <a:endParaRPr b="0" lang="en-US" sz="1000" strike="noStrike" u="none">
                <a:solidFill>
                  <a:srgbClr val="000000"/>
                </a:solidFill>
                <a:effectLst/>
                <a:uFillTx/>
                <a:latin typeface="Times New Roman"/>
              </a:endParaRPr>
            </a:p>
          </p:txBody>
        </p:sp>
        <p:sp>
          <p:nvSpPr>
            <p:cNvPr id="130" name=""/>
            <p:cNvSpPr/>
            <p:nvPr/>
          </p:nvSpPr>
          <p:spPr>
            <a:xfrm>
              <a:off x="6477120" y="1981080"/>
              <a:ext cx="1371600" cy="228600"/>
            </a:xfrm>
            <a:prstGeom prst="roundRect">
              <a:avLst>
                <a:gd name="adj" fmla="val 16667"/>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Reg/Govt Affairs</a:t>
              </a:r>
              <a:endParaRPr b="0" lang="en-US" sz="1000" strike="noStrike" u="none">
                <a:solidFill>
                  <a:srgbClr val="000000"/>
                </a:solidFill>
                <a:effectLst/>
                <a:uFillTx/>
                <a:latin typeface="Times New Roman"/>
              </a:endParaRPr>
            </a:p>
          </p:txBody>
        </p:sp>
        <p:sp>
          <p:nvSpPr>
            <p:cNvPr id="131" name=""/>
            <p:cNvSpPr/>
            <p:nvPr/>
          </p:nvSpPr>
          <p:spPr>
            <a:xfrm>
              <a:off x="8077320" y="2361960"/>
              <a:ext cx="1371600" cy="381240"/>
            </a:xfrm>
            <a:prstGeom prst="rect">
              <a:avLst/>
            </a:prstGeom>
            <a:solidFill>
              <a:srgbClr val="ccec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ea typeface="ＭＳ Ｐゴシック"/>
                </a:rPr>
                <a:t>Jan-Erland Bekeng</a:t>
              </a:r>
              <a:endParaRPr b="0" lang="en-US" sz="1000" strike="noStrike" u="none">
                <a:solidFill>
                  <a:srgbClr val="000000"/>
                </a:solidFill>
                <a:effectLst/>
                <a:uFillTx/>
                <a:latin typeface="Times New Roman"/>
              </a:endParaRPr>
            </a:p>
          </p:txBody>
        </p:sp>
        <p:sp>
          <p:nvSpPr>
            <p:cNvPr id="132" name=""/>
            <p:cNvSpPr/>
            <p:nvPr/>
          </p:nvSpPr>
          <p:spPr>
            <a:xfrm>
              <a:off x="8077320" y="3809880"/>
              <a:ext cx="1371600" cy="380880"/>
            </a:xfrm>
            <a:prstGeom prst="rect">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Acctng Manager</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(External)</a:t>
              </a:r>
              <a:endParaRPr b="0" lang="en-US" sz="1000" strike="noStrike" u="none">
                <a:solidFill>
                  <a:srgbClr val="000000"/>
                </a:solidFill>
                <a:effectLst/>
                <a:uFillTx/>
                <a:latin typeface="Times New Roman"/>
              </a:endParaRPr>
            </a:p>
          </p:txBody>
        </p:sp>
        <p:sp>
          <p:nvSpPr>
            <p:cNvPr id="133" name=""/>
            <p:cNvSpPr/>
            <p:nvPr/>
          </p:nvSpPr>
          <p:spPr>
            <a:xfrm>
              <a:off x="8077320" y="4876560"/>
              <a:ext cx="1371600" cy="381240"/>
            </a:xfrm>
            <a:prstGeom prst="rect">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Risk Manager</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(External)</a:t>
              </a:r>
              <a:endParaRPr b="0" lang="en-US" sz="1000" strike="noStrike" u="none">
                <a:solidFill>
                  <a:srgbClr val="000000"/>
                </a:solidFill>
                <a:effectLst/>
                <a:uFillTx/>
                <a:latin typeface="Times New Roman"/>
              </a:endParaRPr>
            </a:p>
          </p:txBody>
        </p:sp>
        <p:cxnSp>
          <p:nvCxnSpPr>
            <p:cNvPr id="134" name=""/>
            <p:cNvCxnSpPr>
              <a:stCxn id="102" idx="2"/>
              <a:endCxn id="126" idx="0"/>
            </p:cNvCxnSpPr>
            <p:nvPr/>
          </p:nvCxnSpPr>
          <p:spPr>
            <a:xfrm flipH="1" rot="16200000">
              <a:off x="4991040" y="1409040"/>
              <a:ext cx="534240" cy="610560"/>
            </a:xfrm>
            <a:prstGeom prst="bentConnector3">
              <a:avLst>
                <a:gd name="adj1" fmla="val 49966"/>
              </a:avLst>
            </a:prstGeom>
            <a:ln w="12600">
              <a:solidFill>
                <a:srgbClr val="000000"/>
              </a:solidFill>
              <a:miter/>
            </a:ln>
          </p:spPr>
        </p:cxnSp>
        <p:cxnSp>
          <p:nvCxnSpPr>
            <p:cNvPr id="135" name=""/>
            <p:cNvCxnSpPr>
              <a:stCxn id="102" idx="2"/>
              <a:endCxn id="130" idx="0"/>
            </p:cNvCxnSpPr>
            <p:nvPr/>
          </p:nvCxnSpPr>
          <p:spPr>
            <a:xfrm flipH="1" rot="16200000">
              <a:off x="5790240" y="609120"/>
              <a:ext cx="534240" cy="2210760"/>
            </a:xfrm>
            <a:prstGeom prst="bentConnector3">
              <a:avLst>
                <a:gd name="adj1" fmla="val 49966"/>
              </a:avLst>
            </a:prstGeom>
            <a:ln w="12600">
              <a:solidFill>
                <a:srgbClr val="000000"/>
              </a:solidFill>
              <a:miter/>
            </a:ln>
          </p:spPr>
        </p:cxnSp>
        <p:sp>
          <p:nvSpPr>
            <p:cNvPr id="136" name=""/>
            <p:cNvSpPr/>
            <p:nvPr/>
          </p:nvSpPr>
          <p:spPr>
            <a:xfrm>
              <a:off x="4876920" y="3809880"/>
              <a:ext cx="1371600" cy="380880"/>
            </a:xfrm>
            <a:prstGeom prst="octagon">
              <a:avLst>
                <a:gd name="adj" fmla="val 29287"/>
              </a:avLst>
            </a:prstGeom>
            <a:blipFill rotWithShape="0">
              <a:blip r:embed="rId2"/>
              <a:srcRect/>
              <a:tile tx="0" ty="0" sx="100000" sy="100000" algn="ctr"/>
            </a:blipFill>
            <a:ln w="12600">
              <a:solidFill>
                <a:srgbClr val="000000"/>
              </a:solidFill>
              <a:miter/>
            </a:ln>
            <a:effectLst>
              <a:outerShdw dist="53966" dir="2700000" blurRad="0" rotWithShape="0">
                <a:srgbClr val="808080"/>
              </a:outerShdw>
            </a:effectLst>
          </p:spPr>
          <p:style>
            <a:lnRef idx="0"/>
            <a:fillRef idx="0"/>
            <a:effectRef idx="0"/>
            <a:fontRef idx="minor"/>
          </p:style>
          <p:txBody>
            <a:bodyPr wrap="none"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IT Support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(Internal)</a:t>
              </a:r>
              <a:endParaRPr b="0" lang="en-US" sz="1000" strike="noStrike" u="none">
                <a:solidFill>
                  <a:srgbClr val="000000"/>
                </a:solidFill>
                <a:effectLst/>
                <a:uFillTx/>
                <a:latin typeface="Times New Roman"/>
              </a:endParaRPr>
            </a:p>
          </p:txBody>
        </p:sp>
        <p:sp>
          <p:nvSpPr>
            <p:cNvPr id="137" name=""/>
            <p:cNvSpPr/>
            <p:nvPr/>
          </p:nvSpPr>
          <p:spPr>
            <a:xfrm>
              <a:off x="8077320" y="3276360"/>
              <a:ext cx="1371600" cy="381240"/>
            </a:xfrm>
            <a:prstGeom prst="octagon">
              <a:avLst>
                <a:gd name="adj" fmla="val 29287"/>
              </a:avLst>
            </a:prstGeom>
            <a:blipFill rotWithShape="0">
              <a:blip r:embed="rId3"/>
              <a:srcRect/>
              <a:tile tx="0" ty="0" sx="100000" sy="100000" algn="ctr"/>
            </a:blipFill>
            <a:ln w="12600">
              <a:solidFill>
                <a:srgbClr val="000000"/>
              </a:solidFill>
              <a:miter/>
            </a:ln>
            <a:effectLst>
              <a:outerShdw dist="53966" dir="2700000" blurRad="0" rotWithShape="0">
                <a:srgbClr val="808080"/>
              </a:outerShdw>
            </a:effectLst>
          </p:spPr>
          <p:style>
            <a:lnRef idx="0"/>
            <a:fillRef idx="0"/>
            <a:effectRef idx="0"/>
            <a:fontRef idx="minor"/>
          </p:style>
          <p:txBody>
            <a:bodyPr wrap="none"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Controller</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(Internal)</a:t>
              </a:r>
              <a:endParaRPr b="0" lang="en-US" sz="1000" strike="noStrike" u="none">
                <a:solidFill>
                  <a:srgbClr val="000000"/>
                </a:solidFill>
                <a:effectLst/>
                <a:uFillTx/>
                <a:latin typeface="Times New Roman"/>
              </a:endParaRPr>
            </a:p>
          </p:txBody>
        </p:sp>
        <p:sp>
          <p:nvSpPr>
            <p:cNvPr id="138" name=""/>
            <p:cNvSpPr/>
            <p:nvPr/>
          </p:nvSpPr>
          <p:spPr>
            <a:xfrm>
              <a:off x="8077320" y="4343400"/>
              <a:ext cx="1371600" cy="380880"/>
            </a:xfrm>
            <a:prstGeom prst="octagon">
              <a:avLst>
                <a:gd name="adj" fmla="val 29287"/>
              </a:avLst>
            </a:prstGeom>
            <a:blipFill rotWithShape="0">
              <a:blip r:embed="rId4"/>
              <a:srcRect/>
              <a:tile tx="0" ty="0" sx="100000" sy="100000" algn="ctr"/>
            </a:blipFill>
            <a:ln w="12600">
              <a:solidFill>
                <a:srgbClr val="000000"/>
              </a:solidFill>
              <a:miter/>
            </a:ln>
            <a:effectLst>
              <a:outerShdw dist="53966" dir="2700000" blurRad="0" rotWithShape="0">
                <a:srgbClr val="808080"/>
              </a:outerShdw>
            </a:effectLst>
          </p:spPr>
          <p:style>
            <a:lnRef idx="0"/>
            <a:fillRef idx="0"/>
            <a:effectRef idx="0"/>
            <a:fontRef idx="minor"/>
          </p:style>
          <p:txBody>
            <a:bodyPr wrap="none"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Risk Manager</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(Internal)</a:t>
              </a:r>
              <a:endParaRPr b="0" lang="en-US" sz="1000" strike="noStrike" u="none">
                <a:solidFill>
                  <a:srgbClr val="000000"/>
                </a:solidFill>
                <a:effectLst/>
                <a:uFillTx/>
                <a:latin typeface="Times New Roman"/>
              </a:endParaRPr>
            </a:p>
          </p:txBody>
        </p:sp>
        <p:sp>
          <p:nvSpPr>
            <p:cNvPr id="139" name=""/>
            <p:cNvSpPr/>
            <p:nvPr/>
          </p:nvSpPr>
          <p:spPr>
            <a:xfrm>
              <a:off x="6477120" y="3809880"/>
              <a:ext cx="1371600" cy="380880"/>
            </a:xfrm>
            <a:prstGeom prst="octagon">
              <a:avLst>
                <a:gd name="adj" fmla="val 29287"/>
              </a:avLst>
            </a:prstGeom>
            <a:blipFill rotWithShape="0">
              <a:blip r:embed="rId5"/>
              <a:srcRect/>
              <a:tile tx="0" ty="0" sx="100000" sy="100000" algn="ctr"/>
            </a:blipFill>
            <a:ln w="12600">
              <a:solidFill>
                <a:srgbClr val="000000"/>
              </a:solidFill>
              <a:miter/>
            </a:ln>
            <a:effectLst>
              <a:outerShdw dist="53966" dir="2700000" blurRad="0" rotWithShape="0">
                <a:srgbClr val="808080"/>
              </a:outerShdw>
            </a:effectLst>
          </p:spPr>
          <p:style>
            <a:lnRef idx="0"/>
            <a:fillRef idx="0"/>
            <a:effectRef idx="0"/>
            <a:fontRef idx="minor"/>
          </p:style>
          <p:txBody>
            <a:bodyPr wrap="none"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Mike Grimes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Manager</a:t>
              </a:r>
              <a:endParaRPr b="0" lang="en-US" sz="1000" strike="noStrike" u="none">
                <a:solidFill>
                  <a:srgbClr val="000000"/>
                </a:solidFill>
                <a:effectLst/>
                <a:uFillTx/>
                <a:latin typeface="Times New Roman"/>
              </a:endParaRPr>
            </a:p>
          </p:txBody>
        </p:sp>
        <p:sp>
          <p:nvSpPr>
            <p:cNvPr id="140" name=""/>
            <p:cNvSpPr/>
            <p:nvPr/>
          </p:nvSpPr>
          <p:spPr>
            <a:xfrm>
              <a:off x="990720" y="4952880"/>
              <a:ext cx="1371600" cy="380880"/>
            </a:xfrm>
            <a:prstGeom prst="octagon">
              <a:avLst>
                <a:gd name="adj" fmla="val 29287"/>
              </a:avLst>
            </a:prstGeom>
            <a:blipFill rotWithShape="0">
              <a:blip r:embed="rId6"/>
              <a:srcRect/>
              <a:tile tx="0" ty="0" sx="100000" sy="100000" algn="ctr"/>
            </a:blipFill>
            <a:ln w="12600">
              <a:solidFill>
                <a:srgbClr val="000000"/>
              </a:solidFill>
              <a:miter/>
            </a:ln>
            <a:effectLst>
              <a:outerShdw dist="53966" dir="2700000" blurRad="0" rotWithShape="0">
                <a:srgbClr val="808080"/>
              </a:outerShdw>
            </a:effectLst>
          </p:spPr>
          <p:style>
            <a:lnRef idx="0"/>
            <a:fillRef idx="0"/>
            <a:effectRef idx="0"/>
            <a:fontRef idx="minor"/>
          </p:style>
          <p:txBody>
            <a:bodyPr wrap="none"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Jim Pyke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Associate</a:t>
              </a:r>
              <a:endParaRPr b="0" lang="en-US" sz="1000" strike="noStrike" u="none">
                <a:solidFill>
                  <a:srgbClr val="000000"/>
                </a:solidFill>
                <a:effectLst/>
                <a:uFillTx/>
                <a:latin typeface="Times New Roman"/>
              </a:endParaRPr>
            </a:p>
          </p:txBody>
        </p:sp>
        <p:sp>
          <p:nvSpPr>
            <p:cNvPr id="141" name=""/>
            <p:cNvSpPr/>
            <p:nvPr/>
          </p:nvSpPr>
          <p:spPr>
            <a:xfrm>
              <a:off x="2590920" y="4952880"/>
              <a:ext cx="1371600" cy="380880"/>
            </a:xfrm>
            <a:prstGeom prst="octagon">
              <a:avLst>
                <a:gd name="adj" fmla="val 29287"/>
              </a:avLst>
            </a:prstGeom>
            <a:blipFill rotWithShape="0">
              <a:blip r:embed="rId7"/>
              <a:srcRect/>
              <a:tile tx="0" ty="0" sx="100000" sy="100000" algn="ctr"/>
            </a:blipFill>
            <a:ln w="12600">
              <a:solidFill>
                <a:srgbClr val="000000"/>
              </a:solidFill>
              <a:miter/>
            </a:ln>
            <a:effectLst>
              <a:outerShdw dist="53966" dir="2700000" blurRad="0" rotWithShape="0">
                <a:srgbClr val="808080"/>
              </a:outerShdw>
            </a:effectLst>
          </p:spPr>
          <p:style>
            <a:lnRef idx="0"/>
            <a:fillRef idx="0"/>
            <a:effectRef idx="0"/>
            <a:fontRef idx="minor"/>
          </p:style>
          <p:txBody>
            <a:bodyPr wrap="none"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Rousseau Anai</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Analyst</a:t>
              </a:r>
              <a:endParaRPr b="0" lang="en-US" sz="1000" strike="noStrike" u="none">
                <a:solidFill>
                  <a:srgbClr val="000000"/>
                </a:solidFill>
                <a:effectLst/>
                <a:uFillTx/>
                <a:latin typeface="Times New Roman"/>
              </a:endParaRPr>
            </a:p>
          </p:txBody>
        </p:sp>
        <p:sp>
          <p:nvSpPr>
            <p:cNvPr id="142" name=""/>
            <p:cNvSpPr/>
            <p:nvPr/>
          </p:nvSpPr>
          <p:spPr>
            <a:xfrm>
              <a:off x="4114800" y="4952880"/>
              <a:ext cx="1371600" cy="380880"/>
            </a:xfrm>
            <a:prstGeom prst="octagon">
              <a:avLst>
                <a:gd name="adj" fmla="val 29287"/>
              </a:avLst>
            </a:prstGeom>
            <a:blipFill rotWithShape="0">
              <a:blip r:embed="rId8"/>
              <a:srcRect/>
              <a:tile tx="0" ty="0" sx="100000" sy="100000" algn="ctr"/>
            </a:blipFill>
            <a:ln w="12600">
              <a:solidFill>
                <a:srgbClr val="000000"/>
              </a:solidFill>
              <a:miter/>
            </a:ln>
            <a:effectLst>
              <a:outerShdw dist="53966" dir="2700000" blurRad="0" rotWithShape="0">
                <a:srgbClr val="808080"/>
              </a:outerShdw>
            </a:effectLst>
          </p:spPr>
          <p:style>
            <a:lnRef idx="0"/>
            <a:fillRef idx="0"/>
            <a:effectRef idx="0"/>
            <a:fontRef idx="minor"/>
          </p:style>
          <p:txBody>
            <a:bodyPr wrap="none"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Analyst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(Internal)</a:t>
              </a:r>
              <a:endParaRPr b="0" lang="en-US" sz="1000" strike="noStrike" u="none">
                <a:solidFill>
                  <a:srgbClr val="000000"/>
                </a:solidFill>
                <a:effectLst/>
                <a:uFillTx/>
                <a:latin typeface="Times New Roman"/>
              </a:endParaRPr>
            </a:p>
          </p:txBody>
        </p:sp>
        <p:sp>
          <p:nvSpPr>
            <p:cNvPr id="143" name=""/>
            <p:cNvSpPr/>
            <p:nvPr/>
          </p:nvSpPr>
          <p:spPr>
            <a:xfrm>
              <a:off x="152280" y="5867280"/>
              <a:ext cx="1371600" cy="228600"/>
            </a:xfrm>
            <a:prstGeom prst="octagon">
              <a:avLst>
                <a:gd name="adj" fmla="val 29287"/>
              </a:avLst>
            </a:prstGeom>
            <a:blipFill rotWithShape="0">
              <a:blip r:embed="rId9"/>
              <a:srcRect/>
              <a:tile tx="0" ty="0" sx="100000" sy="100000" algn="ctr"/>
            </a:blipFill>
            <a:ln w="12600">
              <a:solidFill>
                <a:srgbClr val="000000"/>
              </a:solidFill>
              <a:miter/>
            </a:ln>
            <a:effectLst>
              <a:outerShdw dist="53966" dir="2700000" blurRad="0" rotWithShape="0">
                <a:srgbClr val="808080"/>
              </a:outerShdw>
            </a:effectLst>
          </p:spPr>
          <p:style>
            <a:lnRef idx="0"/>
            <a:fillRef idx="0"/>
            <a:effectRef idx="0"/>
            <a:fontRef idx="minor"/>
          </p:style>
          <p:txBody>
            <a:bodyPr wrap="none" lIns="0" rIns="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 Temporary:          7</a:t>
              </a:r>
              <a:endParaRPr b="0" lang="en-US" sz="10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228240" y="151920"/>
            <a:ext cx="9372600" cy="76212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AU" sz="2400" strike="noStrike" u="none">
                <a:solidFill>
                  <a:srgbClr val="0000ff"/>
                </a:solidFill>
                <a:effectLst/>
                <a:uFillTx/>
                <a:latin typeface="Arial"/>
              </a:rPr>
              <a:t>While An Electricity Trading/Origination Will Be a High Initial Priority, Opportunistic Plays Will Also Be Considered</a:t>
            </a:r>
            <a:endParaRPr b="1" lang="en-US" sz="2400" strike="noStrike" u="none">
              <a:solidFill>
                <a:srgbClr val="0000ff"/>
              </a:solidFill>
              <a:effectLst/>
              <a:uFillTx/>
              <a:latin typeface="Arial"/>
            </a:endParaRPr>
          </a:p>
        </p:txBody>
      </p:sp>
      <p:grpSp>
        <p:nvGrpSpPr>
          <p:cNvPr id="145" name=""/>
          <p:cNvGrpSpPr/>
          <p:nvPr/>
        </p:nvGrpSpPr>
        <p:grpSpPr>
          <a:xfrm>
            <a:off x="165240" y="990720"/>
            <a:ext cx="9410400" cy="5638680"/>
            <a:chOff x="165240" y="990720"/>
            <a:chExt cx="9410400" cy="5638680"/>
          </a:xfrm>
        </p:grpSpPr>
        <p:grpSp>
          <p:nvGrpSpPr>
            <p:cNvPr id="146" name=""/>
            <p:cNvGrpSpPr/>
            <p:nvPr/>
          </p:nvGrpSpPr>
          <p:grpSpPr>
            <a:xfrm>
              <a:off x="2209680" y="990720"/>
              <a:ext cx="7238880" cy="609480"/>
              <a:chOff x="2209680" y="990720"/>
              <a:chExt cx="7238880" cy="609480"/>
            </a:xfrm>
          </p:grpSpPr>
          <p:sp>
            <p:nvSpPr>
              <p:cNvPr id="147" name=""/>
              <p:cNvSpPr/>
              <p:nvPr/>
            </p:nvSpPr>
            <p:spPr>
              <a:xfrm>
                <a:off x="2209680" y="990720"/>
                <a:ext cx="1809720" cy="6094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2000</a:t>
                </a:r>
                <a:endParaRPr b="0" lang="en-US" sz="1000" strike="noStrike" u="none">
                  <a:solidFill>
                    <a:srgbClr val="000000"/>
                  </a:solidFill>
                  <a:effectLst/>
                  <a:uFillTx/>
                  <a:latin typeface="Times New Roman"/>
                </a:endParaRPr>
              </a:p>
            </p:txBody>
          </p:sp>
          <p:sp>
            <p:nvSpPr>
              <p:cNvPr id="148" name=""/>
              <p:cNvSpPr/>
              <p:nvPr/>
            </p:nvSpPr>
            <p:spPr>
              <a:xfrm>
                <a:off x="4019400" y="990720"/>
                <a:ext cx="1809360" cy="6094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2001</a:t>
                </a:r>
                <a:endParaRPr b="0" lang="en-US" sz="1000" strike="noStrike" u="none">
                  <a:solidFill>
                    <a:srgbClr val="000000"/>
                  </a:solidFill>
                  <a:effectLst/>
                  <a:uFillTx/>
                  <a:latin typeface="Times New Roman"/>
                </a:endParaRPr>
              </a:p>
            </p:txBody>
          </p:sp>
          <p:sp>
            <p:nvSpPr>
              <p:cNvPr id="149" name=""/>
              <p:cNvSpPr/>
              <p:nvPr/>
            </p:nvSpPr>
            <p:spPr>
              <a:xfrm>
                <a:off x="5828760" y="990720"/>
                <a:ext cx="1809720" cy="6094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2002</a:t>
                </a:r>
                <a:endParaRPr b="0" lang="en-US" sz="1000" strike="noStrike" u="none">
                  <a:solidFill>
                    <a:srgbClr val="000000"/>
                  </a:solidFill>
                  <a:effectLst/>
                  <a:uFillTx/>
                  <a:latin typeface="Times New Roman"/>
                </a:endParaRPr>
              </a:p>
            </p:txBody>
          </p:sp>
          <p:sp>
            <p:nvSpPr>
              <p:cNvPr id="150" name=""/>
              <p:cNvSpPr/>
              <p:nvPr/>
            </p:nvSpPr>
            <p:spPr>
              <a:xfrm>
                <a:off x="7638840" y="990720"/>
                <a:ext cx="1809720" cy="60948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000" strike="noStrike" u="none">
                    <a:solidFill>
                      <a:srgbClr val="000000"/>
                    </a:solidFill>
                    <a:effectLst/>
                    <a:uFillTx/>
                    <a:latin typeface="Arial"/>
                  </a:rPr>
                  <a:t>2003+</a:t>
                </a:r>
                <a:endParaRPr b="0" lang="en-US" sz="1000" strike="noStrike" u="none">
                  <a:solidFill>
                    <a:srgbClr val="000000"/>
                  </a:solidFill>
                  <a:effectLst/>
                  <a:uFillTx/>
                  <a:latin typeface="Times New Roman"/>
                </a:endParaRPr>
              </a:p>
            </p:txBody>
          </p:sp>
        </p:grpSp>
        <p:sp>
          <p:nvSpPr>
            <p:cNvPr id="151" name=""/>
            <p:cNvSpPr/>
            <p:nvPr/>
          </p:nvSpPr>
          <p:spPr>
            <a:xfrm>
              <a:off x="165240" y="1676520"/>
              <a:ext cx="1815840" cy="21337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Electricity Trading &amp; Origination</a:t>
              </a:r>
              <a:endParaRPr b="0" lang="en-US" sz="1200" strike="noStrike" u="none">
                <a:solidFill>
                  <a:srgbClr val="000000"/>
                </a:solidFill>
                <a:effectLst/>
                <a:uFillTx/>
                <a:latin typeface="Times New Roman"/>
              </a:endParaRPr>
            </a:p>
          </p:txBody>
        </p:sp>
        <p:sp>
          <p:nvSpPr>
            <p:cNvPr id="152" name=""/>
            <p:cNvSpPr/>
            <p:nvPr/>
          </p:nvSpPr>
          <p:spPr>
            <a:xfrm>
              <a:off x="2209680" y="1676520"/>
              <a:ext cx="7239240" cy="21337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3" name=""/>
            <p:cNvSpPr/>
            <p:nvPr/>
          </p:nvSpPr>
          <p:spPr>
            <a:xfrm>
              <a:off x="2311560" y="1752840"/>
              <a:ext cx="1815840" cy="83808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Back-to-back Transactions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Prime Interface w/ E Power</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Market Student</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p:txBody>
        </p:sp>
        <p:sp>
          <p:nvSpPr>
            <p:cNvPr id="154" name=""/>
            <p:cNvSpPr/>
            <p:nvPr/>
          </p:nvSpPr>
          <p:spPr>
            <a:xfrm>
              <a:off x="3137040" y="2667240"/>
              <a:ext cx="1815840" cy="68580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Some Small Position-taking</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Basic Arbitrage</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Ancillary Services incl B/U</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Consider real option positions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System Modelling</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Decision Models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Intranet/internet Mkting Products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Some Structured Xsactions</a:t>
              </a:r>
              <a:endParaRPr b="0" lang="en-US" sz="800" strike="noStrike" u="none">
                <a:solidFill>
                  <a:srgbClr val="000000"/>
                </a:solidFill>
                <a:effectLst/>
                <a:uFillTx/>
                <a:latin typeface="Times New Roman"/>
              </a:endParaRPr>
            </a:p>
          </p:txBody>
        </p:sp>
        <p:sp>
          <p:nvSpPr>
            <p:cNvPr id="155" name=""/>
            <p:cNvSpPr/>
            <p:nvPr/>
          </p:nvSpPr>
          <p:spPr>
            <a:xfrm>
              <a:off x="4127400" y="1752840"/>
              <a:ext cx="1816200" cy="83808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Creation of Swaps Market</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Structured Transactions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Calculated Position-taking</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Additional Svcs to E Power</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Leverage IT System for Growth</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Trade Transmission Rights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Dispatch Control/optimization</a:t>
              </a:r>
              <a:endParaRPr b="0" lang="en-US" sz="800" strike="noStrike" u="none">
                <a:solidFill>
                  <a:srgbClr val="000000"/>
                </a:solidFill>
                <a:effectLst/>
                <a:uFillTx/>
                <a:latin typeface="Times New Roman"/>
              </a:endParaRPr>
            </a:p>
          </p:txBody>
        </p:sp>
        <p:sp>
          <p:nvSpPr>
            <p:cNvPr id="156" name=""/>
            <p:cNvSpPr/>
            <p:nvPr/>
          </p:nvSpPr>
          <p:spPr>
            <a:xfrm>
              <a:off x="5943600" y="1752840"/>
              <a:ext cx="1816200" cy="83808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Creation of Options Market</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Effective Market-maker Role</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Capitalize on Market Views and Inefficiencies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Whole Business Risk Mgt (Income Swaps)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Trading Outsource Services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p:txBody>
        </p:sp>
        <p:sp>
          <p:nvSpPr>
            <p:cNvPr id="157" name=""/>
            <p:cNvSpPr/>
            <p:nvPr/>
          </p:nvSpPr>
          <p:spPr>
            <a:xfrm>
              <a:off x="7759800" y="1752840"/>
              <a:ext cx="1815840" cy="83808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Facilitate Market Rationalization</a:t>
              </a:r>
              <a:endParaRPr b="0" lang="en-US" sz="800" strike="noStrike" u="none">
                <a:solidFill>
                  <a:srgbClr val="000000"/>
                </a:solidFill>
                <a:effectLst/>
                <a:uFillTx/>
                <a:latin typeface="Times New Roman"/>
              </a:endParaRPr>
            </a:p>
          </p:txBody>
        </p:sp>
        <p:sp>
          <p:nvSpPr>
            <p:cNvPr id="158" name=""/>
            <p:cNvSpPr/>
            <p:nvPr/>
          </p:nvSpPr>
          <p:spPr>
            <a:xfrm>
              <a:off x="4952880" y="2667240"/>
              <a:ext cx="2063880" cy="68580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Use Finance to Build Positions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Leverage Physical Positions/ Options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Basic Cross-commodity Xsactions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Develop/incentivize Counterparties</a:t>
              </a:r>
              <a:endParaRPr b="0" lang="en-US" sz="800" strike="noStrike" u="none">
                <a:solidFill>
                  <a:srgbClr val="000000"/>
                </a:solidFill>
                <a:effectLst/>
                <a:uFillTx/>
                <a:latin typeface="Times New Roman"/>
              </a:endParaRPr>
            </a:p>
          </p:txBody>
        </p:sp>
        <p:sp>
          <p:nvSpPr>
            <p:cNvPr id="159" name=""/>
            <p:cNvSpPr/>
            <p:nvPr/>
          </p:nvSpPr>
          <p:spPr>
            <a:xfrm>
              <a:off x="165240" y="3886200"/>
              <a:ext cx="1815840" cy="7621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Capital Markets/Struc Finance</a:t>
              </a:r>
              <a:endParaRPr b="0" lang="en-US" sz="1200" strike="noStrike" u="none">
                <a:solidFill>
                  <a:srgbClr val="000000"/>
                </a:solidFill>
                <a:effectLst/>
                <a:uFillTx/>
                <a:latin typeface="Times New Roman"/>
              </a:endParaRPr>
            </a:p>
          </p:txBody>
        </p:sp>
        <p:sp>
          <p:nvSpPr>
            <p:cNvPr id="160" name=""/>
            <p:cNvSpPr/>
            <p:nvPr/>
          </p:nvSpPr>
          <p:spPr>
            <a:xfrm>
              <a:off x="2209680" y="3886200"/>
              <a:ext cx="7239240" cy="7621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1" name=""/>
            <p:cNvSpPr/>
            <p:nvPr/>
          </p:nvSpPr>
          <p:spPr>
            <a:xfrm>
              <a:off x="2311560" y="3962520"/>
              <a:ext cx="1815840" cy="45720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Relationship Building</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Electricity/Gas Leads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Support E Power Transactions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Evaluate E-Comm Venture Capital Opps</a:t>
              </a:r>
              <a:endParaRPr b="0" lang="en-US" sz="800" strike="noStrike" u="none">
                <a:solidFill>
                  <a:srgbClr val="000000"/>
                </a:solidFill>
                <a:effectLst/>
                <a:uFillTx/>
                <a:latin typeface="Times New Roman"/>
              </a:endParaRPr>
            </a:p>
          </p:txBody>
        </p:sp>
        <p:sp>
          <p:nvSpPr>
            <p:cNvPr id="162" name=""/>
            <p:cNvSpPr/>
            <p:nvPr/>
          </p:nvSpPr>
          <p:spPr>
            <a:xfrm>
              <a:off x="4127400" y="3962520"/>
              <a:ext cx="1816200" cy="45720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Prepays/monetizations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Innovative Ownership Structures (i.e. Leases)</a:t>
              </a:r>
              <a:endParaRPr b="0" lang="en-US" sz="800" strike="noStrike" u="none">
                <a:solidFill>
                  <a:srgbClr val="000000"/>
                </a:solidFill>
                <a:effectLst/>
                <a:uFillTx/>
                <a:latin typeface="Times New Roman"/>
              </a:endParaRPr>
            </a:p>
          </p:txBody>
        </p:sp>
        <p:sp>
          <p:nvSpPr>
            <p:cNvPr id="163" name=""/>
            <p:cNvSpPr/>
            <p:nvPr/>
          </p:nvSpPr>
          <p:spPr>
            <a:xfrm>
              <a:off x="5943600" y="3962520"/>
              <a:ext cx="1816200" cy="45720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Debt Funding, Commodity-linked Transactions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Equity</a:t>
              </a:r>
              <a:endParaRPr b="0" lang="en-US" sz="800" strike="noStrike" u="none">
                <a:solidFill>
                  <a:srgbClr val="000000"/>
                </a:solidFill>
                <a:effectLst/>
                <a:uFillTx/>
                <a:latin typeface="Times New Roman"/>
              </a:endParaRPr>
            </a:p>
          </p:txBody>
        </p:sp>
        <p:sp>
          <p:nvSpPr>
            <p:cNvPr id="164" name=""/>
            <p:cNvSpPr/>
            <p:nvPr/>
          </p:nvSpPr>
          <p:spPr>
            <a:xfrm>
              <a:off x="7759800" y="3962520"/>
              <a:ext cx="1815840" cy="45720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Balance Sheet Re-financings</a:t>
              </a:r>
              <a:endParaRPr b="0" lang="en-US" sz="800" strike="noStrike" u="none">
                <a:solidFill>
                  <a:srgbClr val="000000"/>
                </a:solidFill>
                <a:effectLst/>
                <a:uFillTx/>
                <a:latin typeface="Times New Roman"/>
              </a:endParaRPr>
            </a:p>
          </p:txBody>
        </p:sp>
        <p:sp>
          <p:nvSpPr>
            <p:cNvPr id="165" name=""/>
            <p:cNvSpPr/>
            <p:nvPr/>
          </p:nvSpPr>
          <p:spPr>
            <a:xfrm>
              <a:off x="165240" y="5943600"/>
              <a:ext cx="1815840" cy="5335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IT Development &amp; Commercialisation</a:t>
              </a:r>
              <a:endParaRPr b="0" lang="en-US" sz="1200" strike="noStrike" u="none">
                <a:solidFill>
                  <a:srgbClr val="000000"/>
                </a:solidFill>
                <a:effectLst/>
                <a:uFillTx/>
                <a:latin typeface="Times New Roman"/>
              </a:endParaRPr>
            </a:p>
          </p:txBody>
        </p:sp>
        <p:sp>
          <p:nvSpPr>
            <p:cNvPr id="166" name=""/>
            <p:cNvSpPr/>
            <p:nvPr/>
          </p:nvSpPr>
          <p:spPr>
            <a:xfrm>
              <a:off x="2209680" y="5943600"/>
              <a:ext cx="7239240" cy="5335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7" name=""/>
            <p:cNvSpPr/>
            <p:nvPr/>
          </p:nvSpPr>
          <p:spPr>
            <a:xfrm>
              <a:off x="2311560" y="6019920"/>
              <a:ext cx="1815840" cy="45720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Trading Systems Development</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System Modelling</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Enron Technologies Evaluated</a:t>
              </a:r>
              <a:endParaRPr b="0" lang="en-US" sz="800" strike="noStrike" u="none">
                <a:solidFill>
                  <a:srgbClr val="000000"/>
                </a:solidFill>
                <a:effectLst/>
                <a:uFillTx/>
                <a:latin typeface="Times New Roman"/>
              </a:endParaRPr>
            </a:p>
          </p:txBody>
        </p:sp>
        <p:sp>
          <p:nvSpPr>
            <p:cNvPr id="168" name=""/>
            <p:cNvSpPr/>
            <p:nvPr/>
          </p:nvSpPr>
          <p:spPr>
            <a:xfrm>
              <a:off x="4127400" y="6019920"/>
              <a:ext cx="1816200" cy="45720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Leverage Systems to Reach Vast Customer Base</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Develop CP Trading Systems</a:t>
              </a:r>
              <a:endParaRPr b="0" lang="en-US" sz="800" strike="noStrike" u="none">
                <a:solidFill>
                  <a:srgbClr val="000000"/>
                </a:solidFill>
                <a:effectLst/>
                <a:uFillTx/>
                <a:latin typeface="Times New Roman"/>
              </a:endParaRPr>
            </a:p>
          </p:txBody>
        </p:sp>
        <p:sp>
          <p:nvSpPr>
            <p:cNvPr id="169" name=""/>
            <p:cNvSpPr/>
            <p:nvPr/>
          </p:nvSpPr>
          <p:spPr>
            <a:xfrm>
              <a:off x="7759800" y="4800600"/>
              <a:ext cx="1815840" cy="45720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70" name=""/>
            <p:cNvSpPr/>
            <p:nvPr/>
          </p:nvSpPr>
          <p:spPr>
            <a:xfrm>
              <a:off x="165240" y="4724640"/>
              <a:ext cx="1815840" cy="11430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Other Commercial</a:t>
              </a:r>
              <a:endParaRPr b="0" lang="en-US" sz="1200" strike="noStrike" u="none">
                <a:solidFill>
                  <a:srgbClr val="000000"/>
                </a:solidFill>
                <a:effectLst/>
                <a:uFillTx/>
                <a:latin typeface="Times New Roman"/>
              </a:endParaRPr>
            </a:p>
          </p:txBody>
        </p:sp>
        <p:sp>
          <p:nvSpPr>
            <p:cNvPr id="171" name=""/>
            <p:cNvSpPr/>
            <p:nvPr/>
          </p:nvSpPr>
          <p:spPr>
            <a:xfrm>
              <a:off x="2209680" y="4724640"/>
              <a:ext cx="7239240" cy="11430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72" name=""/>
            <p:cNvSpPr/>
            <p:nvPr/>
          </p:nvSpPr>
          <p:spPr>
            <a:xfrm>
              <a:off x="5181480" y="5181840"/>
              <a:ext cx="1073160" cy="60948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Coal</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LNG</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Domestic Gas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Fuels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p:txBody>
        </p:sp>
        <p:sp>
          <p:nvSpPr>
            <p:cNvPr id="173" name=""/>
            <p:cNvSpPr/>
            <p:nvPr/>
          </p:nvSpPr>
          <p:spPr>
            <a:xfrm>
              <a:off x="5943600" y="6172200"/>
              <a:ext cx="1816200" cy="45720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74" name=""/>
            <p:cNvSpPr/>
            <p:nvPr/>
          </p:nvSpPr>
          <p:spPr>
            <a:xfrm>
              <a:off x="4775040" y="5029200"/>
              <a:ext cx="330480" cy="838440"/>
            </a:xfrm>
            <a:custGeom>
              <a:avLst/>
              <a:gdLst/>
              <a:ahLst/>
              <a:rect l="l" t="t" r="r" b="b"/>
              <a:pathLst>
                <a:path w="192" h="672">
                  <a:moveTo>
                    <a:pt x="0" y="0"/>
                  </a:moveTo>
                  <a:lnTo>
                    <a:pt x="192" y="336"/>
                  </a:lnTo>
                  <a:lnTo>
                    <a:pt x="0" y="672"/>
                  </a:lnTo>
                  <a:lnTo>
                    <a:pt x="0" y="0"/>
                  </a:lnTo>
                  <a:close/>
                </a:path>
              </a:pathLst>
            </a:custGeom>
            <a:solidFill>
              <a:srgbClr val="3333c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5" name=""/>
            <p:cNvSpPr/>
            <p:nvPr/>
          </p:nvSpPr>
          <p:spPr>
            <a:xfrm>
              <a:off x="4127400" y="4724640"/>
              <a:ext cx="1816200" cy="45720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EOL Rollout for Selected Domestic Commodities</a:t>
              </a:r>
              <a:endParaRPr b="0" lang="en-US" sz="800" strike="noStrike" u="none">
                <a:solidFill>
                  <a:srgbClr val="000000"/>
                </a:solidFill>
                <a:effectLst/>
                <a:uFillTx/>
                <a:latin typeface="Times New Roman"/>
              </a:endParaRPr>
            </a:p>
          </p:txBody>
        </p:sp>
        <p:sp>
          <p:nvSpPr>
            <p:cNvPr id="176" name=""/>
            <p:cNvSpPr/>
            <p:nvPr/>
          </p:nvSpPr>
          <p:spPr>
            <a:xfrm>
              <a:off x="3200400" y="5181840"/>
              <a:ext cx="1816200" cy="457200"/>
            </a:xfrm>
            <a:prstGeom prst="rect">
              <a:avLst/>
            </a:prstGeom>
            <a:noFill/>
            <a:ln w="0">
              <a:noFill/>
            </a:ln>
          </p:spPr>
          <p:style>
            <a:lnRef idx="0"/>
            <a:fillRef idx="0"/>
            <a:effectRef idx="0"/>
            <a:fontRef idx="minor"/>
          </p:style>
          <p:txBody>
            <a:bodyPr lIns="36000" rIns="36000" tIns="46800" bIns="46800" anchor="t">
              <a:noAutofit/>
            </a:bodyPr>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EOL Rollout for International Commodities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Evaluate weather transactions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Evaluate credit transactions</a:t>
              </a:r>
              <a:endParaRPr b="0" lang="en-US" sz="800" strike="noStrike" u="none">
                <a:solidFill>
                  <a:srgbClr val="000000"/>
                </a:solidFill>
                <a:effectLst/>
                <a:uFillTx/>
                <a:latin typeface="Times New Roman"/>
              </a:endParaRPr>
            </a:p>
            <a:p>
              <a:pPr marL="101520" indent="-1015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AU" sz="800" strike="noStrike" u="none">
                  <a:solidFill>
                    <a:srgbClr val="000000"/>
                  </a:solidFill>
                  <a:effectLst/>
                  <a:uFillTx/>
                  <a:latin typeface="Arial"/>
                </a:rPr>
                <a:t>Evaluate FX transactions</a:t>
              </a:r>
              <a:endParaRPr b="0" lang="en-US" sz="8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7" name=""/>
          <p:cNvSpPr/>
          <p:nvPr/>
        </p:nvSpPr>
        <p:spPr>
          <a:xfrm>
            <a:off x="7924680" y="2362320"/>
            <a:ext cx="1752840" cy="4190760"/>
          </a:xfrm>
          <a:prstGeom prst="rect">
            <a:avLst/>
          </a:prstGeom>
          <a:solidFill>
            <a:srgbClr val="eaeaea"/>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228600" y="2362320"/>
            <a:ext cx="6781680" cy="4190760"/>
          </a:xfrm>
          <a:prstGeom prst="rect">
            <a:avLst/>
          </a:prstGeom>
          <a:solidFill>
            <a:srgbClr val="eaeaea"/>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9" name="PlaceHolder 1"/>
          <p:cNvSpPr>
            <a:spLocks noGrp="1"/>
          </p:cNvSpPr>
          <p:nvPr>
            <p:ph type="title"/>
          </p:nvPr>
        </p:nvSpPr>
        <p:spPr>
          <a:xfrm>
            <a:off x="228240" y="228240"/>
            <a:ext cx="944892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ea typeface="ＭＳ Ｐゴシック"/>
              </a:rPr>
              <a:t>Enron Japan’s Business Structure</a:t>
            </a:r>
            <a:endParaRPr b="1" lang="en-US" sz="2400" strike="noStrike" u="none">
              <a:solidFill>
                <a:srgbClr val="0000ff"/>
              </a:solidFill>
              <a:effectLst/>
              <a:uFillTx/>
              <a:latin typeface="Arial"/>
            </a:endParaRPr>
          </a:p>
        </p:txBody>
      </p:sp>
      <p:sp>
        <p:nvSpPr>
          <p:cNvPr id="180" name=""/>
          <p:cNvSpPr/>
          <p:nvPr/>
        </p:nvSpPr>
        <p:spPr>
          <a:xfrm>
            <a:off x="2895480" y="2438280"/>
            <a:ext cx="1524240" cy="457200"/>
          </a:xfrm>
          <a:prstGeom prst="rect">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Enron Japan</a:t>
            </a:r>
            <a:endParaRPr b="0" lang="en-US" sz="1200" strike="noStrike" u="none">
              <a:solidFill>
                <a:srgbClr val="000000"/>
              </a:solidFill>
              <a:effectLst/>
              <a:uFillTx/>
              <a:latin typeface="Times New Roman"/>
            </a:endParaRPr>
          </a:p>
        </p:txBody>
      </p:sp>
      <p:sp>
        <p:nvSpPr>
          <p:cNvPr id="181" name=""/>
          <p:cNvSpPr/>
          <p:nvPr/>
        </p:nvSpPr>
        <p:spPr>
          <a:xfrm>
            <a:off x="382680" y="3124080"/>
            <a:ext cx="1446120" cy="457200"/>
          </a:xfrm>
          <a:prstGeom prst="ellipse">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Electricity</a:t>
            </a:r>
            <a:endParaRPr b="0" lang="en-US" sz="1200" strike="noStrike" u="none">
              <a:solidFill>
                <a:srgbClr val="000000"/>
              </a:solidFill>
              <a:effectLst/>
              <a:uFillTx/>
              <a:latin typeface="Times New Roman"/>
            </a:endParaRPr>
          </a:p>
        </p:txBody>
      </p:sp>
      <p:sp>
        <p:nvSpPr>
          <p:cNvPr id="182" name=""/>
          <p:cNvSpPr/>
          <p:nvPr/>
        </p:nvSpPr>
        <p:spPr>
          <a:xfrm>
            <a:off x="2057400" y="3124080"/>
            <a:ext cx="1447920" cy="457200"/>
          </a:xfrm>
          <a:prstGeom prst="ellipse">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Cap Mkts/ Struc Fin</a:t>
            </a:r>
            <a:endParaRPr b="0" lang="en-US" sz="1200" strike="noStrike" u="none">
              <a:solidFill>
                <a:srgbClr val="000000"/>
              </a:solidFill>
              <a:effectLst/>
              <a:uFillTx/>
              <a:latin typeface="Times New Roman"/>
            </a:endParaRPr>
          </a:p>
        </p:txBody>
      </p:sp>
      <p:sp>
        <p:nvSpPr>
          <p:cNvPr id="183" name=""/>
          <p:cNvSpPr/>
          <p:nvPr/>
        </p:nvSpPr>
        <p:spPr>
          <a:xfrm>
            <a:off x="3733920" y="3124080"/>
            <a:ext cx="1447560" cy="457200"/>
          </a:xfrm>
          <a:prstGeom prst="ellipse">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E-Commerce</a:t>
            </a:r>
            <a:endParaRPr b="0" lang="en-US" sz="1200" strike="noStrike" u="none">
              <a:solidFill>
                <a:srgbClr val="000000"/>
              </a:solidFill>
              <a:effectLst/>
              <a:uFillTx/>
              <a:latin typeface="Times New Roman"/>
            </a:endParaRPr>
          </a:p>
        </p:txBody>
      </p:sp>
      <p:sp>
        <p:nvSpPr>
          <p:cNvPr id="184" name=""/>
          <p:cNvSpPr/>
          <p:nvPr/>
        </p:nvSpPr>
        <p:spPr>
          <a:xfrm>
            <a:off x="5410080" y="3124080"/>
            <a:ext cx="1447920" cy="457200"/>
          </a:xfrm>
          <a:prstGeom prst="ellipse">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Other</a:t>
            </a:r>
            <a:endParaRPr b="0" lang="en-US" sz="1200" strike="noStrike" u="none">
              <a:solidFill>
                <a:srgbClr val="000000"/>
              </a:solidFill>
              <a:effectLst/>
              <a:uFillTx/>
              <a:latin typeface="Times New Roman"/>
            </a:endParaRPr>
          </a:p>
        </p:txBody>
      </p:sp>
      <p:sp>
        <p:nvSpPr>
          <p:cNvPr id="185" name=""/>
          <p:cNvSpPr/>
          <p:nvPr/>
        </p:nvSpPr>
        <p:spPr>
          <a:xfrm>
            <a:off x="8001000" y="2438280"/>
            <a:ext cx="1523880" cy="457200"/>
          </a:xfrm>
          <a:prstGeom prst="rect">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Encom</a:t>
            </a:r>
            <a:endParaRPr b="0" lang="en-US" sz="1200" strike="noStrike" u="none">
              <a:solidFill>
                <a:srgbClr val="000000"/>
              </a:solidFill>
              <a:effectLst/>
              <a:uFillTx/>
              <a:latin typeface="Times New Roman"/>
            </a:endParaRPr>
          </a:p>
        </p:txBody>
      </p:sp>
      <p:sp>
        <p:nvSpPr>
          <p:cNvPr id="186" name=""/>
          <p:cNvSpPr/>
          <p:nvPr/>
        </p:nvSpPr>
        <p:spPr>
          <a:xfrm>
            <a:off x="8077320" y="3962520"/>
            <a:ext cx="1447560" cy="457200"/>
          </a:xfrm>
          <a:prstGeom prst="ellipse">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0" rIns="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Power Aggregation and Development</a:t>
            </a:r>
            <a:endParaRPr b="0" lang="en-US" sz="1000" strike="noStrike" u="none">
              <a:solidFill>
                <a:srgbClr val="000000"/>
              </a:solidFill>
              <a:effectLst/>
              <a:uFillTx/>
              <a:latin typeface="Times New Roman"/>
            </a:endParaRPr>
          </a:p>
        </p:txBody>
      </p:sp>
      <p:sp>
        <p:nvSpPr>
          <p:cNvPr id="187" name=""/>
          <p:cNvSpPr/>
          <p:nvPr/>
        </p:nvSpPr>
        <p:spPr>
          <a:xfrm>
            <a:off x="2743200" y="1523880"/>
            <a:ext cx="1828800" cy="457200"/>
          </a:xfrm>
          <a:prstGeom prst="rect">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45720" rIns="4572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Enron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Asia Pacific Africa China</a:t>
            </a:r>
            <a:endParaRPr b="0" lang="en-US" sz="1200" strike="noStrike" u="none">
              <a:solidFill>
                <a:srgbClr val="000000"/>
              </a:solidFill>
              <a:effectLst/>
              <a:uFillTx/>
              <a:latin typeface="Times New Roman"/>
            </a:endParaRPr>
          </a:p>
        </p:txBody>
      </p:sp>
      <p:sp>
        <p:nvSpPr>
          <p:cNvPr id="188" name=""/>
          <p:cNvSpPr/>
          <p:nvPr/>
        </p:nvSpPr>
        <p:spPr>
          <a:xfrm>
            <a:off x="7848720" y="1523880"/>
            <a:ext cx="1523880" cy="457200"/>
          </a:xfrm>
          <a:prstGeom prst="rect">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Other Investors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(Orix)</a:t>
            </a:r>
            <a:endParaRPr b="0" lang="en-US" sz="1200" strike="noStrike" u="none">
              <a:solidFill>
                <a:srgbClr val="000000"/>
              </a:solidFill>
              <a:effectLst/>
              <a:uFillTx/>
              <a:latin typeface="Times New Roman"/>
            </a:endParaRPr>
          </a:p>
        </p:txBody>
      </p:sp>
      <p:cxnSp>
        <p:nvCxnSpPr>
          <p:cNvPr id="189" name=""/>
          <p:cNvCxnSpPr>
            <a:stCxn id="180" idx="0"/>
            <a:endCxn id="187" idx="2"/>
          </p:cNvCxnSpPr>
          <p:nvPr/>
        </p:nvCxnSpPr>
        <p:spPr>
          <a:xfrm flipV="1">
            <a:off x="3657240" y="1980720"/>
            <a:ext cx="1080" cy="457920"/>
          </a:xfrm>
          <a:prstGeom prst="bentConnector2">
            <a:avLst/>
          </a:prstGeom>
          <a:ln w="12600">
            <a:solidFill>
              <a:srgbClr val="000000"/>
            </a:solidFill>
            <a:miter/>
            <a:headEnd len="med" type="triangle" w="med"/>
          </a:ln>
        </p:spPr>
      </p:cxnSp>
      <p:cxnSp>
        <p:nvCxnSpPr>
          <p:cNvPr id="190" name=""/>
          <p:cNvCxnSpPr>
            <a:stCxn id="185" idx="0"/>
            <a:endCxn id="187" idx="2"/>
          </p:cNvCxnSpPr>
          <p:nvPr/>
        </p:nvCxnSpPr>
        <p:spPr>
          <a:xfrm flipV="1" rot="16200000">
            <a:off x="5981400" y="-343800"/>
            <a:ext cx="457920" cy="5106240"/>
          </a:xfrm>
          <a:prstGeom prst="bentConnector3">
            <a:avLst>
              <a:gd name="adj1" fmla="val 49960"/>
            </a:avLst>
          </a:prstGeom>
          <a:ln w="12600">
            <a:solidFill>
              <a:srgbClr val="000000"/>
            </a:solidFill>
            <a:miter/>
            <a:headEnd len="med" type="triangle" w="med"/>
          </a:ln>
        </p:spPr>
      </p:cxnSp>
      <p:sp>
        <p:nvSpPr>
          <p:cNvPr id="191" name=""/>
          <p:cNvSpPr/>
          <p:nvPr/>
        </p:nvSpPr>
        <p:spPr>
          <a:xfrm>
            <a:off x="8001000" y="3276720"/>
            <a:ext cx="1523880" cy="457200"/>
          </a:xfrm>
          <a:prstGeom prst="rect">
            <a:avLst/>
          </a:prstGeom>
          <a:solidFill>
            <a:srgbClr val="ffffff"/>
          </a:solidFill>
          <a:ln w="12600">
            <a:solidFill>
              <a:srgbClr val="000000"/>
            </a:solidFill>
            <a:miter/>
          </a:ln>
          <a:effectLst>
            <a:outerShdw dist="53966" dir="27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EPower</a:t>
            </a:r>
            <a:endParaRPr b="0" lang="en-US" sz="1200" strike="noStrike" u="none">
              <a:solidFill>
                <a:srgbClr val="000000"/>
              </a:solidFill>
              <a:effectLst/>
              <a:uFillTx/>
              <a:latin typeface="Times New Roman"/>
            </a:endParaRPr>
          </a:p>
        </p:txBody>
      </p:sp>
      <p:cxnSp>
        <p:nvCxnSpPr>
          <p:cNvPr id="192" name=""/>
          <p:cNvCxnSpPr>
            <a:stCxn id="185" idx="2"/>
            <a:endCxn id="191" idx="0"/>
          </p:cNvCxnSpPr>
          <p:nvPr/>
        </p:nvCxnSpPr>
        <p:spPr>
          <a:xfrm>
            <a:off x="8762760" y="2895120"/>
            <a:ext cx="1080" cy="381960"/>
          </a:xfrm>
          <a:prstGeom prst="straightConnector1">
            <a:avLst/>
          </a:prstGeom>
          <a:ln w="12600">
            <a:solidFill>
              <a:srgbClr val="000000"/>
            </a:solidFill>
            <a:miter/>
            <a:tailEnd len="med" type="triangle" w="med"/>
          </a:ln>
        </p:spPr>
      </p:cxnSp>
      <p:cxnSp>
        <p:nvCxnSpPr>
          <p:cNvPr id="193" name=""/>
          <p:cNvCxnSpPr/>
          <p:nvPr/>
        </p:nvCxnSpPr>
        <p:spPr>
          <a:xfrm>
            <a:off x="8991360" y="1981080"/>
            <a:ext cx="1080" cy="457920"/>
          </a:xfrm>
          <a:prstGeom prst="straightConnector1">
            <a:avLst/>
          </a:prstGeom>
          <a:ln w="12600">
            <a:solidFill>
              <a:srgbClr val="000000"/>
            </a:solidFill>
            <a:miter/>
            <a:tailEnd len="med" type="triangle" w="med"/>
          </a:ln>
        </p:spPr>
      </p:cxnSp>
      <p:sp>
        <p:nvSpPr>
          <p:cNvPr id="194" name=""/>
          <p:cNvSpPr/>
          <p:nvPr/>
        </p:nvSpPr>
        <p:spPr>
          <a:xfrm>
            <a:off x="378000" y="3811680"/>
            <a:ext cx="1444320" cy="25128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pPr marL="114480" indent="-7632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Provide marketing and risk mgt services for contestable customers in newly created market</a:t>
            </a:r>
            <a:endParaRPr b="0" lang="en-US" sz="1000" strike="noStrike" u="none">
              <a:solidFill>
                <a:srgbClr val="000000"/>
              </a:solidFill>
              <a:effectLst/>
              <a:uFillTx/>
              <a:latin typeface="Times New Roman"/>
            </a:endParaRPr>
          </a:p>
          <a:p>
            <a:pPr marL="114480" indent="-7632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Facilitate creation of financial market for electricity swaps and other derivatives</a:t>
            </a:r>
            <a:endParaRPr b="0" lang="en-US" sz="1000" strike="noStrike" u="none">
              <a:solidFill>
                <a:srgbClr val="000000"/>
              </a:solidFill>
              <a:effectLst/>
              <a:uFillTx/>
              <a:latin typeface="Times New Roman"/>
            </a:endParaRPr>
          </a:p>
          <a:p>
            <a:pPr marL="114480" indent="-7632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Provide risk mgt outsource services for “new players”</a:t>
            </a:r>
            <a:endParaRPr b="0" lang="en-US" sz="1000" strike="noStrike" u="none">
              <a:solidFill>
                <a:srgbClr val="000000"/>
              </a:solidFill>
              <a:effectLst/>
              <a:uFillTx/>
              <a:latin typeface="Times New Roman"/>
            </a:endParaRPr>
          </a:p>
        </p:txBody>
      </p:sp>
      <p:sp>
        <p:nvSpPr>
          <p:cNvPr id="195" name=""/>
          <p:cNvSpPr/>
          <p:nvPr/>
        </p:nvSpPr>
        <p:spPr>
          <a:xfrm>
            <a:off x="2057400" y="3811680"/>
            <a:ext cx="1444680" cy="25128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pPr marL="57240" indent="-5724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Provide 3</a:t>
            </a:r>
            <a:r>
              <a:rPr b="0" lang="en-US" sz="1000" strike="noStrike" u="none" baseline="30000">
                <a:solidFill>
                  <a:srgbClr val="000000"/>
                </a:solidFill>
                <a:effectLst/>
                <a:uFillTx/>
                <a:latin typeface="Arial"/>
                <a:ea typeface="ＭＳ Ｐゴシック"/>
              </a:rPr>
              <a:t>rd</a:t>
            </a:r>
            <a:r>
              <a:rPr b="0" lang="en-US" sz="1000" strike="noStrike" u="none">
                <a:solidFill>
                  <a:srgbClr val="000000"/>
                </a:solidFill>
                <a:effectLst/>
                <a:uFillTx/>
                <a:latin typeface="Arial"/>
                <a:ea typeface="ＭＳ Ｐゴシック"/>
              </a:rPr>
              <a:t> party finance as a means to gain access to electricity positions and optionality</a:t>
            </a:r>
            <a:endParaRPr b="0" lang="en-US" sz="1000" strike="noStrike" u="none">
              <a:solidFill>
                <a:srgbClr val="000000"/>
              </a:solidFill>
              <a:effectLst/>
              <a:uFillTx/>
              <a:latin typeface="Times New Roman"/>
            </a:endParaRPr>
          </a:p>
          <a:p>
            <a:pPr marL="57240" indent="-5724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Develop other commodity/finance based transactions</a:t>
            </a:r>
            <a:endParaRPr b="0" lang="en-US" sz="1000" strike="noStrike" u="none">
              <a:solidFill>
                <a:srgbClr val="000000"/>
              </a:solidFill>
              <a:effectLst/>
              <a:uFillTx/>
              <a:latin typeface="Times New Roman"/>
            </a:endParaRPr>
          </a:p>
        </p:txBody>
      </p:sp>
      <p:sp>
        <p:nvSpPr>
          <p:cNvPr id="196" name=""/>
          <p:cNvSpPr/>
          <p:nvPr/>
        </p:nvSpPr>
        <p:spPr>
          <a:xfrm>
            <a:off x="3657600" y="3811680"/>
            <a:ext cx="1523880" cy="25128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pPr marL="57240" indent="-5724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Develop online trading system, EnronOnline, for domestic energy market and for local use in accessing international commodities</a:t>
            </a:r>
            <a:endParaRPr b="0" lang="en-US" sz="1000" strike="noStrike" u="none">
              <a:solidFill>
                <a:srgbClr val="000000"/>
              </a:solidFill>
              <a:effectLst/>
              <a:uFillTx/>
              <a:latin typeface="Times New Roman"/>
            </a:endParaRPr>
          </a:p>
          <a:p>
            <a:pPr marL="57240" indent="-5724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Investigate potential for venture capital activity in e-commerce and internet based technologies</a:t>
            </a:r>
            <a:endParaRPr b="0" lang="en-US" sz="1000" strike="noStrike" u="none">
              <a:solidFill>
                <a:srgbClr val="000000"/>
              </a:solidFill>
              <a:effectLst/>
              <a:uFillTx/>
              <a:latin typeface="Times New Roman"/>
            </a:endParaRPr>
          </a:p>
          <a:p>
            <a:pPr marL="57240" indent="-5724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97" name=""/>
          <p:cNvSpPr/>
          <p:nvPr/>
        </p:nvSpPr>
        <p:spPr>
          <a:xfrm>
            <a:off x="5410080" y="3811680"/>
            <a:ext cx="1444680" cy="25128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pPr marL="57240" indent="-5724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Develop mkting and risk mgt businesses in areas of Enron expertise:</a:t>
            </a:r>
            <a:endParaRPr b="0" lang="en-US" sz="1000" strike="noStrike" u="none">
              <a:solidFill>
                <a:srgbClr val="000000"/>
              </a:solidFill>
              <a:effectLst/>
              <a:uFillTx/>
              <a:latin typeface="Times New Roman"/>
            </a:endParaRPr>
          </a:p>
          <a:p>
            <a:pPr lvl="1" marL="228600" indent="-5724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Coal</a:t>
            </a:r>
            <a:endParaRPr b="0" lang="en-US" sz="1000" strike="noStrike" u="none">
              <a:solidFill>
                <a:srgbClr val="000000"/>
              </a:solidFill>
              <a:effectLst/>
              <a:uFillTx/>
              <a:latin typeface="Times New Roman"/>
            </a:endParaRPr>
          </a:p>
          <a:p>
            <a:pPr lvl="1" marL="228600" indent="-5724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Gas</a:t>
            </a:r>
            <a:endParaRPr b="0" lang="en-US" sz="1000" strike="noStrike" u="none">
              <a:solidFill>
                <a:srgbClr val="000000"/>
              </a:solidFill>
              <a:effectLst/>
              <a:uFillTx/>
              <a:latin typeface="Times New Roman"/>
            </a:endParaRPr>
          </a:p>
          <a:p>
            <a:pPr lvl="1" marL="228600" indent="-5724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Liquid Fuels</a:t>
            </a:r>
            <a:endParaRPr b="0" lang="en-US" sz="1000" strike="noStrike" u="none">
              <a:solidFill>
                <a:srgbClr val="000000"/>
              </a:solidFill>
              <a:effectLst/>
              <a:uFillTx/>
              <a:latin typeface="Times New Roman"/>
            </a:endParaRPr>
          </a:p>
          <a:p>
            <a:pPr lvl="1" marL="228600" indent="-5724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Weather</a:t>
            </a:r>
            <a:endParaRPr b="0" lang="en-US" sz="1000" strike="noStrike" u="none">
              <a:solidFill>
                <a:srgbClr val="000000"/>
              </a:solidFill>
              <a:effectLst/>
              <a:uFillTx/>
              <a:latin typeface="Times New Roman"/>
            </a:endParaRPr>
          </a:p>
          <a:p>
            <a:pPr lvl="1" marL="228600" indent="-5724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Credit</a:t>
            </a:r>
            <a:endParaRPr b="0" lang="en-US" sz="1000" strike="noStrike" u="none">
              <a:solidFill>
                <a:srgbClr val="000000"/>
              </a:solidFill>
              <a:effectLst/>
              <a:uFillTx/>
              <a:latin typeface="Times New Roman"/>
            </a:endParaRPr>
          </a:p>
          <a:p>
            <a:pPr lvl="1" marL="228600" indent="-5724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98" name=""/>
          <p:cNvSpPr/>
          <p:nvPr/>
        </p:nvSpPr>
        <p:spPr>
          <a:xfrm>
            <a:off x="8080200" y="4643280"/>
            <a:ext cx="1444680" cy="16812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pPr marL="57240" indent="-5724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Aggregate existing generation from IPPs and self generators for onsale to market</a:t>
            </a:r>
            <a:endParaRPr b="0" lang="en-US" sz="1000" strike="noStrike" u="none">
              <a:solidFill>
                <a:srgbClr val="000000"/>
              </a:solidFill>
              <a:effectLst/>
              <a:uFillTx/>
              <a:latin typeface="Times New Roman"/>
            </a:endParaRPr>
          </a:p>
          <a:p>
            <a:pPr marL="57240" indent="-57240">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Develop green field generation facilities to support developing mkt needs</a:t>
            </a:r>
            <a:endParaRPr b="0" lang="en-US" sz="1000" strike="noStrike" u="none">
              <a:solidFill>
                <a:srgbClr val="000000"/>
              </a:solidFill>
              <a:effectLst/>
              <a:uFillTx/>
              <a:latin typeface="Times New Roman"/>
            </a:endParaRPr>
          </a:p>
        </p:txBody>
      </p:sp>
      <p:sp>
        <p:nvSpPr>
          <p:cNvPr id="199" name=""/>
          <p:cNvSpPr/>
          <p:nvPr/>
        </p:nvSpPr>
        <p:spPr>
          <a:xfrm flipH="1">
            <a:off x="7010280" y="4038480"/>
            <a:ext cx="914400" cy="1981440"/>
          </a:xfrm>
          <a:prstGeom prst="rightArrow">
            <a:avLst>
              <a:gd name="adj1" fmla="val 50167"/>
              <a:gd name="adj2" fmla="val 68056"/>
            </a:avLst>
          </a:prstGeom>
          <a:solidFill>
            <a:srgbClr val="ffffff"/>
          </a:solidFill>
          <a:ln w="12600">
            <a:solidFill>
              <a:srgbClr val="000000"/>
            </a:solidFill>
            <a:miter/>
          </a:ln>
        </p:spPr>
        <p:style>
          <a:lnRef idx="0"/>
          <a:fillRef idx="0"/>
          <a:effectRef idx="0"/>
          <a:fontRef idx="minor"/>
        </p:style>
        <p:txBody>
          <a:bodyPr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Generat’n Capacity and Energy</a:t>
            </a:r>
            <a:endParaRPr b="0" lang="en-US" sz="1000" strike="noStrike" u="none">
              <a:solidFill>
                <a:srgbClr val="000000"/>
              </a:solidFill>
              <a:effectLst/>
              <a:uFillTx/>
              <a:latin typeface="Times New Roman"/>
            </a:endParaRPr>
          </a:p>
        </p:txBody>
      </p:sp>
      <p:sp>
        <p:nvSpPr>
          <p:cNvPr id="200" name=""/>
          <p:cNvSpPr/>
          <p:nvPr/>
        </p:nvSpPr>
        <p:spPr>
          <a:xfrm>
            <a:off x="7010280" y="2362320"/>
            <a:ext cx="914400" cy="1981080"/>
          </a:xfrm>
          <a:prstGeom prst="rightArrow">
            <a:avLst>
              <a:gd name="adj1" fmla="val 50167"/>
              <a:gd name="adj2" fmla="val 68056"/>
            </a:avLst>
          </a:prstGeom>
          <a:solidFill>
            <a:srgbClr val="ffffff"/>
          </a:solidFill>
          <a:ln w="12600">
            <a:solidFill>
              <a:srgbClr val="000000"/>
            </a:solidFill>
            <a:miter/>
          </a:ln>
        </p:spPr>
        <p:style>
          <a:lnRef idx="0"/>
          <a:fillRef idx="0"/>
          <a:effectRef idx="0"/>
          <a:fontRef idx="minor"/>
        </p:style>
        <p:txBody>
          <a:bodyPr lIns="45720" rIns="4572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ＭＳ Ｐゴシック"/>
              </a:rPr>
              <a:t>Risk Mgt, Mkting, Trading Services</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1" name=""/>
          <p:cNvSpPr/>
          <p:nvPr/>
        </p:nvSpPr>
        <p:spPr>
          <a:xfrm>
            <a:off x="743040" y="1676520"/>
            <a:ext cx="8324640" cy="4114800"/>
          </a:xfrm>
          <a:prstGeom prst="rect">
            <a:avLst/>
          </a:prstGeom>
          <a:noFill/>
          <a:ln w="0">
            <a:noFill/>
          </a:ln>
        </p:spPr>
        <p:style>
          <a:lnRef idx="0"/>
          <a:fillRef idx="0"/>
          <a:effectRef idx="0"/>
          <a:fontRef idx="minor"/>
        </p:style>
        <p:txBody>
          <a:bodyPr lIns="90360" rIns="90360" tIns="44280" bIns="442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b2b2b2"/>
                </a:solidFill>
                <a:effectLst/>
                <a:uFillTx/>
                <a:latin typeface="Arial"/>
              </a:rPr>
              <a:t>Enron Japan</a:t>
            </a:r>
            <a:br>
              <a:rPr sz="2800"/>
            </a:br>
            <a:br>
              <a:rPr sz="2800"/>
            </a:br>
            <a:r>
              <a:rPr b="1" lang="en-US" sz="2800" strike="noStrike" u="none">
                <a:solidFill>
                  <a:srgbClr val="3333cc"/>
                </a:solidFill>
                <a:effectLst/>
                <a:uFillTx/>
                <a:latin typeface="Arial"/>
              </a:rPr>
              <a:t>Political Environment</a:t>
            </a:r>
            <a:br>
              <a:rPr sz="2800"/>
            </a:br>
            <a:br>
              <a:rPr sz="2800"/>
            </a:br>
            <a:r>
              <a:rPr b="1" lang="en-US" sz="2800" strike="noStrike" u="none">
                <a:solidFill>
                  <a:srgbClr val="b2b2b2"/>
                </a:solidFill>
                <a:effectLst/>
                <a:uFillTx/>
                <a:latin typeface="Arial"/>
              </a:rPr>
              <a:t>Near Term Strategy</a:t>
            </a:r>
            <a:br>
              <a:rPr sz="2800"/>
            </a:br>
            <a:br>
              <a:rPr sz="2800"/>
            </a:br>
            <a:r>
              <a:rPr b="1" lang="en-US" sz="2800" strike="noStrike" u="none">
                <a:solidFill>
                  <a:srgbClr val="b2b2b2"/>
                </a:solidFill>
                <a:effectLst/>
                <a:uFillTx/>
                <a:latin typeface="Arial"/>
              </a:rPr>
              <a:t>Master Contracts Development</a:t>
            </a:r>
            <a:br>
              <a:rPr sz="2800"/>
            </a:br>
            <a:br>
              <a:rPr sz="2800"/>
            </a:br>
            <a:r>
              <a:rPr b="1" lang="en-US" sz="2800" strike="noStrike" u="none">
                <a:solidFill>
                  <a:srgbClr val="b2b2b2"/>
                </a:solidFill>
                <a:effectLst/>
                <a:uFillTx/>
                <a:latin typeface="Arial"/>
              </a:rPr>
              <a:t>Progress to Date</a:t>
            </a:r>
            <a:br>
              <a:rPr sz="2800"/>
            </a:br>
            <a:br>
              <a:rPr sz="2800"/>
            </a:br>
            <a:br>
              <a:rPr sz="2800"/>
            </a:br>
            <a:endParaRPr b="0" lang="en-US" sz="2800" strike="noStrike" u="none">
              <a:solidFill>
                <a:srgbClr val="000000"/>
              </a:solidFill>
              <a:effectLst/>
              <a:uFillTx/>
              <a:latin typeface="Times New Roman"/>
            </a:endParaRPr>
          </a:p>
        </p:txBody>
      </p:sp>
      <p:sp>
        <p:nvSpPr>
          <p:cNvPr id="202" name=""/>
          <p:cNvSpPr/>
          <p:nvPr/>
        </p:nvSpPr>
        <p:spPr>
          <a:xfrm>
            <a:off x="2819520" y="1981080"/>
            <a:ext cx="0" cy="6098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3" name=""/>
          <p:cNvSpPr/>
          <p:nvPr/>
        </p:nvSpPr>
        <p:spPr>
          <a:xfrm>
            <a:off x="7086600" y="1981080"/>
            <a:ext cx="0" cy="6098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4" name="PlaceHolder 1"/>
          <p:cNvSpPr>
            <a:spLocks noGrp="1"/>
          </p:cNvSpPr>
          <p:nvPr>
            <p:ph type="title"/>
          </p:nvPr>
        </p:nvSpPr>
        <p:spPr>
          <a:xfrm>
            <a:off x="228240" y="228600"/>
            <a:ext cx="9448920" cy="83808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Lobby And Interest Groups in Japan</a:t>
            </a:r>
            <a:endParaRPr b="1" lang="en-US" sz="2400" strike="noStrike" u="none">
              <a:solidFill>
                <a:srgbClr val="0000ff"/>
              </a:solidFill>
              <a:effectLst/>
              <a:uFillTx/>
              <a:latin typeface="Arial"/>
            </a:endParaRPr>
          </a:p>
        </p:txBody>
      </p:sp>
      <p:grpSp>
        <p:nvGrpSpPr>
          <p:cNvPr id="205" name=""/>
          <p:cNvGrpSpPr/>
          <p:nvPr/>
        </p:nvGrpSpPr>
        <p:grpSpPr>
          <a:xfrm>
            <a:off x="380880" y="1523880"/>
            <a:ext cx="9220320" cy="4267440"/>
            <a:chOff x="380880" y="1523880"/>
            <a:chExt cx="9220320" cy="4267440"/>
          </a:xfrm>
        </p:grpSpPr>
        <p:sp>
          <p:nvSpPr>
            <p:cNvPr id="206" name=""/>
            <p:cNvSpPr/>
            <p:nvPr/>
          </p:nvSpPr>
          <p:spPr>
            <a:xfrm>
              <a:off x="1981080" y="1523880"/>
              <a:ext cx="2209680" cy="381240"/>
            </a:xfrm>
            <a:prstGeom prst="rect">
              <a:avLst/>
            </a:prstGeom>
            <a:solidFill>
              <a:srgbClr val="ffffff"/>
            </a:solidFill>
            <a:ln w="324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PRO</a:t>
              </a:r>
              <a:endParaRPr b="0" lang="en-US" sz="1200" strike="noStrike" u="none">
                <a:solidFill>
                  <a:srgbClr val="000000"/>
                </a:solidFill>
                <a:effectLst/>
                <a:uFillTx/>
                <a:latin typeface="Times New Roman"/>
              </a:endParaRPr>
            </a:p>
          </p:txBody>
        </p:sp>
        <p:sp>
          <p:nvSpPr>
            <p:cNvPr id="207" name=""/>
            <p:cNvSpPr/>
            <p:nvPr/>
          </p:nvSpPr>
          <p:spPr>
            <a:xfrm>
              <a:off x="7315200" y="1523880"/>
              <a:ext cx="2209680" cy="381240"/>
            </a:xfrm>
            <a:prstGeom prst="rect">
              <a:avLst/>
            </a:prstGeom>
            <a:solidFill>
              <a:srgbClr val="ffffff"/>
            </a:solidFill>
            <a:ln w="324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AGAINST</a:t>
              </a:r>
              <a:endParaRPr b="0" lang="en-US" sz="1200" strike="noStrike" u="none">
                <a:solidFill>
                  <a:srgbClr val="000000"/>
                </a:solidFill>
                <a:effectLst/>
                <a:uFillTx/>
                <a:latin typeface="Times New Roman"/>
              </a:endParaRPr>
            </a:p>
          </p:txBody>
        </p:sp>
        <p:sp>
          <p:nvSpPr>
            <p:cNvPr id="208" name=""/>
            <p:cNvSpPr/>
            <p:nvPr/>
          </p:nvSpPr>
          <p:spPr>
            <a:xfrm>
              <a:off x="4647960" y="1523880"/>
              <a:ext cx="2210040" cy="381240"/>
            </a:xfrm>
            <a:prstGeom prst="rect">
              <a:avLst/>
            </a:prstGeom>
            <a:solidFill>
              <a:srgbClr val="ffffff"/>
            </a:solidFill>
            <a:ln w="324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NEUTRAL</a:t>
              </a:r>
              <a:endParaRPr b="0" lang="en-US" sz="1200" strike="noStrike" u="none">
                <a:solidFill>
                  <a:srgbClr val="000000"/>
                </a:solidFill>
                <a:effectLst/>
                <a:uFillTx/>
                <a:latin typeface="Times New Roman"/>
              </a:endParaRPr>
            </a:p>
          </p:txBody>
        </p:sp>
        <p:sp>
          <p:nvSpPr>
            <p:cNvPr id="209" name=""/>
            <p:cNvSpPr/>
            <p:nvPr/>
          </p:nvSpPr>
          <p:spPr>
            <a:xfrm>
              <a:off x="1981080" y="2209680"/>
              <a:ext cx="2209680" cy="1143000"/>
            </a:xfrm>
            <a:prstGeom prst="rect">
              <a:avLst/>
            </a:prstGeom>
            <a:solidFill>
              <a:srgbClr val="ffffff"/>
            </a:solidFill>
            <a:ln w="324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Key MITI bureaucrats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 DG Industrial Policy</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 DG International Trade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  Policy Bureau</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 DG International Trade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  Administration Bureau</a:t>
              </a:r>
              <a:endParaRPr b="0" lang="en-US" sz="1200" strike="noStrike" u="none">
                <a:solidFill>
                  <a:srgbClr val="000000"/>
                </a:solidFill>
                <a:effectLst/>
                <a:uFillTx/>
                <a:latin typeface="Times New Roman"/>
              </a:endParaRPr>
            </a:p>
          </p:txBody>
        </p:sp>
        <p:sp>
          <p:nvSpPr>
            <p:cNvPr id="210" name=""/>
            <p:cNvSpPr/>
            <p:nvPr/>
          </p:nvSpPr>
          <p:spPr>
            <a:xfrm>
              <a:off x="1981080" y="3505320"/>
              <a:ext cx="2209680" cy="457200"/>
            </a:xfrm>
            <a:prstGeom prst="rect">
              <a:avLst/>
            </a:prstGeom>
            <a:solidFill>
              <a:srgbClr val="ffffff"/>
            </a:solidFill>
            <a:ln w="324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ea typeface="ＭＳ Ｐゴシック"/>
                </a:rPr>
                <a:t>Denjishin</a:t>
              </a:r>
              <a:r>
                <a:rPr b="0" lang="en-US" sz="1200" strike="noStrike" u="none">
                  <a:solidFill>
                    <a:srgbClr val="000000"/>
                  </a:solidFill>
                  <a:effectLst/>
                  <a:uFillTx/>
                  <a:latin typeface="Arial"/>
                  <a:ea typeface="ＭＳ Ｐゴシック"/>
                </a:rPr>
                <a:t> members - academics</a:t>
              </a:r>
              <a:endParaRPr b="0" lang="en-US" sz="1200" strike="noStrike" u="none">
                <a:solidFill>
                  <a:srgbClr val="000000"/>
                </a:solidFill>
                <a:effectLst/>
                <a:uFillTx/>
                <a:latin typeface="Times New Roman"/>
              </a:endParaRPr>
            </a:p>
          </p:txBody>
        </p:sp>
        <p:sp>
          <p:nvSpPr>
            <p:cNvPr id="211" name=""/>
            <p:cNvSpPr/>
            <p:nvPr/>
          </p:nvSpPr>
          <p:spPr>
            <a:xfrm>
              <a:off x="1981080" y="4114800"/>
              <a:ext cx="2209680" cy="914400"/>
            </a:xfrm>
            <a:prstGeom prst="rect">
              <a:avLst/>
            </a:prstGeom>
            <a:solidFill>
              <a:srgbClr val="ffffff"/>
            </a:solidFill>
            <a:ln w="324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Large industrials with no significant business rel with utilities (eg. NTT, Toyota, Asahi Glass, Toray)</a:t>
              </a:r>
              <a:endParaRPr b="0" lang="en-US" sz="1200" strike="noStrike" u="none">
                <a:solidFill>
                  <a:srgbClr val="000000"/>
                </a:solidFill>
                <a:effectLst/>
                <a:uFillTx/>
                <a:latin typeface="Times New Roman"/>
              </a:endParaRPr>
            </a:p>
          </p:txBody>
        </p:sp>
        <p:sp>
          <p:nvSpPr>
            <p:cNvPr id="212" name=""/>
            <p:cNvSpPr/>
            <p:nvPr/>
          </p:nvSpPr>
          <p:spPr>
            <a:xfrm>
              <a:off x="7391160" y="5105520"/>
              <a:ext cx="2210040" cy="609480"/>
            </a:xfrm>
            <a:prstGeom prst="rect">
              <a:avLst/>
            </a:prstGeom>
            <a:solidFill>
              <a:srgbClr val="ffffff"/>
            </a:solidFill>
            <a:ln w="324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Utilities</a:t>
              </a:r>
              <a:endParaRPr b="0" lang="en-US" sz="1200" strike="noStrike" u="none">
                <a:solidFill>
                  <a:srgbClr val="000000"/>
                </a:solidFill>
                <a:effectLst/>
                <a:uFillTx/>
                <a:latin typeface="Times New Roman"/>
              </a:endParaRPr>
            </a:p>
          </p:txBody>
        </p:sp>
        <p:sp>
          <p:nvSpPr>
            <p:cNvPr id="213" name=""/>
            <p:cNvSpPr/>
            <p:nvPr/>
          </p:nvSpPr>
          <p:spPr>
            <a:xfrm>
              <a:off x="1981080" y="5181480"/>
              <a:ext cx="2209680" cy="609840"/>
            </a:xfrm>
            <a:prstGeom prst="rect">
              <a:avLst/>
            </a:prstGeom>
            <a:solidFill>
              <a:srgbClr val="ffffff"/>
            </a:solidFill>
            <a:ln w="324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General consumers</a:t>
              </a:r>
              <a:endParaRPr b="0" lang="en-US" sz="1200" strike="noStrike" u="none">
                <a:solidFill>
                  <a:srgbClr val="000000"/>
                </a:solidFill>
                <a:effectLst/>
                <a:uFillTx/>
                <a:latin typeface="Times New Roman"/>
              </a:endParaRPr>
            </a:p>
          </p:txBody>
        </p:sp>
        <p:sp>
          <p:nvSpPr>
            <p:cNvPr id="214" name=""/>
            <p:cNvSpPr/>
            <p:nvPr/>
          </p:nvSpPr>
          <p:spPr>
            <a:xfrm>
              <a:off x="4724280" y="4114800"/>
              <a:ext cx="2209680" cy="914400"/>
            </a:xfrm>
            <a:prstGeom prst="rect">
              <a:avLst/>
            </a:prstGeom>
            <a:solidFill>
              <a:srgbClr val="ffffff"/>
            </a:solidFill>
            <a:ln w="324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Large industrials with significant business rel with utilities (eg. Nippon Steel, NKK, Toshiba, Hitachi)</a:t>
              </a:r>
              <a:endParaRPr b="0" lang="en-US" sz="1200" strike="noStrike" u="none">
                <a:solidFill>
                  <a:srgbClr val="000000"/>
                </a:solidFill>
                <a:effectLst/>
                <a:uFillTx/>
                <a:latin typeface="Times New Roman"/>
              </a:endParaRPr>
            </a:p>
          </p:txBody>
        </p:sp>
        <p:sp>
          <p:nvSpPr>
            <p:cNvPr id="215" name=""/>
            <p:cNvSpPr/>
            <p:nvPr/>
          </p:nvSpPr>
          <p:spPr>
            <a:xfrm>
              <a:off x="7315200" y="3505320"/>
              <a:ext cx="2209680" cy="457200"/>
            </a:xfrm>
            <a:prstGeom prst="rect">
              <a:avLst/>
            </a:prstGeom>
            <a:solidFill>
              <a:srgbClr val="ffffff"/>
            </a:solidFill>
            <a:ln w="324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Arial"/>
                  <a:ea typeface="ＭＳ Ｐゴシック"/>
                </a:rPr>
                <a:t>Denjishin</a:t>
              </a:r>
              <a:r>
                <a:rPr b="0" lang="en-US" sz="1200" strike="noStrike" u="none">
                  <a:solidFill>
                    <a:srgbClr val="000000"/>
                  </a:solidFill>
                  <a:effectLst/>
                  <a:uFillTx/>
                  <a:latin typeface="Arial"/>
                  <a:ea typeface="ＭＳ Ｐゴシック"/>
                </a:rPr>
                <a:t> members - utilities</a:t>
              </a:r>
              <a:endParaRPr b="0" lang="en-US" sz="1200" strike="noStrike" u="none">
                <a:solidFill>
                  <a:srgbClr val="000000"/>
                </a:solidFill>
                <a:effectLst/>
                <a:uFillTx/>
                <a:latin typeface="Times New Roman"/>
              </a:endParaRPr>
            </a:p>
          </p:txBody>
        </p:sp>
        <p:sp>
          <p:nvSpPr>
            <p:cNvPr id="216" name=""/>
            <p:cNvSpPr/>
            <p:nvPr/>
          </p:nvSpPr>
          <p:spPr>
            <a:xfrm>
              <a:off x="7315200" y="2209680"/>
              <a:ext cx="2209680" cy="1143000"/>
            </a:xfrm>
            <a:prstGeom prst="rect">
              <a:avLst/>
            </a:prstGeom>
            <a:solidFill>
              <a:srgbClr val="ffffff"/>
            </a:solidFill>
            <a:ln w="324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ＭＳ Ｐゴシック"/>
                </a:rPr>
                <a:t>Politicians – LDP</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17" name=""/>
            <p:cNvSpPr/>
            <p:nvPr/>
          </p:nvSpPr>
          <p:spPr>
            <a:xfrm>
              <a:off x="380880" y="2209680"/>
              <a:ext cx="1371600" cy="1143000"/>
            </a:xfrm>
            <a:prstGeom prst="rect">
              <a:avLst/>
            </a:prstGeom>
            <a:solidFill>
              <a:srgbClr val="ffffff"/>
            </a:solidFill>
            <a:ln w="324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Politicians &amp; Bureaucrats</a:t>
              </a:r>
              <a:endParaRPr b="0" lang="en-US" sz="1200" strike="noStrike" u="none">
                <a:solidFill>
                  <a:srgbClr val="000000"/>
                </a:solidFill>
                <a:effectLst/>
                <a:uFillTx/>
                <a:latin typeface="Times New Roman"/>
              </a:endParaRPr>
            </a:p>
          </p:txBody>
        </p:sp>
        <p:sp>
          <p:nvSpPr>
            <p:cNvPr id="218" name=""/>
            <p:cNvSpPr/>
            <p:nvPr/>
          </p:nvSpPr>
          <p:spPr>
            <a:xfrm>
              <a:off x="380880" y="3505320"/>
              <a:ext cx="1371600" cy="457200"/>
            </a:xfrm>
            <a:prstGeom prst="rect">
              <a:avLst/>
            </a:prstGeom>
            <a:solidFill>
              <a:srgbClr val="ffffff"/>
            </a:solidFill>
            <a:ln w="324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ea typeface="ＭＳ Ｐゴシック"/>
                </a:rPr>
                <a:t>Denjishin</a:t>
              </a:r>
              <a:endParaRPr b="0" lang="en-US" sz="1200" strike="noStrike" u="none">
                <a:solidFill>
                  <a:srgbClr val="000000"/>
                </a:solidFill>
                <a:effectLst/>
                <a:uFillTx/>
                <a:latin typeface="Times New Roman"/>
              </a:endParaRPr>
            </a:p>
          </p:txBody>
        </p:sp>
        <p:sp>
          <p:nvSpPr>
            <p:cNvPr id="219" name=""/>
            <p:cNvSpPr/>
            <p:nvPr/>
          </p:nvSpPr>
          <p:spPr>
            <a:xfrm>
              <a:off x="380880" y="4114800"/>
              <a:ext cx="1371600" cy="914400"/>
            </a:xfrm>
            <a:prstGeom prst="rect">
              <a:avLst/>
            </a:prstGeom>
            <a:solidFill>
              <a:srgbClr val="ffffff"/>
            </a:solidFill>
            <a:ln w="324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Large Industrials</a:t>
              </a:r>
              <a:endParaRPr b="0" lang="en-US" sz="1200" strike="noStrike" u="none">
                <a:solidFill>
                  <a:srgbClr val="000000"/>
                </a:solidFill>
                <a:effectLst/>
                <a:uFillTx/>
                <a:latin typeface="Times New Roman"/>
              </a:endParaRPr>
            </a:p>
          </p:txBody>
        </p:sp>
        <p:sp>
          <p:nvSpPr>
            <p:cNvPr id="220" name=""/>
            <p:cNvSpPr/>
            <p:nvPr/>
          </p:nvSpPr>
          <p:spPr>
            <a:xfrm>
              <a:off x="380880" y="5181480"/>
              <a:ext cx="1371600" cy="609840"/>
            </a:xfrm>
            <a:prstGeom prst="rect">
              <a:avLst/>
            </a:prstGeom>
            <a:solidFill>
              <a:srgbClr val="ffffff"/>
            </a:solidFill>
            <a:ln w="324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ea typeface="ＭＳ Ｐゴシック"/>
                </a:rPr>
                <a:t>Producers &amp; Consumers</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1" name="PlaceHolder 1"/>
          <p:cNvSpPr>
            <a:spLocks noGrp="1"/>
          </p:cNvSpPr>
          <p:nvPr>
            <p:ph type="title"/>
          </p:nvPr>
        </p:nvSpPr>
        <p:spPr>
          <a:xfrm>
            <a:off x="228240" y="228240"/>
            <a:ext cx="9448920" cy="60948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Ruling Coalition Anti-Electricity Deregulation</a:t>
            </a:r>
            <a:endParaRPr b="1" lang="en-US" sz="2400" strike="noStrike" u="none">
              <a:solidFill>
                <a:srgbClr val="0000ff"/>
              </a:solidFill>
              <a:effectLst/>
              <a:uFillTx/>
              <a:latin typeface="Arial"/>
            </a:endParaRPr>
          </a:p>
        </p:txBody>
      </p:sp>
      <p:sp>
        <p:nvSpPr>
          <p:cNvPr id="222" name="PlaceHolder 2"/>
          <p:cNvSpPr>
            <a:spLocks noGrp="1"/>
          </p:cNvSpPr>
          <p:nvPr>
            <p:ph/>
          </p:nvPr>
        </p:nvSpPr>
        <p:spPr>
          <a:xfrm>
            <a:off x="742680" y="1066320"/>
            <a:ext cx="8420040" cy="5257800"/>
          </a:xfrm>
          <a:prstGeom prst="rect">
            <a:avLst/>
          </a:prstGeom>
          <a:noFill/>
          <a:ln w="0">
            <a:noFill/>
          </a:ln>
        </p:spPr>
        <p:txBody>
          <a:bodyPr lIns="90360" rIns="90360" tIns="44280" bIns="44280" anchor="t">
            <a:normAutofit/>
          </a:bodyPr>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Ruling Coalition is Anti-Electricity Deregulation</a:t>
            </a: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Almost all politicians are against deregulation, including Shinji Sato, the so-called “architect” of deregulation</a:t>
            </a:r>
            <a:endParaRPr b="0" lang="en-US" sz="1400" strike="noStrike" u="none">
              <a:solidFill>
                <a:srgbClr val="000000"/>
              </a:solidFill>
              <a:effectLst/>
              <a:uFillTx/>
              <a:latin typeface="Arial"/>
            </a:endParaRPr>
          </a:p>
          <a:p>
            <a:pPr lvl="1" marL="743040" indent="-28584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Announced on 7 January 1997 that: “Japanese electricity rates are too high by international standards. To correct the situation, the territorial monopolies system of the 10 utilities needs to be reconsidered and the separation of power generation from distribution/transmission is to be reviewed”</a:t>
            </a:r>
            <a:endParaRPr b="0" lang="en-US" sz="1200" strike="noStrike" u="none">
              <a:solidFill>
                <a:srgbClr val="000000"/>
              </a:solidFill>
              <a:effectLst/>
              <a:uFillTx/>
              <a:latin typeface="Arial"/>
            </a:endParaRPr>
          </a:p>
          <a:p>
            <a:pPr marL="343080" indent="-34308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Sato and the LDP at that time were anti-utilities as a result of a change in political funding practices by Keidanren and the utilities</a:t>
            </a: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Relations between the LDP and the utilities have improved in the last 12 months with a significant increase in political donations to the LDP funneled through civil and engineering construction projects undertaken by the utilities</a:t>
            </a:r>
            <a:endParaRPr b="0" lang="en-US" sz="1400" strike="noStrike" u="none">
              <a:solidFill>
                <a:srgbClr val="000000"/>
              </a:solidFill>
              <a:effectLst/>
              <a:uFillTx/>
              <a:latin typeface="Arial"/>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Bureaucracy Key in Japan</a:t>
            </a: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MITI is pro-deregulation</a:t>
            </a: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Bottom-up decision making</a:t>
            </a: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MITI uses “independent” </a:t>
            </a:r>
            <a:r>
              <a:rPr b="0" i="1" lang="en-US" sz="1400" strike="noStrike" u="none">
                <a:solidFill>
                  <a:srgbClr val="000000"/>
                </a:solidFill>
                <a:effectLst/>
                <a:uFillTx/>
                <a:latin typeface="Arial"/>
              </a:rPr>
              <a:t>Denjishin </a:t>
            </a:r>
            <a:r>
              <a:rPr b="0" lang="en-US" sz="1400" strike="noStrike" u="none">
                <a:solidFill>
                  <a:srgbClr val="000000"/>
                </a:solidFill>
                <a:effectLst/>
                <a:uFillTx/>
                <a:latin typeface="Arial"/>
              </a:rPr>
              <a:t>Committee to promote reform – dominated by academics with incentives to reach appropriate decisions</a:t>
            </a:r>
            <a:endParaRPr b="0" lang="en-US" sz="1400" strike="noStrike" u="none">
              <a:solidFill>
                <a:srgbClr val="000000"/>
              </a:solidFill>
              <a:effectLst/>
              <a:uFillTx/>
              <a:latin typeface="Arial"/>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Gaiatsu Required</a:t>
            </a: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MITI and the administration frequently use </a:t>
            </a:r>
            <a:r>
              <a:rPr b="0" i="1" lang="en-US" sz="1400" strike="noStrike" u="none">
                <a:solidFill>
                  <a:srgbClr val="000000"/>
                </a:solidFill>
                <a:effectLst/>
                <a:uFillTx/>
                <a:latin typeface="Arial"/>
              </a:rPr>
              <a:t>Gaiatsu</a:t>
            </a:r>
            <a:r>
              <a:rPr b="0" lang="en-US" sz="1400" strike="noStrike" u="none">
                <a:solidFill>
                  <a:srgbClr val="000000"/>
                </a:solidFill>
                <a:effectLst/>
                <a:uFillTx/>
                <a:latin typeface="Arial"/>
              </a:rPr>
              <a:t> to achieve their goals</a:t>
            </a: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US Government the most powerful </a:t>
            </a:r>
            <a:r>
              <a:rPr b="0" i="1" lang="en-US" sz="1400" strike="noStrike" u="none">
                <a:solidFill>
                  <a:srgbClr val="000000"/>
                </a:solidFill>
                <a:effectLst/>
                <a:uFillTx/>
                <a:latin typeface="Arial"/>
              </a:rPr>
              <a:t>Gaiatsu</a:t>
            </a:r>
            <a:endParaRPr b="0" lang="en-US" sz="1400" strike="noStrike" u="none">
              <a:solidFill>
                <a:srgbClr val="000000"/>
              </a:solidFill>
              <a:effectLst/>
              <a:uFillTx/>
              <a:latin typeface="Arial"/>
            </a:endParaRPr>
          </a:p>
          <a:p>
            <a:pPr marL="343080" indent="-34308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Japanese Government has encouraged the US Government to assist with promoting energy deregulation in Japan</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3" name=""/>
          <p:cNvSpPr/>
          <p:nvPr/>
        </p:nvSpPr>
        <p:spPr>
          <a:xfrm>
            <a:off x="1376280" y="2743200"/>
            <a:ext cx="8323200" cy="1752480"/>
          </a:xfrm>
          <a:prstGeom prst="rightArrow">
            <a:avLst>
              <a:gd name="adj1" fmla="val 48731"/>
              <a:gd name="adj2" fmla="val 43514"/>
            </a:avLst>
          </a:prstGeom>
          <a:gradFill rotWithShape="0">
            <a:gsLst>
              <a:gs pos="0">
                <a:srgbClr val="1e1e5c"/>
              </a:gs>
              <a:gs pos="100000">
                <a:srgbClr val="5353ff"/>
              </a:gs>
            </a:gsLst>
            <a:lin ang="10800000"/>
          </a:gradFill>
          <a:ln w="9360">
            <a:solidFill>
              <a:srgbClr val="cc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4" name=""/>
          <p:cNvSpPr/>
          <p:nvPr/>
        </p:nvSpPr>
        <p:spPr>
          <a:xfrm>
            <a:off x="262080" y="2743200"/>
            <a:ext cx="8323200" cy="1752480"/>
          </a:xfrm>
          <a:prstGeom prst="rightArrow">
            <a:avLst>
              <a:gd name="adj1" fmla="val 48731"/>
              <a:gd name="adj2" fmla="val 43514"/>
            </a:avLst>
          </a:prstGeom>
          <a:gradFill rotWithShape="0">
            <a:gsLst>
              <a:gs pos="0">
                <a:srgbClr val="1b1b54"/>
              </a:gs>
              <a:gs pos="100000">
                <a:srgbClr val="5353ff"/>
              </a:gs>
            </a:gsLst>
            <a:lin ang="10800000"/>
          </a:gradFill>
          <a:ln w="9360">
            <a:solidFill>
              <a:srgbClr val="cc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5" name="PlaceHolder 1"/>
          <p:cNvSpPr>
            <a:spLocks noGrp="1"/>
          </p:cNvSpPr>
          <p:nvPr>
            <p:ph type="title"/>
          </p:nvPr>
        </p:nvSpPr>
        <p:spPr>
          <a:xfrm>
            <a:off x="495360" y="75960"/>
            <a:ext cx="8832960" cy="114300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ff"/>
                </a:solidFill>
                <a:effectLst/>
                <a:uFillTx/>
                <a:latin typeface="Arial"/>
              </a:rPr>
              <a:t>Japan Continues to Move Towards Full Liberalization</a:t>
            </a:r>
            <a:endParaRPr b="1" lang="en-US" sz="2400" strike="noStrike" u="none">
              <a:solidFill>
                <a:srgbClr val="0000ff"/>
              </a:solidFill>
              <a:effectLst/>
              <a:uFillTx/>
              <a:latin typeface="Arial"/>
            </a:endParaRPr>
          </a:p>
        </p:txBody>
      </p:sp>
      <p:sp>
        <p:nvSpPr>
          <p:cNvPr id="226" name=""/>
          <p:cNvSpPr/>
          <p:nvPr/>
        </p:nvSpPr>
        <p:spPr>
          <a:xfrm>
            <a:off x="165240" y="1819440"/>
            <a:ext cx="2425680" cy="459720"/>
          </a:xfrm>
          <a:prstGeom prst="rect">
            <a:avLst/>
          </a:prstGeom>
          <a:noFill/>
          <a:ln w="9360">
            <a:solidFill>
              <a:srgbClr val="ff0000"/>
            </a:solidFill>
            <a:miter/>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Electric Utility Industry Law revised to allow wholesale IPPs</a:t>
            </a:r>
            <a:endParaRPr b="0" lang="en-US" sz="1200" strike="noStrike" u="none">
              <a:solidFill>
                <a:srgbClr val="000000"/>
              </a:solidFill>
              <a:effectLst/>
              <a:uFillTx/>
              <a:latin typeface="Times New Roman"/>
            </a:endParaRPr>
          </a:p>
        </p:txBody>
      </p:sp>
      <p:sp>
        <p:nvSpPr>
          <p:cNvPr id="227" name=""/>
          <p:cNvSpPr/>
          <p:nvPr/>
        </p:nvSpPr>
        <p:spPr>
          <a:xfrm>
            <a:off x="5899320" y="1371600"/>
            <a:ext cx="2711160" cy="642600"/>
          </a:xfrm>
          <a:prstGeom prst="rect">
            <a:avLst/>
          </a:prstGeom>
          <a:noFill/>
          <a:ln w="9360">
            <a:solidFill>
              <a:srgbClr val="ff0000"/>
            </a:solidFill>
            <a:miter/>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Partial retail competition takes effect. Expanded wholesale bidding (all thermal plants)</a:t>
            </a:r>
            <a:endParaRPr b="0" lang="en-US" sz="1200" strike="noStrike" u="none">
              <a:solidFill>
                <a:srgbClr val="000000"/>
              </a:solidFill>
              <a:effectLst/>
              <a:uFillTx/>
              <a:latin typeface="Times New Roman"/>
            </a:endParaRPr>
          </a:p>
        </p:txBody>
      </p:sp>
      <p:sp>
        <p:nvSpPr>
          <p:cNvPr id="228" name=""/>
          <p:cNvSpPr/>
          <p:nvPr/>
        </p:nvSpPr>
        <p:spPr>
          <a:xfrm>
            <a:off x="3048120" y="4572000"/>
            <a:ext cx="2482560" cy="642600"/>
          </a:xfrm>
          <a:prstGeom prst="rect">
            <a:avLst/>
          </a:prstGeom>
          <a:noFill/>
          <a:ln w="9360">
            <a:solidFill>
              <a:srgbClr val="ff0000"/>
            </a:solidFill>
            <a:miter/>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Electric Utility Industry Law  revised to allow retail competition for large industrial users</a:t>
            </a:r>
            <a:endParaRPr b="0" lang="en-US" sz="1200" strike="noStrike" u="none">
              <a:solidFill>
                <a:srgbClr val="000000"/>
              </a:solidFill>
              <a:effectLst/>
              <a:uFillTx/>
              <a:latin typeface="Times New Roman"/>
            </a:endParaRPr>
          </a:p>
        </p:txBody>
      </p:sp>
      <p:sp>
        <p:nvSpPr>
          <p:cNvPr id="229" name=""/>
          <p:cNvSpPr/>
          <p:nvPr/>
        </p:nvSpPr>
        <p:spPr>
          <a:xfrm>
            <a:off x="1403280" y="2394000"/>
            <a:ext cx="107316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First Round of IPP bidding</a:t>
            </a:r>
            <a:endParaRPr b="0" lang="en-US" sz="1000" strike="noStrike" u="none">
              <a:solidFill>
                <a:srgbClr val="000000"/>
              </a:solidFill>
              <a:effectLst/>
              <a:uFillTx/>
              <a:latin typeface="Times New Roman"/>
            </a:endParaRPr>
          </a:p>
        </p:txBody>
      </p:sp>
      <p:sp>
        <p:nvSpPr>
          <p:cNvPr id="230" name=""/>
          <p:cNvSpPr/>
          <p:nvPr/>
        </p:nvSpPr>
        <p:spPr>
          <a:xfrm>
            <a:off x="2941560" y="2384280"/>
            <a:ext cx="115560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Second Round of IPP bidding</a:t>
            </a:r>
            <a:endParaRPr b="0" lang="en-US" sz="1000" strike="noStrike" u="none">
              <a:solidFill>
                <a:srgbClr val="000000"/>
              </a:solidFill>
              <a:effectLst/>
              <a:uFillTx/>
              <a:latin typeface="Times New Roman"/>
            </a:endParaRPr>
          </a:p>
        </p:txBody>
      </p:sp>
      <p:sp>
        <p:nvSpPr>
          <p:cNvPr id="231" name=""/>
          <p:cNvSpPr/>
          <p:nvPr/>
        </p:nvSpPr>
        <p:spPr>
          <a:xfrm>
            <a:off x="4230720" y="2384280"/>
            <a:ext cx="115560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Third Round of IPP bidding</a:t>
            </a:r>
            <a:endParaRPr b="0" lang="en-US" sz="1000" strike="noStrike" u="none">
              <a:solidFill>
                <a:srgbClr val="000000"/>
              </a:solidFill>
              <a:effectLst/>
              <a:uFillTx/>
              <a:latin typeface="Times New Roman"/>
            </a:endParaRPr>
          </a:p>
        </p:txBody>
      </p:sp>
      <p:sp>
        <p:nvSpPr>
          <p:cNvPr id="232" name=""/>
          <p:cNvSpPr/>
          <p:nvPr/>
        </p:nvSpPr>
        <p:spPr>
          <a:xfrm>
            <a:off x="1898640" y="272736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3" name=""/>
          <p:cNvSpPr/>
          <p:nvPr/>
        </p:nvSpPr>
        <p:spPr>
          <a:xfrm>
            <a:off x="3467160" y="272736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4" name=""/>
          <p:cNvSpPr/>
          <p:nvPr/>
        </p:nvSpPr>
        <p:spPr>
          <a:xfrm>
            <a:off x="4788000" y="272736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5" name=""/>
          <p:cNvSpPr/>
          <p:nvPr/>
        </p:nvSpPr>
        <p:spPr>
          <a:xfrm>
            <a:off x="473040" y="33764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1995</a:t>
            </a:r>
            <a:endParaRPr b="0" lang="en-US" sz="1200" strike="noStrike" u="none">
              <a:solidFill>
                <a:srgbClr val="000000"/>
              </a:solidFill>
              <a:effectLst/>
              <a:uFillTx/>
              <a:latin typeface="Times New Roman"/>
            </a:endParaRPr>
          </a:p>
        </p:txBody>
      </p:sp>
      <p:sp>
        <p:nvSpPr>
          <p:cNvPr id="236" name=""/>
          <p:cNvSpPr/>
          <p:nvPr/>
        </p:nvSpPr>
        <p:spPr>
          <a:xfrm>
            <a:off x="1640160" y="3376440"/>
            <a:ext cx="4244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1996</a:t>
            </a:r>
            <a:endParaRPr b="0" lang="en-US" sz="1200" strike="noStrike" u="none">
              <a:solidFill>
                <a:srgbClr val="000000"/>
              </a:solidFill>
              <a:effectLst/>
              <a:uFillTx/>
              <a:latin typeface="Times New Roman"/>
            </a:endParaRPr>
          </a:p>
        </p:txBody>
      </p:sp>
      <p:sp>
        <p:nvSpPr>
          <p:cNvPr id="237" name=""/>
          <p:cNvSpPr/>
          <p:nvPr/>
        </p:nvSpPr>
        <p:spPr>
          <a:xfrm>
            <a:off x="2937240" y="3376440"/>
            <a:ext cx="509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1997</a:t>
            </a:r>
            <a:endParaRPr b="0" lang="en-US" sz="1200" strike="noStrike" u="none">
              <a:solidFill>
                <a:srgbClr val="000000"/>
              </a:solidFill>
              <a:effectLst/>
              <a:uFillTx/>
              <a:latin typeface="Times New Roman"/>
            </a:endParaRPr>
          </a:p>
        </p:txBody>
      </p:sp>
      <p:sp>
        <p:nvSpPr>
          <p:cNvPr id="238" name=""/>
          <p:cNvSpPr/>
          <p:nvPr/>
        </p:nvSpPr>
        <p:spPr>
          <a:xfrm>
            <a:off x="4234680" y="3376440"/>
            <a:ext cx="5936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1998</a:t>
            </a:r>
            <a:endParaRPr b="0" lang="en-US" sz="1200" strike="noStrike" u="none">
              <a:solidFill>
                <a:srgbClr val="000000"/>
              </a:solidFill>
              <a:effectLst/>
              <a:uFillTx/>
              <a:latin typeface="Times New Roman"/>
            </a:endParaRPr>
          </a:p>
        </p:txBody>
      </p:sp>
      <p:sp>
        <p:nvSpPr>
          <p:cNvPr id="239" name=""/>
          <p:cNvSpPr/>
          <p:nvPr/>
        </p:nvSpPr>
        <p:spPr>
          <a:xfrm>
            <a:off x="5530320" y="3376440"/>
            <a:ext cx="6361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1999</a:t>
            </a:r>
            <a:endParaRPr b="0" lang="en-US" sz="1200" strike="noStrike" u="none">
              <a:solidFill>
                <a:srgbClr val="000000"/>
              </a:solidFill>
              <a:effectLst/>
              <a:uFillTx/>
              <a:latin typeface="Times New Roman"/>
            </a:endParaRPr>
          </a:p>
        </p:txBody>
      </p:sp>
      <p:sp>
        <p:nvSpPr>
          <p:cNvPr id="240" name=""/>
          <p:cNvSpPr/>
          <p:nvPr/>
        </p:nvSpPr>
        <p:spPr>
          <a:xfrm>
            <a:off x="6823080" y="3376440"/>
            <a:ext cx="6361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2000</a:t>
            </a:r>
            <a:endParaRPr b="0" lang="en-US" sz="1200" strike="noStrike" u="none">
              <a:solidFill>
                <a:srgbClr val="000000"/>
              </a:solidFill>
              <a:effectLst/>
              <a:uFillTx/>
              <a:latin typeface="Times New Roman"/>
            </a:endParaRPr>
          </a:p>
        </p:txBody>
      </p:sp>
      <p:sp>
        <p:nvSpPr>
          <p:cNvPr id="241" name=""/>
          <p:cNvSpPr/>
          <p:nvPr/>
        </p:nvSpPr>
        <p:spPr>
          <a:xfrm>
            <a:off x="660240" y="2286000"/>
            <a:ext cx="0" cy="898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2" name=""/>
          <p:cNvSpPr/>
          <p:nvPr/>
        </p:nvSpPr>
        <p:spPr>
          <a:xfrm>
            <a:off x="7182000" y="2057400"/>
            <a:ext cx="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a:off x="8446320" y="3352680"/>
            <a:ext cx="6361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2003</a:t>
            </a:r>
            <a:endParaRPr b="0" lang="en-US" sz="1200" strike="noStrike" u="none">
              <a:solidFill>
                <a:srgbClr val="000000"/>
              </a:solidFill>
              <a:effectLst/>
              <a:uFillTx/>
              <a:latin typeface="Times New Roman"/>
            </a:endParaRPr>
          </a:p>
        </p:txBody>
      </p:sp>
      <p:sp>
        <p:nvSpPr>
          <p:cNvPr id="244" name=""/>
          <p:cNvSpPr/>
          <p:nvPr/>
        </p:nvSpPr>
        <p:spPr>
          <a:xfrm>
            <a:off x="7772400" y="2276640"/>
            <a:ext cx="1886040" cy="459720"/>
          </a:xfrm>
          <a:prstGeom prst="rect">
            <a:avLst/>
          </a:prstGeom>
          <a:noFill/>
          <a:ln w="9360">
            <a:solidFill>
              <a:srgbClr val="ff0000"/>
            </a:solidFill>
            <a:miter/>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MITI review - will liberalization continue?</a:t>
            </a:r>
            <a:endParaRPr b="0" lang="en-US" sz="1200" strike="noStrike" u="none">
              <a:solidFill>
                <a:srgbClr val="000000"/>
              </a:solidFill>
              <a:effectLst/>
              <a:uFillTx/>
              <a:latin typeface="Times New Roman"/>
            </a:endParaRPr>
          </a:p>
        </p:txBody>
      </p:sp>
      <p:sp>
        <p:nvSpPr>
          <p:cNvPr id="245" name=""/>
          <p:cNvSpPr/>
          <p:nvPr/>
        </p:nvSpPr>
        <p:spPr>
          <a:xfrm>
            <a:off x="8832960" y="274320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6" name=""/>
          <p:cNvSpPr/>
          <p:nvPr/>
        </p:nvSpPr>
        <p:spPr>
          <a:xfrm>
            <a:off x="4870440" y="5622840"/>
            <a:ext cx="1816200" cy="551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MITI Regulations/guidelines for transmission access and  wheeling. </a:t>
            </a:r>
            <a:endParaRPr b="0" lang="en-US" sz="1000" strike="noStrike" u="none">
              <a:solidFill>
                <a:srgbClr val="000000"/>
              </a:solidFill>
              <a:effectLst/>
              <a:uFillTx/>
              <a:latin typeface="Times New Roman"/>
            </a:endParaRPr>
          </a:p>
        </p:txBody>
      </p:sp>
      <p:sp>
        <p:nvSpPr>
          <p:cNvPr id="247" name=""/>
          <p:cNvSpPr/>
          <p:nvPr/>
        </p:nvSpPr>
        <p:spPr>
          <a:xfrm flipV="1">
            <a:off x="5778360" y="5562360"/>
            <a:ext cx="0" cy="75960"/>
          </a:xfrm>
          <a:prstGeom prst="line">
            <a:avLst/>
          </a:prstGeom>
          <a:ln w="9360">
            <a:solidFill>
              <a:srgbClr val="000000"/>
            </a:solidFill>
            <a:miter/>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248" name=""/>
          <p:cNvSpPr/>
          <p:nvPr/>
        </p:nvSpPr>
        <p:spPr>
          <a:xfrm>
            <a:off x="577800" y="6553080"/>
            <a:ext cx="30542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Source:  Cambridge Energy Research Associates</a:t>
            </a:r>
            <a:endParaRPr b="0" lang="en-US" sz="900" strike="noStrike" u="none">
              <a:solidFill>
                <a:srgbClr val="000000"/>
              </a:solidFill>
              <a:effectLst/>
              <a:uFillTx/>
              <a:latin typeface="Times New Roman"/>
            </a:endParaRPr>
          </a:p>
        </p:txBody>
      </p:sp>
      <p:sp>
        <p:nvSpPr>
          <p:cNvPr id="249" name=""/>
          <p:cNvSpPr/>
          <p:nvPr/>
        </p:nvSpPr>
        <p:spPr>
          <a:xfrm>
            <a:off x="5448240" y="2286000"/>
            <a:ext cx="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0" name=""/>
          <p:cNvSpPr/>
          <p:nvPr/>
        </p:nvSpPr>
        <p:spPr>
          <a:xfrm>
            <a:off x="4870440" y="1905120"/>
            <a:ext cx="115560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Fourth Round of IPP bidding</a:t>
            </a:r>
            <a:endParaRPr b="0" lang="en-US" sz="1000" strike="noStrike" u="none">
              <a:solidFill>
                <a:srgbClr val="000000"/>
              </a:solidFill>
              <a:effectLst/>
              <a:uFillTx/>
              <a:latin typeface="Times New Roman"/>
            </a:endParaRPr>
          </a:p>
        </p:txBody>
      </p:sp>
      <p:grpSp>
        <p:nvGrpSpPr>
          <p:cNvPr id="251" name=""/>
          <p:cNvGrpSpPr/>
          <p:nvPr/>
        </p:nvGrpSpPr>
        <p:grpSpPr>
          <a:xfrm>
            <a:off x="4457880" y="4053960"/>
            <a:ext cx="1898280" cy="517680"/>
            <a:chOff x="4457880" y="4053960"/>
            <a:chExt cx="1898280" cy="517680"/>
          </a:xfrm>
        </p:grpSpPr>
        <p:sp>
          <p:nvSpPr>
            <p:cNvPr id="252" name=""/>
            <p:cNvSpPr/>
            <p:nvPr/>
          </p:nvSpPr>
          <p:spPr>
            <a:xfrm flipV="1">
              <a:off x="4457880" y="4227120"/>
              <a:ext cx="0" cy="344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3" name=""/>
            <p:cNvSpPr/>
            <p:nvPr/>
          </p:nvSpPr>
          <p:spPr>
            <a:xfrm>
              <a:off x="4457880" y="4227480"/>
              <a:ext cx="1898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4" name=""/>
            <p:cNvSpPr/>
            <p:nvPr/>
          </p:nvSpPr>
          <p:spPr>
            <a:xfrm flipV="1">
              <a:off x="6356160" y="4053960"/>
              <a:ext cx="0" cy="1731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255" name=""/>
          <p:cNvSpPr/>
          <p:nvPr/>
        </p:nvSpPr>
        <p:spPr>
          <a:xfrm flipV="1">
            <a:off x="7016760" y="4038480"/>
            <a:ext cx="0" cy="15242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6" name=""/>
          <p:cNvSpPr/>
          <p:nvPr/>
        </p:nvSpPr>
        <p:spPr>
          <a:xfrm>
            <a:off x="5778360" y="5562720"/>
            <a:ext cx="12384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7" name=""/>
          <p:cNvSpPr/>
          <p:nvPr/>
        </p:nvSpPr>
        <p:spPr>
          <a:xfrm flipV="1">
            <a:off x="7512120" y="4038120"/>
            <a:ext cx="0" cy="7621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8" name=""/>
          <p:cNvSpPr/>
          <p:nvPr/>
        </p:nvSpPr>
        <p:spPr>
          <a:xfrm>
            <a:off x="3129120" y="990720"/>
            <a:ext cx="35488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Timetable for Electricity Deregulation </a:t>
            </a:r>
            <a:endParaRPr b="0" lang="en-US" sz="1600" strike="noStrike" u="none">
              <a:solidFill>
                <a:srgbClr val="000000"/>
              </a:solidFill>
              <a:effectLst/>
              <a:uFillTx/>
              <a:latin typeface="Times New Roman"/>
            </a:endParaRPr>
          </a:p>
        </p:txBody>
      </p:sp>
      <p:sp>
        <p:nvSpPr>
          <p:cNvPr id="259" name=""/>
          <p:cNvSpPr/>
          <p:nvPr/>
        </p:nvSpPr>
        <p:spPr>
          <a:xfrm>
            <a:off x="7326360" y="4724280"/>
            <a:ext cx="2274840" cy="459720"/>
          </a:xfrm>
          <a:prstGeom prst="rect">
            <a:avLst/>
          </a:prstGeom>
          <a:solidFill>
            <a:srgbClr val="ffffff"/>
          </a:solidFill>
          <a:ln w="9360">
            <a:solidFill>
              <a:srgbClr val="ff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Revised wheeling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tariffs issued</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43648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1998-02-23T12:05:06Z</dcterms:created>
  <dc:creator>gkrause</dc:creator>
  <dc:description/>
  <dc:language>en-US</dc:language>
  <cp:lastModifiedBy>EI</cp:lastModifiedBy>
  <cp:lastPrinted>1999-09-30T22:36:44Z</cp:lastPrinted>
  <dcterms:modified xsi:type="dcterms:W3CDTF">2000-04-26T04:02:39Z</dcterms:modified>
  <cp:revision>281</cp:revision>
  <dc:subject/>
  <dc:title>Enron International</dc:title>
</cp:coreProperties>
</file>