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24F56B-439A-4FAC-B735-550D00E1CAA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79DEA1-EF6B-41E7-BCC8-3F9D60757B9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9C36AA-D1C2-4EF2-83CB-448DCFDB062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228600" y="5943600"/>
          <a:ext cx="685800" cy="685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5943600"/>
                    <a:ext cx="68580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973080" y="6324480"/>
            <a:ext cx="1225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920" y="1905120"/>
            <a:ext cx="8991720" cy="213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Business Combinations and Intangible Assets  Accounting for Goodwill Update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057400" y="4024440"/>
            <a:ext cx="54864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00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81E8FB-4ACC-4809-AC78-44281EE7DBD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Example of Impairment Test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905120" y="1447920"/>
          <a:ext cx="4647960" cy="4405320"/>
        </p:xfrm>
        <a:graphic>
          <a:graphicData uri="http://schemas.openxmlformats.org/drawingml/2006/table">
            <a:tbl>
              <a:tblPr/>
              <a:tblGrid>
                <a:gridCol w="3100320"/>
                <a:gridCol w="1547640"/>
              </a:tblGrid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BV of Goodwill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$500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FV of Assets excluding Goodwill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$400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FV of Liabilities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FV of Net Assets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$300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3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 FV of Reporting Unit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$750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Less:  FV of Net Assets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Implied FV of Goodwill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$450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Implied FV of Goodwill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$450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BV of Goodwill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500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Impairment Amount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$(50)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0690B9-C225-4B29-AC00-DCE5B922F07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533520"/>
            <a:ext cx="6858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Overview of Goodwill Disclosures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1295280" y="1599840"/>
            <a:ext cx="6477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50000"/>
              </a:lnSpc>
              <a:spcBef>
                <a:spcPts val="4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Disclosure of Goodwill Impairment Loss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spcAft>
                <a:spcPts val="37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of the facts and circumstances leading to the impairment.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description of the reporting unit for which the impairment loss 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37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recognized.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 recognized impairment loss is an estimate that has not yet been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37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finalized, the fact and reason thereof.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37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segment to which the impaired goodwill relates (SFAS 131).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406599-4C22-45E2-8C85-6FF92E95CF0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Board’s Request for Comments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Nonamortization of Goodwill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you agree with the Board’s conclusion that goodwill is not a wasting asset if a reporting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unit is able to maintain the value of goodwill?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b.    Do you agree that requiring all goodwill not to be amortizied will result in more useful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financial information than requiring goodwill to be amortizied in all circumstances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permitting goodwill to be amortized in certain circumstances?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a.    Do you agree that goodwill should be tested for impairment at the reporting unit level?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b.    Is the guidance in paragraphs 10 and 11 on determining the reporting unit sufficient?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c.    In order to test goodwill for impairment at the reporting unit level, paragraph 11 states that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goodwill and all other assets and liabilities of an acquired entity that will be employed in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relate to operations of a reporting unit must be assigned to that reporting unit as of the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acquisition date.   What, if any, concerns do you have with that requirement?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3622F7-AB9B-462C-8A77-F941F571193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Board’s Request for Comments (Cont.)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Assessment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Is the time frame (one year after acquisition or at the date of reorganization) appropriate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perform a benchmark assessment?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Impairment Indicators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the indicators of potential impairment appropriate?   If not, which of the examples should be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modified and how?   Are there additional examples that should be included?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Implied Fair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  Do you believe that the proposed impairment test is operational and that it will adequately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capture a decline in the value of goodwill?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b.   Do you agree with the Board’s conclusion that subtracting the fair value (with certain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exceptions) of recognized net assets from the fair value of the reporting unit results in 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impairment test that strikes an appropriate balance between costs and benefits?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768D5C-A1EF-44DC-B5E8-AE7BFFEE6DA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Board’s Request for Comments (Cont.)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Date and Transition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a.   Is the effective date (1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fiscal quarter after issuance) and transition provisions (pro forma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information disclosure) appropriate?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1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Should this proposed Statement require that all existing goodwill be tested for impairment upon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adoption of the final Statement?  If so, what time frame should be allowed for completion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those impairment tests?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23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c. Is six months adequate time to complete the “transitional” benchmark assessments on existing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reporting units?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E6940F-6A7D-481F-8F55-9AB1BEE54DC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66680" y="456840"/>
            <a:ext cx="64771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Other Topics Addressed in Exposure Draft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1295280" y="1219320"/>
            <a:ext cx="6477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Disposal of all or portion of a Reporting Unit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an entire reporting unit is to be disposed of, the goodwill of that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reporting unit shall be included in the carrying amount of the net assets to 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be disposed of to determine the gain or loss on disposal.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9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If a significant portion of a reporting unit is to be disposed of, an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impairment test of the reporting unit’s goodwill shall be performed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excluding the net assets to be disposed of.   Any impairment as a result of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such test shall be added to the basis of the portion to be sold when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performing the gain/loss calculation on disposal and not recognized as an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impairment loss.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8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Negative Goodwill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Allocated as a pro rata reduction of all acquired assets, other than cash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equivalents, trade receivables, inventory, financial instruments carried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at fair value, assets to be disposed of, and deferred tax assets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Remaining excess after reducing assets to zero, recognized as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extraordinary gain.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5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F9B259-22B2-4E21-B1C4-95C1E37F4BD4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990720" y="533160"/>
            <a:ext cx="67816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Overview of Intangible Assets (other than Goodwill)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295280" y="2285640"/>
            <a:ext cx="647712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43000" y="1295280"/>
            <a:ext cx="6858000" cy="485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Identifiable intangible assets shall be recognized separately from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22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goodwill if it meets the asset recognition criteria set forth 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FASB Concepts No. 5 and it meets either of the following criteria: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-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over the future economic benefits of the asset result from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contractual or other legal rights (regardless of whether those rights are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27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transferable or separable from other rights and obligations).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asset is capable of being separated or divided and sold, transferred,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licensed, rented, or exchanged (regardless of whether there is an intent to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8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do so or whether a market currently exists for that asset).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identifiable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ntangible asset should be amortized over its useful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economic life.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2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identifiable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ntangible asset with an indefinite economic life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4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should not be amortized until its life is determined to be finite.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2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for impairment (SFAS 121).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F26B97-1F95-4CEC-9639-6A7568AB7E9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94920" y="533520"/>
            <a:ext cx="624852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Overview of Exposure Draft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295280" y="1523520"/>
            <a:ext cx="64771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447920" y="1600200"/>
            <a:ext cx="7010280" cy="44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500"/>
              </a:spcBef>
              <a:spcAft>
                <a:spcPts val="3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Eliminates pooling-of-interests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500"/>
              </a:spcBef>
              <a:spcAft>
                <a:spcPts val="3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Non-amortization of existing and new goodwill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500"/>
              </a:spcBef>
              <a:spcAft>
                <a:spcPts val="3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Impairment approach to goodwill (initial assessment within 6 months of issuance)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500"/>
              </a:spcBef>
              <a:spcAft>
                <a:spcPts val="3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Impairment approach not applicable to goodwill associated with equity method investments (APB 18)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first fiscal quarter after issuance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(effective date anticipated to be July 1, 2001)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 deadline: March 16,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621653-39BD-4740-98F2-270CE1C34C4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94920" y="304920"/>
            <a:ext cx="624852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Overview of Goodwill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295280" y="1600200"/>
            <a:ext cx="647712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12960" y="1433520"/>
            <a:ext cx="5807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00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95280" y="1066680"/>
            <a:ext cx="6858000" cy="503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Goodwill, including pre-existing goodwill, shall not be amortized.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Benchmark Assessment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Upon issuance of the Statement, an initial benchmark assessment must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be performed within 6 months, unless impairment indicators are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present upon issuance, then benchmark to be performed immediately.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On-going benchmark assessments shall be performed whenever a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reporting unit has changed significantly due to acquisitions or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reorganizations and the goodwill of that reporting unit is significant to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its other assets.  To be performed within a year of the date of acquisition or at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the date of the reorganization.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than benchmark assessments, test goodwill for impairment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when events or circumstances occur indicating impairment.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indicators give rise to both a goodwill impairment test and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test of long-lived assets for impairment (SFAS 121), the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goodwill impairment test shall be performed first.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04B614-8627-44F8-BEAA-8CB28C3DE81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294920" y="152280"/>
            <a:ext cx="62485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Overview of Goodwill (Cont.)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295280" y="1066320"/>
            <a:ext cx="6477120" cy="31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1125"/>
              </a:spcBef>
              <a:spcAft>
                <a:spcPts val="22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Benchmark Assessment and Impairment Test performed at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51"/>
              </a:spcBef>
              <a:spcAft>
                <a:spcPts val="22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“reporting unit” level: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-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 defines reporting unit as the lowest level of an entity that is a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business and that can be distinguished, physically and operationally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for internal reporting purposes, from other activities, operations,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assets of the entity.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Reporting unit often will be the lowest level of an entity at which operating plans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are prepared and operating profitability is measured for assessing management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performance.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Reporting unit normally lower than operating segments (SFAS 131).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Impairment Test (Hypothetical Purchase):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752480" y="4327560"/>
          <a:ext cx="2895840" cy="930240"/>
        </p:xfrm>
        <a:graphic>
          <a:graphicData uri="http://schemas.openxmlformats.org/drawingml/2006/table">
            <a:tbl>
              <a:tblPr/>
              <a:tblGrid>
                <a:gridCol w="2895840"/>
              </a:tblGrid>
              <a:tr h="307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FV of Reporting Unit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7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Less:  FV of Identifiable Net Assets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=   Implied FV of Goodwill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"/>
          <p:cNvSpPr/>
          <p:nvPr/>
        </p:nvSpPr>
        <p:spPr>
          <a:xfrm>
            <a:off x="1736640" y="5014800"/>
            <a:ext cx="52736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00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2480" y="5378400"/>
            <a:ext cx="5639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Impairment loss equals the amount by which the carrying amount of goodwill exceeds the implied FV of goodwill.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838C25-11C6-4551-ACFD-45DE90396EB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Transition and Implementation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impairment loss recognized upon adoption of this Statement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shall be presented as a separate line item in the operating section of the income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statement.   Not a change in accounting principal.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adoption is not permitted, nor is retroactive application.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 forma Presentation: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-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period of adoption and thereafter until all periods presented reflect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goodwill accounted for in accordance with this Statement, income before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extraordinary items and net income computed on a pro forma basis shall be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displayed for all periods presented.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-  Pro forma amounts shall reflect the reversal of amortization recognized 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periods presented related to goodwill, any deferred credit related to an excess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over cost, and equity method goodwill.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-  Pro forma information may be displayed either on the face of the income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statement or in the notes to the financial statements.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impairment loss presented as a separate line item in operating section of income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statement, unless associated with discontinued operations or net assets to be disposed of.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AB8208-1A51-412C-9189-43AAE3A46CE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94920" y="152280"/>
            <a:ext cx="62485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Benchmark Assessment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1295280" y="914040"/>
            <a:ext cx="64771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benchmark assessment of a reporting unit shall include the following steps: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Identification and documentation of the goodwill and other recognized net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assets associated with the reporting unit.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Identification and documentation of the key expectations related to future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performance of the reporting unit.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Identification and documentation of the model and key assumptions to be used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 measure the (a) fair value of the reporting unit and (b) the recognized assets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and liabilities of the reporting unit (except goodwill).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Measurement and documentation of the fair value of the reporting unit as of the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date of the acquisition or reorganization that gave rise to a benchmark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assessment.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Comparison of the fair value of the reporting unit and the carrying amount of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its net assets (including goodwill) to determine the reasonableness of the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models and key assumptions used to determine fair value of the reporting unit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and the amount of goodwill assigned to the reporting unit.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1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14AE37-0265-4E0E-B3C8-3BF4120ECB4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Impairment Indicators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or circumstances that would require goodwill of a reporting unit to be tested for impairment include, but are not limited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current-period operating or cash flow loss for a reporting unit combined with a history of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operating or cash flow losses or a forecast of continuing losses.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3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 significant adverse change in one or more of the assumptions or expectations used in the most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recent determination of the fair value of a reporting unit.  Examples include: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A product, technology, or service is introduced by a competitor that causes or is expected to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87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cause a significant reduction in a reporting unit’s market share for a similar product,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technology, or service.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Revenue of a reporting unit has been or is expected to be significantly lower than previously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expected due to changes in technology, the loss of a customer or customer group, increased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competition, or other factors.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Operating profit or cash flows of a reporting unit have been or are expected to be significantly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lower than previously expected due to unplanned cost increases, the inability to realize planned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cost reductions, or other factors.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A product or technology of a reporting unit acquired in a business combination (that does not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meet the criteria for recognition separate from goodwill) has been or is expected to be replaced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significantly earlier than the end of its previously estimated useful life, and that product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technology has no alternative use.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64779B-A3FE-43E8-A514-157034908B6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Impairment Indicators (Cont.)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A loss of key personnel has or is expected to have a significant adverse impact on a 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unit’s ability to generate revenues or develop new products, technologies, or services planned.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  A decision is made to restructure or change the operating model of a reporting unit that represents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 significant departure from the strategy assumed in the most recent determination of the fair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value of a reporting unit.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change in legal factors or an action or assessment by a regulator that has had or is expected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to have a significant adverse effect on a reporting unit.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more-likely-than-not expectation that a reporting unit or a significant portion of a reporting unit will be sold or otherwise disposed of.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test of a significant asset group within a reporting unit for recoverability under SFAS 121.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decline in the market capitalization of an entity (or a reporting unit) below the carrying amount of its nets assets (including goodwill) that is other temporary.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significant and other-than-temporary decline in the market price of the common stock of an entity (or a reporting unit).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decline in the credit rating of publicly traded debt of an entity (or a reporting unit) below investment grade.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68C72B-5FDB-4DBD-93D3-5DA25D38D41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Fair Value Measurements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Fair Value Measurement Techniques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Quoted Market Prices, if available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Techniques (i.e. DCF, Option Pricing Models, Matrix Pricing,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Fair Value of Reporting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 at which the reporting unit as a whole could be bought or sold in a current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transaction between willing parties.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capitalization of a reporting unit generally not representative of the fair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of the reporting unit as a whole.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an acquired entity is a significant portion of a reporting unit and the technique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used to value the acquisition (determine the purchase price) is consistent with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objective of measuring fair value, that same technique and underlying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shall be used to measure the fair value of the reporting unit.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Fair Value of Recognized Net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 of assets and liabilities at fair value shall incorporate techniques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assumptions consistent with those used to measure the fair value of the reporting unit.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636D78-73E9-4647-93E7-8B75F110E48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2000-06-29T13:18:10Z</dcterms:created>
  <dc:creator>EI</dc:creator>
  <dc:description/>
  <dc:language>en-US</dc:language>
  <cp:lastModifiedBy>Michael Morrison</cp:lastModifiedBy>
  <cp:lastPrinted>2000-08-09T13:47:07Z</cp:lastPrinted>
  <dcterms:modified xsi:type="dcterms:W3CDTF">2001-02-22T14:49:14Z</dcterms:modified>
  <cp:revision>30</cp:revision>
  <dc:subject/>
  <dc:title>Puerto Suarez: Overview</dc:title>
</cp:coreProperties>
</file>