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media/image1.wmf" ContentType="image/x-wmf"/>
  <Override PartName="/ppt/media/image2.png" ContentType="image/png"/>
  <Override PartName="/ppt/media/image3.wmf" ContentType="image/x-wmf"/>
  <Override PartName="/ppt/media/image4.wmf" ContentType="image/x-wmf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8EABBC5-6F9A-4653-B14D-945557115EF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4E1FC25-E3A6-45A3-81DE-882509ED9F4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41729EF-78C0-41AF-B7E8-C91F92ADA87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79C794F-7379-4E2C-867B-3D9BDC1FDA6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274F8B2-DD46-464D-A724-47CFB16EC04B}" type="datetime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86AF76E-59E6-410E-B5FE-10E32019225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" name=""/>
          <p:cNvGraphicFramePr/>
          <p:nvPr/>
        </p:nvGraphicFramePr>
        <p:xfrm>
          <a:off x="8077320" y="5877000"/>
          <a:ext cx="825480" cy="8254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077320" y="5877000"/>
                    <a:ext cx="825480" cy="82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" name=""/>
          <p:cNvSpPr/>
          <p:nvPr/>
        </p:nvSpPr>
        <p:spPr>
          <a:xfrm>
            <a:off x="2819520" y="617220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31942AE-B31A-4DA7-BCDA-E296E7F4DD6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762120" y="3276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Merchant Plant Finance</a:t>
            </a:r>
            <a:br>
              <a:rPr sz="36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Price Risk Management Products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1371600" y="4800600"/>
            <a:ext cx="647712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Goldman Sachs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May 3, 2000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" name="ENE_C_WHI" descr=""/>
          <p:cNvPicPr/>
          <p:nvPr/>
        </p:nvPicPr>
        <p:blipFill>
          <a:blip r:embed="rId1"/>
          <a:stretch/>
        </p:blipFill>
        <p:spPr>
          <a:xfrm>
            <a:off x="3352680" y="685800"/>
            <a:ext cx="2422800" cy="2428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098CBB5C-2972-4B71-B945-3DBAC6A97A4F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Loss Exposure Cap</a:t>
            </a:r>
            <a:br>
              <a:rPr sz="28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Relative Risk Positions of the Parties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5410080" y="1676520"/>
            <a:ext cx="335304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Insurance Payout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Debt + ENA (FB, FS) - Proceeds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of Sale - ENA Deductable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8" name=""/>
          <p:cNvGraphicFramePr/>
          <p:nvPr/>
        </p:nvGraphicFramePr>
        <p:xfrm>
          <a:off x="1143000" y="2666880"/>
          <a:ext cx="7010280" cy="31244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43000" y="2666880"/>
                    <a:ext cx="7010280" cy="3124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0" name=""/>
          <p:cNvSpPr/>
          <p:nvPr/>
        </p:nvSpPr>
        <p:spPr>
          <a:xfrm flipH="1">
            <a:off x="2362320" y="3429000"/>
            <a:ext cx="121896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3733920" y="3352680"/>
            <a:ext cx="990360" cy="228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 Risk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 flipH="1">
            <a:off x="2438280" y="3809880"/>
            <a:ext cx="22860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4876920" y="3657600"/>
            <a:ext cx="838080" cy="228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ENA Risk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2286000" y="4343400"/>
            <a:ext cx="1295280" cy="228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Insurance Risk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740E7310-9105-4F71-AE4D-5150F694CF2B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Loss Exposure Cap</a:t>
            </a:r>
            <a:br>
              <a:rPr sz="28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Viewpoint of the Parties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 flipV="1">
            <a:off x="1219320" y="1904760"/>
            <a:ext cx="0" cy="34290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1219320" y="5334120"/>
            <a:ext cx="769608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152280" y="1752480"/>
            <a:ext cx="91440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Probability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8001000" y="5562720"/>
            <a:ext cx="91440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PV Result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1523880" y="5562720"/>
            <a:ext cx="914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Insurance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Co.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2819520" y="5562720"/>
            <a:ext cx="914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5257800" y="5486400"/>
            <a:ext cx="914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Projections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1382760" y="3497400"/>
            <a:ext cx="5703840" cy="1531800"/>
          </a:xfrm>
          <a:custGeom>
            <a:avLst/>
            <a:gdLst/>
            <a:ahLst/>
            <a:rect l="l" t="t" r="r" b="b"/>
            <a:pathLst>
              <a:path w="4570" h="1010">
                <a:moveTo>
                  <a:pt x="0" y="928"/>
                </a:moveTo>
                <a:cubicBezTo>
                  <a:pt x="300" y="969"/>
                  <a:pt x="642" y="927"/>
                  <a:pt x="904" y="764"/>
                </a:cubicBezTo>
                <a:cubicBezTo>
                  <a:pt x="933" y="746"/>
                  <a:pt x="968" y="734"/>
                  <a:pt x="995" y="714"/>
                </a:cubicBezTo>
                <a:cubicBezTo>
                  <a:pt x="1052" y="673"/>
                  <a:pt x="1094" y="616"/>
                  <a:pt x="1143" y="567"/>
                </a:cubicBezTo>
                <a:cubicBezTo>
                  <a:pt x="1199" y="511"/>
                  <a:pt x="1267" y="467"/>
                  <a:pt x="1323" y="410"/>
                </a:cubicBezTo>
                <a:cubicBezTo>
                  <a:pt x="1355" y="377"/>
                  <a:pt x="1418" y="354"/>
                  <a:pt x="1455" y="328"/>
                </a:cubicBezTo>
                <a:cubicBezTo>
                  <a:pt x="1486" y="306"/>
                  <a:pt x="1510" y="275"/>
                  <a:pt x="1545" y="262"/>
                </a:cubicBezTo>
                <a:cubicBezTo>
                  <a:pt x="1572" y="237"/>
                  <a:pt x="1582" y="222"/>
                  <a:pt x="1619" y="213"/>
                </a:cubicBezTo>
                <a:cubicBezTo>
                  <a:pt x="1659" y="188"/>
                  <a:pt x="1697" y="167"/>
                  <a:pt x="1743" y="156"/>
                </a:cubicBezTo>
                <a:cubicBezTo>
                  <a:pt x="1774" y="123"/>
                  <a:pt x="1741" y="152"/>
                  <a:pt x="1792" y="131"/>
                </a:cubicBezTo>
                <a:cubicBezTo>
                  <a:pt x="1831" y="115"/>
                  <a:pt x="1864" y="92"/>
                  <a:pt x="1907" y="82"/>
                </a:cubicBezTo>
                <a:cubicBezTo>
                  <a:pt x="1996" y="36"/>
                  <a:pt x="2098" y="27"/>
                  <a:pt x="2195" y="8"/>
                </a:cubicBezTo>
                <a:cubicBezTo>
                  <a:pt x="2284" y="11"/>
                  <a:pt x="2453" y="0"/>
                  <a:pt x="2556" y="32"/>
                </a:cubicBezTo>
                <a:cubicBezTo>
                  <a:pt x="2615" y="50"/>
                  <a:pt x="2671" y="79"/>
                  <a:pt x="2729" y="98"/>
                </a:cubicBezTo>
                <a:cubicBezTo>
                  <a:pt x="2755" y="117"/>
                  <a:pt x="2780" y="129"/>
                  <a:pt x="2811" y="139"/>
                </a:cubicBezTo>
                <a:cubicBezTo>
                  <a:pt x="2850" y="181"/>
                  <a:pt x="2924" y="213"/>
                  <a:pt x="2975" y="238"/>
                </a:cubicBezTo>
                <a:cubicBezTo>
                  <a:pt x="3051" y="275"/>
                  <a:pt x="3113" y="332"/>
                  <a:pt x="3189" y="369"/>
                </a:cubicBezTo>
                <a:cubicBezTo>
                  <a:pt x="3223" y="403"/>
                  <a:pt x="3199" y="382"/>
                  <a:pt x="3271" y="419"/>
                </a:cubicBezTo>
                <a:cubicBezTo>
                  <a:pt x="3310" y="439"/>
                  <a:pt x="3381" y="495"/>
                  <a:pt x="3411" y="525"/>
                </a:cubicBezTo>
                <a:cubicBezTo>
                  <a:pt x="3498" y="612"/>
                  <a:pt x="3599" y="679"/>
                  <a:pt x="3699" y="747"/>
                </a:cubicBezTo>
                <a:cubicBezTo>
                  <a:pt x="3768" y="793"/>
                  <a:pt x="3824" y="870"/>
                  <a:pt x="3904" y="895"/>
                </a:cubicBezTo>
                <a:cubicBezTo>
                  <a:pt x="4026" y="977"/>
                  <a:pt x="4187" y="998"/>
                  <a:pt x="4331" y="1010"/>
                </a:cubicBezTo>
                <a:cubicBezTo>
                  <a:pt x="4411" y="1007"/>
                  <a:pt x="4570" y="1002"/>
                  <a:pt x="4570" y="1002"/>
                </a:cubicBezTo>
              </a:path>
            </a:pathLst>
          </a:custGeom>
          <a:noFill/>
          <a:ln w="28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2666880" y="3505320"/>
            <a:ext cx="5703840" cy="1531800"/>
          </a:xfrm>
          <a:custGeom>
            <a:avLst/>
            <a:gdLst/>
            <a:ahLst/>
            <a:rect l="l" t="t" r="r" b="b"/>
            <a:pathLst>
              <a:path w="4570" h="1010">
                <a:moveTo>
                  <a:pt x="0" y="928"/>
                </a:moveTo>
                <a:cubicBezTo>
                  <a:pt x="300" y="969"/>
                  <a:pt x="642" y="927"/>
                  <a:pt x="904" y="764"/>
                </a:cubicBezTo>
                <a:cubicBezTo>
                  <a:pt x="933" y="746"/>
                  <a:pt x="968" y="734"/>
                  <a:pt x="995" y="714"/>
                </a:cubicBezTo>
                <a:cubicBezTo>
                  <a:pt x="1052" y="673"/>
                  <a:pt x="1094" y="616"/>
                  <a:pt x="1143" y="567"/>
                </a:cubicBezTo>
                <a:cubicBezTo>
                  <a:pt x="1199" y="511"/>
                  <a:pt x="1267" y="467"/>
                  <a:pt x="1323" y="410"/>
                </a:cubicBezTo>
                <a:cubicBezTo>
                  <a:pt x="1355" y="377"/>
                  <a:pt x="1418" y="354"/>
                  <a:pt x="1455" y="328"/>
                </a:cubicBezTo>
                <a:cubicBezTo>
                  <a:pt x="1486" y="306"/>
                  <a:pt x="1510" y="275"/>
                  <a:pt x="1545" y="262"/>
                </a:cubicBezTo>
                <a:cubicBezTo>
                  <a:pt x="1572" y="237"/>
                  <a:pt x="1582" y="222"/>
                  <a:pt x="1619" y="213"/>
                </a:cubicBezTo>
                <a:cubicBezTo>
                  <a:pt x="1659" y="188"/>
                  <a:pt x="1697" y="167"/>
                  <a:pt x="1743" y="156"/>
                </a:cubicBezTo>
                <a:cubicBezTo>
                  <a:pt x="1774" y="123"/>
                  <a:pt x="1741" y="152"/>
                  <a:pt x="1792" y="131"/>
                </a:cubicBezTo>
                <a:cubicBezTo>
                  <a:pt x="1831" y="115"/>
                  <a:pt x="1864" y="92"/>
                  <a:pt x="1907" y="82"/>
                </a:cubicBezTo>
                <a:cubicBezTo>
                  <a:pt x="1996" y="36"/>
                  <a:pt x="2098" y="27"/>
                  <a:pt x="2195" y="8"/>
                </a:cubicBezTo>
                <a:cubicBezTo>
                  <a:pt x="2284" y="11"/>
                  <a:pt x="2453" y="0"/>
                  <a:pt x="2556" y="32"/>
                </a:cubicBezTo>
                <a:cubicBezTo>
                  <a:pt x="2615" y="50"/>
                  <a:pt x="2671" y="79"/>
                  <a:pt x="2729" y="98"/>
                </a:cubicBezTo>
                <a:cubicBezTo>
                  <a:pt x="2755" y="117"/>
                  <a:pt x="2780" y="129"/>
                  <a:pt x="2811" y="139"/>
                </a:cubicBezTo>
                <a:cubicBezTo>
                  <a:pt x="2850" y="181"/>
                  <a:pt x="2924" y="213"/>
                  <a:pt x="2975" y="238"/>
                </a:cubicBezTo>
                <a:cubicBezTo>
                  <a:pt x="3051" y="275"/>
                  <a:pt x="3113" y="332"/>
                  <a:pt x="3189" y="369"/>
                </a:cubicBezTo>
                <a:cubicBezTo>
                  <a:pt x="3223" y="403"/>
                  <a:pt x="3199" y="382"/>
                  <a:pt x="3271" y="419"/>
                </a:cubicBezTo>
                <a:cubicBezTo>
                  <a:pt x="3310" y="439"/>
                  <a:pt x="3381" y="495"/>
                  <a:pt x="3411" y="525"/>
                </a:cubicBezTo>
                <a:cubicBezTo>
                  <a:pt x="3498" y="612"/>
                  <a:pt x="3599" y="679"/>
                  <a:pt x="3699" y="747"/>
                </a:cubicBezTo>
                <a:cubicBezTo>
                  <a:pt x="3768" y="793"/>
                  <a:pt x="3824" y="870"/>
                  <a:pt x="3904" y="895"/>
                </a:cubicBezTo>
                <a:cubicBezTo>
                  <a:pt x="4026" y="977"/>
                  <a:pt x="4187" y="998"/>
                  <a:pt x="4331" y="1010"/>
                </a:cubicBezTo>
                <a:cubicBezTo>
                  <a:pt x="4411" y="1007"/>
                  <a:pt x="4570" y="1002"/>
                  <a:pt x="4570" y="1002"/>
                </a:cubicBezTo>
              </a:path>
            </a:pathLst>
          </a:custGeom>
          <a:noFill/>
          <a:ln w="28440">
            <a:solidFill>
              <a:srgbClr val="000000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5638680" y="5181480"/>
            <a:ext cx="0" cy="3049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3276720" y="5181480"/>
            <a:ext cx="0" cy="3049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1981080" y="5181480"/>
            <a:ext cx="0" cy="3049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6934320" y="5029200"/>
            <a:ext cx="6858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8001000" y="4724280"/>
            <a:ext cx="6858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1752480" y="4495680"/>
            <a:ext cx="3812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 95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2971800" y="3352680"/>
            <a:ext cx="3808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 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44ADE6F5-8514-446D-9E77-7B919E63C27A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PlaceHolder 1"/>
          <p:cNvSpPr>
            <a:spLocks noGrp="1"/>
          </p:cNvSpPr>
          <p:nvPr>
            <p:ph type="title"/>
          </p:nvPr>
        </p:nvSpPr>
        <p:spPr>
          <a:xfrm>
            <a:off x="76212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Deal Structure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Event map leading to insurance payout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6172200" y="1676520"/>
            <a:ext cx="99072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9900"/>
                </a:solidFill>
                <a:effectLst/>
                <a:uFillTx/>
                <a:latin typeface="Times New Roman"/>
              </a:rPr>
              <a:t>LLC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3048120" y="1676520"/>
            <a:ext cx="99036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Trustee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6172200" y="2895480"/>
            <a:ext cx="990720" cy="53352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EPMI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Fin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4572000" y="3657600"/>
            <a:ext cx="99072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Baa2/BBB+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3048120" y="2895480"/>
            <a:ext cx="990360" cy="53352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Fin.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78" name=""/>
          <p:cNvCxnSpPr>
            <a:stCxn id="173" idx="1"/>
            <a:endCxn id="174" idx="3"/>
          </p:cNvCxnSpPr>
          <p:nvPr/>
        </p:nvCxnSpPr>
        <p:spPr>
          <a:xfrm flipH="1">
            <a:off x="4052160" y="2018880"/>
            <a:ext cx="2105640" cy="1080"/>
          </a:xfrm>
          <a:prstGeom prst="straightConnector1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79" name=""/>
          <p:cNvSpPr/>
          <p:nvPr/>
        </p:nvSpPr>
        <p:spPr>
          <a:xfrm>
            <a:off x="6934320" y="236232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 flipV="1">
            <a:off x="6400800" y="236196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5562720" y="3962520"/>
            <a:ext cx="10666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 flipV="1">
            <a:off x="6629400" y="3429000"/>
            <a:ext cx="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 flipH="1">
            <a:off x="3581280" y="3962520"/>
            <a:ext cx="9907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 flipV="1">
            <a:off x="3581280" y="3429000"/>
            <a:ext cx="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 flipV="1">
            <a:off x="3276720" y="236196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3733920" y="236232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 flipH="1">
            <a:off x="5028840" y="2209680"/>
            <a:ext cx="1143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5029200" y="2209680"/>
            <a:ext cx="0" cy="14479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5867280" y="403848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Guarantee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3505320" y="4038480"/>
            <a:ext cx="9903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Guarantee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6934320" y="2514600"/>
            <a:ext cx="7617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808080"/>
                </a:solidFill>
                <a:effectLst/>
                <a:uFillTx/>
                <a:latin typeface="Times New Roman"/>
              </a:rPr>
              <a:t>$ Fixed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5029200" y="2362320"/>
            <a:ext cx="76212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ff"/>
                </a:solidFill>
                <a:effectLst/>
                <a:uFillTx/>
                <a:latin typeface="Times New Roman"/>
              </a:rPr>
              <a:t>Reimbursement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ff"/>
                </a:solidFill>
                <a:effectLst/>
                <a:uFillTx/>
                <a:latin typeface="Times New Roman"/>
              </a:rPr>
              <a:t>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4876920" y="1752480"/>
            <a:ext cx="3808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6019920" y="2590920"/>
            <a:ext cx="38088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2286000" y="251460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3733920" y="2514600"/>
            <a:ext cx="38088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1219320" y="1676520"/>
            <a:ext cx="99036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Senior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Bondholders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144 (a)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4114800" y="1676520"/>
            <a:ext cx="19051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4572000" y="1371600"/>
            <a:ext cx="12193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Proceeds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 flipH="1">
            <a:off x="2209320" y="2209680"/>
            <a:ext cx="7621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2286000" y="1828800"/>
            <a:ext cx="6858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2362320" y="1523880"/>
            <a:ext cx="4572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Proceeds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2438280" y="1981080"/>
            <a:ext cx="30492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D/S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 flipH="1">
            <a:off x="1752120" y="3048120"/>
            <a:ext cx="12956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 flipV="1">
            <a:off x="1752480" y="2438280"/>
            <a:ext cx="0" cy="60984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990720" y="2590920"/>
            <a:ext cx="685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EPMI buys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bonds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1600200" y="4572000"/>
            <a:ext cx="5410080" cy="190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  </a:t>
            </a:r>
            <a:r>
              <a:rPr b="1" lang="en-US" sz="1200" strike="noStrike" u="none">
                <a:solidFill>
                  <a:srgbClr val="808080"/>
                </a:solidFill>
                <a:effectLst/>
                <a:uFillTx/>
                <a:latin typeface="Times New Roman"/>
              </a:rPr>
              <a:t>LLC defaults under EPMI Financial-sell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  </a:t>
            </a: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EPMI terminates Financial-sell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Causes MTM to be owed to 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200" strike="noStrike" u="none">
                <a:solidFill>
                  <a:srgbClr val="ff00ff"/>
                </a:solidFill>
                <a:effectLst/>
                <a:uFillTx/>
                <a:latin typeface="Times New Roman"/>
              </a:rPr>
              <a:t>Creates 2nd secured obligation under reimbursement 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  </a:t>
            </a:r>
            <a:r>
              <a:rPr b="1" lang="en-US" sz="1200" strike="noStrike" u="none">
                <a:solidFill>
                  <a:srgbClr val="ff9900"/>
                </a:solidFill>
                <a:effectLst/>
                <a:uFillTx/>
                <a:latin typeface="Times New Roman"/>
              </a:rPr>
              <a:t>Project LLC goes into bankruptcy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4.  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EPMI buys Sr. bonds to control process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5.  EPMI takes control of asset through bankruptcy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6.  </a:t>
            </a:r>
            <a:r>
              <a:rPr b="1" lang="en-US" sz="1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Enron sells asset to a third party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7.  </a:t>
            </a:r>
            <a:r>
              <a:rPr b="0" lang="en-US" sz="12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Enron collects an insurance policy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>
              <a:lnSpc>
                <a:spcPct val="100000"/>
              </a:lnSpc>
              <a:buClr>
                <a:srgbClr val="00cc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 Puts net of deductable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7086600" y="4114800"/>
            <a:ext cx="990720" cy="533520"/>
          </a:xfrm>
          <a:prstGeom prst="rect">
            <a:avLst/>
          </a:prstGeom>
          <a:noFill/>
          <a:ln w="284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Party Buyer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7086600" y="4876920"/>
            <a:ext cx="990720" cy="53316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Company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5029200" y="4191120"/>
            <a:ext cx="0" cy="9144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5029200" y="4419720"/>
            <a:ext cx="2057400" cy="0"/>
          </a:xfrm>
          <a:prstGeom prst="line">
            <a:avLst/>
          </a:prstGeom>
          <a:ln w="2844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5029200" y="5105520"/>
            <a:ext cx="2057400" cy="0"/>
          </a:xfrm>
          <a:prstGeom prst="line">
            <a:avLst/>
          </a:prstGeom>
          <a:ln w="28440">
            <a:solidFill>
              <a:srgbClr val="00cc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A71F9606-536B-40D0-877E-EE450CF69A38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Expanded Deal Structure with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as Project Lender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PlaceHolder 2"/>
          <p:cNvSpPr>
            <a:spLocks noGrp="1"/>
          </p:cNvSpPr>
          <p:nvPr>
            <p:ph/>
          </p:nvPr>
        </p:nvSpPr>
        <p:spPr>
          <a:xfrm>
            <a:off x="685800" y="4419360"/>
            <a:ext cx="7772400" cy="1600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Potential for credit duration mismatch between 20-year term of either loan and a x-year insurance company wrap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insurance wrap will likely evergreen every x-years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Funding loan must accommodate springing credit change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1676520" y="1828800"/>
            <a:ext cx="114300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LLC/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Trustee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1676520" y="3276720"/>
            <a:ext cx="114300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3886200" y="1828800"/>
            <a:ext cx="121932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SPV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3886200" y="3276720"/>
            <a:ext cx="121932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6248520" y="1828800"/>
            <a:ext cx="129528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Capital/Bank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20" name=""/>
          <p:cNvCxnSpPr>
            <a:stCxn id="218" idx="0"/>
            <a:endCxn id="217" idx="2"/>
          </p:cNvCxnSpPr>
          <p:nvPr/>
        </p:nvCxnSpPr>
        <p:spPr>
          <a:xfrm flipV="1">
            <a:off x="4495320" y="2528280"/>
            <a:ext cx="1080" cy="734040"/>
          </a:xfrm>
          <a:prstGeom prst="straightConnector1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221" name=""/>
          <p:cNvCxnSpPr/>
          <p:nvPr/>
        </p:nvCxnSpPr>
        <p:spPr>
          <a:xfrm flipV="1">
            <a:off x="1752120" y="2513880"/>
            <a:ext cx="1080" cy="762840"/>
          </a:xfrm>
          <a:prstGeom prst="straightConnector1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222" name=""/>
          <p:cNvCxnSpPr/>
          <p:nvPr/>
        </p:nvCxnSpPr>
        <p:spPr>
          <a:xfrm flipV="1">
            <a:off x="2361960" y="2513880"/>
            <a:ext cx="1080" cy="762840"/>
          </a:xfrm>
          <a:prstGeom prst="straightConnector1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223" name=""/>
          <p:cNvCxnSpPr/>
          <p:nvPr/>
        </p:nvCxnSpPr>
        <p:spPr>
          <a:xfrm flipV="1">
            <a:off x="2742840" y="2513880"/>
            <a:ext cx="1080" cy="762840"/>
          </a:xfrm>
          <a:prstGeom prst="straightConnector1">
            <a:avLst/>
          </a:prstGeom>
          <a:ln w="28440">
            <a:solidFill>
              <a:srgbClr val="000000"/>
            </a:solidFill>
            <a:miter/>
            <a:headEnd len="med" type="triangle" w="med"/>
          </a:ln>
        </p:spPr>
      </p:cxnSp>
      <p:cxnSp>
        <p:nvCxnSpPr>
          <p:cNvPr id="224" name=""/>
          <p:cNvCxnSpPr/>
          <p:nvPr/>
        </p:nvCxnSpPr>
        <p:spPr>
          <a:xfrm flipV="1">
            <a:off x="2057040" y="2513880"/>
            <a:ext cx="1080" cy="762840"/>
          </a:xfrm>
          <a:prstGeom prst="straightConnector1">
            <a:avLst/>
          </a:prstGeom>
          <a:ln w="28440">
            <a:solidFill>
              <a:srgbClr val="000000"/>
            </a:solidFill>
            <a:miter/>
            <a:headEnd len="med" type="triangle" w="med"/>
          </a:ln>
        </p:spPr>
      </p:cxnSp>
      <p:sp>
        <p:nvSpPr>
          <p:cNvPr id="225" name=""/>
          <p:cNvSpPr/>
          <p:nvPr/>
        </p:nvSpPr>
        <p:spPr>
          <a:xfrm>
            <a:off x="2819520" y="1981080"/>
            <a:ext cx="1066680" cy="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 flipH="1">
            <a:off x="2819160" y="2286000"/>
            <a:ext cx="1066680" cy="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 flipH="1">
            <a:off x="5105160" y="1981080"/>
            <a:ext cx="11430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5105520" y="2286000"/>
            <a:ext cx="11430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4572000" y="2743200"/>
            <a:ext cx="83808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x-year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wrap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5257800" y="1447920"/>
            <a:ext cx="838080" cy="53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Funding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20-year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2971800" y="1523880"/>
            <a:ext cx="83808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Proj.-Loan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20-year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5181480" y="2057400"/>
            <a:ext cx="91440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Ins. Co. rating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2895480" y="2057400"/>
            <a:ext cx="91440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BBB+/Baa2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5410080" y="2362320"/>
            <a:ext cx="3812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D/S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3200400" y="2362320"/>
            <a:ext cx="3808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D/S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2895480" y="2819520"/>
            <a:ext cx="2286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1295280" y="2819520"/>
            <a:ext cx="3812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1981080" y="2895480"/>
            <a:ext cx="3812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 flipH="1" flipV="1">
            <a:off x="2437560" y="2590200"/>
            <a:ext cx="2286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Sell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2133720" y="2666880"/>
            <a:ext cx="3045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 flipH="1" flipV="1">
            <a:off x="1751760" y="2590200"/>
            <a:ext cx="2286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Buy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152280" y="3276720"/>
            <a:ext cx="83844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990720" y="3429000"/>
            <a:ext cx="6858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 flipH="1">
            <a:off x="990360" y="3886200"/>
            <a:ext cx="6858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1143000" y="3886200"/>
            <a:ext cx="3808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Premium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1143000" y="3200400"/>
            <a:ext cx="3808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Policy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1143000" y="3505320"/>
            <a:ext cx="3808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Limits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exposure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FF64F8DC-FE5B-4801-94A8-E225948F5827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PlaceHolder 1"/>
          <p:cNvSpPr>
            <a:spLocks noGrp="1"/>
          </p:cNvSpPr>
          <p:nvPr>
            <p:ph type="title"/>
          </p:nvPr>
        </p:nvSpPr>
        <p:spPr>
          <a:xfrm>
            <a:off x="762120" y="45720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Alternative Funding Strategy</a:t>
            </a:r>
            <a:br>
              <a:rPr sz="28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FAS 125 deal: Enron sells loan to bank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3886200" y="3048120"/>
            <a:ext cx="1447920" cy="8380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3886200" y="1523880"/>
            <a:ext cx="1447920" cy="83844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Bank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6324480" y="3048120"/>
            <a:ext cx="1447920" cy="8380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Project LLC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1219320" y="1523880"/>
            <a:ext cx="1447560" cy="83844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Insurance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6324480" y="4800600"/>
            <a:ext cx="1447920" cy="8380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EPMI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 flipH="1">
            <a:off x="2666520" y="1752480"/>
            <a:ext cx="12193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2666880" y="2133720"/>
            <a:ext cx="12193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 flipV="1">
            <a:off x="4191120" y="2361960"/>
            <a:ext cx="0" cy="6858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4952880" y="2362320"/>
            <a:ext cx="0" cy="6858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5334120" y="3276720"/>
            <a:ext cx="99036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 flipH="1">
            <a:off x="5333760" y="3657600"/>
            <a:ext cx="99036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6477120" y="3886200"/>
            <a:ext cx="0" cy="9144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 flipV="1">
            <a:off x="6781680" y="3886200"/>
            <a:ext cx="0" cy="9144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7315200" y="3886200"/>
            <a:ext cx="0" cy="91440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 flipV="1">
            <a:off x="7620120" y="3886200"/>
            <a:ext cx="0" cy="91440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2819520" y="1447920"/>
            <a:ext cx="9144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Credit Wrap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2819520" y="2209680"/>
            <a:ext cx="9144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Fixed CF’s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3581280" y="2590920"/>
            <a:ext cx="53352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Sale of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Loan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4952880" y="2514600"/>
            <a:ext cx="5335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L+200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5486400" y="2895480"/>
            <a:ext cx="6858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Negotiated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Loan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5562720" y="3809880"/>
            <a:ext cx="5331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 &amp; 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L+400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6477120" y="4191120"/>
            <a:ext cx="30456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7315200" y="4191120"/>
            <a:ext cx="30492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380880" y="3733920"/>
            <a:ext cx="3048120" cy="190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Sell N/R to Bank - diff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between interest rates,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which is gain for ENE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FB &amp; FS creates credit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FAS 125 Issue - Securitization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Financial Assets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Insurance Co. understands nature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of credit and write policy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Total return swap?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3886200" y="4876920"/>
            <a:ext cx="1447920" cy="8380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Insurance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5334120" y="5029200"/>
            <a:ext cx="99036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 flipH="1">
            <a:off x="5333760" y="5410080"/>
            <a:ext cx="99036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5410080" y="5562720"/>
            <a:ext cx="9144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Premium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5334120" y="4800600"/>
            <a:ext cx="9144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Policy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5410080" y="5105520"/>
            <a:ext cx="9144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- Limits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exposure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 flipH="1">
            <a:off x="1904760" y="3505320"/>
            <a:ext cx="19810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 flipV="1">
            <a:off x="1905120" y="2361960"/>
            <a:ext cx="0" cy="11430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990720" y="2743200"/>
            <a:ext cx="9144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Premium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E46EBA2E-F514-4AA8-9251-7F8430BA8864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Concept Economics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$450/kW Power Plant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PlaceHolder 2"/>
          <p:cNvSpPr>
            <a:spLocks noGrp="1"/>
          </p:cNvSpPr>
          <p:nvPr>
            <p:ph/>
          </p:nvPr>
        </p:nvSpPr>
        <p:spPr>
          <a:xfrm>
            <a:off x="457200" y="1447560"/>
            <a:ext cx="510552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       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Capital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Rating: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     B- to BB+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IR (T=6%):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T+350 to T+500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Leverage: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&lt;50%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Capital Structure: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Debt: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$225/kW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Equity: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$225/kW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Total: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$450/kW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Debt Service: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$28/kW-yr       $31/kW-yr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PV10: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$212/kW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$235/kW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Benefits: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Base Case      ($23/kW)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5562720" y="1447920"/>
            <a:ext cx="3200400" cy="434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Enron PRM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BBB- &amp; Higher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T+150 to T+250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60%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75%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$270/kW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$337/kW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$180/kW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$113/kW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$450/kW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$450/kW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$26/kW-yr        $35/kW-yr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$221/kW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$297/kW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+$36/kW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+$27/kW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08720EC8-B096-4643-ACFD-A5EBD97DB89C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Predicting the psychology of equity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2438280" y="5638680"/>
            <a:ext cx="198144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Highly unlikely that equity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will exercise put early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 its life…equity has too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much invested.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5334120" y="5638680"/>
            <a:ext cx="25146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At very least, equity will refinance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when residual value is in excess of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par amount of bonds outstanding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5334120" y="5562720"/>
            <a:ext cx="13716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2514600" y="5562720"/>
            <a:ext cx="152388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990720" y="1066680"/>
            <a:ext cx="6324480" cy="99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Enron has sold equity a put on the underlying project putting Enron into essentially a creditor position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Enron’s security features, restrictive covenants and mortgage motivates equity to refinance ASAP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As soon as equity can achieve higher leverage/term than outstanding Enron loan, equity will refinance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91" name=""/>
          <p:cNvGraphicFramePr/>
          <p:nvPr/>
        </p:nvGraphicFramePr>
        <p:xfrm>
          <a:off x="1447920" y="1981080"/>
          <a:ext cx="6400800" cy="35197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9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47920" y="1981080"/>
                    <a:ext cx="6400800" cy="3519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4EA19FF7-CB02-4592-BFAD-E668337291F6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Commercial Objectives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PlaceHolder 2"/>
          <p:cNvSpPr>
            <a:spLocks noGrp="1"/>
          </p:cNvSpPr>
          <p:nvPr>
            <p:ph/>
          </p:nvPr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Structure puts Enron’s credit on the merchant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Achieve investment grade rating for project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participation characterized as a PRM contract, not a guarantee of debt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Incent, but not obligate equity to make additional payments when required or lose plant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Short cure periods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Mortgage on asset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Incent, but not obligate equity to refinance, taking Enron out of credit support role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 rot="18900000">
            <a:off x="533160" y="16761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 rot="18900000">
            <a:off x="533160" y="26665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 rot="18900000">
            <a:off x="533160" y="33523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 rot="18900000">
            <a:off x="533160" y="4647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CB89B54C-E05A-4B1D-A11E-68DCBAFBA168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Concept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09480" y="14479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Debt capital markets are over-pricing merchant market risk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This represents an opportunity for ENA to step inside the capital markets and capture commodity positions and basis points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Merchant price line risk at ENA curves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risk basis is as a secured lender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 essence, ENA sold to equity the right to put the plant to ENA at debt levels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Put strike price equal to outstanding debt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Exercise of put means equity will write-off their entire investment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To accomplish objectives, ENA will enter into commodity price risk management contracts to eliminate merchant price line risk to debt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rot="18900000">
            <a:off x="457200" y="1599840"/>
            <a:ext cx="10008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rot="18900000">
            <a:off x="457200" y="1904760"/>
            <a:ext cx="10008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rot="18900000">
            <a:off x="457200" y="3047760"/>
            <a:ext cx="10008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rot="18900000">
            <a:off x="457200" y="3352320"/>
            <a:ext cx="10008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rot="18900000">
            <a:off x="457200" y="4876560"/>
            <a:ext cx="10008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28C37DE8-9F69-4916-A1C9-E67C68A835E3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Price Risk Management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914400" y="2057400"/>
            <a:ext cx="1676520" cy="76212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- Buy Contract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20-years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838080" y="3505320"/>
            <a:ext cx="1752840" cy="75888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- Sell Contract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20-years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638680" y="2133720"/>
            <a:ext cx="1828800" cy="205740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315 MW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7 x LM6000, SS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$550/kW to build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$375/kW leverage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666880" y="2286000"/>
            <a:ext cx="289584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flipH="1">
            <a:off x="2666880" y="2666880"/>
            <a:ext cx="289584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flipH="1">
            <a:off x="2666880" y="3657600"/>
            <a:ext cx="2895840" cy="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505320" y="2057400"/>
            <a:ext cx="10666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Fixed = D/S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505320" y="2438280"/>
            <a:ext cx="1295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e-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429000" y="3429000"/>
            <a:ext cx="14479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e-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3429000" y="3733920"/>
            <a:ext cx="11430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Fixed = D/S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838080" y="4724280"/>
            <a:ext cx="59436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e-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positive difference, if any, between a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based index and a strike price = fuel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* heat rate + VOM.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flipH="1">
            <a:off x="2666880" y="4038480"/>
            <a:ext cx="28195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731DDAAC-C62C-46EC-8F22-76F8BFFA1C2F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Contract Features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914400" y="1295280"/>
            <a:ext cx="723888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two contracts require performance regardless of the operable status of the power plant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two contracts are not linked to each other as to performance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Payments required under the two contracts will exactly offset each other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Each of the two contracts can be terminated due to non-performance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two contracts are non-invasive on plant operations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Financial only, no physical elements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 effect on dispatch of plant, no consumption of environmental permit capacity, or influence on the marketing of capacity, energy and ancillary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 rot="18900000">
            <a:off x="761760" y="13712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 rot="18900000">
            <a:off x="761760" y="22093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rot="18900000">
            <a:off x="761760" y="3047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rot="18900000">
            <a:off x="761760" y="38858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 rot="18900000">
            <a:off x="761760" y="47239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E84F7C7B-6479-48D5-8877-A165543F87D1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Risk Allocation of Project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914040" y="1371600"/>
            <a:ext cx="8001000" cy="4648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takes merchant price risk.  Lower than expected markets will likely bring pressure on Project’s ability to repay monies owed to Enron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700"/>
              </a:spcBef>
              <a:buNone/>
              <a:tabLst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Risks not covered by Enron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Risk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Mitigant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Construction completion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EPC contractor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Unit operation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Operator and equity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Explosion, fire, etc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Business interruption insurance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Unit availability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Market based LD insurance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624"/>
              </a:spcBef>
              <a:buNone/>
              <a:tabLst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Most of the risks not covered by Enron are typically covered by other parties for merchant generators in the normal course of business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 rot="18900000">
            <a:off x="761760" y="15235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rot="18900000">
            <a:off x="761760" y="28951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 rot="18900000">
            <a:off x="761760" y="5257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6AC5A1A4-2F44-487E-8FEC-66BC8E6B425C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Flow Diagram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457200" y="1371600"/>
            <a:ext cx="419112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EPMI’s structure assures that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revenues &gt; O&amp;M and debt service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This puts Enron’s credit on merchant price line assumptions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Equity’s option to repay shortfalls are the same both pre &amp; post 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Before, equity had to decide whether or not to default on debt.  Now equity must decide whether or not to default on Enron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assumes a credit position comparable to senior secured, but on more favorable terms to equity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Higher leverage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Longer term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 market windows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Net bp savings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943600" y="1905120"/>
            <a:ext cx="137160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$ Revenues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019920" y="3200400"/>
            <a:ext cx="114300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Project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L.L.C.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410080" y="2362320"/>
            <a:ext cx="60984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6324480" y="2362320"/>
            <a:ext cx="60984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ICAP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7238880" y="2362320"/>
            <a:ext cx="60984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Other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7467480" y="3200400"/>
            <a:ext cx="137160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Option, but not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obligation to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make up short-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fall in 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629400" y="3886200"/>
            <a:ext cx="0" cy="129528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6629400" y="4191120"/>
            <a:ext cx="3049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6629400" y="4648320"/>
            <a:ext cx="3049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6629400" y="5181480"/>
            <a:ext cx="3049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7010280" y="4114800"/>
            <a:ext cx="8384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1. O&amp;M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7010280" y="4572000"/>
            <a:ext cx="8384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2. Debt Service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7010280" y="5105520"/>
            <a:ext cx="8384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3. 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flipH="1">
            <a:off x="4952520" y="4876920"/>
            <a:ext cx="16765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flipV="1">
            <a:off x="4952880" y="4419720"/>
            <a:ext cx="0" cy="4572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648320" y="4114800"/>
            <a:ext cx="685800" cy="3049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EPMI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334120" y="4267080"/>
            <a:ext cx="121896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334120" y="4648320"/>
            <a:ext cx="12189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repayment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486400" y="396252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if necessary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715000" y="2666880"/>
            <a:ext cx="0" cy="2286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6629400" y="2666880"/>
            <a:ext cx="0" cy="2286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7543800" y="2666880"/>
            <a:ext cx="0" cy="2286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5715000" y="2895480"/>
            <a:ext cx="18288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6629400" y="2895480"/>
            <a:ext cx="0" cy="3049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flipH="1">
            <a:off x="7162920" y="3505320"/>
            <a:ext cx="30456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7848720" y="5181480"/>
            <a:ext cx="6858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 flipV="1">
            <a:off x="8534520" y="3962520"/>
            <a:ext cx="0" cy="12189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 rot="18900000">
            <a:off x="304560" y="14475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 rot="18900000">
            <a:off x="304560" y="25142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 rot="18900000">
            <a:off x="304560" y="4190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600200" y="1905120"/>
            <a:ext cx="1522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A06D7F81-84C3-47A5-A285-F88F54D5AE21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"/>
          <p:cNvSpPr/>
          <p:nvPr/>
        </p:nvSpPr>
        <p:spPr>
          <a:xfrm>
            <a:off x="5562720" y="1676520"/>
            <a:ext cx="1218960" cy="304776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5638680" y="19810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 &amp; 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638680" y="411480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2666880" y="3429000"/>
            <a:ext cx="1295640" cy="8380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Fin -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2666880" y="2209680"/>
            <a:ext cx="1295640" cy="83844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Fin -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flipH="1">
            <a:off x="3962160" y="3809880"/>
            <a:ext cx="16002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 flipH="1">
            <a:off x="3962160" y="2743200"/>
            <a:ext cx="16002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4419720" y="2438280"/>
            <a:ext cx="7617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formula e-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3581280" y="1676520"/>
            <a:ext cx="7621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Fixed = D/S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4419720" y="3505320"/>
            <a:ext cx="7617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Fixed = D/S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1676520" y="3581280"/>
            <a:ext cx="76176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formula e-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Credit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1828800" y="5105520"/>
            <a:ext cx="586728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Credit Contribution is from inserting contracts on either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side of D/S in the flow of funds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5562720" y="403848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5562720" y="228600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5562720" y="312408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5638680" y="342900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Fin -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5638680" y="26668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D/S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5638680" y="12952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Revenues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 flipH="1">
            <a:off x="1447920" y="3886200"/>
            <a:ext cx="12189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 flipV="1">
            <a:off x="1447920" y="1447560"/>
            <a:ext cx="0" cy="24382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1447920" y="1447920"/>
            <a:ext cx="403848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 flipV="1">
            <a:off x="3276720" y="1447920"/>
            <a:ext cx="0" cy="7617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7162920" y="2590920"/>
            <a:ext cx="1600200" cy="53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Bondholders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7162920" y="1371600"/>
            <a:ext cx="160020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Bulk Power Mkts.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ICAP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Ancillaries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 flipH="1">
            <a:off x="6629400" y="1447920"/>
            <a:ext cx="5335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6477120" y="2819520"/>
            <a:ext cx="6858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2EC3FF50-004F-4FF9-9345-AAC02AE375DA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Deal Structure</a:t>
            </a:r>
            <a:br>
              <a:rPr sz="2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144 (a) Offering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685800" y="449532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EPMI Financial Buy directly with trustee to make bankrupt remote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EPMI Financial Sell with LLC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Reimbursement Agreement covers monies owed to Enron under either agreement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5334120" y="1676520"/>
            <a:ext cx="99036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2209680" y="1676520"/>
            <a:ext cx="99072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Trustee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5334120" y="2895480"/>
            <a:ext cx="99036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3733920" y="3657600"/>
            <a:ext cx="99036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Baa2/BBB+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2209680" y="2895480"/>
            <a:ext cx="99072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Fin.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18" name=""/>
          <p:cNvCxnSpPr>
            <a:stCxn id="113" idx="1"/>
            <a:endCxn id="114" idx="3"/>
          </p:cNvCxnSpPr>
          <p:nvPr/>
        </p:nvCxnSpPr>
        <p:spPr>
          <a:xfrm flipH="1">
            <a:off x="3214080" y="2018880"/>
            <a:ext cx="2105640" cy="1080"/>
          </a:xfrm>
          <a:prstGeom prst="straightConnector1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19" name=""/>
          <p:cNvSpPr/>
          <p:nvPr/>
        </p:nvSpPr>
        <p:spPr>
          <a:xfrm>
            <a:off x="6095880" y="236232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 flipV="1">
            <a:off x="5562720" y="236196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4724280" y="3962520"/>
            <a:ext cx="10670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 flipV="1">
            <a:off x="5791320" y="3429000"/>
            <a:ext cx="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 flipH="1">
            <a:off x="2743200" y="3962520"/>
            <a:ext cx="9907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 flipV="1">
            <a:off x="2743200" y="3429000"/>
            <a:ext cx="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 flipV="1">
            <a:off x="2438280" y="236196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2895480" y="236232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 flipH="1">
            <a:off x="4190760" y="2209680"/>
            <a:ext cx="1143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4191120" y="2209680"/>
            <a:ext cx="0" cy="14479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5029200" y="403848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Guarantee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2666880" y="403848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Guarantee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6095880" y="251460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4191120" y="2362320"/>
            <a:ext cx="76176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Reimbursement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4038480" y="1752480"/>
            <a:ext cx="3812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5181480" y="2590920"/>
            <a:ext cx="38124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1447920" y="2514600"/>
            <a:ext cx="9903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2895480" y="2514600"/>
            <a:ext cx="38124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304920" y="1676520"/>
            <a:ext cx="99036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Bondholders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144 (a)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 flipH="1">
            <a:off x="1295280" y="2209680"/>
            <a:ext cx="9144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1295280" y="1828800"/>
            <a:ext cx="9144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1295280" y="144792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Proceeds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1295280" y="190512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D/S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E8328568-C02C-494B-847F-8D3BDD92A56D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Potential Insurance Company Roles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deal structure:  sell to Enron an insurance policy that puts cap on Enron’s loss exposure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Expanded deal structure: in addition, extend credit swap to the Enron SPV that guarantees project loan debt service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 rot="18900000">
            <a:off x="609480" y="2133360"/>
            <a:ext cx="10008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 rot="18900000">
            <a:off x="533160" y="31237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2D2D87B2-B064-44A0-8D0D-57F3DA5ECE13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2000-05-02T13:04:52Z</dcterms:created>
  <dc:creator>Ben Rogers</dc:creator>
  <dc:description/>
  <dc:language>en-US</dc:language>
  <cp:lastModifiedBy>Ben Rogers</cp:lastModifiedBy>
  <cp:lastPrinted>2000-05-02T19:59:39Z</cp:lastPrinted>
  <dcterms:modified xsi:type="dcterms:W3CDTF">2000-05-02T20:20:01Z</dcterms:modified>
  <cp:revision>32</cp:revision>
  <dc:subject/>
  <dc:title>Merchant Plant Finance Price Risk Management Products</dc:title>
</cp:coreProperties>
</file>