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32815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0BA24A2-4E43-44EA-815F-E081A8249D7B}"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28360"/>
            <a:ext cx="5829120" cy="155412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93520"/>
            <a:ext cx="5829120" cy="5596200"/>
          </a:xfrm>
          <a:prstGeom prst="rect">
            <a:avLst/>
          </a:prstGeom>
          <a:noFill/>
          <a:ln w="0">
            <a:noFill/>
          </a:ln>
        </p:spPr>
        <p:txBody>
          <a:bodyPr lIns="92160" rIns="92160" tIns="46080" bIns="4608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497800"/>
            <a:ext cx="1428840" cy="620640"/>
          </a:xfrm>
          <a:prstGeom prst="rect">
            <a:avLst/>
          </a:prstGeom>
          <a:noFill/>
          <a:ln w="0">
            <a:noFill/>
          </a:ln>
        </p:spPr>
        <p:txBody>
          <a:bodyPr lIns="92160" rIns="92160" tIns="46080" bIns="4608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497800"/>
            <a:ext cx="2171520" cy="62064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&lt;footer&gt;</a:t>
            </a:r>
            <a:endParaRPr b="0" lang="en-US" sz="8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497800"/>
            <a:ext cx="1428480" cy="62064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AEF919-8117-42D6-AA56-181A83E80AF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228600" y="1219320"/>
            <a:ext cx="6421320" cy="65772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sng">
                <a:solidFill>
                  <a:srgbClr val="000000"/>
                </a:solidFill>
                <a:effectLst/>
                <a:uFillTx/>
                <a:latin typeface="Arial"/>
              </a:rPr>
              <a:t>Objective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Our review identified and tested key control mechanisms within ENA’s Global Database (GDB) environment. Our audit procedures included review and assessment of available policy and procedure documentation and appropriate levels of testing necessary to identify strengths and weaknesses related to the existing internal control environment.</a:t>
            </a:r>
            <a:endParaRPr b="0" lang="en-US" sz="900" strike="noStrike" u="none">
              <a:solidFill>
                <a:srgbClr val="000000"/>
              </a:solidFill>
              <a:effectLst/>
              <a:uFillTx/>
              <a:latin typeface="Times New Roman"/>
            </a:endParaRPr>
          </a:p>
        </p:txBody>
      </p:sp>
      <p:sp>
        <p:nvSpPr>
          <p:cNvPr id="6" name=""/>
          <p:cNvSpPr/>
          <p:nvPr/>
        </p:nvSpPr>
        <p:spPr>
          <a:xfrm>
            <a:off x="228600" y="3657600"/>
            <a:ext cx="6421320" cy="232308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sng">
                <a:solidFill>
                  <a:srgbClr val="000000"/>
                </a:solidFill>
                <a:effectLst/>
                <a:uFillTx/>
                <a:latin typeface="Arial"/>
              </a:rPr>
              <a:t>Opportunities for Improvements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The timing of an SAP update batch job can result in data in SAP not being complete.  Global counterparty FTPs a record update file to the SAP interface server.  SAP runs a job that depends on this file transfer completing first.  If this file has not fully transferred prior to the SAP job running, the SAP data will not be complete.  The problem is a result of having the jobs scheduled based on time, rather than job dependency.  In order to schedule the  SAP job to run once the predecessor job has completed, these jobs must be run off the same scheduler.</a:t>
            </a: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No formal process exists to identify employees that are (1) no longer with the organization or (2) have transferred to another department.  Failure to remove employee access in a timely manner is a result of having an ineffective process to accurately track and communicate changes in the employment status of ENA employees.  Information Risk Management should coordinate with both Human Resources and data owners to establish a more reliable and timely process for terminating system access privileges.  </a:t>
            </a: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System controls within the Global Databases environment do not require password rotation, minimum password length, and uniqueness of passwords.  Without such controls, Enron risks unauthorized access to production systems.  Management should implement a password controls policy which complies with the Enron Minimum IT Controls Standards.</a:t>
            </a:r>
            <a:endParaRPr b="0" lang="en-US" sz="900" strike="noStrike" u="none">
              <a:solidFill>
                <a:srgbClr val="000000"/>
              </a:solidFill>
              <a:effectLst/>
              <a:uFillTx/>
              <a:latin typeface="Times New Roman"/>
            </a:endParaRPr>
          </a:p>
        </p:txBody>
      </p:sp>
      <p:pic>
        <p:nvPicPr>
          <p:cNvPr id="7" name="" descr=""/>
          <p:cNvPicPr/>
          <p:nvPr/>
        </p:nvPicPr>
        <p:blipFill>
          <a:blip r:embed="rId1"/>
          <a:stretch/>
        </p:blipFill>
        <p:spPr>
          <a:xfrm>
            <a:off x="2514600" y="9059760"/>
            <a:ext cx="1758960" cy="266760"/>
          </a:xfrm>
          <a:prstGeom prst="rect">
            <a:avLst/>
          </a:prstGeom>
          <a:noFill/>
          <a:ln w="0">
            <a:noFill/>
          </a:ln>
        </p:spPr>
      </p:pic>
      <p:sp>
        <p:nvSpPr>
          <p:cNvPr id="8" name=""/>
          <p:cNvSpPr/>
          <p:nvPr/>
        </p:nvSpPr>
        <p:spPr>
          <a:xfrm>
            <a:off x="1447920" y="152280"/>
            <a:ext cx="3700440" cy="97668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ARTHUR ANDERSEN LLP</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Enron North America</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Business Audit Review 2000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Arial"/>
              </a:rPr>
              <a:t>Global Systems</a:t>
            </a:r>
            <a:endParaRPr b="0" lang="en-US" sz="1200" strike="noStrike" u="none">
              <a:solidFill>
                <a:srgbClr val="000000"/>
              </a:solidFill>
              <a:effectLst/>
              <a:uFillTx/>
              <a:latin typeface="Times New Roman"/>
            </a:endParaRPr>
          </a:p>
        </p:txBody>
      </p:sp>
      <p:sp>
        <p:nvSpPr>
          <p:cNvPr id="9" name=""/>
          <p:cNvSpPr/>
          <p:nvPr/>
        </p:nvSpPr>
        <p:spPr>
          <a:xfrm>
            <a:off x="228600" y="2006640"/>
            <a:ext cx="6421320" cy="1482840"/>
          </a:xfrm>
          <a:prstGeom prst="rect">
            <a:avLst/>
          </a:prstGeom>
          <a:noFill/>
          <a:ln w="25560">
            <a:solidFill>
              <a:srgbClr val="3333cc"/>
            </a:solidFill>
            <a:miter/>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sng">
                <a:solidFill>
                  <a:srgbClr val="000000"/>
                </a:solidFill>
                <a:effectLst/>
                <a:uFillTx/>
                <a:latin typeface="Arial"/>
              </a:rPr>
              <a:t>Control Strengths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The Global Databases have extensive field-level checks that help ensure data is entered correctly.</a:t>
            </a: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The database were built on a good structure and have shown to be stable. This aids in the databases being available to the systems that use them.</a:t>
            </a: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Book Antiqua"/>
              </a:rPr>
              <a:t>The audit table in Global System databases track changes made to database records. The table captures the user id, modify time,  modify date, and the change.</a:t>
            </a:r>
            <a:endParaRPr b="0" lang="en-US" sz="9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1775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1998-06-22T19:12:57Z</dcterms:created>
  <dc:creator>Jennifer Stevenson</dc:creator>
  <dc:description/>
  <dc:language>en-US</dc:language>
  <cp:lastModifiedBy>Russ Bouwhuis</cp:lastModifiedBy>
  <cp:lastPrinted>2000-10-10T19:06:25Z</cp:lastPrinted>
  <dcterms:modified xsi:type="dcterms:W3CDTF">2000-10-17T20:19:46Z</dcterms:modified>
  <cp:revision>71</cp:revision>
  <dc:subject/>
  <dc:title>No Slide Title</dc:title>
</cp:coreProperties>
</file>