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jpeg" ContentType="image/jpeg"/>
  <Override PartName="/ppt/media/image3.wmf" ContentType="image/x-wmf"/>
  <Override PartName="/ppt/media/image4.wmf" ContentType="image/x-wmf"/>
  <Override PartName="/ppt/media/image5.png" ContentType="image/png"/>
  <Override PartName="/ppt/embeddings/oleObject1.bin" ContentType="application/vnd.openxmlformats-officedocument.oleObject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664325" cy="98313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oleObject" Target="../embeddings/oleObject1.bin"/><Relationship Id="rId5" Type="http://schemas.openxmlformats.org/officeDocument/2006/relationships/image" Target="../media/image3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oleObject" Target="../embeddings/oleObject1.bin"/><Relationship Id="rId4" Type="http://schemas.openxmlformats.org/officeDocument/2006/relationships/image" Target="../media/image4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752120" y="123840"/>
            <a:ext cx="7086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752120" y="1371600"/>
            <a:ext cx="70866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-360" y="6632640"/>
            <a:ext cx="2063880" cy="225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600" strike="noStrike" u="none">
                <a:solidFill>
                  <a:srgbClr val="cccc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cccccc"/>
                </a:solidFill>
                <a:effectLst/>
                <a:uFillTx/>
                <a:latin typeface="Arial"/>
              </a:rPr>
              <a:t>Reference - </a:t>
            </a:r>
            <a:fld id="{2C48C5A5-3FAE-4D1D-81B8-ECB41F97BB02}" type="slidenum">
              <a:rPr b="0" lang="en-US" sz="600" strike="noStrike" u="none">
                <a:solidFill>
                  <a:srgbClr val="cccccc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-19080" y="-6480"/>
            <a:ext cx="1371600" cy="5902560"/>
          </a:xfrm>
          <a:custGeom>
            <a:avLst/>
            <a:gdLst/>
            <a:ahLst/>
            <a:rect l="l" t="t" r="r" b="b"/>
            <a:pathLst>
              <a:path w="787" h="3735">
                <a:moveTo>
                  <a:pt x="779" y="0"/>
                </a:moveTo>
                <a:lnTo>
                  <a:pt x="0" y="3"/>
                </a:lnTo>
                <a:lnTo>
                  <a:pt x="8" y="3727"/>
                </a:lnTo>
                <a:cubicBezTo>
                  <a:pt x="8" y="3727"/>
                  <a:pt x="262" y="3727"/>
                  <a:pt x="516" y="3727"/>
                </a:cubicBezTo>
                <a:cubicBezTo>
                  <a:pt x="516" y="3727"/>
                  <a:pt x="708" y="3735"/>
                  <a:pt x="784" y="3535"/>
                </a:cubicBezTo>
                <a:cubicBezTo>
                  <a:pt x="776" y="1769"/>
                  <a:pt x="787" y="750"/>
                  <a:pt x="787" y="17"/>
                </a:cubicBezTo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" name=""/>
          <p:cNvGraphicFramePr/>
          <p:nvPr/>
        </p:nvGraphicFramePr>
        <p:xfrm>
          <a:off x="8551800" y="6265800"/>
          <a:ext cx="592200" cy="59220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5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8551800" y="6265800"/>
                    <a:ext cx="592200" cy="59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752120" y="123840"/>
            <a:ext cx="7086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752120" y="1371600"/>
            <a:ext cx="70866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06520" indent="-17460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0120" indent="-173160">
              <a:spcBef>
                <a:spcPts val="499"/>
              </a:spcBef>
              <a:spcAft>
                <a:spcPts val="499"/>
              </a:spcAft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2"/>
          </p:nvPr>
        </p:nvSpPr>
        <p:spPr>
          <a:xfrm>
            <a:off x="-360" y="6632640"/>
            <a:ext cx="2063880" cy="225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600" strike="noStrike" u="none">
                <a:solidFill>
                  <a:srgbClr val="cccccc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cccccc"/>
                </a:solidFill>
                <a:effectLst/>
                <a:uFillTx/>
                <a:latin typeface="Arial"/>
              </a:rPr>
              <a:t>Reference - </a:t>
            </a:r>
            <a:fld id="{2F080A8E-EA70-4546-81BF-11D3292E03B7}" type="slidenum">
              <a:rPr b="0" lang="en-US" sz="600" strike="noStrike" u="none">
                <a:solidFill>
                  <a:srgbClr val="cccccc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-19080" y="-6480"/>
            <a:ext cx="1371600" cy="5902560"/>
          </a:xfrm>
          <a:custGeom>
            <a:avLst/>
            <a:gdLst/>
            <a:ahLst/>
            <a:rect l="l" t="t" r="r" b="b"/>
            <a:pathLst>
              <a:path w="787" h="3735">
                <a:moveTo>
                  <a:pt x="779" y="0"/>
                </a:moveTo>
                <a:lnTo>
                  <a:pt x="0" y="3"/>
                </a:lnTo>
                <a:lnTo>
                  <a:pt x="8" y="3727"/>
                </a:lnTo>
                <a:cubicBezTo>
                  <a:pt x="8" y="3727"/>
                  <a:pt x="262" y="3727"/>
                  <a:pt x="516" y="3727"/>
                </a:cubicBezTo>
                <a:cubicBezTo>
                  <a:pt x="516" y="3727"/>
                  <a:pt x="708" y="3735"/>
                  <a:pt x="784" y="3535"/>
                </a:cubicBezTo>
                <a:cubicBezTo>
                  <a:pt x="776" y="1769"/>
                  <a:pt x="787" y="750"/>
                  <a:pt x="787" y="17"/>
                </a:cubicBezTo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8551800" y="6265800"/>
          <a:ext cx="592200" cy="592200"/>
        </p:xfrm>
        <a:graphic>
          <a:graphicData uri="http://schemas.openxmlformats.org/presentationml/2006/ole">
            <p:oleObj r:id="rId4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5"/>
                  <a:stretch/>
                </p:blipFill>
                <p:spPr>
                  <a:xfrm>
                    <a:off x="8551800" y="6265800"/>
                    <a:ext cx="592200" cy="59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09480" y="4306680"/>
            <a:ext cx="690876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3105000" y="738360"/>
          <a:ext cx="3206880" cy="320652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3105000" y="738360"/>
                    <a:ext cx="3206880" cy="3206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  <a:p>
            <a:pPr lvl="1" marL="457200" indent="0"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871560" algn="ctr">
              <a:spcBef>
                <a:spcPts val="451"/>
              </a:spcBef>
              <a:buClr>
                <a:srgbClr val="ff66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231920" algn="ctr">
              <a:spcBef>
                <a:spcPts val="451"/>
              </a:spcBef>
              <a:buClr>
                <a:srgbClr val="ff6600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596960" algn="ctr">
              <a:spcBef>
                <a:spcPts val="451"/>
              </a:spcBef>
              <a:buClr>
                <a:srgbClr val="ff6600"/>
              </a:buClr>
              <a:buFont typeface="Arial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59696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596960">
              <a:spcBef>
                <a:spcPts val="451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09480" y="4306680"/>
            <a:ext cx="6908760" cy="1143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Enron Global Products</a:t>
            </a:r>
            <a:endParaRPr b="1" lang="en-US" sz="28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793880" y="5776920"/>
            <a:ext cx="6278400" cy="4017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marL="343080" indent="-343080" algn="ctr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Project Thunderball</a:t>
            </a:r>
            <a:endParaRPr b="1" lang="en-US" sz="2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  <a:p>
            <a:pPr marL="343080" indent="-343080" algn="ctr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June  1, 2000</a:t>
            </a:r>
            <a:endParaRPr b="1" lang="en-US" sz="2000" strike="noStrike" u="none">
              <a:solidFill>
                <a:srgbClr val="000066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Q Resource Requirements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 Manager: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Cindy Horn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Technical Lead: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Scott Lytle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OSI Technical Lead: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Dutton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Analyst: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David Rae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300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Resources: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Graham Cane (consulting)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Sylvie Mostura (consulting)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Claire Plews (100%)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Architect: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Cindy Wisemiller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Developers: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Phil Meads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OSI (100% dedicated)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609480" y="106632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Speed up PortCalcs.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PortCalc has been moved from SunOS to Solaris.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349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has seen a 50% increase in performance.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MetaCalc has generated some issues which have been estimated to be resolved by end-of -week 6-2-2000.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Pub posting process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Timeline will need to sync with Trade capture (Moneypenny) implementation.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Scope of deliverable is in research to change from eliminating the Pub Code to Automatically creating the Pub Code from Moneypenny.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Formula Calculator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module will help replace the Solarc/RightAngle software.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349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 document created.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349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IT Resources required.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Define strategic direction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Build in house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package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internal systems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0"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610200" y="762120"/>
            <a:ext cx="184824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Esprit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Phase 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Esprit Phase I Resource Requirements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Managers:                      Kevin Sweeney/Cindy Horn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IT Manager: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Tom Moore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Analyst: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Karema Husain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300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Resources: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Cross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 Fondren (25%)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Architect: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Cindy Wisemiller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Database Administrator: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Toby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Developers: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 (TBD)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</p:transition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685800" y="9140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Resources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Moved Phil Glass to technical team to help manage the SAP implementation through June - August.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Gloria Gou has stepped up to take the technical leadership role.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developer, Monica Jones, starting 6-5-2000.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Resources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resources for Project Goldfinger and Project Golden Eye currently engaged in the SAP project until mid August.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Testing of FIT 3 in progress.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Initial results look favorable.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Transition Plan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Shelly Stubbs and Phil Glass will develop a transition plan for Enron Global Products move from MSA and Sun to SAP. Plan is expected to be complete by mid June.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687960" y="914400"/>
            <a:ext cx="739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85800" y="9140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Moneypenny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IT resources.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 at a desk by desk basis.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Disable the Q deal capture as Moneypenny becomes active.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Disable TAGG deal capture when Moneypenny becomes active.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Retro fit active physical deals into Moneypenny.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Automate current pub posting process instead of eliminate pub code, within the TAGG/ERMS environment.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Dedicated TAGG/ERMS resource.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 Global Data, TAGG/ERMS, Q, and Dcaf.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IT resources.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 of CAS, Global Data, and Liquids Accounting.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Formula Calculator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Esprit - Price Formula Calculator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Additional IT resources.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in automation of pub code creation &amp; pub code posting.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685440" y="914400"/>
            <a:ext cx="4124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Thunderball - Key Items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"/>
          <p:cNvSpPr/>
          <p:nvPr/>
        </p:nvSpPr>
        <p:spPr>
          <a:xfrm>
            <a:off x="1600200" y="228600"/>
            <a:ext cx="5943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Thunderball Timeline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304920" y="838080"/>
          <a:ext cx="8534160" cy="5384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04920" y="838080"/>
                    <a:ext cx="8534160" cy="538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transition>
    <p:zoom dir="out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1752120" y="123840"/>
            <a:ext cx="708660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1752120" y="1371600"/>
            <a:ext cx="7086600" cy="4572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Thunderball Overview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Changes to Scope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on Project Moneypenny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on Project Q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Update on Esprit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SAP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 Items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Timeline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00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Thunderball describes a series of incremental projects that will, over time, replace the existing disparate systems within Global Products, with a fully integrated suite of systems, which provide: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Electronic deal capture. (Project Moneypenny)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Intra-day position reporting. (Project Moneypenny)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Logistics. (Project Q)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Valuation. (Project Esprit)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End-of-day position and P&amp;L reporting. (Project Golden Eye)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Invoicing &amp; Settlements. (Project Gold Finger)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Documentation (Project Odd Job)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deployment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9140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Pulp &amp; Paper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Required two technical developers and one BA that were intended to work on Thunderball.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Elimination of Pub Codes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ERMS pub code options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Eliminate pub codes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Streamline and automate creation of pub codes.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Current thinking is the elimination of pub codes may have adverse effects to downstream processes unknown today. Additional research needs to be done to select the best solution.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Phases changed from types of movements to additional functionality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761760" y="838080"/>
            <a:ext cx="4066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Scope Changes &amp; Re-definition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09480" y="1904760"/>
            <a:ext cx="7772400" cy="41907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 and Moneypenny teams agreed to a common schema for physical trades.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Agreement on methodology for handling non-working days in event driven pricing.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resource hired - Tim Leggett. An additional technical resource is in process of hire - Dow Ripley (contractor from SourceBank).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Have met with OSI and SourceBank on additional resources. OSI is keen to assist, but currently do not have any resources in Houston.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Reviewed Security Model with IT Compliance. No changes expected.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Met with TDS team to discuss using components to link to TAGG/ERMS. Karema Husain to document technology and process.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Purchased development and test server.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 specifications document for deal capture started.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"/>
          <p:cNvSpPr/>
          <p:nvPr/>
        </p:nvSpPr>
        <p:spPr>
          <a:xfrm>
            <a:off x="686520" y="1066680"/>
            <a:ext cx="27288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Moneypenny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Accomplishments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9140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of Functional document by mid June.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of Technical document by end of June.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Proto typing of user interface to begin.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 of three technical resources by end of June.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Database schema for Trade capture by June 5.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Finalize Security model.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Research and document technical requirements to interface to TAGG/ERMS. These interfaces exist in the current applications that Enron uses today, namely EOL and TDS.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"/>
          <p:cNvSpPr/>
          <p:nvPr/>
        </p:nvSpPr>
        <p:spPr>
          <a:xfrm>
            <a:off x="609840" y="914400"/>
            <a:ext cx="6385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Moneypenny - KEY Upcoming Milestones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800" y="990360"/>
            <a:ext cx="7772400" cy="51051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85000" lnSpcReduction="19999"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Moneypenny Resource Requirements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Manager: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Kevin Sweeney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IT Manager: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Iain Greig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Analyst: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Karema Husain/Dan Cole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0">
              <a:spcBef>
                <a:spcPts val="300"/>
              </a:spcBef>
              <a:spcAft>
                <a:spcPts val="300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Resources: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Richard Cross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Architect: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Alexandra Burnett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Database Administrator: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Mable Tang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300"/>
              </a:spcBef>
              <a:spcAft>
                <a:spcPts val="3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Developers: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 Leggett</a:t>
            </a:r>
            <a:endParaRPr b="1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Andy Mayo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Dow Presley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3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0120" indent="-173160"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Tactical Milestones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tactical milestones are complete as of May 1, 2000. London and Helsinki are using these current solutions.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Access database to capture key contract and shipping details.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planning tool MS Excel.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 spreadsheet MS Excel.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Vessel spreadsheet MS Excel.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99"/>
              </a:spcBef>
              <a:spcAft>
                <a:spcPts val="499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Strategic Milestones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Functional document complete and signed off by project sponsors.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document in process of completion.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Proto typing of user interfaces have started.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Data Model in finalization.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 and Moneypenny sync on data model.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technical lead, Scott Lytle, in place as of 5-30-2000.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4" name=""/>
          <p:cNvSpPr/>
          <p:nvPr/>
        </p:nvSpPr>
        <p:spPr>
          <a:xfrm>
            <a:off x="922320" y="5810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762120" y="838080"/>
            <a:ext cx="3795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Q - Accomplishments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/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6699"/>
                </a:solidFill>
                <a:effectLst/>
                <a:uFillTx/>
                <a:latin typeface="Arial"/>
              </a:rPr>
              <a:t>Project Thunderball</a:t>
            </a:r>
            <a:endParaRPr b="1" lang="en-US" sz="2800" strike="noStrike" u="none">
              <a:solidFill>
                <a:srgbClr val="336699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914040"/>
            <a:ext cx="7772400" cy="51814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fontScale="92500" lnSpcReduction="9999"/>
          </a:bodyPr>
          <a:p>
            <a:pPr marL="289080" indent="-289080">
              <a:spcBef>
                <a:spcPts val="499"/>
              </a:spcBef>
              <a:spcAft>
                <a:spcPts val="499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Completion of Technical document.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Addition of one technical resource.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From mid to end of June unit testing.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3 starts user acceptance testing for Phase I.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81120" indent="-223920">
              <a:buClr>
                <a:srgbClr val="ff66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functionality for Helsinki and London.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Tactical deal capture (replaced by Moneypenny)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Planning/Scheduling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Vessels,rail, truck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Controls/Auditability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August 1 production implementation of Phase I for London and Helsinki.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II functionality includes: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Price Calculator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Clr>
                <a:srgbClr val="ff66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 with CAS, Global Data, and Liquids Accounting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89080" indent="-289080">
              <a:spcBef>
                <a:spcPts val="400"/>
              </a:spcBef>
              <a:spcAft>
                <a:spcPts val="400"/>
              </a:spcAft>
              <a:buClr>
                <a:srgbClr val="ff6600"/>
              </a:buClr>
              <a:buSzPct val="70000"/>
              <a:buFont typeface="Monotype Sort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III additional functionality related to Pulp &amp; Paper and Methanol Distribution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41480" indent="-169920"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"/>
          <p:cNvSpPr/>
          <p:nvPr/>
        </p:nvSpPr>
        <p:spPr>
          <a:xfrm>
            <a:off x="762840" y="914400"/>
            <a:ext cx="4997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 Q - KEY Upcoming Milestones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zoom dir="out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2000-05-26T13:23:45Z</dcterms:created>
  <dc:creator>rburchf</dc:creator>
  <dc:description/>
  <dc:language>en-US</dc:language>
  <cp:lastModifiedBy>ksweene</cp:lastModifiedBy>
  <cp:lastPrinted>2000-06-01T06:24:28Z</cp:lastPrinted>
  <dcterms:modified xsi:type="dcterms:W3CDTF">2000-06-01T06:55:04Z</dcterms:modified>
  <cp:revision>47</cp:revision>
  <dc:subject/>
  <dc:title>Enron Global Products</dc:title>
</cp:coreProperties>
</file>