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10960" y="228600"/>
            <a:ext cx="1125720" cy="6477120"/>
          </a:xfrm>
          <a:custGeom>
            <a:avLst/>
            <a:gdLst>
              <a:gd name="textAreaLeft" fmla="*/ 54720 w 1125720"/>
              <a:gd name="textAreaRight" fmla="*/ 1071000 w 1125720"/>
              <a:gd name="textAreaTop" fmla="*/ 54720 h 6477120"/>
              <a:gd name="textAreaBottom" fmla="*/ 6422400 h 6477120"/>
            </a:gdLst>
            <a:ahLst/>
            <a:cxnLst/>
            <a:rect l="textAreaLeft" t="textAreaTop" r="textAreaRight" b="textAreaBottom"/>
            <a:pathLst>
              <a:path w="21600" h="124248">
                <a:moveTo>
                  <a:pt x="3600" y="0"/>
                </a:moveTo>
                <a:arcTo wR="3600" hR="3600" stAng="16200000" swAng="-5400000"/>
                <a:lnTo>
                  <a:pt x="0" y="120648"/>
                </a:lnTo>
                <a:arcTo wR="3600" hR="3600" stAng="10800000" swAng="-5400000"/>
                <a:lnTo>
                  <a:pt x="18000" y="12424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63400" y="914400"/>
            <a:ext cx="984240" cy="914400"/>
          </a:xfrm>
          <a:prstGeom prst="roundRect">
            <a:avLst>
              <a:gd name="adj" fmla="val 16667"/>
            </a:avLst>
          </a:prstGeom>
          <a:noFill/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body"/>
          </p:nvPr>
        </p:nvSpPr>
        <p:spPr>
          <a:xfrm>
            <a:off x="1530000" y="1493640"/>
            <a:ext cx="73357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199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199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7243920" y="6400800"/>
            <a:ext cx="1900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6C9CFF2-7E48-4F2C-B2CB-E43B4B947519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81160" y="457200"/>
            <a:ext cx="985680" cy="91440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2440" y="1600200"/>
            <a:ext cx="561960" cy="609480"/>
          </a:xfrm>
          <a:custGeom>
            <a:avLst/>
            <a:gdLst>
              <a:gd name="textAreaLeft" fmla="*/ 27360 w 561960"/>
              <a:gd name="textAreaRight" fmla="*/ 534600 w 561960"/>
              <a:gd name="textAreaTop" fmla="*/ 27360 h 609480"/>
              <a:gd name="textAreaBottom" fmla="*/ 582120 h 609480"/>
            </a:gdLst>
            <a:ahLst/>
            <a:cxnLst/>
            <a:rect l="textAreaLeft" t="textAreaTop" r="textAreaRight" b="textAreaBottom"/>
            <a:pathLst>
              <a:path w="21600" h="23425">
                <a:moveTo>
                  <a:pt x="3600" y="0"/>
                </a:moveTo>
                <a:arcTo wR="3600" hR="3600" stAng="16200000" swAng="-5400000"/>
                <a:lnTo>
                  <a:pt x="0" y="19825"/>
                </a:lnTo>
                <a:arcTo wR="3600" hR="3600" stAng="10800000" swAng="-5400000"/>
                <a:lnTo>
                  <a:pt x="18000" y="2342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160" y="5638680"/>
            <a:ext cx="9856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_CMYK_R%20" descr=""/>
          <p:cNvPicPr/>
          <p:nvPr/>
        </p:nvPicPr>
        <p:blipFill>
          <a:blip r:embed="rId3"/>
          <a:stretch/>
        </p:blipFill>
        <p:spPr>
          <a:xfrm>
            <a:off x="422280" y="5756400"/>
            <a:ext cx="66528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74720" y="2057400"/>
            <a:ext cx="280800" cy="304920"/>
          </a:xfrm>
          <a:custGeom>
            <a:avLst/>
            <a:gdLst>
              <a:gd name="textAreaLeft" fmla="*/ 13680 w 280800"/>
              <a:gd name="textAreaRight" fmla="*/ 267120 w 280800"/>
              <a:gd name="textAreaTop" fmla="*/ 13680 h 304920"/>
              <a:gd name="textAreaBottom" fmla="*/ 291240 h 304920"/>
            </a:gdLst>
            <a:ahLst/>
            <a:cxnLst/>
            <a:rect l="textAreaLeft" t="textAreaTop" r="textAreaRight" b="textAreaBottom"/>
            <a:pathLst>
              <a:path w="21600" h="23453">
                <a:moveTo>
                  <a:pt x="3600" y="0"/>
                </a:moveTo>
                <a:arcTo wR="3600" hR="3600" stAng="16200000" swAng="-5400000"/>
                <a:lnTo>
                  <a:pt x="0" y="19853"/>
                </a:lnTo>
                <a:arcTo wR="3600" hR="3600" stAng="10800000" swAng="-5400000"/>
                <a:lnTo>
                  <a:pt x="18000" y="2345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10960" y="228600"/>
            <a:ext cx="1125720" cy="6477120"/>
          </a:xfrm>
          <a:custGeom>
            <a:avLst/>
            <a:gdLst>
              <a:gd name="textAreaLeft" fmla="*/ 54720 w 1125720"/>
              <a:gd name="textAreaRight" fmla="*/ 1071000 w 1125720"/>
              <a:gd name="textAreaTop" fmla="*/ 54720 h 6477120"/>
              <a:gd name="textAreaBottom" fmla="*/ 6422400 h 6477120"/>
            </a:gdLst>
            <a:ahLst/>
            <a:cxnLst/>
            <a:rect l="textAreaLeft" t="textAreaTop" r="textAreaRight" b="textAreaBottom"/>
            <a:pathLst>
              <a:path w="21600" h="124248">
                <a:moveTo>
                  <a:pt x="3600" y="0"/>
                </a:moveTo>
                <a:arcTo wR="3600" hR="3600" stAng="16200000" swAng="-5400000"/>
                <a:lnTo>
                  <a:pt x="0" y="120648"/>
                </a:lnTo>
                <a:arcTo wR="3600" hR="3600" stAng="10800000" swAng="-5400000"/>
                <a:lnTo>
                  <a:pt x="18000" y="12424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63400" y="914400"/>
            <a:ext cx="984240" cy="914400"/>
          </a:xfrm>
          <a:prstGeom prst="roundRect">
            <a:avLst>
              <a:gd name="adj" fmla="val 16667"/>
            </a:avLst>
          </a:prstGeom>
          <a:noFill/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body"/>
          </p:nvPr>
        </p:nvSpPr>
        <p:spPr>
          <a:xfrm>
            <a:off x="1530000" y="1493640"/>
            <a:ext cx="73357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199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199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7243920" y="6400800"/>
            <a:ext cx="1900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D3434A-FDB6-4462-ABC0-3D82CDC6D05F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81160" y="457200"/>
            <a:ext cx="985680" cy="91440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2440" y="1600200"/>
            <a:ext cx="561960" cy="609480"/>
          </a:xfrm>
          <a:custGeom>
            <a:avLst/>
            <a:gdLst>
              <a:gd name="textAreaLeft" fmla="*/ 27360 w 561960"/>
              <a:gd name="textAreaRight" fmla="*/ 534600 w 561960"/>
              <a:gd name="textAreaTop" fmla="*/ 27360 h 609480"/>
              <a:gd name="textAreaBottom" fmla="*/ 582120 h 609480"/>
            </a:gdLst>
            <a:ahLst/>
            <a:cxnLst/>
            <a:rect l="textAreaLeft" t="textAreaTop" r="textAreaRight" b="textAreaBottom"/>
            <a:pathLst>
              <a:path w="21600" h="23425">
                <a:moveTo>
                  <a:pt x="3600" y="0"/>
                </a:moveTo>
                <a:arcTo wR="3600" hR="3600" stAng="16200000" swAng="-5400000"/>
                <a:lnTo>
                  <a:pt x="0" y="19825"/>
                </a:lnTo>
                <a:arcTo wR="3600" hR="3600" stAng="10800000" swAng="-5400000"/>
                <a:lnTo>
                  <a:pt x="18000" y="2342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160" y="5638680"/>
            <a:ext cx="9856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E_CMYK_R%20" descr=""/>
          <p:cNvPicPr/>
          <p:nvPr/>
        </p:nvPicPr>
        <p:blipFill>
          <a:blip r:embed="rId3"/>
          <a:stretch/>
        </p:blipFill>
        <p:spPr>
          <a:xfrm>
            <a:off x="422280" y="5756400"/>
            <a:ext cx="66528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74720" y="2057400"/>
            <a:ext cx="280800" cy="304920"/>
          </a:xfrm>
          <a:custGeom>
            <a:avLst/>
            <a:gdLst>
              <a:gd name="textAreaLeft" fmla="*/ 13680 w 280800"/>
              <a:gd name="textAreaRight" fmla="*/ 267120 w 280800"/>
              <a:gd name="textAreaTop" fmla="*/ 13680 h 304920"/>
              <a:gd name="textAreaBottom" fmla="*/ 291240 h 304920"/>
            </a:gdLst>
            <a:ahLst/>
            <a:cxnLst/>
            <a:rect l="textAreaLeft" t="textAreaTop" r="textAreaRight" b="textAreaBottom"/>
            <a:pathLst>
              <a:path w="21600" h="23453">
                <a:moveTo>
                  <a:pt x="3600" y="0"/>
                </a:moveTo>
                <a:arcTo wR="3600" hR="3600" stAng="16200000" swAng="-5400000"/>
                <a:lnTo>
                  <a:pt x="0" y="19853"/>
                </a:lnTo>
                <a:arcTo wR="3600" hR="3600" stAng="10800000" swAng="-5400000"/>
                <a:lnTo>
                  <a:pt x="18000" y="2345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210960" y="304920"/>
            <a:ext cx="8724960" cy="6324480"/>
          </a:xfrm>
          <a:prstGeom prst="roundRect">
            <a:avLst>
              <a:gd name="adj" fmla="val 16667"/>
            </a:avLst>
          </a:prstGeom>
          <a:solidFill>
            <a:srgbClr val="47bc1f"/>
          </a:solidFill>
          <a:ln w="254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01640" y="3429000"/>
            <a:ext cx="7740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4400" strike="noStrike" u="none">
              <a:solidFill>
                <a:srgbClr val="ffffff"/>
              </a:solidFill>
              <a:effectLst/>
              <a:uFillTx/>
              <a:latin typeface="Frutiger 55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55520" y="838080"/>
            <a:ext cx="2040120" cy="198144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35840" y="2286000"/>
            <a:ext cx="844560" cy="83808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995720" y="1371600"/>
            <a:ext cx="844560" cy="83808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306600" y="838080"/>
            <a:ext cx="2040120" cy="198144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29320" y="838080"/>
            <a:ext cx="2039760" cy="198144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4640" y="2209680"/>
            <a:ext cx="843120" cy="83844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400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00824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51"/>
              </a:spcBef>
              <a:buClr>
                <a:srgbClr val="00824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01640" y="3429000"/>
            <a:ext cx="7740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4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Structured Finance Presentation</a:t>
            </a:r>
            <a:endParaRPr b="1" i="1" lang="en-US" sz="4400" strike="noStrike" u="none">
              <a:solidFill>
                <a:srgbClr val="ffffff"/>
              </a:solidFill>
              <a:effectLst/>
              <a:uFillTx/>
              <a:latin typeface="Frutiger 55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1547280" y="4952880"/>
            <a:ext cx="633276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4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14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Del Canto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Korea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6" name="">
            <a:hlinkClick r:id="rId1" action="ppaction://hlinksldjump"/>
          </p:cNvPr>
          <p:cNvSpPr/>
          <p:nvPr/>
        </p:nvSpPr>
        <p:spPr>
          <a:xfrm>
            <a:off x="8118360" y="6232680"/>
            <a:ext cx="568440" cy="4759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57360" y="1025640"/>
            <a:ext cx="7451640" cy="41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Hyundai Oil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USD (millions):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Export Prepayment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Tenor days: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Arab Bank, OECD F.I.’s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P&amp;L: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$600k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Japan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9" name="">
            <a:hlinkClick r:id="rId1" action="ppaction://hlinksldjump"/>
          </p:cNvPr>
          <p:cNvSpPr/>
          <p:nvPr/>
        </p:nvSpPr>
        <p:spPr>
          <a:xfrm>
            <a:off x="8118360" y="6232680"/>
            <a:ext cx="568440" cy="4759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577880" y="1096920"/>
            <a:ext cx="69739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Nisho Iwai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USD (millions):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Comm. Transit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Tenor days: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Enhancement: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Sumitomo Bank 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P&amp;L: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850k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Turkey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2" name="">
            <a:hlinkClick r:id="rId1" action="ppaction://hlinksldjump"/>
          </p:cNvPr>
          <p:cNvSpPr/>
          <p:nvPr/>
        </p:nvSpPr>
        <p:spPr>
          <a:xfrm>
            <a:off x="8118360" y="6232680"/>
            <a:ext cx="568440" cy="4759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577880" y="1096920"/>
            <a:ext cx="69739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Turkey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Isbank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USD (millions):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Funding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Tenor days: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180/360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Enhancement: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P&amp;L: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450k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Concept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477440" y="1066680"/>
            <a:ext cx="7334280" cy="297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1199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spcAft>
                <a:spcPts val="499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Finance products to earn fee income using commodity trade flows.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spcAft>
                <a:spcPts val="499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 off existing EGM trade Flows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spcAft>
                <a:spcPts val="499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business will provide the platform to expand disciplines.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spcAft>
                <a:spcPts val="499"/>
              </a:spcAft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creation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little capital and low risk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Vision (continued)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477440" y="1447560"/>
            <a:ext cx="73342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Pioneering Financial Frontiers: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1996, a new capital market sector has developed that disintermediates banks from orgination to investor.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Markets provide CFO’s with additional tools to raise general purpose funding. Demand far outstrips supply.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Rise of new competitors in field validates market opportunity. Accepted Market Practice.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199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199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Concept(continued)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530000" y="1295280"/>
            <a:ext cx="733572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 Financial Markets clients and Metals customers.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Fuel/Coal/Steel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/Fertilizer/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ctptys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to create additionality across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commodity lines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Counterparties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Volumes Traded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Liquidity Creation I.e. Other People’s Money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with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2075040" y="1219320"/>
            <a:ext cx="5981400" cy="5410080"/>
          </a:xfrm>
          <a:prstGeom prst="donut">
            <a:avLst>
              <a:gd name="adj" fmla="val 34805"/>
            </a:avLst>
          </a:prstGeom>
          <a:solidFill>
            <a:srgbClr val="47bad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Product Development Cycle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2181240" y="1905120"/>
            <a:ext cx="2039760" cy="2438280"/>
            <a:chOff x="2181240" y="1905120"/>
            <a:chExt cx="2039760" cy="2438280"/>
          </a:xfrm>
        </p:grpSpPr>
        <p:sp>
          <p:nvSpPr>
            <p:cNvPr id="34" name=""/>
            <p:cNvSpPr/>
            <p:nvPr/>
          </p:nvSpPr>
          <p:spPr>
            <a:xfrm>
              <a:off x="2181240" y="3048120"/>
              <a:ext cx="2039760" cy="12952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replicated/adapted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to other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geographies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376800" y="1905120"/>
              <a:ext cx="684000" cy="741240"/>
            </a:xfrm>
            <a:custGeom>
              <a:avLst/>
              <a:gdLst>
                <a:gd name="textAreaLeft" fmla="*/ 0 w 684000"/>
                <a:gd name="textAreaRight" fmla="*/ 684360 w 684000"/>
                <a:gd name="textAreaTop" fmla="*/ 0 h 741240"/>
                <a:gd name="textAreaBottom" fmla="*/ 741600 h 7412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698" stAng="10800000" swAng="5400000"/>
                  <a:lnTo>
                    <a:pt x="16125" y="3462"/>
                  </a:lnTo>
                  <a:lnTo>
                    <a:pt x="16125" y="0"/>
                  </a:lnTo>
                  <a:lnTo>
                    <a:pt x="21600" y="6079"/>
                  </a:lnTo>
                  <a:lnTo>
                    <a:pt x="16125" y="12158"/>
                  </a:lnTo>
                  <a:lnTo>
                    <a:pt x="16125" y="8696"/>
                  </a:lnTo>
                  <a:lnTo>
                    <a:pt x="12427" y="8696"/>
                  </a:lnTo>
                  <a:arcTo wR="7193" hR="3464" stAng="16200000" swAng="-5400000"/>
                  <a:lnTo>
                    <a:pt x="5234" y="21600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" name=""/>
          <p:cNvGrpSpPr/>
          <p:nvPr/>
        </p:nvGrpSpPr>
        <p:grpSpPr>
          <a:xfrm>
            <a:off x="4221000" y="1295280"/>
            <a:ext cx="2883600" cy="1578600"/>
            <a:chOff x="4221000" y="1295280"/>
            <a:chExt cx="2883600" cy="1578600"/>
          </a:xfrm>
        </p:grpSpPr>
        <p:sp>
          <p:nvSpPr>
            <p:cNvPr id="37" name=""/>
            <p:cNvSpPr/>
            <p:nvPr/>
          </p:nvSpPr>
          <p:spPr>
            <a:xfrm>
              <a:off x="4221000" y="1295280"/>
              <a:ext cx="2041200" cy="129564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Deal specific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opportunity in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local geography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rot="5394000">
              <a:off x="6390360" y="2160000"/>
              <a:ext cx="741600" cy="684720"/>
            </a:xfrm>
            <a:custGeom>
              <a:avLst/>
              <a:gdLst>
                <a:gd name="textAreaLeft" fmla="*/ 0 w 741600"/>
                <a:gd name="textAreaRight" fmla="*/ 741960 w 741600"/>
                <a:gd name="textAreaTop" fmla="*/ 0 h 684720"/>
                <a:gd name="textAreaBottom" fmla="*/ 685080 h 6847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698" stAng="10800000" swAng="5400000"/>
                  <a:lnTo>
                    <a:pt x="16125" y="3462"/>
                  </a:lnTo>
                  <a:lnTo>
                    <a:pt x="16125" y="0"/>
                  </a:lnTo>
                  <a:lnTo>
                    <a:pt x="21600" y="6079"/>
                  </a:lnTo>
                  <a:lnTo>
                    <a:pt x="16125" y="12158"/>
                  </a:lnTo>
                  <a:lnTo>
                    <a:pt x="16125" y="8696"/>
                  </a:lnTo>
                  <a:lnTo>
                    <a:pt x="12427" y="8696"/>
                  </a:lnTo>
                  <a:arcTo wR="7193" hR="3464" stAng="16200000" swAng="-5400000"/>
                  <a:lnTo>
                    <a:pt x="5234" y="21600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" name=""/>
          <p:cNvGrpSpPr/>
          <p:nvPr/>
        </p:nvGrpSpPr>
        <p:grpSpPr>
          <a:xfrm>
            <a:off x="6121440" y="3048120"/>
            <a:ext cx="2039760" cy="1969200"/>
            <a:chOff x="6121440" y="3048120"/>
            <a:chExt cx="2039760" cy="1969200"/>
          </a:xfrm>
        </p:grpSpPr>
        <p:sp>
          <p:nvSpPr>
            <p:cNvPr id="40" name=""/>
            <p:cNvSpPr/>
            <p:nvPr/>
          </p:nvSpPr>
          <p:spPr>
            <a:xfrm>
              <a:off x="6121440" y="3048120"/>
              <a:ext cx="2039760" cy="12952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Structure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Developed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and approved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rot="10889400">
              <a:off x="6683400" y="4266720"/>
              <a:ext cx="684360" cy="741600"/>
            </a:xfrm>
            <a:custGeom>
              <a:avLst/>
              <a:gdLst>
                <a:gd name="textAreaLeft" fmla="*/ 0 w 684360"/>
                <a:gd name="textAreaRight" fmla="*/ 684720 w 684360"/>
                <a:gd name="textAreaTop" fmla="*/ 0 h 741600"/>
                <a:gd name="textAreaBottom" fmla="*/ 741960 h 74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698" stAng="10800000" swAng="5400000"/>
                  <a:lnTo>
                    <a:pt x="16125" y="3462"/>
                  </a:lnTo>
                  <a:lnTo>
                    <a:pt x="16125" y="0"/>
                  </a:lnTo>
                  <a:lnTo>
                    <a:pt x="21600" y="6079"/>
                  </a:lnTo>
                  <a:lnTo>
                    <a:pt x="16125" y="12158"/>
                  </a:lnTo>
                  <a:lnTo>
                    <a:pt x="16125" y="8696"/>
                  </a:lnTo>
                  <a:lnTo>
                    <a:pt x="12427" y="8696"/>
                  </a:lnTo>
                  <a:arcTo wR="7193" hR="3464" stAng="16200000" swAng="-5400000"/>
                  <a:lnTo>
                    <a:pt x="5234" y="21600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4767120" y="4800600"/>
            <a:ext cx="2585880" cy="1864800"/>
            <a:chOff x="4767120" y="4800600"/>
            <a:chExt cx="2585880" cy="1864800"/>
          </a:xfrm>
        </p:grpSpPr>
        <p:sp>
          <p:nvSpPr>
            <p:cNvPr id="43" name=""/>
            <p:cNvSpPr/>
            <p:nvPr/>
          </p:nvSpPr>
          <p:spPr>
            <a:xfrm>
              <a:off x="5312520" y="4800600"/>
              <a:ext cx="2040480" cy="12952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Transactions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executed by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Counterparty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rot="13228200">
              <a:off x="4925520" y="5790600"/>
              <a:ext cx="684360" cy="741240"/>
            </a:xfrm>
            <a:custGeom>
              <a:avLst/>
              <a:gdLst>
                <a:gd name="textAreaLeft" fmla="*/ 0 w 684360"/>
                <a:gd name="textAreaRight" fmla="*/ 684720 w 684360"/>
                <a:gd name="textAreaTop" fmla="*/ 0 h 741240"/>
                <a:gd name="textAreaBottom" fmla="*/ 741600 h 7412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698" stAng="10800000" swAng="5400000"/>
                  <a:lnTo>
                    <a:pt x="16125" y="3462"/>
                  </a:lnTo>
                  <a:lnTo>
                    <a:pt x="16125" y="0"/>
                  </a:lnTo>
                  <a:lnTo>
                    <a:pt x="21600" y="6079"/>
                  </a:lnTo>
                  <a:lnTo>
                    <a:pt x="16125" y="12158"/>
                  </a:lnTo>
                  <a:lnTo>
                    <a:pt x="16125" y="8696"/>
                  </a:lnTo>
                  <a:lnTo>
                    <a:pt x="12427" y="8696"/>
                  </a:lnTo>
                  <a:arcTo wR="7193" hR="3464" stAng="16200000" swAng="-5400000"/>
                  <a:lnTo>
                    <a:pt x="5234" y="21600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2531520" y="4340880"/>
            <a:ext cx="2640240" cy="1755000"/>
            <a:chOff x="2531520" y="4340880"/>
            <a:chExt cx="2640240" cy="1755000"/>
          </a:xfrm>
        </p:grpSpPr>
        <p:sp>
          <p:nvSpPr>
            <p:cNvPr id="46" name=""/>
            <p:cNvSpPr/>
            <p:nvPr/>
          </p:nvSpPr>
          <p:spPr>
            <a:xfrm>
              <a:off x="3131280" y="4800600"/>
              <a:ext cx="2040480" cy="12952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 applied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to other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r>
                <a:rPr b="1" lang="en-GB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ounterparties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in Geog</a:t>
              </a:r>
              <a:r>
                <a:rPr b="1" lang="en-GB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raphy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rot="16221600">
              <a:off x="2505240" y="4371120"/>
              <a:ext cx="741240" cy="684360"/>
            </a:xfrm>
            <a:custGeom>
              <a:avLst/>
              <a:gdLst>
                <a:gd name="textAreaLeft" fmla="*/ 0 w 741240"/>
                <a:gd name="textAreaRight" fmla="*/ 741600 w 741240"/>
                <a:gd name="textAreaTop" fmla="*/ 0 h 684360"/>
                <a:gd name="textAreaBottom" fmla="*/ 684720 h 6843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698" stAng="10800000" swAng="5400000"/>
                  <a:lnTo>
                    <a:pt x="16125" y="3462"/>
                  </a:lnTo>
                  <a:lnTo>
                    <a:pt x="16125" y="0"/>
                  </a:lnTo>
                  <a:lnTo>
                    <a:pt x="21600" y="6079"/>
                  </a:lnTo>
                  <a:lnTo>
                    <a:pt x="16125" y="12158"/>
                  </a:lnTo>
                  <a:lnTo>
                    <a:pt x="16125" y="8696"/>
                  </a:lnTo>
                  <a:lnTo>
                    <a:pt x="12427" y="8696"/>
                  </a:lnTo>
                  <a:arcTo wR="7193" hR="3464" stAng="16200000" swAng="-5400000"/>
                  <a:lnTo>
                    <a:pt x="5234" y="21600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Proven business model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530000" y="1493640"/>
            <a:ext cx="73357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Cargill, Glencore, Louis Dreyfus, ADM, Bunge, Koch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Industries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creation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little capital and low risk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Accepted market practice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601"/>
              </a:spcAft>
              <a:buClr>
                <a:srgbClr val="008240"/>
              </a:buClr>
              <a:buFont typeface="Wingdings 2" charset="2"/>
              <a:buChar char="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Disclosure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410080" y="1397160"/>
            <a:ext cx="3276720" cy="4714560"/>
          </a:xfrm>
          <a:custGeom>
            <a:avLst/>
            <a:gdLst>
              <a:gd name="textAreaLeft" fmla="*/ 159840 w 3276720"/>
              <a:gd name="textAreaRight" fmla="*/ 3116880 w 3276720"/>
              <a:gd name="textAreaTop" fmla="*/ 159840 h 4714560"/>
              <a:gd name="textAreaBottom" fmla="*/ 4554720 h 4714560"/>
            </a:gdLst>
            <a:ahLst/>
            <a:cxnLst/>
            <a:rect l="textAreaLeft" t="textAreaTop" r="textAreaRight" b="textAreaBottom"/>
            <a:pathLst>
              <a:path w="21600" h="31077">
                <a:moveTo>
                  <a:pt x="3600" y="0"/>
                </a:moveTo>
                <a:arcTo wR="3600" hR="3600" stAng="16200000" swAng="-5400000"/>
                <a:lnTo>
                  <a:pt x="0" y="27477"/>
                </a:lnTo>
                <a:arcTo wR="3600" hR="3600" stAng="10800000" swAng="-5400000"/>
                <a:lnTo>
                  <a:pt x="18000" y="3107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81760" y="3301920"/>
            <a:ext cx="2209680" cy="533520"/>
          </a:xfrm>
          <a:prstGeom prst="roundRect">
            <a:avLst>
              <a:gd name="adj" fmla="val 16667"/>
            </a:avLst>
          </a:pr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981760" y="4978440"/>
            <a:ext cx="2209680" cy="533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Surety Bond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81760" y="4140360"/>
            <a:ext cx="2209680" cy="533160"/>
          </a:xfrm>
          <a:prstGeom prst="roundRect">
            <a:avLst>
              <a:gd name="adj" fmla="val 16667"/>
            </a:avLst>
          </a:prstGeom>
          <a:solidFill>
            <a:srgbClr val="47bad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Receivables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828800" y="1397160"/>
            <a:ext cx="3276720" cy="4714560"/>
          </a:xfrm>
          <a:custGeom>
            <a:avLst/>
            <a:gdLst>
              <a:gd name="textAreaLeft" fmla="*/ 159840 w 3276720"/>
              <a:gd name="textAreaRight" fmla="*/ 3116880 w 3276720"/>
              <a:gd name="textAreaTop" fmla="*/ 159840 h 4714560"/>
              <a:gd name="textAreaBottom" fmla="*/ 4554720 h 4714560"/>
            </a:gdLst>
            <a:ahLst/>
            <a:cxnLst/>
            <a:rect l="textAreaLeft" t="textAreaTop" r="textAreaRight" b="textAreaBottom"/>
            <a:pathLst>
              <a:path w="21600" h="31077">
                <a:moveTo>
                  <a:pt x="3600" y="0"/>
                </a:moveTo>
                <a:arcTo wR="3600" hR="3600" stAng="16200000" swAng="-5400000"/>
                <a:lnTo>
                  <a:pt x="0" y="27477"/>
                </a:lnTo>
                <a:arcTo wR="3600" hR="3600" stAng="10800000" swAng="-5400000"/>
                <a:lnTo>
                  <a:pt x="18000" y="3107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362320" y="1778040"/>
            <a:ext cx="2209680" cy="9907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981760" y="1778040"/>
            <a:ext cx="2209680" cy="9907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Insurance Co’s.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Liquidity Pools/Distribution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362320" y="3301920"/>
            <a:ext cx="2209680" cy="533520"/>
          </a:xfrm>
          <a:prstGeom prst="roundRect">
            <a:avLst>
              <a:gd name="adj" fmla="val 16667"/>
            </a:avLst>
          </a:pr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62320" y="4978440"/>
            <a:ext cx="2209680" cy="533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Finance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62320" y="4140360"/>
            <a:ext cx="2209680" cy="533160"/>
          </a:xfrm>
          <a:prstGeom prst="roundRect">
            <a:avLst>
              <a:gd name="adj" fmla="val 16667"/>
            </a:avLst>
          </a:prstGeom>
          <a:solidFill>
            <a:srgbClr val="47bad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62000" rIns="162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Money Mkt/FX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43820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Prepays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L/C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P-Notes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0360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000" rIns="18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97044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000" rIns="18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Securitizations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23548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000" rIns="18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Money Mkt/FX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0232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000" rIns="18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769160" y="2289240"/>
            <a:ext cx="1146240" cy="1271520"/>
          </a:xfrm>
          <a:custGeom>
            <a:avLst/>
            <a:gdLst>
              <a:gd name="textAreaLeft" fmla="*/ 55800 w 1146240"/>
              <a:gd name="textAreaRight" fmla="*/ 1090440 w 1146240"/>
              <a:gd name="textAreaTop" fmla="*/ 55800 h 1271520"/>
              <a:gd name="textAreaBottom" fmla="*/ 1215720 h 1271520"/>
            </a:gdLst>
            <a:ahLst/>
            <a:cxnLst/>
            <a:rect l="textAreaLeft" t="textAreaTop" r="textAreaRight" b="textAreaBottom"/>
            <a:pathLst>
              <a:path w="21600" h="23960">
                <a:moveTo>
                  <a:pt x="3600" y="0"/>
                </a:moveTo>
                <a:arcTo wR="3600" hR="3600" stAng="16200000" swAng="-5400000"/>
                <a:lnTo>
                  <a:pt x="0" y="20360"/>
                </a:lnTo>
                <a:arcTo wR="3600" hR="3600" stAng="10800000" swAng="-5400000"/>
                <a:lnTo>
                  <a:pt x="18000" y="239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7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000" rIns="18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595520" y="2028960"/>
            <a:ext cx="7286400" cy="0"/>
          </a:xfrm>
          <a:prstGeom prst="line">
            <a:avLst/>
          </a:prstGeom>
          <a:ln w="76320">
            <a:solidFill>
              <a:srgbClr val="000000"/>
            </a:solidFill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73120" y="2333520"/>
            <a:ext cx="873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92400" y="1359000"/>
            <a:ext cx="1104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Risk/Price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873920" y="1359000"/>
            <a:ext cx="1130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Risk/Price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Financial Market Segmentation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23520" y="177840"/>
            <a:ext cx="7481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Brazil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3" name="">
            <a:hlinkClick r:id="rId1" action="ppaction://hlinksldjump"/>
          </p:cNvPr>
          <p:cNvSpPr/>
          <p:nvPr/>
        </p:nvSpPr>
        <p:spPr>
          <a:xfrm>
            <a:off x="8118360" y="6232680"/>
            <a:ext cx="568440" cy="4759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77880" y="1096920"/>
            <a:ext cx="69739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ITAU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USD (millions):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 to 100.00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Funding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Tenor days: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Enhancement: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Banco Itau L/C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P&amp;L: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2000-10-17T19:40:46Z</dcterms:created>
  <dc:creator>Enron</dc:creator>
  <dc:description/>
  <dc:language>en-US</dc:language>
  <cp:lastModifiedBy>gdelcant</cp:lastModifiedBy>
  <dcterms:modified xsi:type="dcterms:W3CDTF">2001-10-19T12:45:33Z</dcterms:modified>
  <cp:revision>50</cp:revision>
  <dc:subject/>
  <dc:title>No Slide Title</dc:title>
</cp:coreProperties>
</file>