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16171C6-1346-4B8D-8D93-DAB342096DD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356912-39A5-4A2E-8665-DC184D9A23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5A83D3-18DC-41F5-89FE-9B03E91967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485E00-6247-46BA-BE5E-33B2D358D4AC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24240" y="4663800"/>
            <a:ext cx="394308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Markets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544720" y="61956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January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5738760" y="1065240"/>
            <a:ext cx="2552400" cy="2479680"/>
            <a:chOff x="5738760" y="1065240"/>
            <a:chExt cx="2552400" cy="2479680"/>
          </a:xfrm>
        </p:grpSpPr>
        <p:pic>
          <p:nvPicPr>
            <p:cNvPr id="15" name="LogoWh" descr=""/>
            <p:cNvPicPr/>
            <p:nvPr/>
          </p:nvPicPr>
          <p:blipFill>
            <a:blip r:embed="rId2"/>
            <a:stretch/>
          </p:blipFill>
          <p:spPr>
            <a:xfrm>
              <a:off x="5738760" y="106524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6" name=""/>
            <p:cNvSpPr/>
            <p:nvPr/>
          </p:nvSpPr>
          <p:spPr>
            <a:xfrm>
              <a:off x="7998120" y="250020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"/>
          <p:cNvSpPr/>
          <p:nvPr/>
        </p:nvSpPr>
        <p:spPr>
          <a:xfrm>
            <a:off x="7372440" y="1738440"/>
            <a:ext cx="1495440" cy="116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Crude and Products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6" name=""/>
          <p:cNvSpPr/>
          <p:nvPr/>
        </p:nvSpPr>
        <p:spPr>
          <a:xfrm>
            <a:off x="601560" y="3951360"/>
            <a:ext cx="387036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includes crude and products (gasoline, heating oil, jet, gasoil, residue) MTBE, petrochemicals, plastics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all products on EnronOnline - Currently only platform with global coverage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7" name=""/>
          <p:cNvSpPr/>
          <p:nvPr/>
        </p:nvSpPr>
        <p:spPr>
          <a:xfrm>
            <a:off x="5154480" y="3938760"/>
            <a:ext cx="3832200" cy="20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non-integrated petrochemical marketer in the world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will be accelerated through increased marketing, penetration of online markets, geographic &amp; product expansion and greater physical presence in key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8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69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970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1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2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3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4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5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6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7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8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9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0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1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2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3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4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5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6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7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8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9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0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1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2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3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4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5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6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7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8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9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0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1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2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3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4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5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6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7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8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9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0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1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2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3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4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5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6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7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8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9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0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1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2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3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4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5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7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0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1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3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7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0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1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3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5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6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7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8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9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0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1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2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3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4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9" name=""/>
          <p:cNvSpPr/>
          <p:nvPr/>
        </p:nvSpPr>
        <p:spPr>
          <a:xfrm>
            <a:off x="2448000" y="188604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0" name=""/>
          <p:cNvSpPr/>
          <p:nvPr/>
        </p:nvSpPr>
        <p:spPr>
          <a:xfrm>
            <a:off x="4218120" y="1471680"/>
            <a:ext cx="7452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4551480" y="1670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2" name=""/>
          <p:cNvSpPr/>
          <p:nvPr/>
        </p:nvSpPr>
        <p:spPr>
          <a:xfrm>
            <a:off x="7010280" y="311292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3" name=""/>
          <p:cNvSpPr/>
          <p:nvPr/>
        </p:nvSpPr>
        <p:spPr>
          <a:xfrm>
            <a:off x="2811600" y="245268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4" name=""/>
          <p:cNvSpPr/>
          <p:nvPr/>
        </p:nvSpPr>
        <p:spPr>
          <a:xfrm>
            <a:off x="3379680" y="297504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5" name=""/>
          <p:cNvSpPr/>
          <p:nvPr/>
        </p:nvSpPr>
        <p:spPr>
          <a:xfrm>
            <a:off x="4567320" y="18702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6" name=""/>
          <p:cNvSpPr/>
          <p:nvPr/>
        </p:nvSpPr>
        <p:spPr>
          <a:xfrm>
            <a:off x="6505560" y="257004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7" name=""/>
          <p:cNvSpPr/>
          <p:nvPr/>
        </p:nvSpPr>
        <p:spPr>
          <a:xfrm>
            <a:off x="6129360" y="253692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8" name=""/>
          <p:cNvSpPr/>
          <p:nvPr/>
        </p:nvSpPr>
        <p:spPr>
          <a:xfrm>
            <a:off x="6581880" y="1827360"/>
            <a:ext cx="74520" cy="11412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9" name=""/>
          <p:cNvSpPr/>
          <p:nvPr/>
        </p:nvSpPr>
        <p:spPr>
          <a:xfrm>
            <a:off x="6853320" y="1903320"/>
            <a:ext cx="7452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0" name=""/>
          <p:cNvSpPr/>
          <p:nvPr/>
        </p:nvSpPr>
        <p:spPr>
          <a:xfrm>
            <a:off x="7524720" y="1893960"/>
            <a:ext cx="165240" cy="25236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1" name=""/>
          <p:cNvSpPr/>
          <p:nvPr/>
        </p:nvSpPr>
        <p:spPr>
          <a:xfrm>
            <a:off x="7729920" y="1809720"/>
            <a:ext cx="10612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Trading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2" name=""/>
          <p:cNvSpPr/>
          <p:nvPr/>
        </p:nvSpPr>
        <p:spPr>
          <a:xfrm>
            <a:off x="2938320" y="2224080"/>
            <a:ext cx="74880" cy="1144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3" name=""/>
          <p:cNvSpPr/>
          <p:nvPr/>
        </p:nvSpPr>
        <p:spPr>
          <a:xfrm>
            <a:off x="5094360" y="2124000"/>
            <a:ext cx="73080" cy="11268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4" name=""/>
          <p:cNvSpPr/>
          <p:nvPr/>
        </p:nvSpPr>
        <p:spPr>
          <a:xfrm>
            <a:off x="42084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5" name=""/>
          <p:cNvSpPr/>
          <p:nvPr/>
        </p:nvSpPr>
        <p:spPr>
          <a:xfrm>
            <a:off x="420840" y="5357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4954680" y="4046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7" name=""/>
          <p:cNvSpPr/>
          <p:nvPr/>
        </p:nvSpPr>
        <p:spPr>
          <a:xfrm>
            <a:off x="4954680" y="4859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8" name=""/>
          <p:cNvSpPr/>
          <p:nvPr/>
        </p:nvSpPr>
        <p:spPr>
          <a:xfrm>
            <a:off x="7504200" y="251604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9" name=""/>
          <p:cNvSpPr/>
          <p:nvPr/>
        </p:nvSpPr>
        <p:spPr>
          <a:xfrm>
            <a:off x="6672240" y="1735200"/>
            <a:ext cx="15408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0" name=""/>
          <p:cNvSpPr/>
          <p:nvPr/>
        </p:nvSpPr>
        <p:spPr>
          <a:xfrm>
            <a:off x="6240600" y="254808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1" name=""/>
          <p:cNvSpPr/>
          <p:nvPr/>
        </p:nvSpPr>
        <p:spPr>
          <a:xfrm>
            <a:off x="4195800" y="1608120"/>
            <a:ext cx="15408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2" name=""/>
          <p:cNvSpPr/>
          <p:nvPr/>
        </p:nvSpPr>
        <p:spPr>
          <a:xfrm>
            <a:off x="2494080" y="2077920"/>
            <a:ext cx="15372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3" name=""/>
          <p:cNvSpPr/>
          <p:nvPr/>
        </p:nvSpPr>
        <p:spPr>
          <a:xfrm>
            <a:off x="2862360" y="245916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F617D9-4C43-4A8B-9C24-FFADD664CD88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6" name=""/>
          <p:cNvSpPr/>
          <p:nvPr/>
        </p:nvSpPr>
        <p:spPr>
          <a:xfrm>
            <a:off x="603360" y="3971880"/>
            <a:ext cx="4319640" cy="23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weather market maker in the world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Transacted in all lower 48 states and 10 countries on 4 continents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offerings cover entire developed world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Extensive growth expected by new product and new market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7" name=""/>
          <p:cNvSpPr/>
          <p:nvPr/>
        </p:nvSpPr>
        <p:spPr>
          <a:xfrm>
            <a:off x="5127480" y="3971880"/>
            <a:ext cx="3886200" cy="173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EnronOnline’s success will continue to be an important platform for growth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is the largest aggregator of positions naturally exposed to cold winters and hot summers via our retail organization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8" name=""/>
          <p:cNvSpPr/>
          <p:nvPr/>
        </p:nvSpPr>
        <p:spPr>
          <a:xfrm>
            <a:off x="4359240" y="1515960"/>
            <a:ext cx="6480" cy="12960"/>
          </a:xfrm>
          <a:custGeom>
            <a:avLst/>
            <a:gdLst/>
            <a:ahLst/>
            <a:rect l="l" t="t" r="r" b="b"/>
            <a:pathLst>
              <a:path w="5" h="10">
                <a:moveTo>
                  <a:pt x="0" y="0"/>
                </a:moveTo>
                <a:lnTo>
                  <a:pt x="0" y="10"/>
                </a:lnTo>
                <a:lnTo>
                  <a:pt x="5" y="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9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20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121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2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3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4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5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6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7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240" name=""/>
          <p:cNvSpPr/>
          <p:nvPr/>
        </p:nvSpPr>
        <p:spPr>
          <a:xfrm>
            <a:off x="7372440" y="1738440"/>
            <a:ext cx="1495440" cy="1739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7730280" y="1809720"/>
            <a:ext cx="11970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Weather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 Online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2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3" name=""/>
          <p:cNvSpPr/>
          <p:nvPr/>
        </p:nvSpPr>
        <p:spPr>
          <a:xfrm>
            <a:off x="1936800" y="1014480"/>
            <a:ext cx="1359000" cy="11779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4" name=""/>
          <p:cNvSpPr/>
          <p:nvPr/>
        </p:nvSpPr>
        <p:spPr>
          <a:xfrm>
            <a:off x="4181400" y="1440000"/>
            <a:ext cx="177840" cy="29196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5" name=""/>
          <p:cNvSpPr/>
          <p:nvPr/>
        </p:nvSpPr>
        <p:spPr>
          <a:xfrm>
            <a:off x="4397400" y="982800"/>
            <a:ext cx="355680" cy="59688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6" name=""/>
          <p:cNvSpPr/>
          <p:nvPr/>
        </p:nvSpPr>
        <p:spPr>
          <a:xfrm>
            <a:off x="4276800" y="1712880"/>
            <a:ext cx="177840" cy="24120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7" name=""/>
          <p:cNvSpPr/>
          <p:nvPr/>
        </p:nvSpPr>
        <p:spPr>
          <a:xfrm>
            <a:off x="6359400" y="2798640"/>
            <a:ext cx="812880" cy="62244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8" name=""/>
          <p:cNvSpPr/>
          <p:nvPr/>
        </p:nvSpPr>
        <p:spPr>
          <a:xfrm>
            <a:off x="6689880" y="1884240"/>
            <a:ext cx="253800" cy="317520"/>
          </a:xfrm>
          <a:prstGeom prst="rect">
            <a:avLst/>
          </a:prstGeom>
          <a:noFill/>
          <a:ln w="2844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9" name=""/>
          <p:cNvSpPr/>
          <p:nvPr/>
        </p:nvSpPr>
        <p:spPr>
          <a:xfrm>
            <a:off x="7504200" y="253512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0" name=""/>
          <p:cNvSpPr/>
          <p:nvPr/>
        </p:nvSpPr>
        <p:spPr>
          <a:xfrm>
            <a:off x="6864480" y="29224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1" name=""/>
          <p:cNvSpPr/>
          <p:nvPr/>
        </p:nvSpPr>
        <p:spPr>
          <a:xfrm>
            <a:off x="4438800" y="12841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2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3" name=""/>
          <p:cNvSpPr/>
          <p:nvPr/>
        </p:nvSpPr>
        <p:spPr>
          <a:xfrm>
            <a:off x="420840" y="47196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4" name=""/>
          <p:cNvSpPr/>
          <p:nvPr/>
        </p:nvSpPr>
        <p:spPr>
          <a:xfrm>
            <a:off x="420840" y="5345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5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6" name=""/>
          <p:cNvSpPr/>
          <p:nvPr/>
        </p:nvSpPr>
        <p:spPr>
          <a:xfrm>
            <a:off x="4954680" y="49482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7" name=""/>
          <p:cNvSpPr/>
          <p:nvPr/>
        </p:nvSpPr>
        <p:spPr>
          <a:xfrm>
            <a:off x="420840" y="6031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8" name=""/>
          <p:cNvSpPr/>
          <p:nvPr/>
        </p:nvSpPr>
        <p:spPr>
          <a:xfrm>
            <a:off x="7521480" y="2962440"/>
            <a:ext cx="200160" cy="1728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9" name=""/>
          <p:cNvSpPr/>
          <p:nvPr/>
        </p:nvSpPr>
        <p:spPr>
          <a:xfrm>
            <a:off x="2981160" y="183204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0" name=""/>
          <p:cNvSpPr/>
          <p:nvPr/>
        </p:nvSpPr>
        <p:spPr>
          <a:xfrm>
            <a:off x="2948040" y="1857240"/>
            <a:ext cx="87120" cy="7488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1" name=""/>
          <p:cNvSpPr/>
          <p:nvPr/>
        </p:nvSpPr>
        <p:spPr>
          <a:xfrm>
            <a:off x="2919240" y="18702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2" name=""/>
          <p:cNvSpPr/>
          <p:nvPr/>
        </p:nvSpPr>
        <p:spPr>
          <a:xfrm>
            <a:off x="2878200" y="189072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3" name=""/>
          <p:cNvSpPr/>
          <p:nvPr/>
        </p:nvSpPr>
        <p:spPr>
          <a:xfrm>
            <a:off x="2752560" y="20034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4" name=""/>
          <p:cNvSpPr/>
          <p:nvPr/>
        </p:nvSpPr>
        <p:spPr>
          <a:xfrm>
            <a:off x="2787480" y="186228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5" name=""/>
          <p:cNvSpPr/>
          <p:nvPr/>
        </p:nvSpPr>
        <p:spPr>
          <a:xfrm>
            <a:off x="2793960" y="161928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6" name=""/>
          <p:cNvSpPr/>
          <p:nvPr/>
        </p:nvSpPr>
        <p:spPr>
          <a:xfrm>
            <a:off x="2611440" y="201456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7" name=""/>
          <p:cNvSpPr/>
          <p:nvPr/>
        </p:nvSpPr>
        <p:spPr>
          <a:xfrm>
            <a:off x="2519280" y="205596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8" name=""/>
          <p:cNvSpPr/>
          <p:nvPr/>
        </p:nvSpPr>
        <p:spPr>
          <a:xfrm>
            <a:off x="2519280" y="203688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9" name=""/>
          <p:cNvSpPr/>
          <p:nvPr/>
        </p:nvSpPr>
        <p:spPr>
          <a:xfrm>
            <a:off x="2327400" y="2066760"/>
            <a:ext cx="87120" cy="7488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0" name=""/>
          <p:cNvSpPr/>
          <p:nvPr/>
        </p:nvSpPr>
        <p:spPr>
          <a:xfrm>
            <a:off x="2095560" y="192420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>
            <a:off x="4600440" y="139392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2" name=""/>
          <p:cNvSpPr/>
          <p:nvPr/>
        </p:nvSpPr>
        <p:spPr>
          <a:xfrm>
            <a:off x="4492800" y="137808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3" name=""/>
          <p:cNvSpPr/>
          <p:nvPr/>
        </p:nvSpPr>
        <p:spPr>
          <a:xfrm>
            <a:off x="4317840" y="17082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4" name=""/>
          <p:cNvSpPr/>
          <p:nvPr/>
        </p:nvSpPr>
        <p:spPr>
          <a:xfrm>
            <a:off x="4264200" y="1612800"/>
            <a:ext cx="87120" cy="7488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600" bIns="-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5" name=""/>
          <p:cNvSpPr/>
          <p:nvPr/>
        </p:nvSpPr>
        <p:spPr>
          <a:xfrm>
            <a:off x="4213080" y="1554120"/>
            <a:ext cx="12888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6" name=""/>
          <p:cNvSpPr/>
          <p:nvPr/>
        </p:nvSpPr>
        <p:spPr>
          <a:xfrm>
            <a:off x="6854760" y="198432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7" name=""/>
          <p:cNvSpPr/>
          <p:nvPr/>
        </p:nvSpPr>
        <p:spPr>
          <a:xfrm>
            <a:off x="6800760" y="193212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8" name=""/>
          <p:cNvSpPr/>
          <p:nvPr/>
        </p:nvSpPr>
        <p:spPr>
          <a:xfrm>
            <a:off x="6746760" y="200988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9" name=""/>
          <p:cNvSpPr/>
          <p:nvPr/>
        </p:nvSpPr>
        <p:spPr>
          <a:xfrm>
            <a:off x="6292800" y="223200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0" name=""/>
          <p:cNvSpPr/>
          <p:nvPr/>
        </p:nvSpPr>
        <p:spPr>
          <a:xfrm>
            <a:off x="7007400" y="3200400"/>
            <a:ext cx="8712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1" name=""/>
          <p:cNvSpPr/>
          <p:nvPr/>
        </p:nvSpPr>
        <p:spPr>
          <a:xfrm>
            <a:off x="6937200" y="3257640"/>
            <a:ext cx="87480" cy="7452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1960" bIns="-21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D08A17-799C-42D5-964A-8D70F511B8CF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4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vessel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 dated market making to the international freight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products through 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 dated shipping capacity up to 5 years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making an online market for 3 liquid markets (1) Colombia to Europe (2) South Africa to Europe (3) US Gulf to Japan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5" name=""/>
          <p:cNvSpPr/>
          <p:nvPr/>
        </p:nvSpPr>
        <p:spPr>
          <a:xfrm>
            <a:off x="420840" y="1265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420840" y="205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7" name=""/>
          <p:cNvSpPr/>
          <p:nvPr/>
        </p:nvSpPr>
        <p:spPr>
          <a:xfrm>
            <a:off x="420840" y="3211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8" name=""/>
          <p:cNvSpPr/>
          <p:nvPr/>
        </p:nvSpPr>
        <p:spPr>
          <a:xfrm>
            <a:off x="420840" y="40114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9" name=""/>
          <p:cNvSpPr/>
          <p:nvPr/>
        </p:nvSpPr>
        <p:spPr>
          <a:xfrm>
            <a:off x="420840" y="5192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D6258F-C2AC-47CB-B675-1CAF17739744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2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Investigating and developing intermodel and truck-load risk management products to create value for railroad and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allows for dramatic increases in efficiency and cost reduction for emerging commodity markets with high transaction volume and large numbers of counterparties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credit and financing alternatives for thinly capitalized trucking companies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3" name=""/>
          <p:cNvSpPr/>
          <p:nvPr/>
        </p:nvSpPr>
        <p:spPr>
          <a:xfrm>
            <a:off x="420840" y="1239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4" name=""/>
          <p:cNvSpPr/>
          <p:nvPr/>
        </p:nvSpPr>
        <p:spPr>
          <a:xfrm>
            <a:off x="420840" y="27669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5" name=""/>
          <p:cNvSpPr/>
          <p:nvPr/>
        </p:nvSpPr>
        <p:spPr>
          <a:xfrm>
            <a:off x="420840" y="4684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390AD3F-B659-40CE-8F2A-85EA7FA810FD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97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Markets - Insurance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8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Identify, transform &amp; transfer risks from Enron’s core markets into more efficient insurance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Create products that both extend Enron’s market making model and creates new market opportunities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Leverage financial capital, core competencies and industry knowledge to create contingent capital distribution/trading channels and solutions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Opportunities for highly structured transactions that require specialized skill sets that can be managed effectively by Enron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9" name=""/>
          <p:cNvSpPr/>
          <p:nvPr/>
        </p:nvSpPr>
        <p:spPr>
          <a:xfrm>
            <a:off x="420840" y="1278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0" name=""/>
          <p:cNvSpPr/>
          <p:nvPr/>
        </p:nvSpPr>
        <p:spPr>
          <a:xfrm>
            <a:off x="420840" y="2436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1" name=""/>
          <p:cNvSpPr/>
          <p:nvPr/>
        </p:nvSpPr>
        <p:spPr>
          <a:xfrm>
            <a:off x="420840" y="3948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2" name=""/>
          <p:cNvSpPr/>
          <p:nvPr/>
        </p:nvSpPr>
        <p:spPr>
          <a:xfrm>
            <a:off x="420840" y="5459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4C00BE-5005-467D-95C6-20B59A1D2D40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"/>
          <p:cNvSpPr/>
          <p:nvPr/>
        </p:nvSpPr>
        <p:spPr>
          <a:xfrm>
            <a:off x="7372440" y="1738440"/>
            <a:ext cx="1495440" cy="39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0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0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Trading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6" name=""/>
          <p:cNvSpPr/>
          <p:nvPr/>
        </p:nvSpPr>
        <p:spPr>
          <a:xfrm>
            <a:off x="468360" y="3989520"/>
            <a:ext cx="441648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 group provides risk management activities in foreign exchange, interest rates and equities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Manages $4.2 billion (NPV) global portfolio of commodity cash flow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Structured over 1,500 financial transactions in 50 countries this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global financial risk management products, financial engineering services and 24 hour execution capability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7" name=""/>
          <p:cNvSpPr/>
          <p:nvPr/>
        </p:nvSpPr>
        <p:spPr>
          <a:xfrm>
            <a:off x="1895400" y="93204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308" name=""/>
          <p:cNvGrpSpPr/>
          <p:nvPr/>
        </p:nvGrpSpPr>
        <p:grpSpPr>
          <a:xfrm>
            <a:off x="1909800" y="957240"/>
            <a:ext cx="5271840" cy="2766960"/>
            <a:chOff x="1909800" y="957240"/>
            <a:chExt cx="5271840" cy="2766960"/>
          </a:xfrm>
        </p:grpSpPr>
        <p:sp>
          <p:nvSpPr>
            <p:cNvPr id="1309" name=""/>
            <p:cNvSpPr/>
            <p:nvPr/>
          </p:nvSpPr>
          <p:spPr>
            <a:xfrm>
              <a:off x="4158720" y="95796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0" name=""/>
            <p:cNvSpPr/>
            <p:nvPr/>
          </p:nvSpPr>
          <p:spPr>
            <a:xfrm>
              <a:off x="1917000" y="95724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1" name=""/>
            <p:cNvSpPr/>
            <p:nvPr/>
          </p:nvSpPr>
          <p:spPr>
            <a:xfrm>
              <a:off x="2851560" y="244476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2" name=""/>
            <p:cNvSpPr/>
            <p:nvPr/>
          </p:nvSpPr>
          <p:spPr>
            <a:xfrm>
              <a:off x="2973600" y="33847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3" name=""/>
            <p:cNvSpPr/>
            <p:nvPr/>
          </p:nvSpPr>
          <p:spPr>
            <a:xfrm>
              <a:off x="2968920" y="36399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4" name=""/>
            <p:cNvSpPr/>
            <p:nvPr/>
          </p:nvSpPr>
          <p:spPr>
            <a:xfrm>
              <a:off x="3205800" y="24703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5" name=""/>
            <p:cNvSpPr/>
            <p:nvPr/>
          </p:nvSpPr>
          <p:spPr>
            <a:xfrm>
              <a:off x="3071520" y="24465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6" name=""/>
            <p:cNvSpPr/>
            <p:nvPr/>
          </p:nvSpPr>
          <p:spPr>
            <a:xfrm>
              <a:off x="2903760" y="23418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7" name=""/>
            <p:cNvSpPr/>
            <p:nvPr/>
          </p:nvSpPr>
          <p:spPr>
            <a:xfrm>
              <a:off x="2817000" y="228312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8" name=""/>
            <p:cNvSpPr/>
            <p:nvPr/>
          </p:nvSpPr>
          <p:spPr>
            <a:xfrm>
              <a:off x="2787120" y="226332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19" name=""/>
            <p:cNvSpPr/>
            <p:nvPr/>
          </p:nvSpPr>
          <p:spPr>
            <a:xfrm>
              <a:off x="2975400" y="23169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0" name=""/>
            <p:cNvSpPr/>
            <p:nvPr/>
          </p:nvSpPr>
          <p:spPr>
            <a:xfrm>
              <a:off x="3106800" y="23418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1" name=""/>
            <p:cNvSpPr/>
            <p:nvPr/>
          </p:nvSpPr>
          <p:spPr>
            <a:xfrm>
              <a:off x="3205800" y="23792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2" name=""/>
            <p:cNvSpPr/>
            <p:nvPr/>
          </p:nvSpPr>
          <p:spPr>
            <a:xfrm>
              <a:off x="3216240" y="2403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3" name=""/>
            <p:cNvSpPr/>
            <p:nvPr/>
          </p:nvSpPr>
          <p:spPr>
            <a:xfrm>
              <a:off x="2904480" y="22258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4" name=""/>
            <p:cNvSpPr/>
            <p:nvPr/>
          </p:nvSpPr>
          <p:spPr>
            <a:xfrm>
              <a:off x="2988360" y="22971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5" name=""/>
            <p:cNvSpPr/>
            <p:nvPr/>
          </p:nvSpPr>
          <p:spPr>
            <a:xfrm>
              <a:off x="2892600" y="2200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6" name=""/>
            <p:cNvSpPr/>
            <p:nvPr/>
          </p:nvSpPr>
          <p:spPr>
            <a:xfrm>
              <a:off x="291780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7" name=""/>
            <p:cNvSpPr/>
            <p:nvPr/>
          </p:nvSpPr>
          <p:spPr>
            <a:xfrm>
              <a:off x="2933640" y="22208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8" name=""/>
            <p:cNvSpPr/>
            <p:nvPr/>
          </p:nvSpPr>
          <p:spPr>
            <a:xfrm>
              <a:off x="2959560" y="225324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29" name=""/>
            <p:cNvSpPr/>
            <p:nvPr/>
          </p:nvSpPr>
          <p:spPr>
            <a:xfrm>
              <a:off x="2973600" y="226908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0" name=""/>
            <p:cNvSpPr/>
            <p:nvPr/>
          </p:nvSpPr>
          <p:spPr>
            <a:xfrm>
              <a:off x="3000600" y="22748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1" name=""/>
            <p:cNvSpPr/>
            <p:nvPr/>
          </p:nvSpPr>
          <p:spPr>
            <a:xfrm>
              <a:off x="3009960" y="228564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2" name=""/>
            <p:cNvSpPr/>
            <p:nvPr/>
          </p:nvSpPr>
          <p:spPr>
            <a:xfrm>
              <a:off x="2839320" y="223920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3" name=""/>
            <p:cNvSpPr/>
            <p:nvPr/>
          </p:nvSpPr>
          <p:spPr>
            <a:xfrm>
              <a:off x="2946600" y="203292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4" name=""/>
            <p:cNvSpPr/>
            <p:nvPr/>
          </p:nvSpPr>
          <p:spPr>
            <a:xfrm>
              <a:off x="2982960" y="191592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5" name=""/>
            <p:cNvSpPr/>
            <p:nvPr/>
          </p:nvSpPr>
          <p:spPr>
            <a:xfrm>
              <a:off x="3157200" y="171720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6" name=""/>
            <p:cNvSpPr/>
            <p:nvPr/>
          </p:nvSpPr>
          <p:spPr>
            <a:xfrm>
              <a:off x="3160080" y="17881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7" name=""/>
            <p:cNvSpPr/>
            <p:nvPr/>
          </p:nvSpPr>
          <p:spPr>
            <a:xfrm>
              <a:off x="2809440" y="133920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8" name=""/>
            <p:cNvSpPr/>
            <p:nvPr/>
          </p:nvSpPr>
          <p:spPr>
            <a:xfrm>
              <a:off x="2869200" y="135252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9" name=""/>
            <p:cNvSpPr/>
            <p:nvPr/>
          </p:nvSpPr>
          <p:spPr>
            <a:xfrm>
              <a:off x="2872080" y="153720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0" name=""/>
            <p:cNvSpPr/>
            <p:nvPr/>
          </p:nvSpPr>
          <p:spPr>
            <a:xfrm>
              <a:off x="2837160" y="163260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1" name=""/>
            <p:cNvSpPr/>
            <p:nvPr/>
          </p:nvSpPr>
          <p:spPr>
            <a:xfrm>
              <a:off x="3248640" y="16722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2" name=""/>
            <p:cNvSpPr/>
            <p:nvPr/>
          </p:nvSpPr>
          <p:spPr>
            <a:xfrm>
              <a:off x="2745000" y="121572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3" name=""/>
            <p:cNvSpPr/>
            <p:nvPr/>
          </p:nvSpPr>
          <p:spPr>
            <a:xfrm>
              <a:off x="2924280" y="112284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4" name=""/>
            <p:cNvSpPr/>
            <p:nvPr/>
          </p:nvSpPr>
          <p:spPr>
            <a:xfrm>
              <a:off x="2692080" y="95868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5" name=""/>
            <p:cNvSpPr/>
            <p:nvPr/>
          </p:nvSpPr>
          <p:spPr>
            <a:xfrm>
              <a:off x="2169720" y="95976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6" name=""/>
            <p:cNvSpPr/>
            <p:nvPr/>
          </p:nvSpPr>
          <p:spPr>
            <a:xfrm>
              <a:off x="1909800" y="16034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7" name=""/>
            <p:cNvSpPr/>
            <p:nvPr/>
          </p:nvSpPr>
          <p:spPr>
            <a:xfrm>
              <a:off x="1996200" y="169308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8" name=""/>
            <p:cNvSpPr/>
            <p:nvPr/>
          </p:nvSpPr>
          <p:spPr>
            <a:xfrm>
              <a:off x="3314160" y="95868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49" name=""/>
            <p:cNvSpPr/>
            <p:nvPr/>
          </p:nvSpPr>
          <p:spPr>
            <a:xfrm>
              <a:off x="3883680" y="119844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0" name=""/>
            <p:cNvSpPr/>
            <p:nvPr/>
          </p:nvSpPr>
          <p:spPr>
            <a:xfrm>
              <a:off x="4010400" y="200232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1" name=""/>
            <p:cNvSpPr/>
            <p:nvPr/>
          </p:nvSpPr>
          <p:spPr>
            <a:xfrm>
              <a:off x="4871160" y="13788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2" name=""/>
            <p:cNvSpPr/>
            <p:nvPr/>
          </p:nvSpPr>
          <p:spPr>
            <a:xfrm>
              <a:off x="4955040" y="133668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3" name=""/>
            <p:cNvSpPr/>
            <p:nvPr/>
          </p:nvSpPr>
          <p:spPr>
            <a:xfrm>
              <a:off x="5117400" y="28407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4" name=""/>
            <p:cNvSpPr/>
            <p:nvPr/>
          </p:nvSpPr>
          <p:spPr>
            <a:xfrm>
              <a:off x="6012720" y="24271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5" name=""/>
            <p:cNvSpPr/>
            <p:nvPr/>
          </p:nvSpPr>
          <p:spPr>
            <a:xfrm>
              <a:off x="6072480" y="25995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6" name=""/>
            <p:cNvSpPr/>
            <p:nvPr/>
          </p:nvSpPr>
          <p:spPr>
            <a:xfrm>
              <a:off x="6097680" y="26193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7" name=""/>
            <p:cNvSpPr/>
            <p:nvPr/>
          </p:nvSpPr>
          <p:spPr>
            <a:xfrm>
              <a:off x="6123600" y="26586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8" name=""/>
            <p:cNvSpPr/>
            <p:nvPr/>
          </p:nvSpPr>
          <p:spPr>
            <a:xfrm>
              <a:off x="5778720" y="24868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59" name=""/>
            <p:cNvSpPr/>
            <p:nvPr/>
          </p:nvSpPr>
          <p:spPr>
            <a:xfrm>
              <a:off x="6304680" y="231804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0" name=""/>
            <p:cNvSpPr/>
            <p:nvPr/>
          </p:nvSpPr>
          <p:spPr>
            <a:xfrm>
              <a:off x="6513480" y="22258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1" name=""/>
            <p:cNvSpPr/>
            <p:nvPr/>
          </p:nvSpPr>
          <p:spPr>
            <a:xfrm>
              <a:off x="6683040" y="20649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2" name=""/>
            <p:cNvSpPr/>
            <p:nvPr/>
          </p:nvSpPr>
          <p:spPr>
            <a:xfrm>
              <a:off x="6731640" y="205776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3" name=""/>
            <p:cNvSpPr/>
            <p:nvPr/>
          </p:nvSpPr>
          <p:spPr>
            <a:xfrm>
              <a:off x="6709320" y="19101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4" name=""/>
            <p:cNvSpPr/>
            <p:nvPr/>
          </p:nvSpPr>
          <p:spPr>
            <a:xfrm>
              <a:off x="6870600" y="182160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5" name=""/>
            <p:cNvSpPr/>
            <p:nvPr/>
          </p:nvSpPr>
          <p:spPr>
            <a:xfrm>
              <a:off x="6652440" y="219780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6" name=""/>
            <p:cNvSpPr/>
            <p:nvPr/>
          </p:nvSpPr>
          <p:spPr>
            <a:xfrm>
              <a:off x="6679440" y="217044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7" name=""/>
            <p:cNvSpPr/>
            <p:nvPr/>
          </p:nvSpPr>
          <p:spPr>
            <a:xfrm>
              <a:off x="6975000" y="185220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8" name=""/>
            <p:cNvSpPr/>
            <p:nvPr/>
          </p:nvSpPr>
          <p:spPr>
            <a:xfrm>
              <a:off x="7002000" y="182160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69" name=""/>
            <p:cNvSpPr/>
            <p:nvPr/>
          </p:nvSpPr>
          <p:spPr>
            <a:xfrm>
              <a:off x="7047000" y="180648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0" name=""/>
            <p:cNvSpPr/>
            <p:nvPr/>
          </p:nvSpPr>
          <p:spPr>
            <a:xfrm>
              <a:off x="7089840" y="17874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1" name=""/>
            <p:cNvSpPr/>
            <p:nvPr/>
          </p:nvSpPr>
          <p:spPr>
            <a:xfrm>
              <a:off x="6825960" y="157788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2" name=""/>
            <p:cNvSpPr/>
            <p:nvPr/>
          </p:nvSpPr>
          <p:spPr>
            <a:xfrm>
              <a:off x="6904080" y="160020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3" name=""/>
            <p:cNvSpPr/>
            <p:nvPr/>
          </p:nvSpPr>
          <p:spPr>
            <a:xfrm>
              <a:off x="5211720" y="106560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4" name=""/>
            <p:cNvSpPr/>
            <p:nvPr/>
          </p:nvSpPr>
          <p:spPr>
            <a:xfrm>
              <a:off x="4195080" y="14799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5" name=""/>
            <p:cNvSpPr/>
            <p:nvPr/>
          </p:nvSpPr>
          <p:spPr>
            <a:xfrm>
              <a:off x="4502880" y="156456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6" name=""/>
            <p:cNvSpPr/>
            <p:nvPr/>
          </p:nvSpPr>
          <p:spPr>
            <a:xfrm>
              <a:off x="4528080" y="155124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7" name=""/>
            <p:cNvSpPr/>
            <p:nvPr/>
          </p:nvSpPr>
          <p:spPr>
            <a:xfrm>
              <a:off x="4528080" y="15847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8" name=""/>
            <p:cNvSpPr/>
            <p:nvPr/>
          </p:nvSpPr>
          <p:spPr>
            <a:xfrm>
              <a:off x="4208400" y="147348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79" name=""/>
            <p:cNvSpPr/>
            <p:nvPr/>
          </p:nvSpPr>
          <p:spPr>
            <a:xfrm>
              <a:off x="4141080" y="15735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0" name=""/>
            <p:cNvSpPr/>
            <p:nvPr/>
          </p:nvSpPr>
          <p:spPr>
            <a:xfrm>
              <a:off x="4484160" y="18777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1" name=""/>
            <p:cNvSpPr/>
            <p:nvPr/>
          </p:nvSpPr>
          <p:spPr>
            <a:xfrm>
              <a:off x="4477680" y="191592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2" name=""/>
            <p:cNvSpPr/>
            <p:nvPr/>
          </p:nvSpPr>
          <p:spPr>
            <a:xfrm>
              <a:off x="4555080" y="197820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3" name=""/>
            <p:cNvSpPr/>
            <p:nvPr/>
          </p:nvSpPr>
          <p:spPr>
            <a:xfrm>
              <a:off x="4712760" y="197820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4" name=""/>
            <p:cNvSpPr/>
            <p:nvPr/>
          </p:nvSpPr>
          <p:spPr>
            <a:xfrm>
              <a:off x="4756680" y="203292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5" name=""/>
            <p:cNvSpPr/>
            <p:nvPr/>
          </p:nvSpPr>
          <p:spPr>
            <a:xfrm>
              <a:off x="4914000" y="203292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6" name=""/>
            <p:cNvSpPr/>
            <p:nvPr/>
          </p:nvSpPr>
          <p:spPr>
            <a:xfrm>
              <a:off x="4372560" y="194508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7" name=""/>
            <p:cNvSpPr/>
            <p:nvPr/>
          </p:nvSpPr>
          <p:spPr>
            <a:xfrm>
              <a:off x="4830120" y="201456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8" name=""/>
            <p:cNvSpPr/>
            <p:nvPr/>
          </p:nvSpPr>
          <p:spPr>
            <a:xfrm>
              <a:off x="4800240" y="195912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9" name=""/>
            <p:cNvSpPr/>
            <p:nvPr/>
          </p:nvSpPr>
          <p:spPr>
            <a:xfrm>
              <a:off x="4799520" y="19738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0" name=""/>
            <p:cNvSpPr/>
            <p:nvPr/>
          </p:nvSpPr>
          <p:spPr>
            <a:xfrm>
              <a:off x="4481640" y="25866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1" name=""/>
            <p:cNvSpPr/>
            <p:nvPr/>
          </p:nvSpPr>
          <p:spPr>
            <a:xfrm>
              <a:off x="6388560" y="28191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2" name=""/>
            <p:cNvSpPr/>
            <p:nvPr/>
          </p:nvSpPr>
          <p:spPr>
            <a:xfrm>
              <a:off x="6693480" y="28285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3" name=""/>
            <p:cNvSpPr/>
            <p:nvPr/>
          </p:nvSpPr>
          <p:spPr>
            <a:xfrm>
              <a:off x="6812640" y="32583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4" name=""/>
            <p:cNvSpPr/>
            <p:nvPr/>
          </p:nvSpPr>
          <p:spPr>
            <a:xfrm>
              <a:off x="6960960" y="33606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5" name=""/>
            <p:cNvSpPr/>
            <p:nvPr/>
          </p:nvSpPr>
          <p:spPr>
            <a:xfrm>
              <a:off x="6061320" y="255348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6" name=""/>
            <p:cNvSpPr/>
            <p:nvPr/>
          </p:nvSpPr>
          <p:spPr>
            <a:xfrm>
              <a:off x="6245640" y="273996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7" name=""/>
            <p:cNvSpPr/>
            <p:nvPr/>
          </p:nvSpPr>
          <p:spPr>
            <a:xfrm>
              <a:off x="6409800" y="27745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8" name=""/>
            <p:cNvSpPr/>
            <p:nvPr/>
          </p:nvSpPr>
          <p:spPr>
            <a:xfrm>
              <a:off x="6436800" y="27745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99" name=""/>
            <p:cNvSpPr/>
            <p:nvPr/>
          </p:nvSpPr>
          <p:spPr>
            <a:xfrm>
              <a:off x="6590880" y="27745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0" name=""/>
            <p:cNvSpPr/>
            <p:nvPr/>
          </p:nvSpPr>
          <p:spPr>
            <a:xfrm>
              <a:off x="6616080" y="27669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1" name=""/>
            <p:cNvSpPr/>
            <p:nvPr/>
          </p:nvSpPr>
          <p:spPr>
            <a:xfrm>
              <a:off x="6493680" y="279540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2" name=""/>
            <p:cNvSpPr/>
            <p:nvPr/>
          </p:nvSpPr>
          <p:spPr>
            <a:xfrm>
              <a:off x="6575040" y="27802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3" name=""/>
            <p:cNvSpPr/>
            <p:nvPr/>
          </p:nvSpPr>
          <p:spPr>
            <a:xfrm>
              <a:off x="6715800" y="27597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4" name=""/>
            <p:cNvSpPr/>
            <p:nvPr/>
          </p:nvSpPr>
          <p:spPr>
            <a:xfrm>
              <a:off x="6766200" y="27338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5" name=""/>
            <p:cNvSpPr/>
            <p:nvPr/>
          </p:nvSpPr>
          <p:spPr>
            <a:xfrm>
              <a:off x="6245640" y="266868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6" name=""/>
            <p:cNvSpPr/>
            <p:nvPr/>
          </p:nvSpPr>
          <p:spPr>
            <a:xfrm>
              <a:off x="6287760" y="268596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7" name=""/>
            <p:cNvSpPr/>
            <p:nvPr/>
          </p:nvSpPr>
          <p:spPr>
            <a:xfrm>
              <a:off x="6383880" y="275724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8" name=""/>
            <p:cNvSpPr/>
            <p:nvPr/>
          </p:nvSpPr>
          <p:spPr>
            <a:xfrm>
              <a:off x="6308280" y="253188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9" name=""/>
            <p:cNvSpPr/>
            <p:nvPr/>
          </p:nvSpPr>
          <p:spPr>
            <a:xfrm>
              <a:off x="6490080" y="261720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0" name=""/>
            <p:cNvSpPr/>
            <p:nvPr/>
          </p:nvSpPr>
          <p:spPr>
            <a:xfrm>
              <a:off x="6644160" y="26103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1" name=""/>
            <p:cNvSpPr/>
            <p:nvPr/>
          </p:nvSpPr>
          <p:spPr>
            <a:xfrm>
              <a:off x="6618960" y="269424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2" name=""/>
            <p:cNvSpPr/>
            <p:nvPr/>
          </p:nvSpPr>
          <p:spPr>
            <a:xfrm>
              <a:off x="6654240" y="268848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3" name=""/>
            <p:cNvSpPr/>
            <p:nvPr/>
          </p:nvSpPr>
          <p:spPr>
            <a:xfrm>
              <a:off x="6590880" y="26733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4" name=""/>
            <p:cNvSpPr/>
            <p:nvPr/>
          </p:nvSpPr>
          <p:spPr>
            <a:xfrm>
              <a:off x="6642000" y="26668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5" name=""/>
            <p:cNvSpPr/>
            <p:nvPr/>
          </p:nvSpPr>
          <p:spPr>
            <a:xfrm>
              <a:off x="6699960" y="264456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6" name=""/>
            <p:cNvSpPr/>
            <p:nvPr/>
          </p:nvSpPr>
          <p:spPr>
            <a:xfrm>
              <a:off x="6790320" y="26568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7" name=""/>
            <p:cNvSpPr/>
            <p:nvPr/>
          </p:nvSpPr>
          <p:spPr>
            <a:xfrm>
              <a:off x="6707520" y="26492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8" name=""/>
            <p:cNvSpPr/>
            <p:nvPr/>
          </p:nvSpPr>
          <p:spPr>
            <a:xfrm>
              <a:off x="6507720" y="23418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19" name=""/>
            <p:cNvSpPr/>
            <p:nvPr/>
          </p:nvSpPr>
          <p:spPr>
            <a:xfrm>
              <a:off x="6462000" y="246312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0" name=""/>
            <p:cNvSpPr/>
            <p:nvPr/>
          </p:nvSpPr>
          <p:spPr>
            <a:xfrm>
              <a:off x="6516360" y="24282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1" name=""/>
            <p:cNvSpPr/>
            <p:nvPr/>
          </p:nvSpPr>
          <p:spPr>
            <a:xfrm>
              <a:off x="6590880" y="24436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2" name=""/>
            <p:cNvSpPr/>
            <p:nvPr/>
          </p:nvSpPr>
          <p:spPr>
            <a:xfrm>
              <a:off x="6546960" y="24537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3" name=""/>
            <p:cNvSpPr/>
            <p:nvPr/>
          </p:nvSpPr>
          <p:spPr>
            <a:xfrm>
              <a:off x="6546240" y="24868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4" name=""/>
            <p:cNvSpPr/>
            <p:nvPr/>
          </p:nvSpPr>
          <p:spPr>
            <a:xfrm>
              <a:off x="7025400" y="27090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5" name=""/>
            <p:cNvSpPr/>
            <p:nvPr/>
          </p:nvSpPr>
          <p:spPr>
            <a:xfrm>
              <a:off x="6995520" y="267768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6" name=""/>
            <p:cNvSpPr/>
            <p:nvPr/>
          </p:nvSpPr>
          <p:spPr>
            <a:xfrm>
              <a:off x="7071840" y="268596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7" name=""/>
            <p:cNvSpPr/>
            <p:nvPr/>
          </p:nvSpPr>
          <p:spPr>
            <a:xfrm>
              <a:off x="7142040" y="27338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28" name=""/>
          <p:cNvSpPr/>
          <p:nvPr/>
        </p:nvSpPr>
        <p:spPr>
          <a:xfrm>
            <a:off x="7728840" y="1790640"/>
            <a:ext cx="101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9" name=""/>
          <p:cNvSpPr/>
          <p:nvPr/>
        </p:nvSpPr>
        <p:spPr>
          <a:xfrm>
            <a:off x="7524720" y="1838160"/>
            <a:ext cx="181080" cy="18108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920" bIns="43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0" name=""/>
          <p:cNvSpPr/>
          <p:nvPr/>
        </p:nvSpPr>
        <p:spPr>
          <a:xfrm>
            <a:off x="6829560" y="1933560"/>
            <a:ext cx="9180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1" name=""/>
          <p:cNvSpPr/>
          <p:nvPr/>
        </p:nvSpPr>
        <p:spPr>
          <a:xfrm>
            <a:off x="4229280" y="1571760"/>
            <a:ext cx="91800" cy="9180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2" name=""/>
          <p:cNvSpPr/>
          <p:nvPr/>
        </p:nvSpPr>
        <p:spPr>
          <a:xfrm>
            <a:off x="2495520" y="2124000"/>
            <a:ext cx="92160" cy="92160"/>
          </a:xfrm>
          <a:prstGeom prst="diamond">
            <a:avLst/>
          </a:prstGeom>
          <a:solidFill>
            <a:srgbClr val="8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720" bIns="-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3" name=""/>
          <p:cNvSpPr/>
          <p:nvPr/>
        </p:nvSpPr>
        <p:spPr>
          <a:xfrm>
            <a:off x="5138640" y="3989520"/>
            <a:ext cx="3942000" cy="26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Operates state-of-the-art web-based equity trading system with real-time position management and straight through processing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Exploring origination and eCommerce opportunities in agriculture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“Softs” brokerage group in London is 3rd largest on LIFFE exchange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4" name=""/>
          <p:cNvSpPr/>
          <p:nvPr/>
        </p:nvSpPr>
        <p:spPr>
          <a:xfrm>
            <a:off x="30636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5" name=""/>
          <p:cNvSpPr/>
          <p:nvPr/>
        </p:nvSpPr>
        <p:spPr>
          <a:xfrm>
            <a:off x="306360" y="49100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6" name=""/>
          <p:cNvSpPr/>
          <p:nvPr/>
        </p:nvSpPr>
        <p:spPr>
          <a:xfrm>
            <a:off x="306360" y="6094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7" name=""/>
          <p:cNvSpPr/>
          <p:nvPr/>
        </p:nvSpPr>
        <p:spPr>
          <a:xfrm>
            <a:off x="49672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8" name=""/>
          <p:cNvSpPr/>
          <p:nvPr/>
        </p:nvSpPr>
        <p:spPr>
          <a:xfrm>
            <a:off x="4967280" y="5138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9" name=""/>
          <p:cNvSpPr/>
          <p:nvPr/>
        </p:nvSpPr>
        <p:spPr>
          <a:xfrm>
            <a:off x="4967280" y="57355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0" name=""/>
          <p:cNvSpPr/>
          <p:nvPr/>
        </p:nvSpPr>
        <p:spPr>
          <a:xfrm>
            <a:off x="306360" y="55069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773197-5B9C-4C4E-9157-B8BF9DDC9FD4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Fundamentals Research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3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industry and commodity research for EGM units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commodity expertise of analysts and associates in order to move them into origination/trading roles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Centralize information and communication across commodity groups around the world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 unique content to Enron Online (Research reports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market outlooks)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Analyze cross-market and cross-commodity arbitrage opportunities (LNG vs. NG, Distillates/Fuel Oil vs. NG)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4" name=""/>
          <p:cNvSpPr/>
          <p:nvPr/>
        </p:nvSpPr>
        <p:spPr>
          <a:xfrm>
            <a:off x="420840" y="1189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5" name=""/>
          <p:cNvSpPr/>
          <p:nvPr/>
        </p:nvSpPr>
        <p:spPr>
          <a:xfrm>
            <a:off x="420840" y="1852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6" name=""/>
          <p:cNvSpPr/>
          <p:nvPr/>
        </p:nvSpPr>
        <p:spPr>
          <a:xfrm>
            <a:off x="420840" y="2830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7" name=""/>
          <p:cNvSpPr/>
          <p:nvPr/>
        </p:nvSpPr>
        <p:spPr>
          <a:xfrm>
            <a:off x="420840" y="4799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8" name=""/>
          <p:cNvSpPr/>
          <p:nvPr/>
        </p:nvSpPr>
        <p:spPr>
          <a:xfrm>
            <a:off x="420840" y="3808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9731E3-AC0F-4FF9-866E-6D489C08AAEF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73200" y="99972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77500" lnSpcReduction="1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LNG, Middle East, Puerto Rico, and Venezuela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>
            <a:off x="509760" y="110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09760" y="4122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509760" y="5227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509760" y="6056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DBA66D-61BE-4FF9-9453-0960E7E3E31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1979640" y="4991040"/>
            <a:ext cx="4132080" cy="5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943280" y="4991040"/>
            <a:ext cx="2466720" cy="5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913040" y="4998960"/>
            <a:ext cx="1057320" cy="5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127800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785808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3749760" y="1555920"/>
            <a:ext cx="150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992320" y="5854680"/>
            <a:ext cx="3284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1852200" y="1797120"/>
            <a:ext cx="1785960" cy="689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1913040" y="1819440"/>
            <a:ext cx="1574640" cy="151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 flipV="1">
            <a:off x="1962000" y="1825560"/>
            <a:ext cx="149544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 flipV="1">
            <a:off x="1973160" y="1825200"/>
            <a:ext cx="1528920" cy="31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2970000" y="1849320"/>
            <a:ext cx="501480" cy="374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487680" y="1841400"/>
            <a:ext cx="1079640" cy="3892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2080" y="1841400"/>
            <a:ext cx="2655720" cy="377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517920" y="1841400"/>
            <a:ext cx="36669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487680" y="1825560"/>
            <a:ext cx="373536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502080" y="1833480"/>
            <a:ext cx="3682800" cy="1470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360600" y="1849320"/>
            <a:ext cx="4019760" cy="636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 flipV="1">
            <a:off x="1890720" y="1871280"/>
            <a:ext cx="3809880" cy="57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 flipV="1">
            <a:off x="1935000" y="1855800"/>
            <a:ext cx="3772080" cy="1447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 flipV="1">
            <a:off x="1927080" y="1886040"/>
            <a:ext cx="3683160" cy="230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 flipV="1">
            <a:off x="1919160" y="1871280"/>
            <a:ext cx="3735360" cy="317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 flipV="1">
            <a:off x="2998800" y="1855800"/>
            <a:ext cx="2663640" cy="3736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 flipV="1">
            <a:off x="4470480" y="1855800"/>
            <a:ext cx="1191960" cy="378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 flipH="1" flipV="1">
            <a:off x="5632200" y="1849320"/>
            <a:ext cx="533160" cy="376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5632560" y="1849320"/>
            <a:ext cx="153036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648400" y="1841400"/>
            <a:ext cx="1536480" cy="237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5632560" y="1819440"/>
            <a:ext cx="1568520" cy="152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5505480" y="1819440"/>
            <a:ext cx="1814400" cy="696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1874880" y="2470320"/>
            <a:ext cx="5662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943280" y="2478240"/>
            <a:ext cx="5233680" cy="81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1919160" y="2494080"/>
            <a:ext cx="5326200" cy="167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1935000" y="2471760"/>
            <a:ext cx="5257800" cy="252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1967040" y="2403360"/>
            <a:ext cx="1017360" cy="319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1913040" y="2455920"/>
            <a:ext cx="2676600" cy="3203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1905120" y="2455920"/>
            <a:ext cx="43131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 flipV="1">
            <a:off x="1919160" y="2471400"/>
            <a:ext cx="5348520" cy="83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943280" y="3287880"/>
            <a:ext cx="55576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1943280" y="3267000"/>
            <a:ext cx="5257800" cy="876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1957320" y="3273480"/>
            <a:ext cx="5203800" cy="170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1949400" y="3281400"/>
            <a:ext cx="4222800" cy="23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913040" y="3289320"/>
            <a:ext cx="2631960" cy="232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971720" y="3281400"/>
            <a:ext cx="990720" cy="23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 flipV="1">
            <a:off x="1979640" y="2471760"/>
            <a:ext cx="5265720" cy="1657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866960" y="4159080"/>
            <a:ext cx="5408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890720" y="4173480"/>
            <a:ext cx="5294160" cy="81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866960" y="4195800"/>
            <a:ext cx="4403520" cy="14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866960" y="4167360"/>
            <a:ext cx="2655720" cy="1417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1927080" y="4060800"/>
            <a:ext cx="1013040" cy="1508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 flipV="1">
            <a:off x="1905120" y="2471760"/>
            <a:ext cx="5324400" cy="256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1874880" y="3236400"/>
            <a:ext cx="5354640" cy="1754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V="1">
            <a:off x="1905120" y="4150800"/>
            <a:ext cx="5354640" cy="83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1935000" y="4968720"/>
            <a:ext cx="5392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 flipV="1">
            <a:off x="2978280" y="2471400"/>
            <a:ext cx="422892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 flipV="1">
            <a:off x="2984400" y="3212640"/>
            <a:ext cx="4281480" cy="2349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flipV="1">
            <a:off x="3000240" y="4113360"/>
            <a:ext cx="4253040" cy="144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 flipV="1">
            <a:off x="3029040" y="4968720"/>
            <a:ext cx="4141800" cy="555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 flipV="1">
            <a:off x="4506840" y="2441520"/>
            <a:ext cx="2722680" cy="310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 flipV="1">
            <a:off x="4522680" y="3273120"/>
            <a:ext cx="2648160" cy="2281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 flipV="1">
            <a:off x="4506840" y="4143240"/>
            <a:ext cx="2670120" cy="14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 flipV="1">
            <a:off x="4506840" y="4960800"/>
            <a:ext cx="2670120" cy="586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 flipV="1">
            <a:off x="6141960" y="2463480"/>
            <a:ext cx="103500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 flipV="1">
            <a:off x="6141960" y="3281040"/>
            <a:ext cx="1005120" cy="22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 flipV="1">
            <a:off x="6135840" y="4137120"/>
            <a:ext cx="1027080" cy="140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 flipV="1">
            <a:off x="6127920" y="4968360"/>
            <a:ext cx="1019160" cy="56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" name=""/>
          <p:cNvGrpSpPr/>
          <p:nvPr/>
        </p:nvGrpSpPr>
        <p:grpSpPr>
          <a:xfrm>
            <a:off x="2709720" y="1198440"/>
            <a:ext cx="1522440" cy="718920"/>
            <a:chOff x="2709720" y="1198440"/>
            <a:chExt cx="1522440" cy="718920"/>
          </a:xfrm>
        </p:grpSpPr>
        <p:sp>
          <p:nvSpPr>
            <p:cNvPr id="92" name=""/>
            <p:cNvSpPr/>
            <p:nvPr/>
          </p:nvSpPr>
          <p:spPr>
            <a:xfrm>
              <a:off x="27097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2880360" y="1404720"/>
              <a:ext cx="1181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4" name=""/>
          <p:cNvGrpSpPr/>
          <p:nvPr/>
        </p:nvGrpSpPr>
        <p:grpSpPr>
          <a:xfrm>
            <a:off x="517680" y="2057400"/>
            <a:ext cx="1522080" cy="718920"/>
            <a:chOff x="517680" y="2057400"/>
            <a:chExt cx="1522080" cy="718920"/>
          </a:xfrm>
        </p:grpSpPr>
        <p:sp>
          <p:nvSpPr>
            <p:cNvPr id="95" name=""/>
            <p:cNvSpPr/>
            <p:nvPr/>
          </p:nvSpPr>
          <p:spPr>
            <a:xfrm>
              <a:off x="517680" y="2057400"/>
              <a:ext cx="152208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802080" y="215892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Financial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Trading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97" name=""/>
          <p:cNvGrpSpPr/>
          <p:nvPr/>
        </p:nvGrpSpPr>
        <p:grpSpPr>
          <a:xfrm>
            <a:off x="4902120" y="1198440"/>
            <a:ext cx="1522440" cy="718920"/>
            <a:chOff x="4902120" y="1198440"/>
            <a:chExt cx="1522440" cy="718920"/>
          </a:xfrm>
        </p:grpSpPr>
        <p:sp>
          <p:nvSpPr>
            <p:cNvPr id="98" name=""/>
            <p:cNvSpPr/>
            <p:nvPr/>
          </p:nvSpPr>
          <p:spPr>
            <a:xfrm>
              <a:off x="49021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304600" y="1406160"/>
              <a:ext cx="71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0" name=""/>
          <p:cNvSpPr/>
          <p:nvPr/>
        </p:nvSpPr>
        <p:spPr>
          <a:xfrm>
            <a:off x="7095960" y="2057400"/>
            <a:ext cx="1522440" cy="71928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136640" y="2136600"/>
            <a:ext cx="14389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 Shipping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515880" y="2916360"/>
            <a:ext cx="1522440" cy="718920"/>
            <a:chOff x="515880" y="2916360"/>
            <a:chExt cx="1522440" cy="718920"/>
          </a:xfrm>
        </p:grpSpPr>
        <p:sp>
          <p:nvSpPr>
            <p:cNvPr id="103" name=""/>
            <p:cNvSpPr/>
            <p:nvPr/>
          </p:nvSpPr>
          <p:spPr>
            <a:xfrm>
              <a:off x="51588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712080" y="3124080"/>
              <a:ext cx="1131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Agriculture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7097400" y="2916360"/>
            <a:ext cx="1528200" cy="718920"/>
            <a:chOff x="7097400" y="2916360"/>
            <a:chExt cx="1528200" cy="718920"/>
          </a:xfrm>
        </p:grpSpPr>
        <p:sp>
          <p:nvSpPr>
            <p:cNvPr id="106" name=""/>
            <p:cNvSpPr/>
            <p:nvPr/>
          </p:nvSpPr>
          <p:spPr>
            <a:xfrm>
              <a:off x="7097760" y="29163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097400" y="3016080"/>
              <a:ext cx="15282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Crude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8" name=""/>
          <p:cNvSpPr/>
          <p:nvPr/>
        </p:nvSpPr>
        <p:spPr>
          <a:xfrm>
            <a:off x="515880" y="3780000"/>
            <a:ext cx="1522440" cy="71892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742680" y="3881520"/>
            <a:ext cx="1072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 &amp;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0" name=""/>
          <p:cNvGrpSpPr/>
          <p:nvPr/>
        </p:nvGrpSpPr>
        <p:grpSpPr>
          <a:xfrm>
            <a:off x="7097760" y="3776760"/>
            <a:ext cx="1522440" cy="718920"/>
            <a:chOff x="7097760" y="3776760"/>
            <a:chExt cx="1522440" cy="718920"/>
          </a:xfrm>
        </p:grpSpPr>
        <p:sp>
          <p:nvSpPr>
            <p:cNvPr id="111" name=""/>
            <p:cNvSpPr/>
            <p:nvPr/>
          </p:nvSpPr>
          <p:spPr>
            <a:xfrm>
              <a:off x="7097760" y="3776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7416720" y="39826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3" name=""/>
          <p:cNvGrpSpPr/>
          <p:nvPr/>
        </p:nvGrpSpPr>
        <p:grpSpPr>
          <a:xfrm>
            <a:off x="515880" y="4635360"/>
            <a:ext cx="1522440" cy="719280"/>
            <a:chOff x="515880" y="4635360"/>
            <a:chExt cx="1522440" cy="719280"/>
          </a:xfrm>
        </p:grpSpPr>
        <p:sp>
          <p:nvSpPr>
            <p:cNvPr id="114" name=""/>
            <p:cNvSpPr/>
            <p:nvPr/>
          </p:nvSpPr>
          <p:spPr>
            <a:xfrm>
              <a:off x="51588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765720" y="484164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6" name=""/>
          <p:cNvGrpSpPr/>
          <p:nvPr/>
        </p:nvGrpSpPr>
        <p:grpSpPr>
          <a:xfrm>
            <a:off x="7097760" y="4635360"/>
            <a:ext cx="1522440" cy="719280"/>
            <a:chOff x="7097760" y="4635360"/>
            <a:chExt cx="1522440" cy="719280"/>
          </a:xfrm>
        </p:grpSpPr>
        <p:sp>
          <p:nvSpPr>
            <p:cNvPr id="117" name=""/>
            <p:cNvSpPr/>
            <p:nvPr/>
          </p:nvSpPr>
          <p:spPr>
            <a:xfrm>
              <a:off x="709776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7579440" y="484164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9" name=""/>
          <p:cNvGrpSpPr/>
          <p:nvPr/>
        </p:nvGrpSpPr>
        <p:grpSpPr>
          <a:xfrm>
            <a:off x="2160720" y="5495760"/>
            <a:ext cx="1522440" cy="718920"/>
            <a:chOff x="2160720" y="5495760"/>
            <a:chExt cx="1522440" cy="718920"/>
          </a:xfrm>
        </p:grpSpPr>
        <p:sp>
          <p:nvSpPr>
            <p:cNvPr id="120" name=""/>
            <p:cNvSpPr/>
            <p:nvPr/>
          </p:nvSpPr>
          <p:spPr>
            <a:xfrm>
              <a:off x="216072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2524680" y="5595840"/>
              <a:ext cx="7948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Paper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2" name=""/>
          <p:cNvGrpSpPr/>
          <p:nvPr/>
        </p:nvGrpSpPr>
        <p:grpSpPr>
          <a:xfrm>
            <a:off x="5451480" y="5495760"/>
            <a:ext cx="1522440" cy="718920"/>
            <a:chOff x="5451480" y="5495760"/>
            <a:chExt cx="1522440" cy="718920"/>
          </a:xfrm>
        </p:grpSpPr>
        <p:sp>
          <p:nvSpPr>
            <p:cNvPr id="123" name=""/>
            <p:cNvSpPr/>
            <p:nvPr/>
          </p:nvSpPr>
          <p:spPr>
            <a:xfrm>
              <a:off x="545148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5843160" y="5702040"/>
              <a:ext cx="735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5" name=""/>
          <p:cNvGrpSpPr/>
          <p:nvPr/>
        </p:nvGrpSpPr>
        <p:grpSpPr>
          <a:xfrm>
            <a:off x="3807000" y="5495760"/>
            <a:ext cx="1522080" cy="719280"/>
            <a:chOff x="3807000" y="5495760"/>
            <a:chExt cx="1522080" cy="719280"/>
          </a:xfrm>
        </p:grpSpPr>
        <p:sp>
          <p:nvSpPr>
            <p:cNvPr id="126" name=""/>
            <p:cNvSpPr/>
            <p:nvPr/>
          </p:nvSpPr>
          <p:spPr>
            <a:xfrm>
              <a:off x="3807000" y="5495760"/>
              <a:ext cx="1522080" cy="71928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" name=""/>
            <p:cNvSpPr/>
            <p:nvPr/>
          </p:nvSpPr>
          <p:spPr>
            <a:xfrm>
              <a:off x="3957120" y="5597280"/>
              <a:ext cx="12211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Merchant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Investments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12FD9E-DCEA-4FAB-9AAE-66582EA83B1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4575240" y="3780000"/>
            <a:ext cx="2903400" cy="363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 flipV="1">
            <a:off x="1604880" y="3786120"/>
            <a:ext cx="2948040" cy="22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0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141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3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144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147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9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150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2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153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5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156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6750720" y="3660480"/>
              <a:ext cx="1438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58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159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6558840" y="500688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162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6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167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9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170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B7790C-2306-4B82-A972-9F4F1E501E82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"/>
          <p:cNvSpPr/>
          <p:nvPr/>
        </p:nvSpPr>
        <p:spPr>
          <a:xfrm>
            <a:off x="5860080" y="550692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565200" y="55069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2192400" y="5506920"/>
            <a:ext cx="105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3585960" y="5506920"/>
            <a:ext cx="1916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6929640" y="5506920"/>
            <a:ext cx="104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68454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821520" y="5722920"/>
            <a:ext cx="884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2160" y="5722920"/>
            <a:ext cx="7538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96840" y="5724360"/>
            <a:ext cx="169236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1938240" y="5724360"/>
            <a:ext cx="135108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425760" y="5724360"/>
            <a:ext cx="19987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5514840" y="5724360"/>
            <a:ext cx="12067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6818400" y="5724360"/>
            <a:ext cx="10969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1891440" y="5722920"/>
            <a:ext cx="78768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3587760" y="5722920"/>
            <a:ext cx="776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5797440" y="5722920"/>
            <a:ext cx="6177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6726960" y="5722920"/>
            <a:ext cx="7538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95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196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15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9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0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2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3" name=""/>
          <p:cNvSpPr/>
          <p:nvPr/>
        </p:nvSpPr>
        <p:spPr>
          <a:xfrm>
            <a:off x="1996560" y="749160"/>
            <a:ext cx="512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6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2748240" y="5722920"/>
            <a:ext cx="6800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493520" y="5722920"/>
            <a:ext cx="6573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1774800" y="28018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5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66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67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8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9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0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1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2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3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4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5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6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7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78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79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80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381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382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3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4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85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386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7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88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89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390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391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8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9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0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1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02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403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04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405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406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7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09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410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1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12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13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414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415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2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3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4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5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6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427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28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429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430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1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33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434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5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6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37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1" name=""/>
          <p:cNvGrpSpPr/>
          <p:nvPr/>
        </p:nvGrpSpPr>
        <p:grpSpPr>
          <a:xfrm>
            <a:off x="8045280" y="5448240"/>
            <a:ext cx="1107360" cy="303840"/>
            <a:chOff x="8045280" y="5448240"/>
            <a:chExt cx="1107360" cy="303840"/>
          </a:xfrm>
        </p:grpSpPr>
        <p:grpSp>
          <p:nvGrpSpPr>
            <p:cNvPr id="442" name=""/>
            <p:cNvGrpSpPr/>
            <p:nvPr/>
          </p:nvGrpSpPr>
          <p:grpSpPr>
            <a:xfrm>
              <a:off x="8045280" y="5448240"/>
              <a:ext cx="336240" cy="214200"/>
              <a:chOff x="8045280" y="5448240"/>
              <a:chExt cx="336240" cy="214200"/>
            </a:xfrm>
          </p:grpSpPr>
          <p:grpSp>
            <p:nvGrpSpPr>
              <p:cNvPr id="443" name=""/>
              <p:cNvGrpSpPr/>
              <p:nvPr/>
            </p:nvGrpSpPr>
            <p:grpSpPr>
              <a:xfrm>
                <a:off x="8177760" y="5448240"/>
                <a:ext cx="203760" cy="126720"/>
                <a:chOff x="8177760" y="5448240"/>
                <a:chExt cx="203760" cy="126720"/>
              </a:xfrm>
            </p:grpSpPr>
            <p:sp>
              <p:nvSpPr>
                <p:cNvPr id="444" name=""/>
                <p:cNvSpPr/>
                <p:nvPr/>
              </p:nvSpPr>
              <p:spPr>
                <a:xfrm flipH="1">
                  <a:off x="8317080" y="5448240"/>
                  <a:ext cx="41040" cy="3852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080" bIns="-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5" name=""/>
                <p:cNvSpPr/>
                <p:nvPr/>
              </p:nvSpPr>
              <p:spPr>
                <a:xfrm flipH="1">
                  <a:off x="8334000" y="546768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6" name=""/>
                <p:cNvSpPr/>
                <p:nvPr/>
              </p:nvSpPr>
              <p:spPr>
                <a:xfrm flipH="1">
                  <a:off x="8320320" y="547956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7" name=""/>
                <p:cNvSpPr/>
                <p:nvPr/>
              </p:nvSpPr>
              <p:spPr>
                <a:xfrm flipH="1">
                  <a:off x="8279640" y="545184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8" name=""/>
                <p:cNvSpPr/>
                <p:nvPr/>
              </p:nvSpPr>
              <p:spPr>
                <a:xfrm flipH="1">
                  <a:off x="8239680" y="546840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49" name=""/>
                <p:cNvSpPr/>
                <p:nvPr/>
              </p:nvSpPr>
              <p:spPr>
                <a:xfrm flipH="1">
                  <a:off x="8213040" y="548532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0" name=""/>
                <p:cNvSpPr/>
                <p:nvPr/>
              </p:nvSpPr>
              <p:spPr>
                <a:xfrm flipH="1">
                  <a:off x="8274960" y="5470560"/>
                  <a:ext cx="64080" cy="630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" bIns="-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1" name=""/>
                <p:cNvSpPr/>
                <p:nvPr/>
              </p:nvSpPr>
              <p:spPr>
                <a:xfrm flipH="1">
                  <a:off x="8241120" y="550116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2" name=""/>
                <p:cNvSpPr/>
                <p:nvPr/>
              </p:nvSpPr>
              <p:spPr>
                <a:xfrm flipH="1">
                  <a:off x="8189640" y="5499720"/>
                  <a:ext cx="41040" cy="3816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440" bIns="-19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3" name=""/>
                <p:cNvSpPr/>
                <p:nvPr/>
              </p:nvSpPr>
              <p:spPr>
                <a:xfrm flipH="1">
                  <a:off x="8207280" y="550224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54" name=""/>
                <p:cNvSpPr/>
                <p:nvPr/>
              </p:nvSpPr>
              <p:spPr>
                <a:xfrm flipH="1">
                  <a:off x="8177400" y="5523480"/>
                  <a:ext cx="35640" cy="51480"/>
                </a:xfrm>
                <a:custGeom>
                  <a:avLst/>
                  <a:gdLst/>
                  <a:ahLst/>
                  <a:rect l="l" t="t" r="r" b="b"/>
                  <a:pathLst>
                    <a:path stroke="0" w="21600" h="21600">
                      <a:moveTo>
                        <a:pt x="0" y="10752"/>
                      </a:moveTo>
                      <a:arcTo wR="10800" hR="10800" stAng="-10784837" swAng="10692714"/>
                      <a:lnTo>
                        <a:pt x="10800" y="10800"/>
                      </a:lnTo>
                      <a:close/>
                    </a:path>
                    <a:path fill="none" w="21600" h="21600">
                      <a:moveTo>
                        <a:pt x="0" y="10752"/>
                      </a:moveTo>
                      <a:arcTo wR="10800" hR="10800" stAng="-10784837" swAng="10692714"/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" bIns="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55" name=""/>
              <p:cNvGrpSpPr/>
              <p:nvPr/>
            </p:nvGrpSpPr>
            <p:grpSpPr>
              <a:xfrm>
                <a:off x="8045280" y="5552280"/>
                <a:ext cx="305640" cy="110160"/>
                <a:chOff x="8045280" y="5552280"/>
                <a:chExt cx="305640" cy="110160"/>
              </a:xfrm>
            </p:grpSpPr>
            <p:sp>
              <p:nvSpPr>
                <p:cNvPr id="456" name=""/>
                <p:cNvSpPr/>
                <p:nvPr/>
              </p:nvSpPr>
              <p:spPr>
                <a:xfrm>
                  <a:off x="8045280" y="5552280"/>
                  <a:ext cx="305640" cy="110160"/>
                </a:xfrm>
                <a:custGeom>
                  <a:avLst/>
                  <a:gdLst/>
                  <a:ahLst/>
                  <a:rect l="l" t="t" r="r" b="b"/>
                  <a:pathLst>
                    <a:path w="2653" h="957">
                      <a:moveTo>
                        <a:pt x="18" y="508"/>
                      </a:moveTo>
                      <a:lnTo>
                        <a:pt x="10" y="539"/>
                      </a:lnTo>
                      <a:lnTo>
                        <a:pt x="5" y="562"/>
                      </a:lnTo>
                      <a:lnTo>
                        <a:pt x="1" y="596"/>
                      </a:lnTo>
                      <a:lnTo>
                        <a:pt x="0" y="622"/>
                      </a:lnTo>
                      <a:lnTo>
                        <a:pt x="3" y="652"/>
                      </a:lnTo>
                      <a:lnTo>
                        <a:pt x="7" y="671"/>
                      </a:lnTo>
                      <a:lnTo>
                        <a:pt x="14" y="688"/>
                      </a:lnTo>
                      <a:lnTo>
                        <a:pt x="24" y="705"/>
                      </a:lnTo>
                      <a:lnTo>
                        <a:pt x="41" y="726"/>
                      </a:lnTo>
                      <a:lnTo>
                        <a:pt x="59" y="745"/>
                      </a:lnTo>
                      <a:lnTo>
                        <a:pt x="80" y="766"/>
                      </a:lnTo>
                      <a:lnTo>
                        <a:pt x="109" y="790"/>
                      </a:lnTo>
                      <a:lnTo>
                        <a:pt x="144" y="819"/>
                      </a:lnTo>
                      <a:lnTo>
                        <a:pt x="160" y="836"/>
                      </a:lnTo>
                      <a:lnTo>
                        <a:pt x="176" y="862"/>
                      </a:lnTo>
                      <a:lnTo>
                        <a:pt x="210" y="957"/>
                      </a:lnTo>
                      <a:lnTo>
                        <a:pt x="2336" y="957"/>
                      </a:lnTo>
                      <a:lnTo>
                        <a:pt x="2527" y="556"/>
                      </a:lnTo>
                      <a:lnTo>
                        <a:pt x="2605" y="556"/>
                      </a:lnTo>
                      <a:lnTo>
                        <a:pt x="2653" y="508"/>
                      </a:lnTo>
                      <a:lnTo>
                        <a:pt x="2093" y="508"/>
                      </a:lnTo>
                      <a:lnTo>
                        <a:pt x="2144" y="442"/>
                      </a:lnTo>
                      <a:lnTo>
                        <a:pt x="2144" y="413"/>
                      </a:lnTo>
                      <a:lnTo>
                        <a:pt x="1671" y="413"/>
                      </a:lnTo>
                      <a:lnTo>
                        <a:pt x="1671" y="443"/>
                      </a:lnTo>
                      <a:lnTo>
                        <a:pt x="1716" y="502"/>
                      </a:lnTo>
                      <a:lnTo>
                        <a:pt x="1617" y="502"/>
                      </a:lnTo>
                      <a:lnTo>
                        <a:pt x="1595" y="475"/>
                      </a:lnTo>
                      <a:lnTo>
                        <a:pt x="1575" y="453"/>
                      </a:lnTo>
                      <a:lnTo>
                        <a:pt x="1544" y="430"/>
                      </a:lnTo>
                      <a:lnTo>
                        <a:pt x="1524" y="416"/>
                      </a:lnTo>
                      <a:lnTo>
                        <a:pt x="1502" y="402"/>
                      </a:lnTo>
                      <a:lnTo>
                        <a:pt x="1477" y="391"/>
                      </a:lnTo>
                      <a:lnTo>
                        <a:pt x="1452" y="382"/>
                      </a:lnTo>
                      <a:lnTo>
                        <a:pt x="1431" y="376"/>
                      </a:lnTo>
                      <a:lnTo>
                        <a:pt x="1431" y="55"/>
                      </a:lnTo>
                      <a:lnTo>
                        <a:pt x="1473" y="0"/>
                      </a:lnTo>
                      <a:lnTo>
                        <a:pt x="1156" y="0"/>
                      </a:lnTo>
                      <a:lnTo>
                        <a:pt x="1204" y="56"/>
                      </a:lnTo>
                      <a:lnTo>
                        <a:pt x="1204" y="383"/>
                      </a:lnTo>
                      <a:lnTo>
                        <a:pt x="1180" y="392"/>
                      </a:lnTo>
                      <a:lnTo>
                        <a:pt x="1159" y="403"/>
                      </a:lnTo>
                      <a:lnTo>
                        <a:pt x="1137" y="415"/>
                      </a:lnTo>
                      <a:lnTo>
                        <a:pt x="1116" y="429"/>
                      </a:lnTo>
                      <a:lnTo>
                        <a:pt x="1091" y="449"/>
                      </a:lnTo>
                      <a:lnTo>
                        <a:pt x="1070" y="470"/>
                      </a:lnTo>
                      <a:lnTo>
                        <a:pt x="1043" y="502"/>
                      </a:lnTo>
                      <a:lnTo>
                        <a:pt x="899" y="502"/>
                      </a:lnTo>
                      <a:lnTo>
                        <a:pt x="946" y="425"/>
                      </a:lnTo>
                      <a:lnTo>
                        <a:pt x="390" y="425"/>
                      </a:lnTo>
                      <a:lnTo>
                        <a:pt x="440" y="508"/>
                      </a:lnTo>
                      <a:lnTo>
                        <a:pt x="18" y="508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457" name=""/>
                <p:cNvGrpSpPr/>
                <p:nvPr/>
              </p:nvGrpSpPr>
              <p:grpSpPr>
                <a:xfrm>
                  <a:off x="8093160" y="5630400"/>
                  <a:ext cx="192600" cy="7200"/>
                  <a:chOff x="8093160" y="5630400"/>
                  <a:chExt cx="192600" cy="7200"/>
                </a:xfrm>
              </p:grpSpPr>
              <p:grpSp>
                <p:nvGrpSpPr>
                  <p:cNvPr id="458" name=""/>
                  <p:cNvGrpSpPr/>
                  <p:nvPr/>
                </p:nvGrpSpPr>
                <p:grpSpPr>
                  <a:xfrm>
                    <a:off x="8093160" y="5630400"/>
                    <a:ext cx="41760" cy="7200"/>
                    <a:chOff x="8093160" y="5630400"/>
                    <a:chExt cx="41760" cy="7200"/>
                  </a:xfrm>
                </p:grpSpPr>
                <p:sp>
                  <p:nvSpPr>
                    <p:cNvPr id="459" name=""/>
                    <p:cNvSpPr/>
                    <p:nvPr/>
                  </p:nvSpPr>
                  <p:spPr>
                    <a:xfrm>
                      <a:off x="812772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0" name=""/>
                    <p:cNvSpPr/>
                    <p:nvPr/>
                  </p:nvSpPr>
                  <p:spPr>
                    <a:xfrm>
                      <a:off x="811008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1" name=""/>
                    <p:cNvSpPr/>
                    <p:nvPr/>
                  </p:nvSpPr>
                  <p:spPr>
                    <a:xfrm>
                      <a:off x="809316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62" name=""/>
                  <p:cNvGrpSpPr/>
                  <p:nvPr/>
                </p:nvGrpSpPr>
                <p:grpSpPr>
                  <a:xfrm>
                    <a:off x="8244000" y="5630400"/>
                    <a:ext cx="41760" cy="7200"/>
                    <a:chOff x="8244000" y="5630400"/>
                    <a:chExt cx="41760" cy="7200"/>
                  </a:xfrm>
                </p:grpSpPr>
                <p:sp>
                  <p:nvSpPr>
                    <p:cNvPr id="463" name=""/>
                    <p:cNvSpPr/>
                    <p:nvPr/>
                  </p:nvSpPr>
                  <p:spPr>
                    <a:xfrm>
                      <a:off x="827856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4" name=""/>
                    <p:cNvSpPr/>
                    <p:nvPr/>
                  </p:nvSpPr>
                  <p:spPr>
                    <a:xfrm>
                      <a:off x="826092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65" name=""/>
                    <p:cNvSpPr/>
                    <p:nvPr/>
                  </p:nvSpPr>
                  <p:spPr>
                    <a:xfrm>
                      <a:off x="824400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</p:grpSp>
        <p:sp>
          <p:nvSpPr>
            <p:cNvPr id="466" name=""/>
            <p:cNvSpPr/>
            <p:nvPr/>
          </p:nvSpPr>
          <p:spPr>
            <a:xfrm>
              <a:off x="8325360" y="5505480"/>
              <a:ext cx="827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LNG Ships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67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8" name=""/>
          <p:cNvSpPr/>
          <p:nvPr/>
        </p:nvSpPr>
        <p:spPr>
          <a:xfrm>
            <a:off x="1913040" y="3173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"/>
          <p:cNvSpPr/>
          <p:nvPr/>
        </p:nvSpPr>
        <p:spPr>
          <a:xfrm>
            <a:off x="2166840" y="34844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"/>
          <p:cNvSpPr/>
          <p:nvPr/>
        </p:nvSpPr>
        <p:spPr>
          <a:xfrm>
            <a:off x="5405400" y="29131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2" name=""/>
          <p:cNvSpPr/>
          <p:nvPr/>
        </p:nvSpPr>
        <p:spPr>
          <a:xfrm>
            <a:off x="5602320" y="3173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3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"/>
          <p:cNvSpPr/>
          <p:nvPr/>
        </p:nvSpPr>
        <p:spPr>
          <a:xfrm>
            <a:off x="8091360" y="2760840"/>
            <a:ext cx="12384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6" name=""/>
          <p:cNvSpPr/>
          <p:nvPr/>
        </p:nvSpPr>
        <p:spPr>
          <a:xfrm>
            <a:off x="517680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7" name=""/>
          <p:cNvSpPr/>
          <p:nvPr/>
        </p:nvSpPr>
        <p:spPr>
          <a:xfrm>
            <a:off x="7608960" y="26082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8" name=""/>
          <p:cNvSpPr/>
          <p:nvPr/>
        </p:nvSpPr>
        <p:spPr>
          <a:xfrm>
            <a:off x="5589720" y="3065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9" name=""/>
          <p:cNvSpPr/>
          <p:nvPr/>
        </p:nvSpPr>
        <p:spPr>
          <a:xfrm>
            <a:off x="207792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0" name=""/>
          <p:cNvSpPr/>
          <p:nvPr/>
        </p:nvSpPr>
        <p:spPr>
          <a:xfrm>
            <a:off x="5591160" y="30654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1" name=""/>
          <p:cNvSpPr/>
          <p:nvPr/>
        </p:nvSpPr>
        <p:spPr>
          <a:xfrm>
            <a:off x="6973920" y="34783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7354800" y="43099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"/>
          <p:cNvSpPr/>
          <p:nvPr/>
        </p:nvSpPr>
        <p:spPr>
          <a:xfrm>
            <a:off x="7316640" y="30528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4" name=""/>
          <p:cNvSpPr/>
          <p:nvPr/>
        </p:nvSpPr>
        <p:spPr>
          <a:xfrm>
            <a:off x="7380720" y="5724360"/>
            <a:ext cx="6912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Abu Dhabi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Bahamas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Malaysia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5" name=""/>
          <p:cNvSpPr/>
          <p:nvPr/>
        </p:nvSpPr>
        <p:spPr>
          <a:xfrm>
            <a:off x="7310520" y="35798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6" name=""/>
          <p:cNvSpPr/>
          <p:nvPr/>
        </p:nvSpPr>
        <p:spPr>
          <a:xfrm>
            <a:off x="7323120" y="3745080"/>
            <a:ext cx="12384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CBE068-840A-4320-9DAD-D33F2FACEB37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lobe" descr=""/>
          <p:cNvPicPr/>
          <p:nvPr/>
        </p:nvPicPr>
        <p:blipFill>
          <a:blip r:embed="rId1"/>
          <a:stretch/>
        </p:blipFill>
        <p:spPr>
          <a:xfrm>
            <a:off x="3665520" y="2781360"/>
            <a:ext cx="1739880" cy="17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8" name=""/>
          <p:cNvSpPr/>
          <p:nvPr/>
        </p:nvSpPr>
        <p:spPr>
          <a:xfrm>
            <a:off x="576360" y="6257880"/>
            <a:ext cx="7977240" cy="42876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507672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33336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507672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33336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3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Developing High Growth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560160" y="1165320"/>
            <a:ext cx="3408120" cy="12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market maker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importer of coal into U.K.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and dry-bulk freight markets online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presence in global freight markets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6" name=""/>
          <p:cNvSpPr/>
          <p:nvPr/>
        </p:nvSpPr>
        <p:spPr>
          <a:xfrm>
            <a:off x="5334120" y="1158840"/>
            <a:ext cx="3311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products (gasoline, heating oil, jet, gasoil, residue) MTBE, petrochemicals, plastics and LPGs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Geographic product expansion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risk management portfolio in the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560520" y="4695840"/>
            <a:ext cx="33336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 in every state and 10 countries on 4 continents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Successfully transacting on EnronOnline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 covers entire developed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5334120" y="4695840"/>
            <a:ext cx="347652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 global network of LNG supplies, transportation, terminals and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online market making 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Growing Enron’s LNG shipping business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633240" y="822240"/>
            <a:ext cx="2928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EGI Coal - $60 Billion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587520" y="4322880"/>
            <a:ext cx="2945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- $1+ Trillion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4988160" y="822240"/>
            <a:ext cx="3750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 - $3 Trillion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5558400" y="4322880"/>
            <a:ext cx="2512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- $18 Billion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1027800" y="6303960"/>
            <a:ext cx="7074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Leverage EnronOnline, North American, Asian, and European 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3889440" y="3062160"/>
            <a:ext cx="1305000" cy="1202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 flipV="1">
            <a:off x="52102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35146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52102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 flipV="1">
            <a:off x="35146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463680" y="122724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463680" y="14479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463680" y="1670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463680" y="189072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463680" y="21128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463680" y="23353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5216400" y="122724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6" name=""/>
          <p:cNvSpPr/>
          <p:nvPr/>
        </p:nvSpPr>
        <p:spPr>
          <a:xfrm>
            <a:off x="5216400" y="17827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5216400" y="20048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"/>
          <p:cNvSpPr/>
          <p:nvPr/>
        </p:nvSpPr>
        <p:spPr>
          <a:xfrm>
            <a:off x="5216400" y="22273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"/>
          <p:cNvSpPr/>
          <p:nvPr/>
        </p:nvSpPr>
        <p:spPr>
          <a:xfrm>
            <a:off x="463680" y="47703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0" name=""/>
          <p:cNvSpPr/>
          <p:nvPr/>
        </p:nvSpPr>
        <p:spPr>
          <a:xfrm>
            <a:off x="463680" y="4991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1" name=""/>
          <p:cNvSpPr/>
          <p:nvPr/>
        </p:nvSpPr>
        <p:spPr>
          <a:xfrm>
            <a:off x="463680" y="53546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"/>
          <p:cNvSpPr/>
          <p:nvPr/>
        </p:nvSpPr>
        <p:spPr>
          <a:xfrm>
            <a:off x="463680" y="55767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"/>
          <p:cNvSpPr/>
          <p:nvPr/>
        </p:nvSpPr>
        <p:spPr>
          <a:xfrm>
            <a:off x="5216400" y="477036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4" name=""/>
          <p:cNvSpPr/>
          <p:nvPr/>
        </p:nvSpPr>
        <p:spPr>
          <a:xfrm>
            <a:off x="5216400" y="514368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5216400" y="536580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647C2C-3FE1-46A9-BD05-9674CC74E1FE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"/>
          <p:cNvGrpSpPr/>
          <p:nvPr/>
        </p:nvGrpSpPr>
        <p:grpSpPr>
          <a:xfrm>
            <a:off x="2637000" y="4833720"/>
            <a:ext cx="1199880" cy="1101960"/>
            <a:chOff x="2637000" y="4833720"/>
            <a:chExt cx="1199880" cy="1101960"/>
          </a:xfrm>
        </p:grpSpPr>
        <p:sp>
          <p:nvSpPr>
            <p:cNvPr id="527" name=""/>
            <p:cNvSpPr/>
            <p:nvPr/>
          </p:nvSpPr>
          <p:spPr>
            <a:xfrm flipV="1">
              <a:off x="32367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2637000" y="518328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2758680" y="5197320"/>
              <a:ext cx="9554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Fundamentals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Jen Frasier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30" name=""/>
          <p:cNvSpPr/>
          <p:nvPr/>
        </p:nvSpPr>
        <p:spPr>
          <a:xfrm flipV="1">
            <a:off x="8431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"/>
          <p:cNvSpPr/>
          <p:nvPr/>
        </p:nvSpPr>
        <p:spPr>
          <a:xfrm flipV="1">
            <a:off x="83120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3" name=""/>
          <p:cNvSpPr/>
          <p:nvPr/>
        </p:nvSpPr>
        <p:spPr>
          <a:xfrm flipV="1">
            <a:off x="2343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 flipV="1">
            <a:off x="381960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5" name=""/>
          <p:cNvSpPr/>
          <p:nvPr/>
        </p:nvSpPr>
        <p:spPr>
          <a:xfrm flipV="1">
            <a:off x="528624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6" name=""/>
          <p:cNvSpPr/>
          <p:nvPr/>
        </p:nvSpPr>
        <p:spPr>
          <a:xfrm flipV="1">
            <a:off x="6772320" y="2919240"/>
            <a:ext cx="0" cy="5623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8" name=""/>
          <p:cNvSpPr/>
          <p:nvPr/>
        </p:nvSpPr>
        <p:spPr>
          <a:xfrm>
            <a:off x="76708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9" name=""/>
          <p:cNvSpPr/>
          <p:nvPr/>
        </p:nvSpPr>
        <p:spPr>
          <a:xfrm>
            <a:off x="7692840" y="3294000"/>
            <a:ext cx="112716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Trading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Gary Hickerson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"/>
          <p:cNvSpPr/>
          <p:nvPr/>
        </p:nvSpPr>
        <p:spPr>
          <a:xfrm>
            <a:off x="1716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1712880" y="3294000"/>
            <a:ext cx="117792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Freight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George McClellan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322740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3176280" y="3294000"/>
            <a:ext cx="12733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Risk Markets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Jere Overdyke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47401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4724280" y="3294000"/>
            <a:ext cx="120312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&amp; Middle East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Rick Bergsieker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621828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6357960" y="3294000"/>
            <a:ext cx="89208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Eric Gonzales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209520" y="3279600"/>
            <a:ext cx="1200240" cy="7527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288720" y="3294000"/>
            <a:ext cx="1012680" cy="6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 &amp;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John Nowlan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0" name=""/>
          <p:cNvGrpSpPr/>
          <p:nvPr/>
        </p:nvGrpSpPr>
        <p:grpSpPr>
          <a:xfrm>
            <a:off x="38160" y="4833720"/>
            <a:ext cx="1200240" cy="1103400"/>
            <a:chOff x="38160" y="4833720"/>
            <a:chExt cx="1200240" cy="1103400"/>
          </a:xfrm>
        </p:grpSpPr>
        <p:sp>
          <p:nvSpPr>
            <p:cNvPr id="551" name=""/>
            <p:cNvSpPr/>
            <p:nvPr/>
          </p:nvSpPr>
          <p:spPr>
            <a:xfrm flipV="1">
              <a:off x="638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38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144720" y="5199120"/>
              <a:ext cx="9871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Dan Reck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4" name=""/>
          <p:cNvGrpSpPr/>
          <p:nvPr/>
        </p:nvGrpSpPr>
        <p:grpSpPr>
          <a:xfrm>
            <a:off x="1341360" y="4833720"/>
            <a:ext cx="1200240" cy="1103400"/>
            <a:chOff x="1341360" y="4833720"/>
            <a:chExt cx="1200240" cy="1103400"/>
          </a:xfrm>
        </p:grpSpPr>
        <p:sp>
          <p:nvSpPr>
            <p:cNvPr id="555" name=""/>
            <p:cNvSpPr/>
            <p:nvPr/>
          </p:nvSpPr>
          <p:spPr>
            <a:xfrm flipV="1">
              <a:off x="19414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13413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1508040" y="5199120"/>
              <a:ext cx="8665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Tawney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8" name=""/>
          <p:cNvGrpSpPr/>
          <p:nvPr/>
        </p:nvGrpSpPr>
        <p:grpSpPr>
          <a:xfrm>
            <a:off x="3924000" y="4833720"/>
            <a:ext cx="1266840" cy="1103400"/>
            <a:chOff x="3924000" y="4833720"/>
            <a:chExt cx="1266840" cy="1103400"/>
          </a:xfrm>
        </p:grpSpPr>
        <p:sp>
          <p:nvSpPr>
            <p:cNvPr id="559" name=""/>
            <p:cNvSpPr/>
            <p:nvPr/>
          </p:nvSpPr>
          <p:spPr>
            <a:xfrm flipV="1">
              <a:off x="45576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39574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3924000" y="5199120"/>
              <a:ext cx="1266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Finance &amp; Structure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Larry Lawyer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2" name=""/>
          <p:cNvGrpSpPr/>
          <p:nvPr/>
        </p:nvGrpSpPr>
        <p:grpSpPr>
          <a:xfrm>
            <a:off x="5286240" y="4833720"/>
            <a:ext cx="1200240" cy="1103400"/>
            <a:chOff x="5286240" y="4833720"/>
            <a:chExt cx="1200240" cy="1103400"/>
          </a:xfrm>
        </p:grpSpPr>
        <p:sp>
          <p:nvSpPr>
            <p:cNvPr id="563" name=""/>
            <p:cNvSpPr/>
            <p:nvPr/>
          </p:nvSpPr>
          <p:spPr>
            <a:xfrm flipV="1">
              <a:off x="58863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528624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5481720" y="5199120"/>
              <a:ext cx="8092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Accounting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Brent Price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&amp; CAO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6" name=""/>
          <p:cNvGrpSpPr/>
          <p:nvPr/>
        </p:nvGrpSpPr>
        <p:grpSpPr>
          <a:xfrm>
            <a:off x="6581880" y="4833720"/>
            <a:ext cx="1199880" cy="1103400"/>
            <a:chOff x="6581880" y="4833720"/>
            <a:chExt cx="1199880" cy="1103400"/>
          </a:xfrm>
        </p:grpSpPr>
        <p:sp>
          <p:nvSpPr>
            <p:cNvPr id="567" name=""/>
            <p:cNvSpPr/>
            <p:nvPr/>
          </p:nvSpPr>
          <p:spPr>
            <a:xfrm flipV="1">
              <a:off x="71802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6581880" y="518472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6587640" y="5199120"/>
              <a:ext cx="118440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Human Resources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Cindy Skinner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Sr. 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70" name=""/>
          <p:cNvGrpSpPr/>
          <p:nvPr/>
        </p:nvGrpSpPr>
        <p:grpSpPr>
          <a:xfrm>
            <a:off x="7877160" y="4833720"/>
            <a:ext cx="1200240" cy="1103400"/>
            <a:chOff x="7877160" y="4833720"/>
            <a:chExt cx="1200240" cy="1103400"/>
          </a:xfrm>
        </p:grpSpPr>
        <p:sp>
          <p:nvSpPr>
            <p:cNvPr id="571" name=""/>
            <p:cNvSpPr/>
            <p:nvPr/>
          </p:nvSpPr>
          <p:spPr>
            <a:xfrm flipV="1">
              <a:off x="84772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787716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8005680" y="5199120"/>
              <a:ext cx="9428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Legal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Haedicke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MD &amp; GC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4" name=""/>
          <p:cNvSpPr/>
          <p:nvPr/>
        </p:nvSpPr>
        <p:spPr>
          <a:xfrm>
            <a:off x="4572000" y="2532240"/>
            <a:ext cx="0" cy="180180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345960" y="425448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345960" y="234936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7" name=""/>
          <p:cNvGrpSpPr/>
          <p:nvPr/>
        </p:nvGrpSpPr>
        <p:grpSpPr>
          <a:xfrm>
            <a:off x="2448000" y="1447920"/>
            <a:ext cx="4248000" cy="1028520"/>
            <a:chOff x="2448000" y="1447920"/>
            <a:chExt cx="4248000" cy="1028520"/>
          </a:xfrm>
        </p:grpSpPr>
        <p:sp>
          <p:nvSpPr>
            <p:cNvPr id="578" name=""/>
            <p:cNvSpPr/>
            <p:nvPr/>
          </p:nvSpPr>
          <p:spPr>
            <a:xfrm>
              <a:off x="2448000" y="1447920"/>
              <a:ext cx="4248000" cy="10285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2559240" y="1558800"/>
              <a:ext cx="402552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 of the Chairman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Mike McConnell - President &amp; Chief Executive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Jeff Shankman - Chief Operating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B1021C-2AA2-4A8C-ABD3-1CEDA8FB9678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1" name=""/>
          <p:cNvSpPr/>
          <p:nvPr/>
        </p:nvSpPr>
        <p:spPr>
          <a:xfrm>
            <a:off x="1895400" y="933480"/>
            <a:ext cx="5324400" cy="2857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685800" y="198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/>
          </p:nvPr>
        </p:nvSpPr>
        <p:spPr>
          <a:xfrm>
            <a:off x="601200" y="3960360"/>
            <a:ext cx="4173480" cy="255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market maker 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 and services, producer finance, eCommerce and OTC markets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Combines producer finance, marketing, trading, transportation and emissions technology to provide services to its customers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4" name=""/>
          <p:cNvGrpSpPr/>
          <p:nvPr/>
        </p:nvGrpSpPr>
        <p:grpSpPr>
          <a:xfrm>
            <a:off x="1909800" y="958680"/>
            <a:ext cx="5271840" cy="2767320"/>
            <a:chOff x="1909800" y="958680"/>
            <a:chExt cx="5271840" cy="2767320"/>
          </a:xfrm>
        </p:grpSpPr>
        <p:sp>
          <p:nvSpPr>
            <p:cNvPr id="585" name=""/>
            <p:cNvSpPr/>
            <p:nvPr/>
          </p:nvSpPr>
          <p:spPr>
            <a:xfrm>
              <a:off x="4158720" y="959400"/>
              <a:ext cx="3022920" cy="166428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1917000" y="9586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2851560" y="2446200"/>
              <a:ext cx="847440" cy="123336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2973600" y="338652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2968920" y="364176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3205800" y="247212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3071520" y="24480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2903760" y="234360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2817000" y="22845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2787120" y="22647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2975400" y="231876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3106800" y="234360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3205800" y="238104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3216240" y="2404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2904480" y="222768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2988360" y="229896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2892600" y="22017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291780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2933640" y="222264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2959560" y="22546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2973600" y="22705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3000600" y="227664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3009960" y="22870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2839320" y="22406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2946600" y="20343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2982960" y="19173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3157200" y="17186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3160080" y="178992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2809440" y="13406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2869200" y="13539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2872080" y="15386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6" name=""/>
            <p:cNvSpPr/>
            <p:nvPr/>
          </p:nvSpPr>
          <p:spPr>
            <a:xfrm>
              <a:off x="2837160" y="16340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7" name=""/>
            <p:cNvSpPr/>
            <p:nvPr/>
          </p:nvSpPr>
          <p:spPr>
            <a:xfrm>
              <a:off x="3248640" y="167400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2745000" y="12171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2924280" y="11242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2692080" y="9601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1" name=""/>
            <p:cNvSpPr/>
            <p:nvPr/>
          </p:nvSpPr>
          <p:spPr>
            <a:xfrm>
              <a:off x="2169720" y="9612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2" name=""/>
            <p:cNvSpPr/>
            <p:nvPr/>
          </p:nvSpPr>
          <p:spPr>
            <a:xfrm>
              <a:off x="1909800" y="160524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1996200" y="16945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3314160" y="9601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3883680" y="11998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6" name=""/>
            <p:cNvSpPr/>
            <p:nvPr/>
          </p:nvSpPr>
          <p:spPr>
            <a:xfrm>
              <a:off x="4010400" y="2003760"/>
              <a:ext cx="1248480" cy="12405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7" name=""/>
            <p:cNvSpPr/>
            <p:nvPr/>
          </p:nvSpPr>
          <p:spPr>
            <a:xfrm>
              <a:off x="4871160" y="138060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4955040" y="13381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5117400" y="284256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6012720" y="242892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6072480" y="260136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2" name=""/>
            <p:cNvSpPr/>
            <p:nvPr/>
          </p:nvSpPr>
          <p:spPr>
            <a:xfrm>
              <a:off x="6097680" y="262116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6123600" y="266040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5778720" y="248868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6304680" y="23194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6513480" y="222768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7" name=""/>
            <p:cNvSpPr/>
            <p:nvPr/>
          </p:nvSpPr>
          <p:spPr>
            <a:xfrm>
              <a:off x="6683040" y="206676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6731640" y="20592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6709320" y="191196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6870600" y="18230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6652440" y="21992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2" name=""/>
            <p:cNvSpPr/>
            <p:nvPr/>
          </p:nvSpPr>
          <p:spPr>
            <a:xfrm>
              <a:off x="6679440" y="21718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6975000" y="18536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7002000" y="18230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7047000" y="18079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7089840" y="178920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7" name=""/>
            <p:cNvSpPr/>
            <p:nvPr/>
          </p:nvSpPr>
          <p:spPr>
            <a:xfrm>
              <a:off x="6825960" y="15793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8" name=""/>
            <p:cNvSpPr/>
            <p:nvPr/>
          </p:nvSpPr>
          <p:spPr>
            <a:xfrm>
              <a:off x="6904080" y="16016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5211720" y="10670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4195080" y="148176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4502880" y="15660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2" name=""/>
            <p:cNvSpPr/>
            <p:nvPr/>
          </p:nvSpPr>
          <p:spPr>
            <a:xfrm>
              <a:off x="4528080" y="15526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3" name=""/>
            <p:cNvSpPr/>
            <p:nvPr/>
          </p:nvSpPr>
          <p:spPr>
            <a:xfrm>
              <a:off x="4528080" y="15861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4208400" y="14749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4141080" y="157536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4484160" y="187956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7" name=""/>
            <p:cNvSpPr/>
            <p:nvPr/>
          </p:nvSpPr>
          <p:spPr>
            <a:xfrm>
              <a:off x="4477680" y="19173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8" name=""/>
            <p:cNvSpPr/>
            <p:nvPr/>
          </p:nvSpPr>
          <p:spPr>
            <a:xfrm>
              <a:off x="4555080" y="19796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4712760" y="19796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4756680" y="20343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4914000" y="20343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2" name=""/>
            <p:cNvSpPr/>
            <p:nvPr/>
          </p:nvSpPr>
          <p:spPr>
            <a:xfrm>
              <a:off x="4372560" y="19465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4830120" y="20160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4800240" y="19605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4799520" y="197568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4481640" y="25880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6388560" y="282096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6693480" y="283032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6812640" y="326016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6960960" y="336240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6061320" y="25549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6245640" y="27414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6409800" y="277632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6436800" y="277632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6590880" y="277632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6616080" y="276876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6493680" y="27968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8" name=""/>
            <p:cNvSpPr/>
            <p:nvPr/>
          </p:nvSpPr>
          <p:spPr>
            <a:xfrm>
              <a:off x="6575040" y="278208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6715800" y="276156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0" name=""/>
            <p:cNvSpPr/>
            <p:nvPr/>
          </p:nvSpPr>
          <p:spPr>
            <a:xfrm>
              <a:off x="6766200" y="273564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1" name=""/>
            <p:cNvSpPr/>
            <p:nvPr/>
          </p:nvSpPr>
          <p:spPr>
            <a:xfrm>
              <a:off x="6245640" y="26701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287760" y="26874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383880" y="27586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308280" y="2533320"/>
              <a:ext cx="191160" cy="17892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6490080" y="26186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6644160" y="261216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6618960" y="26956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6654240" y="26899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6590880" y="267516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0" name=""/>
            <p:cNvSpPr/>
            <p:nvPr/>
          </p:nvSpPr>
          <p:spPr>
            <a:xfrm>
              <a:off x="6642000" y="266868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699960" y="26460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790320" y="265860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707520" y="265104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6507720" y="234360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462000" y="24645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516360" y="243000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6590880" y="244548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546960" y="245556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6546240" y="248868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7025400" y="271080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1" name=""/>
            <p:cNvSpPr/>
            <p:nvPr/>
          </p:nvSpPr>
          <p:spPr>
            <a:xfrm>
              <a:off x="6995520" y="26791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2" name=""/>
            <p:cNvSpPr/>
            <p:nvPr/>
          </p:nvSpPr>
          <p:spPr>
            <a:xfrm>
              <a:off x="7071840" y="26874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3" name=""/>
            <p:cNvSpPr/>
            <p:nvPr/>
          </p:nvSpPr>
          <p:spPr>
            <a:xfrm>
              <a:off x="7142040" y="273564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4" name=""/>
          <p:cNvSpPr/>
          <p:nvPr/>
        </p:nvSpPr>
        <p:spPr>
          <a:xfrm>
            <a:off x="4656240" y="16923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6759720" y="3033720"/>
            <a:ext cx="698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2341440" y="193680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6629400" y="1974960"/>
            <a:ext cx="7128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8" name=""/>
          <p:cNvSpPr/>
          <p:nvPr/>
        </p:nvSpPr>
        <p:spPr>
          <a:xfrm>
            <a:off x="6373800" y="2104920"/>
            <a:ext cx="71280" cy="716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840" bIns="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9" name=""/>
          <p:cNvSpPr/>
          <p:nvPr/>
        </p:nvSpPr>
        <p:spPr>
          <a:xfrm>
            <a:off x="6141960" y="2548080"/>
            <a:ext cx="71640" cy="7128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4480" bIns="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5145120" y="3960720"/>
            <a:ext cx="3951360" cy="25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business via electronic platform on EnronOnline. Currently making markets in emissions, coal and freight online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Conduit into transportation market making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Asian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"/>
          <p:cNvSpPr/>
          <p:nvPr/>
        </p:nvSpPr>
        <p:spPr>
          <a:xfrm>
            <a:off x="4732200" y="31179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5713560" y="225108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3" name=""/>
          <p:cNvSpPr/>
          <p:nvPr/>
        </p:nvSpPr>
        <p:spPr>
          <a:xfrm>
            <a:off x="6799320" y="200340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4" name=""/>
          <p:cNvSpPr/>
          <p:nvPr/>
        </p:nvSpPr>
        <p:spPr>
          <a:xfrm>
            <a:off x="2579760" y="20797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"/>
          <p:cNvSpPr/>
          <p:nvPr/>
        </p:nvSpPr>
        <p:spPr>
          <a:xfrm>
            <a:off x="2897280" y="192096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3062160" y="249876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4275000" y="1730520"/>
            <a:ext cx="7164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5202360" y="2225520"/>
            <a:ext cx="71280" cy="69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7372440" y="1738440"/>
            <a:ext cx="1495440" cy="10000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7729560" y="1809720"/>
            <a:ext cx="1069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7504200" y="2363760"/>
            <a:ext cx="234720" cy="2221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360" bIns="27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2951280" y="181620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2498760" y="2082960"/>
            <a:ext cx="128520" cy="12204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4218120" y="15732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2765520" y="203508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6975360" y="3130560"/>
            <a:ext cx="12888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7" name=""/>
          <p:cNvSpPr/>
          <p:nvPr/>
        </p:nvSpPr>
        <p:spPr>
          <a:xfrm>
            <a:off x="6799320" y="193500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"/>
          <p:cNvSpPr/>
          <p:nvPr/>
        </p:nvSpPr>
        <p:spPr>
          <a:xfrm>
            <a:off x="6127920" y="25160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4432320" y="160164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"/>
          <p:cNvSpPr/>
          <p:nvPr/>
        </p:nvSpPr>
        <p:spPr>
          <a:xfrm>
            <a:off x="4737240" y="3073320"/>
            <a:ext cx="128520" cy="1224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5760" bIns="-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420840" y="44146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420840" y="52182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4954680" y="51134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4954680" y="5713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C9385A-8697-4858-BF7C-5C5D4AAF6E7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0" name=""/>
          <p:cNvSpPr/>
          <p:nvPr/>
        </p:nvSpPr>
        <p:spPr>
          <a:xfrm>
            <a:off x="601560" y="3970440"/>
            <a:ext cx="38102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 global Enron network of LNG supplies, transportation, terminals and markets to maximize optionality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Gaining access to a broader network of terminals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5154480" y="3970440"/>
            <a:ext cx="3810240" cy="20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optimizing the use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 Lakshmi, Hoegh Galleon and Excalibur LNG vessels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online market making network and creating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Asian hub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1895400" y="934920"/>
            <a:ext cx="5324400" cy="285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43" name=""/>
          <p:cNvGrpSpPr/>
          <p:nvPr/>
        </p:nvGrpSpPr>
        <p:grpSpPr>
          <a:xfrm>
            <a:off x="1909800" y="960480"/>
            <a:ext cx="5271840" cy="2766960"/>
            <a:chOff x="1909800" y="960480"/>
            <a:chExt cx="5271840" cy="2766960"/>
          </a:xfrm>
        </p:grpSpPr>
        <p:sp>
          <p:nvSpPr>
            <p:cNvPr id="744" name=""/>
            <p:cNvSpPr/>
            <p:nvPr/>
          </p:nvSpPr>
          <p:spPr>
            <a:xfrm>
              <a:off x="4158720" y="96120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1917000" y="9604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6" name=""/>
            <p:cNvSpPr/>
            <p:nvPr/>
          </p:nvSpPr>
          <p:spPr>
            <a:xfrm>
              <a:off x="2851560" y="244800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2973600" y="338796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2968920" y="364320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3205800" y="247356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3071520" y="24498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2903760" y="234504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2817000" y="22863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3" name=""/>
            <p:cNvSpPr/>
            <p:nvPr/>
          </p:nvSpPr>
          <p:spPr>
            <a:xfrm>
              <a:off x="2787120" y="22665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2975400" y="232020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5" name=""/>
            <p:cNvSpPr/>
            <p:nvPr/>
          </p:nvSpPr>
          <p:spPr>
            <a:xfrm>
              <a:off x="3106800" y="234504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3205800" y="238248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3216240" y="24066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8" name=""/>
            <p:cNvSpPr/>
            <p:nvPr/>
          </p:nvSpPr>
          <p:spPr>
            <a:xfrm>
              <a:off x="2904480" y="222912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2988360" y="23004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2892600" y="22035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1" name=""/>
            <p:cNvSpPr/>
            <p:nvPr/>
          </p:nvSpPr>
          <p:spPr>
            <a:xfrm>
              <a:off x="291780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2933640" y="222408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2959560" y="22564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2973600" y="22723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3000600" y="227808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3009960" y="22888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2839320" y="22424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8" name=""/>
            <p:cNvSpPr/>
            <p:nvPr/>
          </p:nvSpPr>
          <p:spPr>
            <a:xfrm>
              <a:off x="2946600" y="20361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9" name=""/>
            <p:cNvSpPr/>
            <p:nvPr/>
          </p:nvSpPr>
          <p:spPr>
            <a:xfrm>
              <a:off x="2982960" y="19191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3157200" y="17204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1" name=""/>
            <p:cNvSpPr/>
            <p:nvPr/>
          </p:nvSpPr>
          <p:spPr>
            <a:xfrm>
              <a:off x="3160080" y="179136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2" name=""/>
            <p:cNvSpPr/>
            <p:nvPr/>
          </p:nvSpPr>
          <p:spPr>
            <a:xfrm>
              <a:off x="2809440" y="13424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3" name=""/>
            <p:cNvSpPr/>
            <p:nvPr/>
          </p:nvSpPr>
          <p:spPr>
            <a:xfrm>
              <a:off x="2869200" y="13557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4" name=""/>
            <p:cNvSpPr/>
            <p:nvPr/>
          </p:nvSpPr>
          <p:spPr>
            <a:xfrm>
              <a:off x="2872080" y="15404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2837160" y="16358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3248640" y="167544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2745000" y="12189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2924280" y="11260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2692080" y="9619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2169720" y="9630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1" name=""/>
            <p:cNvSpPr/>
            <p:nvPr/>
          </p:nvSpPr>
          <p:spPr>
            <a:xfrm>
              <a:off x="1909800" y="160668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2" name=""/>
            <p:cNvSpPr/>
            <p:nvPr/>
          </p:nvSpPr>
          <p:spPr>
            <a:xfrm>
              <a:off x="1996200" y="16963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3" name=""/>
            <p:cNvSpPr/>
            <p:nvPr/>
          </p:nvSpPr>
          <p:spPr>
            <a:xfrm>
              <a:off x="3314160" y="9619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4" name=""/>
            <p:cNvSpPr/>
            <p:nvPr/>
          </p:nvSpPr>
          <p:spPr>
            <a:xfrm>
              <a:off x="3883680" y="12016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5" name=""/>
            <p:cNvSpPr/>
            <p:nvPr/>
          </p:nvSpPr>
          <p:spPr>
            <a:xfrm>
              <a:off x="4010400" y="200556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4871160" y="138204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4955040" y="13399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5117400" y="284400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6012720" y="243036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6072480" y="2602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6097680" y="262260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2" name=""/>
            <p:cNvSpPr/>
            <p:nvPr/>
          </p:nvSpPr>
          <p:spPr>
            <a:xfrm>
              <a:off x="6123600" y="266184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3" name=""/>
            <p:cNvSpPr/>
            <p:nvPr/>
          </p:nvSpPr>
          <p:spPr>
            <a:xfrm>
              <a:off x="5778720" y="249012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4" name=""/>
            <p:cNvSpPr/>
            <p:nvPr/>
          </p:nvSpPr>
          <p:spPr>
            <a:xfrm>
              <a:off x="6304680" y="23212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5" name=""/>
            <p:cNvSpPr/>
            <p:nvPr/>
          </p:nvSpPr>
          <p:spPr>
            <a:xfrm>
              <a:off x="6513480" y="222912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6" name=""/>
            <p:cNvSpPr/>
            <p:nvPr/>
          </p:nvSpPr>
          <p:spPr>
            <a:xfrm>
              <a:off x="6683040" y="206820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6731640" y="20610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6709320" y="191340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6870600" y="18248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665244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6679440" y="21736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6975000" y="18554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3" name=""/>
            <p:cNvSpPr/>
            <p:nvPr/>
          </p:nvSpPr>
          <p:spPr>
            <a:xfrm>
              <a:off x="7002000" y="18248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4" name=""/>
            <p:cNvSpPr/>
            <p:nvPr/>
          </p:nvSpPr>
          <p:spPr>
            <a:xfrm>
              <a:off x="7047000" y="18097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5" name=""/>
            <p:cNvSpPr/>
            <p:nvPr/>
          </p:nvSpPr>
          <p:spPr>
            <a:xfrm>
              <a:off x="7089840" y="179064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6" name=""/>
            <p:cNvSpPr/>
            <p:nvPr/>
          </p:nvSpPr>
          <p:spPr>
            <a:xfrm>
              <a:off x="6825960" y="15811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7" name=""/>
            <p:cNvSpPr/>
            <p:nvPr/>
          </p:nvSpPr>
          <p:spPr>
            <a:xfrm>
              <a:off x="6904080" y="16034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8" name=""/>
            <p:cNvSpPr/>
            <p:nvPr/>
          </p:nvSpPr>
          <p:spPr>
            <a:xfrm>
              <a:off x="5211720" y="10688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9" name=""/>
            <p:cNvSpPr/>
            <p:nvPr/>
          </p:nvSpPr>
          <p:spPr>
            <a:xfrm>
              <a:off x="4195080" y="148320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0" name=""/>
            <p:cNvSpPr/>
            <p:nvPr/>
          </p:nvSpPr>
          <p:spPr>
            <a:xfrm>
              <a:off x="4502880" y="15678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1" name=""/>
            <p:cNvSpPr/>
            <p:nvPr/>
          </p:nvSpPr>
          <p:spPr>
            <a:xfrm>
              <a:off x="4528080" y="15544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2" name=""/>
            <p:cNvSpPr/>
            <p:nvPr/>
          </p:nvSpPr>
          <p:spPr>
            <a:xfrm>
              <a:off x="4528080" y="15879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3" name=""/>
            <p:cNvSpPr/>
            <p:nvPr/>
          </p:nvSpPr>
          <p:spPr>
            <a:xfrm>
              <a:off x="4208400" y="14767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4" name=""/>
            <p:cNvSpPr/>
            <p:nvPr/>
          </p:nvSpPr>
          <p:spPr>
            <a:xfrm>
              <a:off x="4141080" y="157680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5" name=""/>
            <p:cNvSpPr/>
            <p:nvPr/>
          </p:nvSpPr>
          <p:spPr>
            <a:xfrm>
              <a:off x="4484160" y="188100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4477680" y="19191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7" name=""/>
            <p:cNvSpPr/>
            <p:nvPr/>
          </p:nvSpPr>
          <p:spPr>
            <a:xfrm>
              <a:off x="4555080" y="19814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8" name=""/>
            <p:cNvSpPr/>
            <p:nvPr/>
          </p:nvSpPr>
          <p:spPr>
            <a:xfrm>
              <a:off x="4712760" y="19814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9" name=""/>
            <p:cNvSpPr/>
            <p:nvPr/>
          </p:nvSpPr>
          <p:spPr>
            <a:xfrm>
              <a:off x="4756680" y="20361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4914000" y="20361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4372560" y="19483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4830120" y="20178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4800240" y="19623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4799520" y="197712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4481640" y="25898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6" name=""/>
            <p:cNvSpPr/>
            <p:nvPr/>
          </p:nvSpPr>
          <p:spPr>
            <a:xfrm>
              <a:off x="6388560" y="282240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7" name=""/>
            <p:cNvSpPr/>
            <p:nvPr/>
          </p:nvSpPr>
          <p:spPr>
            <a:xfrm>
              <a:off x="6693480" y="28317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8" name=""/>
            <p:cNvSpPr/>
            <p:nvPr/>
          </p:nvSpPr>
          <p:spPr>
            <a:xfrm>
              <a:off x="6812640" y="326160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9" name=""/>
            <p:cNvSpPr/>
            <p:nvPr/>
          </p:nvSpPr>
          <p:spPr>
            <a:xfrm>
              <a:off x="6960960" y="336384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0" name=""/>
            <p:cNvSpPr/>
            <p:nvPr/>
          </p:nvSpPr>
          <p:spPr>
            <a:xfrm>
              <a:off x="6061320" y="25567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1" name=""/>
            <p:cNvSpPr/>
            <p:nvPr/>
          </p:nvSpPr>
          <p:spPr>
            <a:xfrm>
              <a:off x="6245640" y="27432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6409800" y="277776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6436800" y="277776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6590880" y="277776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6616080" y="27702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6493680" y="27986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6575040" y="278352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8" name=""/>
            <p:cNvSpPr/>
            <p:nvPr/>
          </p:nvSpPr>
          <p:spPr>
            <a:xfrm>
              <a:off x="6715800" y="276300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9" name=""/>
            <p:cNvSpPr/>
            <p:nvPr/>
          </p:nvSpPr>
          <p:spPr>
            <a:xfrm>
              <a:off x="6766200" y="273708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0" name=""/>
            <p:cNvSpPr/>
            <p:nvPr/>
          </p:nvSpPr>
          <p:spPr>
            <a:xfrm>
              <a:off x="6245640" y="26719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1" name=""/>
            <p:cNvSpPr/>
            <p:nvPr/>
          </p:nvSpPr>
          <p:spPr>
            <a:xfrm>
              <a:off x="6287760" y="26892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2" name=""/>
            <p:cNvSpPr/>
            <p:nvPr/>
          </p:nvSpPr>
          <p:spPr>
            <a:xfrm>
              <a:off x="6383880" y="27604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3" name=""/>
            <p:cNvSpPr/>
            <p:nvPr/>
          </p:nvSpPr>
          <p:spPr>
            <a:xfrm>
              <a:off x="6308280" y="253512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4" name=""/>
            <p:cNvSpPr/>
            <p:nvPr/>
          </p:nvSpPr>
          <p:spPr>
            <a:xfrm>
              <a:off x="6490080" y="26204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5" name=""/>
            <p:cNvSpPr/>
            <p:nvPr/>
          </p:nvSpPr>
          <p:spPr>
            <a:xfrm>
              <a:off x="6644160" y="261360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6618960" y="26974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6654240" y="26917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6590880" y="267660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6642000" y="267012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6699960" y="26478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6790320" y="266004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2" name=""/>
            <p:cNvSpPr/>
            <p:nvPr/>
          </p:nvSpPr>
          <p:spPr>
            <a:xfrm>
              <a:off x="6707520" y="265248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3" name=""/>
            <p:cNvSpPr/>
            <p:nvPr/>
          </p:nvSpPr>
          <p:spPr>
            <a:xfrm>
              <a:off x="6507720" y="234504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4" name=""/>
            <p:cNvSpPr/>
            <p:nvPr/>
          </p:nvSpPr>
          <p:spPr>
            <a:xfrm>
              <a:off x="6462000" y="24663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5" name=""/>
            <p:cNvSpPr/>
            <p:nvPr/>
          </p:nvSpPr>
          <p:spPr>
            <a:xfrm>
              <a:off x="6516360" y="243144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6" name=""/>
            <p:cNvSpPr/>
            <p:nvPr/>
          </p:nvSpPr>
          <p:spPr>
            <a:xfrm>
              <a:off x="6590880" y="244692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6546960" y="245700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6546240" y="249012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7025400" y="271224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6995520" y="26809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7071840" y="26892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7142040" y="273708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3" name=""/>
          <p:cNvSpPr/>
          <p:nvPr/>
        </p:nvSpPr>
        <p:spPr>
          <a:xfrm>
            <a:off x="7372440" y="1738440"/>
            <a:ext cx="1495440" cy="113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7728480" y="1809720"/>
            <a:ext cx="10022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Areas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2624040" y="20876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66" name=""/>
          <p:cNvGrpSpPr/>
          <p:nvPr/>
        </p:nvGrpSpPr>
        <p:grpSpPr>
          <a:xfrm>
            <a:off x="5303880" y="2490840"/>
            <a:ext cx="336240" cy="214200"/>
            <a:chOff x="5303880" y="2490840"/>
            <a:chExt cx="336240" cy="214200"/>
          </a:xfrm>
        </p:grpSpPr>
        <p:grpSp>
          <p:nvGrpSpPr>
            <p:cNvPr id="867" name=""/>
            <p:cNvGrpSpPr/>
            <p:nvPr/>
          </p:nvGrpSpPr>
          <p:grpSpPr>
            <a:xfrm>
              <a:off x="5436360" y="2490840"/>
              <a:ext cx="203760" cy="126720"/>
              <a:chOff x="5436360" y="2490840"/>
              <a:chExt cx="203760" cy="126720"/>
            </a:xfrm>
          </p:grpSpPr>
          <p:sp>
            <p:nvSpPr>
              <p:cNvPr id="868" name=""/>
              <p:cNvSpPr/>
              <p:nvPr/>
            </p:nvSpPr>
            <p:spPr>
              <a:xfrm flipH="1">
                <a:off x="5575680" y="24908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 flipH="1">
                <a:off x="5592600" y="2510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 flipH="1">
                <a:off x="5578920" y="2522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 flipH="1">
                <a:off x="5538240" y="2494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 flipH="1">
                <a:off x="5498280" y="2511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 flipH="1">
                <a:off x="5471640" y="25279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 flipH="1">
                <a:off x="5533560" y="25131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 flipH="1">
                <a:off x="5499720" y="25437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 flipH="1">
                <a:off x="5448240" y="25423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 flipH="1">
                <a:off x="5465880" y="25448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 flipH="1">
                <a:off x="5436000" y="25660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79" name=""/>
            <p:cNvGrpSpPr/>
            <p:nvPr/>
          </p:nvGrpSpPr>
          <p:grpSpPr>
            <a:xfrm>
              <a:off x="5303880" y="2594880"/>
              <a:ext cx="305640" cy="110160"/>
              <a:chOff x="5303880" y="2594880"/>
              <a:chExt cx="305640" cy="110160"/>
            </a:xfrm>
          </p:grpSpPr>
          <p:sp>
            <p:nvSpPr>
              <p:cNvPr id="880" name=""/>
              <p:cNvSpPr/>
              <p:nvPr/>
            </p:nvSpPr>
            <p:spPr>
              <a:xfrm>
                <a:off x="5303880" y="25948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881" name=""/>
              <p:cNvGrpSpPr/>
              <p:nvPr/>
            </p:nvGrpSpPr>
            <p:grpSpPr>
              <a:xfrm>
                <a:off x="5351760" y="2673000"/>
                <a:ext cx="192600" cy="7200"/>
                <a:chOff x="5351760" y="2673000"/>
                <a:chExt cx="192600" cy="7200"/>
              </a:xfrm>
            </p:grpSpPr>
            <p:grpSp>
              <p:nvGrpSpPr>
                <p:cNvPr id="882" name=""/>
                <p:cNvGrpSpPr/>
                <p:nvPr/>
              </p:nvGrpSpPr>
              <p:grpSpPr>
                <a:xfrm>
                  <a:off x="5351760" y="2673000"/>
                  <a:ext cx="41760" cy="7200"/>
                  <a:chOff x="5351760" y="2673000"/>
                  <a:chExt cx="41760" cy="7200"/>
                </a:xfrm>
              </p:grpSpPr>
              <p:sp>
                <p:nvSpPr>
                  <p:cNvPr id="883" name=""/>
                  <p:cNvSpPr/>
                  <p:nvPr/>
                </p:nvSpPr>
                <p:spPr>
                  <a:xfrm>
                    <a:off x="53863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4" name=""/>
                  <p:cNvSpPr/>
                  <p:nvPr/>
                </p:nvSpPr>
                <p:spPr>
                  <a:xfrm>
                    <a:off x="536868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5" name=""/>
                  <p:cNvSpPr/>
                  <p:nvPr/>
                </p:nvSpPr>
                <p:spPr>
                  <a:xfrm>
                    <a:off x="53517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886" name=""/>
                <p:cNvGrpSpPr/>
                <p:nvPr/>
              </p:nvGrpSpPr>
              <p:grpSpPr>
                <a:xfrm>
                  <a:off x="5502600" y="2673000"/>
                  <a:ext cx="41760" cy="7200"/>
                  <a:chOff x="5502600" y="2673000"/>
                  <a:chExt cx="41760" cy="7200"/>
                </a:xfrm>
              </p:grpSpPr>
              <p:sp>
                <p:nvSpPr>
                  <p:cNvPr id="887" name=""/>
                  <p:cNvSpPr/>
                  <p:nvPr/>
                </p:nvSpPr>
                <p:spPr>
                  <a:xfrm>
                    <a:off x="55371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8" name=""/>
                  <p:cNvSpPr/>
                  <p:nvPr/>
                </p:nvSpPr>
                <p:spPr>
                  <a:xfrm>
                    <a:off x="55195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889" name=""/>
                  <p:cNvSpPr/>
                  <p:nvPr/>
                </p:nvSpPr>
                <p:spPr>
                  <a:xfrm>
                    <a:off x="550260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890" name=""/>
          <p:cNvGrpSpPr/>
          <p:nvPr/>
        </p:nvGrpSpPr>
        <p:grpSpPr>
          <a:xfrm>
            <a:off x="5570640" y="2709720"/>
            <a:ext cx="336240" cy="214560"/>
            <a:chOff x="5570640" y="2709720"/>
            <a:chExt cx="336240" cy="214560"/>
          </a:xfrm>
        </p:grpSpPr>
        <p:grpSp>
          <p:nvGrpSpPr>
            <p:cNvPr id="891" name=""/>
            <p:cNvGrpSpPr/>
            <p:nvPr/>
          </p:nvGrpSpPr>
          <p:grpSpPr>
            <a:xfrm>
              <a:off x="5703120" y="2709720"/>
              <a:ext cx="203760" cy="126720"/>
              <a:chOff x="5703120" y="2709720"/>
              <a:chExt cx="203760" cy="126720"/>
            </a:xfrm>
          </p:grpSpPr>
          <p:sp>
            <p:nvSpPr>
              <p:cNvPr id="892" name=""/>
              <p:cNvSpPr/>
              <p:nvPr/>
            </p:nvSpPr>
            <p:spPr>
              <a:xfrm flipH="1">
                <a:off x="5842440" y="27097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 flipH="1">
                <a:off x="585936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4" name=""/>
              <p:cNvSpPr/>
              <p:nvPr/>
            </p:nvSpPr>
            <p:spPr>
              <a:xfrm flipH="1">
                <a:off x="5845680" y="27410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5" name=""/>
              <p:cNvSpPr/>
              <p:nvPr/>
            </p:nvSpPr>
            <p:spPr>
              <a:xfrm flipH="1">
                <a:off x="5805000" y="27133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6" name=""/>
              <p:cNvSpPr/>
              <p:nvPr/>
            </p:nvSpPr>
            <p:spPr>
              <a:xfrm flipH="1">
                <a:off x="5765040" y="2729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7" name=""/>
              <p:cNvSpPr/>
              <p:nvPr/>
            </p:nvSpPr>
            <p:spPr>
              <a:xfrm flipH="1">
                <a:off x="5738400" y="27468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8" name=""/>
              <p:cNvSpPr/>
              <p:nvPr/>
            </p:nvSpPr>
            <p:spPr>
              <a:xfrm flipH="1">
                <a:off x="5800320" y="27320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9" name=""/>
              <p:cNvSpPr/>
              <p:nvPr/>
            </p:nvSpPr>
            <p:spPr>
              <a:xfrm flipH="1">
                <a:off x="576648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0" name=""/>
              <p:cNvSpPr/>
              <p:nvPr/>
            </p:nvSpPr>
            <p:spPr>
              <a:xfrm flipH="1">
                <a:off x="5715000" y="27612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1" name=""/>
              <p:cNvSpPr/>
              <p:nvPr/>
            </p:nvSpPr>
            <p:spPr>
              <a:xfrm flipH="1">
                <a:off x="5732640" y="27637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2" name=""/>
              <p:cNvSpPr/>
              <p:nvPr/>
            </p:nvSpPr>
            <p:spPr>
              <a:xfrm flipH="1">
                <a:off x="5702760" y="27849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03" name=""/>
            <p:cNvGrpSpPr/>
            <p:nvPr/>
          </p:nvGrpSpPr>
          <p:grpSpPr>
            <a:xfrm>
              <a:off x="5570640" y="2814120"/>
              <a:ext cx="305640" cy="110160"/>
              <a:chOff x="5570640" y="2814120"/>
              <a:chExt cx="305640" cy="110160"/>
            </a:xfrm>
          </p:grpSpPr>
          <p:sp>
            <p:nvSpPr>
              <p:cNvPr id="904" name=""/>
              <p:cNvSpPr/>
              <p:nvPr/>
            </p:nvSpPr>
            <p:spPr>
              <a:xfrm>
                <a:off x="5570640" y="28141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05" name=""/>
              <p:cNvGrpSpPr/>
              <p:nvPr/>
            </p:nvGrpSpPr>
            <p:grpSpPr>
              <a:xfrm>
                <a:off x="5618520" y="2892240"/>
                <a:ext cx="192600" cy="7200"/>
                <a:chOff x="5618520" y="2892240"/>
                <a:chExt cx="192600" cy="7200"/>
              </a:xfrm>
            </p:grpSpPr>
            <p:grpSp>
              <p:nvGrpSpPr>
                <p:cNvPr id="906" name=""/>
                <p:cNvGrpSpPr/>
                <p:nvPr/>
              </p:nvGrpSpPr>
              <p:grpSpPr>
                <a:xfrm>
                  <a:off x="5618520" y="2892240"/>
                  <a:ext cx="41760" cy="7200"/>
                  <a:chOff x="5618520" y="2892240"/>
                  <a:chExt cx="41760" cy="7200"/>
                </a:xfrm>
              </p:grpSpPr>
              <p:sp>
                <p:nvSpPr>
                  <p:cNvPr id="907" name=""/>
                  <p:cNvSpPr/>
                  <p:nvPr/>
                </p:nvSpPr>
                <p:spPr>
                  <a:xfrm>
                    <a:off x="56530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8" name=""/>
                  <p:cNvSpPr/>
                  <p:nvPr/>
                </p:nvSpPr>
                <p:spPr>
                  <a:xfrm>
                    <a:off x="563544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09" name=""/>
                  <p:cNvSpPr/>
                  <p:nvPr/>
                </p:nvSpPr>
                <p:spPr>
                  <a:xfrm>
                    <a:off x="56185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10" name=""/>
                <p:cNvGrpSpPr/>
                <p:nvPr/>
              </p:nvGrpSpPr>
              <p:grpSpPr>
                <a:xfrm>
                  <a:off x="5769360" y="2892240"/>
                  <a:ext cx="41760" cy="7200"/>
                  <a:chOff x="5769360" y="2892240"/>
                  <a:chExt cx="41760" cy="7200"/>
                </a:xfrm>
              </p:grpSpPr>
              <p:sp>
                <p:nvSpPr>
                  <p:cNvPr id="911" name=""/>
                  <p:cNvSpPr/>
                  <p:nvPr/>
                </p:nvSpPr>
                <p:spPr>
                  <a:xfrm>
                    <a:off x="58039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2" name=""/>
                  <p:cNvSpPr/>
                  <p:nvPr/>
                </p:nvSpPr>
                <p:spPr>
                  <a:xfrm>
                    <a:off x="57862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3" name=""/>
                  <p:cNvSpPr/>
                  <p:nvPr/>
                </p:nvSpPr>
                <p:spPr>
                  <a:xfrm>
                    <a:off x="576936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14" name=""/>
          <p:cNvSpPr/>
          <p:nvPr/>
        </p:nvSpPr>
        <p:spPr>
          <a:xfrm>
            <a:off x="2843280" y="19828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"/>
          <p:cNvSpPr/>
          <p:nvPr/>
        </p:nvSpPr>
        <p:spPr>
          <a:xfrm>
            <a:off x="3024360" y="2274840"/>
            <a:ext cx="12348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916" name=""/>
          <p:cNvGrpSpPr/>
          <p:nvPr/>
        </p:nvGrpSpPr>
        <p:grpSpPr>
          <a:xfrm>
            <a:off x="3354480" y="1976400"/>
            <a:ext cx="336240" cy="214200"/>
            <a:chOff x="3354480" y="1976400"/>
            <a:chExt cx="336240" cy="214200"/>
          </a:xfrm>
        </p:grpSpPr>
        <p:grpSp>
          <p:nvGrpSpPr>
            <p:cNvPr id="917" name=""/>
            <p:cNvGrpSpPr/>
            <p:nvPr/>
          </p:nvGrpSpPr>
          <p:grpSpPr>
            <a:xfrm>
              <a:off x="3486960" y="1976400"/>
              <a:ext cx="203760" cy="126720"/>
              <a:chOff x="3486960" y="1976400"/>
              <a:chExt cx="203760" cy="126720"/>
            </a:xfrm>
          </p:grpSpPr>
          <p:sp>
            <p:nvSpPr>
              <p:cNvPr id="918" name=""/>
              <p:cNvSpPr/>
              <p:nvPr/>
            </p:nvSpPr>
            <p:spPr>
              <a:xfrm flipH="1">
                <a:off x="3626280" y="1976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 flipH="1">
                <a:off x="3643200" y="1995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 flipH="1">
                <a:off x="3629520" y="2007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 flipH="1">
                <a:off x="3588840" y="1980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 flipH="1">
                <a:off x="3548880" y="1996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 flipH="1">
                <a:off x="3522240" y="2013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 flipH="1">
                <a:off x="3584160" y="1998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H="1">
                <a:off x="3550320" y="2029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 flipH="1">
                <a:off x="3498840" y="2027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 flipH="1">
                <a:off x="3516480" y="2030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 flipH="1">
                <a:off x="3486600" y="2051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29" name=""/>
            <p:cNvGrpSpPr/>
            <p:nvPr/>
          </p:nvGrpSpPr>
          <p:grpSpPr>
            <a:xfrm>
              <a:off x="3354480" y="2080440"/>
              <a:ext cx="305640" cy="110160"/>
              <a:chOff x="3354480" y="2080440"/>
              <a:chExt cx="305640" cy="110160"/>
            </a:xfrm>
          </p:grpSpPr>
          <p:sp>
            <p:nvSpPr>
              <p:cNvPr id="930" name=""/>
              <p:cNvSpPr/>
              <p:nvPr/>
            </p:nvSpPr>
            <p:spPr>
              <a:xfrm>
                <a:off x="3354480" y="2080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931" name=""/>
              <p:cNvGrpSpPr/>
              <p:nvPr/>
            </p:nvGrpSpPr>
            <p:grpSpPr>
              <a:xfrm>
                <a:off x="3402360" y="2158560"/>
                <a:ext cx="192600" cy="7200"/>
                <a:chOff x="3402360" y="2158560"/>
                <a:chExt cx="192600" cy="7200"/>
              </a:xfrm>
            </p:grpSpPr>
            <p:grpSp>
              <p:nvGrpSpPr>
                <p:cNvPr id="932" name=""/>
                <p:cNvGrpSpPr/>
                <p:nvPr/>
              </p:nvGrpSpPr>
              <p:grpSpPr>
                <a:xfrm>
                  <a:off x="3402360" y="2158560"/>
                  <a:ext cx="41760" cy="7200"/>
                  <a:chOff x="3402360" y="2158560"/>
                  <a:chExt cx="41760" cy="7200"/>
                </a:xfrm>
              </p:grpSpPr>
              <p:sp>
                <p:nvSpPr>
                  <p:cNvPr id="933" name=""/>
                  <p:cNvSpPr/>
                  <p:nvPr/>
                </p:nvSpPr>
                <p:spPr>
                  <a:xfrm>
                    <a:off x="34369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4" name=""/>
                  <p:cNvSpPr/>
                  <p:nvPr/>
                </p:nvSpPr>
                <p:spPr>
                  <a:xfrm>
                    <a:off x="341928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5" name=""/>
                  <p:cNvSpPr/>
                  <p:nvPr/>
                </p:nvSpPr>
                <p:spPr>
                  <a:xfrm>
                    <a:off x="34023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36" name=""/>
                <p:cNvGrpSpPr/>
                <p:nvPr/>
              </p:nvGrpSpPr>
              <p:grpSpPr>
                <a:xfrm>
                  <a:off x="3553200" y="2158560"/>
                  <a:ext cx="41760" cy="7200"/>
                  <a:chOff x="3553200" y="2158560"/>
                  <a:chExt cx="41760" cy="7200"/>
                </a:xfrm>
              </p:grpSpPr>
              <p:sp>
                <p:nvSpPr>
                  <p:cNvPr id="937" name=""/>
                  <p:cNvSpPr/>
                  <p:nvPr/>
                </p:nvSpPr>
                <p:spPr>
                  <a:xfrm>
                    <a:off x="35877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8" name=""/>
                  <p:cNvSpPr/>
                  <p:nvPr/>
                </p:nvSpPr>
                <p:spPr>
                  <a:xfrm>
                    <a:off x="35701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39" name=""/>
                  <p:cNvSpPr/>
                  <p:nvPr/>
                </p:nvSpPr>
                <p:spPr>
                  <a:xfrm>
                    <a:off x="355320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940" name=""/>
          <p:cNvSpPr/>
          <p:nvPr/>
        </p:nvSpPr>
        <p:spPr>
          <a:xfrm>
            <a:off x="5167440" y="2189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5672160" y="22654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2" name=""/>
          <p:cNvSpPr/>
          <p:nvPr/>
        </p:nvSpPr>
        <p:spPr>
          <a:xfrm>
            <a:off x="645624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3" name=""/>
          <p:cNvSpPr/>
          <p:nvPr/>
        </p:nvSpPr>
        <p:spPr>
          <a:xfrm>
            <a:off x="6576840" y="25066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4" name=""/>
          <p:cNvSpPr/>
          <p:nvPr/>
        </p:nvSpPr>
        <p:spPr>
          <a:xfrm>
            <a:off x="6818400" y="19479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5" name=""/>
          <p:cNvSpPr/>
          <p:nvPr/>
        </p:nvSpPr>
        <p:spPr>
          <a:xfrm>
            <a:off x="7504200" y="2516040"/>
            <a:ext cx="234720" cy="22248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6" name=""/>
          <p:cNvSpPr/>
          <p:nvPr/>
        </p:nvSpPr>
        <p:spPr>
          <a:xfrm>
            <a:off x="5186520" y="2043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"/>
          <p:cNvSpPr/>
          <p:nvPr/>
        </p:nvSpPr>
        <p:spPr>
          <a:xfrm>
            <a:off x="5262480" y="22399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"/>
          <p:cNvSpPr/>
          <p:nvPr/>
        </p:nvSpPr>
        <p:spPr>
          <a:xfrm>
            <a:off x="3112920" y="2529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9" name=""/>
          <p:cNvSpPr/>
          <p:nvPr/>
        </p:nvSpPr>
        <p:spPr>
          <a:xfrm>
            <a:off x="42084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0" name=""/>
          <p:cNvSpPr/>
          <p:nvPr/>
        </p:nvSpPr>
        <p:spPr>
          <a:xfrm>
            <a:off x="420840" y="53704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1" name=""/>
          <p:cNvSpPr/>
          <p:nvPr/>
        </p:nvSpPr>
        <p:spPr>
          <a:xfrm>
            <a:off x="4954680" y="4059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2" name=""/>
          <p:cNvSpPr/>
          <p:nvPr/>
        </p:nvSpPr>
        <p:spPr>
          <a:xfrm>
            <a:off x="4954680" y="51386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3" name=""/>
          <p:cNvSpPr/>
          <p:nvPr/>
        </p:nvSpPr>
        <p:spPr>
          <a:xfrm>
            <a:off x="7470720" y="1886040"/>
            <a:ext cx="200160" cy="19980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4" name=""/>
          <p:cNvSpPr/>
          <p:nvPr/>
        </p:nvSpPr>
        <p:spPr>
          <a:xfrm>
            <a:off x="6875640" y="1976400"/>
            <a:ext cx="15372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5" name=""/>
          <p:cNvSpPr/>
          <p:nvPr/>
        </p:nvSpPr>
        <p:spPr>
          <a:xfrm>
            <a:off x="2878200" y="2230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5288040" y="2151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"/>
          <p:cNvSpPr/>
          <p:nvPr/>
        </p:nvSpPr>
        <p:spPr>
          <a:xfrm>
            <a:off x="5370480" y="22147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8" name=""/>
          <p:cNvSpPr/>
          <p:nvPr/>
        </p:nvSpPr>
        <p:spPr>
          <a:xfrm>
            <a:off x="2868480" y="2135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9" name=""/>
          <p:cNvSpPr/>
          <p:nvPr/>
        </p:nvSpPr>
        <p:spPr>
          <a:xfrm>
            <a:off x="6157800" y="2535120"/>
            <a:ext cx="154080" cy="1461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" bIns="2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0" name=""/>
          <p:cNvSpPr/>
          <p:nvPr/>
        </p:nvSpPr>
        <p:spPr>
          <a:xfrm>
            <a:off x="5275440" y="235116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1" name=""/>
          <p:cNvSpPr/>
          <p:nvPr/>
        </p:nvSpPr>
        <p:spPr>
          <a:xfrm>
            <a:off x="4214880" y="1525680"/>
            <a:ext cx="15408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2" name=""/>
          <p:cNvSpPr/>
          <p:nvPr/>
        </p:nvSpPr>
        <p:spPr>
          <a:xfrm>
            <a:off x="2513160" y="1951200"/>
            <a:ext cx="153720" cy="14580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00" bIns="1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FC7B76-4AB8-48DE-A312-EFD675847E57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jrios</cp:lastModifiedBy>
  <cp:lastPrinted>2001-01-05T18:36:00Z</cp:lastPrinted>
  <dcterms:modified xsi:type="dcterms:W3CDTF">2001-01-11T18:42:12Z</dcterms:modified>
  <cp:revision>53</cp:revision>
  <dc:subject/>
  <dc:title>Enron Global Markets</dc:title>
</cp:coreProperties>
</file>