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3.jpeg" ContentType="image/jpeg"/>
  <Override PartName="/ppt/media/image2.wmf" ContentType="image/x-wmf"/>
  <Override PartName="/ppt/media/image4.png" ContentType="image/png"/>
  <Override PartName="/ppt/media/image5.png" ContentType="image/png"/>
  <Override PartName="/ppt/media/image6.wmf" ContentType="image/x-wmf"/>
  <Override PartName="/ppt/media/image7.jpeg" ContentType="image/jpeg"/>
  <Override PartName="/ppt/media/image10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A69768-2001-4694-BE8D-72BCD717B58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7AB25F-E7F6-4763-8B9A-74A89CA69BB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940AE0-CB9C-454D-B1B4-92A89D4DC73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to 500 kV TVA line (Johnsville-Weakley) that traverses the 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part of Gleason interconnection agreement, TVA required an upgrade of the Shelby substation: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reimburses estimates of upgrade costs incurred by TVA on a quarterly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receives credits dollar-for-dollar, in the amount of any Upgrade Costs paid which may be used to pay TVA for network, firm point-to-point, or non-firm point-to-point transmission charges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December 31, 2009, TVA will pay to Gleason an amount equal to the difference between total Upgrade Costs paid by Gleason and sum of transmission credits used to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Through September 2000, Gleason has paid to TVA $2.6 million  of Upgrade Costs and transmission credits in the amount of $772,000 have been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remaining construction costs are $24.9 million, to be paid from October 2000 through September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Gleason’s purchaser will assume obligation to pay future upgrade costs and will be entitled to receive all existing and future credits and December 31, 2009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FB75206-A6F3-4522-982F-1776E4082F0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" descr=""/>
          <p:cNvPicPr/>
          <p:nvPr/>
        </p:nvPicPr>
        <p:blipFill>
          <a:blip r:embed="rId1"/>
          <a:stretch/>
        </p:blipFill>
        <p:spPr>
          <a:xfrm>
            <a:off x="5715000" y="1600200"/>
            <a:ext cx="3200400" cy="274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228240" y="1676160"/>
            <a:ext cx="624852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Pipeline: ANR Pipeline (“ANR”)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Point: ANR ML2 - Weakley County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ITS-3/IPLS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years (Apr-Oct) beginning March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$0.11 plus fuel and ACA from Chicago or SE 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0.0% on backhaul; 2.69% on forward 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Points: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 LA Header and Joliet, Ill.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$0.02 per MMBtu/d balancing up to 93,000 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28600" y="4495680"/>
            <a:ext cx="85345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Backup Contract: Capacity release or seasonal firm can be used.  Additionally, Gleason is party to a Precedent Agreement with ANR providing Gleason ability to purchase 80,000 MMBtu of firm capacity from Chicago to Gleason plant-gate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Balancing: IPLS service subject to economic dispatching and pipeline operational conditions; balancing-in-kind; allows for uneven hourly flow at plant delivery point with even 24-hour supply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Other: ANR will maintain lateral and meter for $6,000 per year; ANR constructed interconnect and owns hot tap and Electronic Measurement System; reasonable effort to provide 560 psi; if pressure is below 560 psi on day Gleason nominates gas using ITS-3 agreement, ANR will waive IPLS for volumes parked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33794B-A3A0-49F6-9B6F-B2DCCB4FB8E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2" name="gleason" descr=""/>
          <p:cNvPicPr/>
          <p:nvPr/>
        </p:nvPicPr>
        <p:blipFill>
          <a:blip r:embed="rId1"/>
          <a:stretch/>
        </p:blipFill>
        <p:spPr>
          <a:xfrm>
            <a:off x="1376280" y="1600200"/>
            <a:ext cx="6167520" cy="476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121449-744C-41D4-AE78-738DB461EA4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control area, ENGL, has been designated a control area in accordance with NERC policy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designation is valuable for point to point power sales and scheduling of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options for Gleason purchaser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services provided by TVA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re-established by purchaser in accordance with NERC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and scheduling services provided by Enron affiliate under separate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809882-4BE8-48B1-8045-48B75ED9AE8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designed to facilitate future plant expansion and/or conversion to combined 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interconnect expansion submitted to TVA in August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heat rate could go from 10,900 Btu/kWh (HHV) currently to 7,000 (HHV), depending 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output could go from 546 MW (nominal) currently to 850 MW (nominal), depending 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conversion should take approximately 18 to 24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of an SCR should facilitate getting a PSD permit for combined cycle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F29231-F57C-4859-BDD1-D3682B1E35B1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Specifications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1752120" y="2133360"/>
            <a:ext cx="6248520" cy="259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Discharge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Required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Non-PSD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Control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injection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 T NOx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 T CO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Commission NOx: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&lt;25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Run Hours: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915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600200" y="2133720"/>
            <a:ext cx="2819520" cy="2666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419720" y="2133720"/>
            <a:ext cx="2743200" cy="2666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A14BC2-A8AA-420E-9EDD-B25924C0621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Operating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6" name="" descr=""/>
          <p:cNvPicPr/>
          <p:nvPr/>
        </p:nvPicPr>
        <p:blipFill>
          <a:blip r:embed="rId1"/>
          <a:stretch/>
        </p:blipFill>
        <p:spPr>
          <a:xfrm>
            <a:off x="914400" y="2057400"/>
            <a:ext cx="7362720" cy="260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84264A-CA95-4989-A362-62C95943DF2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9" name=""/>
          <p:cNvGraphicFramePr/>
          <p:nvPr/>
        </p:nvGraphicFramePr>
        <p:xfrm>
          <a:off x="4800600" y="2057400"/>
          <a:ext cx="3083040" cy="35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00600" y="2057400"/>
                    <a:ext cx="3083040" cy="35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581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is currently operated by Operational Energy Corp (“OEC”), an Enron Corp. subsidiary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anticipated that at closing, O&amp;M contract with OEC will be terminated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personnel are currently employees of OEC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966FD6-1DDE-4EF9-9BC0-A2529B37C2B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(“Gleason Power”) leases the facility (including real property) from the Industrial Development Board of Weakley County for a term of 15 years beginning on September 16,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has the right to buy the facility at any time during the term of the lease or within 90 days after the expiration thereof for $500.00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is a Delaware limited liability company and is 100% owned by Enron North America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will acquire 100% of member interests in Gleason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C31040-3CAB-4669-B991-24BC4E6C6C83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Description: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546 MW (nominal) natural gas-fired,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simple-cycle facility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60-acre tract in Gleason, Tennessee, in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subregion of SERC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500 kV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ANR Pipeline ML2-Weakley Interconnect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Construction: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Date: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Max. Annual MWh: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532,992 @ 59</a:t>
            </a:r>
            <a:r>
              <a:rPr b="0" lang="en-US" sz="1600" strike="noStrike" u="none" baseline="40000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Run Hours: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915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(per unit):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&lt;25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 (per unit):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&lt;30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90720" y="1905120"/>
            <a:ext cx="2895480" cy="3886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86200" y="1905120"/>
            <a:ext cx="4114800" cy="3886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82BB6F-F054-4757-8D79-DA12B4315B6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43000" y="2209680"/>
            <a:ext cx="6781680" cy="38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“First-mover advantage” inside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and surrounding areas have historically experienced extreme power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 suited to capitalize on gas/power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Expansion/conversion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additional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technology and layout allow for easy conversion to combined 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interconnect expansion submitted to TVA August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water with onsite wells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30-minute normal unit ramp-up from cold to full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0E435E-D00D-4CDB-9EA6-3A8CEEC7843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Gleason%202" descr=""/>
          <p:cNvPicPr/>
          <p:nvPr/>
        </p:nvPicPr>
        <p:blipFill>
          <a:blip r:embed="rId1"/>
          <a:stretch/>
        </p:blipFill>
        <p:spPr>
          <a:xfrm>
            <a:off x="1905120" y="1905120"/>
            <a:ext cx="5410080" cy="405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F02F5F-FC18-4F56-BE5D-D5156819028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2" name="Wilton%20region%20map" descr=""/>
          <p:cNvPicPr/>
          <p:nvPr/>
        </p:nvPicPr>
        <p:blipFill>
          <a:blip r:embed="rId1"/>
          <a:stretch/>
        </p:blipFill>
        <p:spPr>
          <a:xfrm>
            <a:off x="1905120" y="1828800"/>
            <a:ext cx="5562360" cy="4299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3" name=""/>
          <p:cNvGrpSpPr/>
          <p:nvPr/>
        </p:nvGrpSpPr>
        <p:grpSpPr>
          <a:xfrm>
            <a:off x="2720520" y="3035160"/>
            <a:ext cx="1206720" cy="292320"/>
            <a:chOff x="2720520" y="3035160"/>
            <a:chExt cx="1206720" cy="292320"/>
          </a:xfrm>
        </p:grpSpPr>
        <p:sp>
          <p:nvSpPr>
            <p:cNvPr id="44" name=""/>
            <p:cNvSpPr/>
            <p:nvPr/>
          </p:nvSpPr>
          <p:spPr>
            <a:xfrm>
              <a:off x="3853800" y="3244320"/>
              <a:ext cx="73440" cy="83160"/>
            </a:xfrm>
            <a:prstGeom prst="star5">
              <a:avLst/>
            </a:prstGeom>
            <a:solidFill>
              <a:srgbClr val="ff0000"/>
            </a:solidFill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720" bIns="-18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805120" y="3055320"/>
              <a:ext cx="1059480" cy="231840"/>
            </a:xfrm>
            <a:custGeom>
              <a:avLst/>
              <a:gdLst/>
              <a:ahLst/>
              <a:rect l="l" t="t" r="r" b="b"/>
              <a:pathLst>
                <a:path w="756" h="167">
                  <a:moveTo>
                    <a:pt x="0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0" y="139"/>
                  </a:lnTo>
                  <a:lnTo>
                    <a:pt x="0" y="167"/>
                  </a:lnTo>
                  <a:lnTo>
                    <a:pt x="391" y="167"/>
                  </a:lnTo>
                  <a:lnTo>
                    <a:pt x="391" y="167"/>
                  </a:lnTo>
                  <a:lnTo>
                    <a:pt x="560" y="167"/>
                  </a:lnTo>
                  <a:lnTo>
                    <a:pt x="671" y="167"/>
                  </a:lnTo>
                  <a:lnTo>
                    <a:pt x="671" y="139"/>
                  </a:lnTo>
                  <a:lnTo>
                    <a:pt x="756" y="140"/>
                  </a:lnTo>
                  <a:lnTo>
                    <a:pt x="671" y="97"/>
                  </a:lnTo>
                  <a:lnTo>
                    <a:pt x="671" y="0"/>
                  </a:lnTo>
                  <a:lnTo>
                    <a:pt x="560" y="0"/>
                  </a:lnTo>
                  <a:lnTo>
                    <a:pt x="391" y="0"/>
                  </a:lnTo>
                  <a:lnTo>
                    <a:pt x="3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720520" y="3035160"/>
              <a:ext cx="1069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Gleason Plant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7E32E4-C861-453A-852C-095AC7D4673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is qualified as an Exempt Wholesale Generator and has authority to sell energy and capacity at market-based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TVA’s extensive 500 kV system provides system users excellent transmission reliability and reach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Gleason’s location in TVA and access to eastern U.S. electricity market provide sales opportunities into the wholesale power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provides access to TVA system with direct connections to 12 surrounding control area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is two utility wheels away from over 70 control area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58DED6-B6AE-442D-B586-4EB61AA5A39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914400" y="1752120"/>
            <a:ext cx="419112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Turbines: 1 Westinghouse 501 FC turbine and 2 Westinghouse 501 FD turbines with evap. cooling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Warranty Expiration: June 1,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Equipment: ABB, high-voltage interconnect breakers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Configuration: single ring bus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Transformers: (3) ABB 160 MVA, 3 winding, single-phase, 18.0 kV/500 kV (2 FD) and (1) ABB 240 MVA, 2 winding, 3 phase, 13.8kV/500kV (1 FC)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System: WDPF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Circuit Breakers: (3) ABB (11,500A)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Voltages: 13.8 kV (FC (hydrogen cooled)) and 18 kV (FD (air cooled))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Distribution Voltages: 4160V and 480V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207120" y="4998960"/>
            <a:ext cx="3999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435800" y="4998960"/>
            <a:ext cx="3286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106960" y="1601640"/>
            <a:ext cx="3505320" cy="41896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6469200" y="2714400"/>
            <a:ext cx="1440" cy="29052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6821640" y="3992400"/>
            <a:ext cx="792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6772320" y="4008600"/>
            <a:ext cx="792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6560" y="4008600"/>
            <a:ext cx="9360" cy="1440"/>
          </a:xfrm>
          <a:custGeom>
            <a:avLst/>
            <a:gdLst/>
            <a:ahLst/>
            <a:rect l="l" t="t" r="r" b="b"/>
            <a:pathLst>
              <a:path w="11" h="0">
                <a:moveTo>
                  <a:pt x="11" y="0"/>
                </a:moveTo>
                <a:lnTo>
                  <a:pt x="11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543800" y="3429000"/>
            <a:ext cx="1440" cy="15228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373880" y="3306600"/>
            <a:ext cx="15876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373880" y="3405240"/>
            <a:ext cx="15876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7128000" y="3306600"/>
            <a:ext cx="7920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6881760" y="4038480"/>
            <a:ext cx="1800" cy="792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6746760" y="4029120"/>
            <a:ext cx="792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723000" y="4290840"/>
            <a:ext cx="166680" cy="20484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786720" y="4330800"/>
            <a:ext cx="5364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784560" y="433404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810480" y="4495680"/>
            <a:ext cx="1440" cy="19548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485040" y="4495680"/>
            <a:ext cx="1440" cy="19548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59600" y="4691160"/>
            <a:ext cx="650880" cy="1440"/>
          </a:xfrm>
          <a:custGeom>
            <a:avLst/>
            <a:gdLst/>
            <a:ahLst/>
            <a:rect l="l" t="t" r="r" b="b"/>
            <a:pathLst>
              <a:path w="820" h="0">
                <a:moveTo>
                  <a:pt x="820" y="0"/>
                </a:moveTo>
                <a:lnTo>
                  <a:pt x="409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181480" y="4114800"/>
            <a:ext cx="979560" cy="67464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05400" y="4330800"/>
            <a:ext cx="7272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486400" y="4191120"/>
            <a:ext cx="324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TVA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408280" y="4343400"/>
            <a:ext cx="533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Weakley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477040" y="4484520"/>
            <a:ext cx="56808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07560" y="4495680"/>
            <a:ext cx="592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07040" y="4838760"/>
            <a:ext cx="3222720" cy="5713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708600" y="2811600"/>
            <a:ext cx="167040" cy="1951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89640" y="2811600"/>
            <a:ext cx="160560" cy="1951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778800" y="2849400"/>
            <a:ext cx="5364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78440" y="285444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77120" y="2714760"/>
            <a:ext cx="325440" cy="96840"/>
          </a:xfrm>
          <a:custGeom>
            <a:avLst/>
            <a:gdLst/>
            <a:ahLst/>
            <a:rect l="l" t="t" r="r" b="b"/>
            <a:pathLst>
              <a:path w="410" h="122">
                <a:moveTo>
                  <a:pt x="0" y="0"/>
                </a:moveTo>
                <a:lnTo>
                  <a:pt x="410" y="0"/>
                </a:lnTo>
                <a:lnTo>
                  <a:pt x="410" y="122"/>
                </a:lnTo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453360" y="2849400"/>
            <a:ext cx="5220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51200" y="285444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6151680" y="2714760"/>
            <a:ext cx="32544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558120" y="2324160"/>
            <a:ext cx="44748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555600" y="2328840"/>
            <a:ext cx="417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kV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192640" y="2509920"/>
            <a:ext cx="960480" cy="59364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564160" y="2558880"/>
            <a:ext cx="23508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564160" y="2558880"/>
            <a:ext cx="288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TVA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373720" y="2724120"/>
            <a:ext cx="66348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30880" y="2743200"/>
            <a:ext cx="709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Johnsonville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415120" y="2878200"/>
            <a:ext cx="58716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412960" y="2884320"/>
            <a:ext cx="639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Switchyard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429240" y="1701720"/>
            <a:ext cx="65880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564240" y="1886040"/>
            <a:ext cx="37152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" name=""/>
          <p:cNvGrpSpPr/>
          <p:nvPr/>
        </p:nvGrpSpPr>
        <p:grpSpPr>
          <a:xfrm>
            <a:off x="5257800" y="1676520"/>
            <a:ext cx="3220920" cy="547560"/>
            <a:chOff x="5257800" y="1676520"/>
            <a:chExt cx="3220920" cy="547560"/>
          </a:xfrm>
        </p:grpSpPr>
        <p:sp>
          <p:nvSpPr>
            <p:cNvPr id="99" name=""/>
            <p:cNvSpPr/>
            <p:nvPr/>
          </p:nvSpPr>
          <p:spPr>
            <a:xfrm>
              <a:off x="5257800" y="1676520"/>
              <a:ext cx="3220920" cy="5475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580800" y="1782720"/>
              <a:ext cx="711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716160" y="1967040"/>
              <a:ext cx="4071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ENGL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2" name=""/>
          <p:cNvSpPr/>
          <p:nvPr/>
        </p:nvSpPr>
        <p:spPr>
          <a:xfrm>
            <a:off x="8253360" y="3902040"/>
            <a:ext cx="327240" cy="388800"/>
          </a:xfrm>
          <a:custGeom>
            <a:avLst/>
            <a:gdLst/>
            <a:ahLst/>
            <a:rect l="l" t="t" r="r" b="b"/>
            <a:pathLst>
              <a:path w="410" h="490">
                <a:moveTo>
                  <a:pt x="0" y="244"/>
                </a:moveTo>
                <a:lnTo>
                  <a:pt x="10" y="208"/>
                </a:lnTo>
                <a:lnTo>
                  <a:pt x="10" y="171"/>
                </a:lnTo>
                <a:lnTo>
                  <a:pt x="20" y="134"/>
                </a:lnTo>
                <a:lnTo>
                  <a:pt x="40" y="97"/>
                </a:lnTo>
                <a:lnTo>
                  <a:pt x="60" y="73"/>
                </a:lnTo>
                <a:lnTo>
                  <a:pt x="90" y="36"/>
                </a:lnTo>
                <a:lnTo>
                  <a:pt x="111" y="23"/>
                </a:lnTo>
                <a:lnTo>
                  <a:pt x="140" y="11"/>
                </a:lnTo>
                <a:lnTo>
                  <a:pt x="180" y="0"/>
                </a:lnTo>
                <a:lnTo>
                  <a:pt x="210" y="0"/>
                </a:lnTo>
                <a:lnTo>
                  <a:pt x="241" y="0"/>
                </a:lnTo>
                <a:lnTo>
                  <a:pt x="270" y="11"/>
                </a:lnTo>
                <a:lnTo>
                  <a:pt x="300" y="23"/>
                </a:lnTo>
                <a:lnTo>
                  <a:pt x="330" y="36"/>
                </a:lnTo>
                <a:lnTo>
                  <a:pt x="349" y="73"/>
                </a:lnTo>
                <a:lnTo>
                  <a:pt x="369" y="97"/>
                </a:lnTo>
                <a:lnTo>
                  <a:pt x="390" y="134"/>
                </a:lnTo>
                <a:lnTo>
                  <a:pt x="400" y="171"/>
                </a:lnTo>
                <a:lnTo>
                  <a:pt x="410" y="208"/>
                </a:lnTo>
                <a:lnTo>
                  <a:pt x="410" y="244"/>
                </a:lnTo>
                <a:lnTo>
                  <a:pt x="410" y="281"/>
                </a:lnTo>
                <a:lnTo>
                  <a:pt x="400" y="318"/>
                </a:lnTo>
                <a:lnTo>
                  <a:pt x="390" y="355"/>
                </a:lnTo>
                <a:lnTo>
                  <a:pt x="369" y="391"/>
                </a:lnTo>
                <a:lnTo>
                  <a:pt x="349" y="416"/>
                </a:lnTo>
                <a:lnTo>
                  <a:pt x="330" y="442"/>
                </a:lnTo>
                <a:lnTo>
                  <a:pt x="300" y="466"/>
                </a:lnTo>
                <a:lnTo>
                  <a:pt x="270" y="477"/>
                </a:lnTo>
                <a:lnTo>
                  <a:pt x="241" y="490"/>
                </a:lnTo>
                <a:lnTo>
                  <a:pt x="210" y="490"/>
                </a:lnTo>
                <a:lnTo>
                  <a:pt x="180" y="490"/>
                </a:lnTo>
                <a:lnTo>
                  <a:pt x="140" y="477"/>
                </a:lnTo>
                <a:lnTo>
                  <a:pt x="111" y="466"/>
                </a:lnTo>
                <a:lnTo>
                  <a:pt x="90" y="442"/>
                </a:lnTo>
                <a:lnTo>
                  <a:pt x="60" y="416"/>
                </a:lnTo>
                <a:lnTo>
                  <a:pt x="40" y="391"/>
                </a:lnTo>
                <a:lnTo>
                  <a:pt x="20" y="355"/>
                </a:lnTo>
                <a:lnTo>
                  <a:pt x="10" y="318"/>
                </a:lnTo>
                <a:lnTo>
                  <a:pt x="10" y="281"/>
                </a:lnTo>
                <a:lnTo>
                  <a:pt x="0" y="244"/>
                </a:lnTo>
                <a:close/>
              </a:path>
            </a:pathLst>
          </a:custGeom>
          <a:solidFill>
            <a:srgbClr val="ff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8350200" y="4008600"/>
            <a:ext cx="16056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349840" y="4013280"/>
            <a:ext cx="172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253360" y="3405240"/>
            <a:ext cx="327240" cy="388800"/>
          </a:xfrm>
          <a:custGeom>
            <a:avLst/>
            <a:gdLst/>
            <a:ahLst/>
            <a:rect l="l" t="t" r="r" b="b"/>
            <a:pathLst>
              <a:path w="410" h="491">
                <a:moveTo>
                  <a:pt x="0" y="247"/>
                </a:moveTo>
                <a:lnTo>
                  <a:pt x="10" y="210"/>
                </a:lnTo>
                <a:lnTo>
                  <a:pt x="10" y="173"/>
                </a:lnTo>
                <a:lnTo>
                  <a:pt x="20" y="134"/>
                </a:lnTo>
                <a:lnTo>
                  <a:pt x="40" y="99"/>
                </a:lnTo>
                <a:lnTo>
                  <a:pt x="60" y="74"/>
                </a:lnTo>
                <a:lnTo>
                  <a:pt x="90" y="49"/>
                </a:lnTo>
                <a:lnTo>
                  <a:pt x="111" y="25"/>
                </a:lnTo>
                <a:lnTo>
                  <a:pt x="140" y="14"/>
                </a:lnTo>
                <a:lnTo>
                  <a:pt x="180" y="0"/>
                </a:lnTo>
                <a:lnTo>
                  <a:pt x="210" y="0"/>
                </a:lnTo>
                <a:lnTo>
                  <a:pt x="241" y="0"/>
                </a:lnTo>
                <a:lnTo>
                  <a:pt x="270" y="14"/>
                </a:lnTo>
                <a:lnTo>
                  <a:pt x="300" y="25"/>
                </a:lnTo>
                <a:lnTo>
                  <a:pt x="330" y="49"/>
                </a:lnTo>
                <a:lnTo>
                  <a:pt x="349" y="74"/>
                </a:lnTo>
                <a:lnTo>
                  <a:pt x="369" y="99"/>
                </a:lnTo>
                <a:lnTo>
                  <a:pt x="390" y="134"/>
                </a:lnTo>
                <a:lnTo>
                  <a:pt x="400" y="173"/>
                </a:lnTo>
                <a:lnTo>
                  <a:pt x="410" y="210"/>
                </a:lnTo>
                <a:lnTo>
                  <a:pt x="410" y="247"/>
                </a:lnTo>
                <a:lnTo>
                  <a:pt x="410" y="283"/>
                </a:lnTo>
                <a:lnTo>
                  <a:pt x="400" y="320"/>
                </a:lnTo>
                <a:lnTo>
                  <a:pt x="390" y="357"/>
                </a:lnTo>
                <a:lnTo>
                  <a:pt x="369" y="394"/>
                </a:lnTo>
                <a:lnTo>
                  <a:pt x="349" y="418"/>
                </a:lnTo>
                <a:lnTo>
                  <a:pt x="330" y="443"/>
                </a:lnTo>
                <a:lnTo>
                  <a:pt x="300" y="466"/>
                </a:lnTo>
                <a:lnTo>
                  <a:pt x="270" y="480"/>
                </a:lnTo>
                <a:lnTo>
                  <a:pt x="241" y="491"/>
                </a:lnTo>
                <a:lnTo>
                  <a:pt x="210" y="491"/>
                </a:lnTo>
                <a:lnTo>
                  <a:pt x="180" y="491"/>
                </a:lnTo>
                <a:lnTo>
                  <a:pt x="140" y="480"/>
                </a:lnTo>
                <a:lnTo>
                  <a:pt x="111" y="466"/>
                </a:lnTo>
                <a:lnTo>
                  <a:pt x="90" y="443"/>
                </a:lnTo>
                <a:lnTo>
                  <a:pt x="60" y="418"/>
                </a:lnTo>
                <a:lnTo>
                  <a:pt x="40" y="394"/>
                </a:lnTo>
                <a:lnTo>
                  <a:pt x="20" y="357"/>
                </a:lnTo>
                <a:lnTo>
                  <a:pt x="10" y="320"/>
                </a:lnTo>
                <a:lnTo>
                  <a:pt x="10" y="283"/>
                </a:lnTo>
                <a:lnTo>
                  <a:pt x="0" y="247"/>
                </a:lnTo>
                <a:close/>
              </a:path>
            </a:pathLst>
          </a:custGeom>
          <a:solidFill>
            <a:srgbClr val="ff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8350200" y="3511440"/>
            <a:ext cx="16056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349840" y="3516480"/>
            <a:ext cx="172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253360" y="2908440"/>
            <a:ext cx="327240" cy="398160"/>
          </a:xfrm>
          <a:custGeom>
            <a:avLst/>
            <a:gdLst/>
            <a:ahLst/>
            <a:rect l="l" t="t" r="r" b="b"/>
            <a:pathLst>
              <a:path w="410" h="504">
                <a:moveTo>
                  <a:pt x="0" y="246"/>
                </a:moveTo>
                <a:lnTo>
                  <a:pt x="10" y="209"/>
                </a:lnTo>
                <a:lnTo>
                  <a:pt x="10" y="172"/>
                </a:lnTo>
                <a:lnTo>
                  <a:pt x="20" y="136"/>
                </a:lnTo>
                <a:lnTo>
                  <a:pt x="40" y="99"/>
                </a:lnTo>
                <a:lnTo>
                  <a:pt x="60" y="75"/>
                </a:lnTo>
                <a:lnTo>
                  <a:pt x="90" y="51"/>
                </a:lnTo>
                <a:lnTo>
                  <a:pt x="111" y="25"/>
                </a:lnTo>
                <a:lnTo>
                  <a:pt x="140" y="14"/>
                </a:lnTo>
                <a:lnTo>
                  <a:pt x="180" y="0"/>
                </a:lnTo>
                <a:lnTo>
                  <a:pt x="210" y="0"/>
                </a:lnTo>
                <a:lnTo>
                  <a:pt x="241" y="0"/>
                </a:lnTo>
                <a:lnTo>
                  <a:pt x="270" y="14"/>
                </a:lnTo>
                <a:lnTo>
                  <a:pt x="300" y="25"/>
                </a:lnTo>
                <a:lnTo>
                  <a:pt x="330" y="51"/>
                </a:lnTo>
                <a:lnTo>
                  <a:pt x="349" y="75"/>
                </a:lnTo>
                <a:lnTo>
                  <a:pt x="369" y="99"/>
                </a:lnTo>
                <a:lnTo>
                  <a:pt x="390" y="136"/>
                </a:lnTo>
                <a:lnTo>
                  <a:pt x="400" y="172"/>
                </a:lnTo>
                <a:lnTo>
                  <a:pt x="410" y="209"/>
                </a:lnTo>
                <a:lnTo>
                  <a:pt x="410" y="246"/>
                </a:lnTo>
                <a:lnTo>
                  <a:pt x="410" y="283"/>
                </a:lnTo>
                <a:lnTo>
                  <a:pt x="400" y="320"/>
                </a:lnTo>
                <a:lnTo>
                  <a:pt x="390" y="357"/>
                </a:lnTo>
                <a:lnTo>
                  <a:pt x="369" y="394"/>
                </a:lnTo>
                <a:lnTo>
                  <a:pt x="349" y="431"/>
                </a:lnTo>
                <a:lnTo>
                  <a:pt x="330" y="455"/>
                </a:lnTo>
                <a:lnTo>
                  <a:pt x="300" y="467"/>
                </a:lnTo>
                <a:lnTo>
                  <a:pt x="270" y="493"/>
                </a:lnTo>
                <a:lnTo>
                  <a:pt x="241" y="493"/>
                </a:lnTo>
                <a:lnTo>
                  <a:pt x="210" y="504"/>
                </a:lnTo>
                <a:lnTo>
                  <a:pt x="180" y="493"/>
                </a:lnTo>
                <a:lnTo>
                  <a:pt x="140" y="493"/>
                </a:lnTo>
                <a:lnTo>
                  <a:pt x="111" y="467"/>
                </a:lnTo>
                <a:lnTo>
                  <a:pt x="90" y="455"/>
                </a:lnTo>
                <a:lnTo>
                  <a:pt x="60" y="431"/>
                </a:lnTo>
                <a:lnTo>
                  <a:pt x="40" y="394"/>
                </a:lnTo>
                <a:lnTo>
                  <a:pt x="20" y="357"/>
                </a:lnTo>
                <a:lnTo>
                  <a:pt x="10" y="320"/>
                </a:lnTo>
                <a:lnTo>
                  <a:pt x="10" y="283"/>
                </a:lnTo>
                <a:lnTo>
                  <a:pt x="0" y="246"/>
                </a:lnTo>
                <a:close/>
              </a:path>
            </a:pathLst>
          </a:custGeom>
          <a:solidFill>
            <a:srgbClr val="ff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350200" y="3014640"/>
            <a:ext cx="16056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349840" y="3019320"/>
            <a:ext cx="172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931160" y="3502080"/>
            <a:ext cx="158760" cy="1951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993080" y="3541680"/>
            <a:ext cx="5400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992720" y="354492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094600" y="3600360"/>
            <a:ext cx="158760" cy="1800"/>
          </a:xfrm>
          <a:custGeom>
            <a:avLst/>
            <a:gdLst/>
            <a:ahLst/>
            <a:rect l="l" t="t" r="r" b="b"/>
            <a:pathLst>
              <a:path w="201" h="0">
                <a:moveTo>
                  <a:pt x="0" y="0"/>
                </a:moveTo>
                <a:lnTo>
                  <a:pt x="20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970760" y="4111560"/>
            <a:ext cx="282600" cy="1800"/>
          </a:xfrm>
          <a:custGeom>
            <a:avLst/>
            <a:gdLst/>
            <a:ahLst/>
            <a:rect l="l" t="t" r="r" b="b"/>
            <a:pathLst>
              <a:path w="357" h="0">
                <a:moveTo>
                  <a:pt x="0" y="0"/>
                </a:moveTo>
                <a:lnTo>
                  <a:pt x="35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207120" y="4856040"/>
            <a:ext cx="45396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04960" y="4861080"/>
            <a:ext cx="475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50080" y="4856040"/>
            <a:ext cx="49680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48280" y="4861080"/>
            <a:ext cx="491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Nominal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850080" y="4997520"/>
            <a:ext cx="41256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435800" y="4856040"/>
            <a:ext cx="34776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34000" y="4861080"/>
            <a:ext cx="38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Winter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238720" y="5013360"/>
            <a:ext cx="8748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235120" y="5018040"/>
            <a:ext cx="990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MW Rating: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07120" y="5013360"/>
            <a:ext cx="2016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206400" y="5018040"/>
            <a:ext cx="246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850080" y="5013360"/>
            <a:ext cx="2016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49360" y="5018040"/>
            <a:ext cx="246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429680" y="5013360"/>
            <a:ext cx="2016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428600" y="5018040"/>
            <a:ext cx="705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182        FD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207120" y="5178600"/>
            <a:ext cx="2016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206400" y="5183280"/>
            <a:ext cx="246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175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850080" y="5178600"/>
            <a:ext cx="2016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49360" y="5183280"/>
            <a:ext cx="246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429680" y="5178600"/>
            <a:ext cx="2016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428240" y="5183280"/>
            <a:ext cx="698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182        FC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238720" y="5335560"/>
            <a:ext cx="90792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215040" y="5335560"/>
            <a:ext cx="25416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38720" y="5489640"/>
            <a:ext cx="88092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82920" y="5486400"/>
            <a:ext cx="433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= Breaker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85800" y="5608800"/>
            <a:ext cx="1101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 = Generator Step-up Unit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>
            <a:off x="8094240" y="3103560"/>
            <a:ext cx="15876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931160" y="3005280"/>
            <a:ext cx="158760" cy="19656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993080" y="3046320"/>
            <a:ext cx="54000" cy="1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992720" y="30495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>
            <a:off x="7532280" y="3103560"/>
            <a:ext cx="40500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532640" y="3103560"/>
            <a:ext cx="1800" cy="203040"/>
          </a:xfrm>
          <a:custGeom>
            <a:avLst/>
            <a:gdLst/>
            <a:ahLst/>
            <a:rect l="l" t="t" r="r" b="b"/>
            <a:pathLst>
              <a:path w="0" h="258">
                <a:moveTo>
                  <a:pt x="0" y="258"/>
                </a:moveTo>
                <a:lnTo>
                  <a:pt x="0" y="6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>
            <a:off x="7532280" y="3600360"/>
            <a:ext cx="40500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34280" y="3103560"/>
            <a:ext cx="119160" cy="398520"/>
          </a:xfrm>
          <a:custGeom>
            <a:avLst/>
            <a:gdLst/>
            <a:ahLst/>
            <a:rect l="l" t="t" r="r" b="b"/>
            <a:pathLst>
              <a:path w="149" h="503">
                <a:moveTo>
                  <a:pt x="149" y="0"/>
                </a:moveTo>
                <a:lnTo>
                  <a:pt x="50" y="0"/>
                </a:lnTo>
                <a:lnTo>
                  <a:pt x="30" y="0"/>
                </a:lnTo>
                <a:lnTo>
                  <a:pt x="20" y="12"/>
                </a:lnTo>
                <a:lnTo>
                  <a:pt x="9" y="25"/>
                </a:lnTo>
                <a:lnTo>
                  <a:pt x="0" y="49"/>
                </a:lnTo>
                <a:lnTo>
                  <a:pt x="0" y="62"/>
                </a:lnTo>
                <a:lnTo>
                  <a:pt x="0" y="86"/>
                </a:lnTo>
                <a:lnTo>
                  <a:pt x="9" y="99"/>
                </a:lnTo>
                <a:lnTo>
                  <a:pt x="20" y="111"/>
                </a:lnTo>
                <a:lnTo>
                  <a:pt x="30" y="123"/>
                </a:lnTo>
                <a:lnTo>
                  <a:pt x="50" y="123"/>
                </a:lnTo>
                <a:lnTo>
                  <a:pt x="30" y="134"/>
                </a:lnTo>
                <a:lnTo>
                  <a:pt x="20" y="134"/>
                </a:lnTo>
                <a:lnTo>
                  <a:pt x="9" y="148"/>
                </a:lnTo>
                <a:lnTo>
                  <a:pt x="0" y="171"/>
                </a:lnTo>
                <a:lnTo>
                  <a:pt x="0" y="196"/>
                </a:lnTo>
                <a:lnTo>
                  <a:pt x="0" y="209"/>
                </a:lnTo>
                <a:lnTo>
                  <a:pt x="9" y="221"/>
                </a:lnTo>
                <a:lnTo>
                  <a:pt x="20" y="247"/>
                </a:lnTo>
                <a:lnTo>
                  <a:pt x="30" y="247"/>
                </a:lnTo>
                <a:lnTo>
                  <a:pt x="50" y="258"/>
                </a:lnTo>
                <a:lnTo>
                  <a:pt x="30" y="258"/>
                </a:lnTo>
                <a:lnTo>
                  <a:pt x="20" y="258"/>
                </a:lnTo>
                <a:lnTo>
                  <a:pt x="9" y="283"/>
                </a:lnTo>
                <a:lnTo>
                  <a:pt x="0" y="295"/>
                </a:lnTo>
                <a:lnTo>
                  <a:pt x="0" y="320"/>
                </a:lnTo>
                <a:lnTo>
                  <a:pt x="0" y="332"/>
                </a:lnTo>
                <a:lnTo>
                  <a:pt x="9" y="357"/>
                </a:lnTo>
                <a:lnTo>
                  <a:pt x="20" y="368"/>
                </a:lnTo>
                <a:lnTo>
                  <a:pt x="30" y="368"/>
                </a:lnTo>
                <a:lnTo>
                  <a:pt x="50" y="380"/>
                </a:lnTo>
                <a:lnTo>
                  <a:pt x="30" y="380"/>
                </a:lnTo>
                <a:lnTo>
                  <a:pt x="20" y="394"/>
                </a:lnTo>
                <a:lnTo>
                  <a:pt x="9" y="405"/>
                </a:lnTo>
                <a:lnTo>
                  <a:pt x="0" y="418"/>
                </a:lnTo>
                <a:lnTo>
                  <a:pt x="0" y="442"/>
                </a:lnTo>
                <a:lnTo>
                  <a:pt x="0" y="454"/>
                </a:lnTo>
                <a:lnTo>
                  <a:pt x="9" y="479"/>
                </a:lnTo>
                <a:lnTo>
                  <a:pt x="20" y="491"/>
                </a:lnTo>
                <a:lnTo>
                  <a:pt x="30" y="503"/>
                </a:lnTo>
                <a:lnTo>
                  <a:pt x="50" y="503"/>
                </a:lnTo>
                <a:lnTo>
                  <a:pt x="149" y="503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128000" y="3103560"/>
            <a:ext cx="126720" cy="398520"/>
          </a:xfrm>
          <a:custGeom>
            <a:avLst/>
            <a:gdLst/>
            <a:ahLst/>
            <a:rect l="l" t="t" r="r" b="b"/>
            <a:pathLst>
              <a:path w="160" h="503">
                <a:moveTo>
                  <a:pt x="0" y="0"/>
                </a:moveTo>
                <a:lnTo>
                  <a:pt x="100" y="0"/>
                </a:lnTo>
                <a:lnTo>
                  <a:pt x="120" y="0"/>
                </a:lnTo>
                <a:lnTo>
                  <a:pt x="130" y="12"/>
                </a:lnTo>
                <a:lnTo>
                  <a:pt x="139" y="25"/>
                </a:lnTo>
                <a:lnTo>
                  <a:pt x="150" y="49"/>
                </a:lnTo>
                <a:lnTo>
                  <a:pt x="160" y="62"/>
                </a:lnTo>
                <a:lnTo>
                  <a:pt x="150" y="86"/>
                </a:lnTo>
                <a:lnTo>
                  <a:pt x="139" y="99"/>
                </a:lnTo>
                <a:lnTo>
                  <a:pt x="130" y="111"/>
                </a:lnTo>
                <a:lnTo>
                  <a:pt x="120" y="123"/>
                </a:lnTo>
                <a:lnTo>
                  <a:pt x="100" y="123"/>
                </a:lnTo>
                <a:lnTo>
                  <a:pt x="120" y="134"/>
                </a:lnTo>
                <a:lnTo>
                  <a:pt x="130" y="134"/>
                </a:lnTo>
                <a:lnTo>
                  <a:pt x="139" y="148"/>
                </a:lnTo>
                <a:lnTo>
                  <a:pt x="150" y="171"/>
                </a:lnTo>
                <a:lnTo>
                  <a:pt x="160" y="196"/>
                </a:lnTo>
                <a:lnTo>
                  <a:pt x="150" y="209"/>
                </a:lnTo>
                <a:lnTo>
                  <a:pt x="139" y="221"/>
                </a:lnTo>
                <a:lnTo>
                  <a:pt x="130" y="247"/>
                </a:lnTo>
                <a:lnTo>
                  <a:pt x="120" y="247"/>
                </a:lnTo>
                <a:lnTo>
                  <a:pt x="100" y="258"/>
                </a:lnTo>
                <a:lnTo>
                  <a:pt x="120" y="258"/>
                </a:lnTo>
                <a:lnTo>
                  <a:pt x="130" y="258"/>
                </a:lnTo>
                <a:lnTo>
                  <a:pt x="139" y="283"/>
                </a:lnTo>
                <a:lnTo>
                  <a:pt x="150" y="295"/>
                </a:lnTo>
                <a:lnTo>
                  <a:pt x="160" y="320"/>
                </a:lnTo>
                <a:lnTo>
                  <a:pt x="150" y="332"/>
                </a:lnTo>
                <a:lnTo>
                  <a:pt x="139" y="357"/>
                </a:lnTo>
                <a:lnTo>
                  <a:pt x="130" y="368"/>
                </a:lnTo>
                <a:lnTo>
                  <a:pt x="120" y="368"/>
                </a:lnTo>
                <a:lnTo>
                  <a:pt x="100" y="380"/>
                </a:lnTo>
                <a:lnTo>
                  <a:pt x="120" y="380"/>
                </a:lnTo>
                <a:lnTo>
                  <a:pt x="130" y="394"/>
                </a:lnTo>
                <a:lnTo>
                  <a:pt x="139" y="405"/>
                </a:lnTo>
                <a:lnTo>
                  <a:pt x="150" y="418"/>
                </a:lnTo>
                <a:lnTo>
                  <a:pt x="160" y="442"/>
                </a:lnTo>
                <a:lnTo>
                  <a:pt x="150" y="454"/>
                </a:lnTo>
                <a:lnTo>
                  <a:pt x="139" y="479"/>
                </a:lnTo>
                <a:lnTo>
                  <a:pt x="130" y="491"/>
                </a:lnTo>
                <a:lnTo>
                  <a:pt x="120" y="503"/>
                </a:lnTo>
                <a:lnTo>
                  <a:pt x="100" y="503"/>
                </a:lnTo>
                <a:lnTo>
                  <a:pt x="0" y="503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120080" y="3513240"/>
            <a:ext cx="415800" cy="8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010280" y="3565440"/>
            <a:ext cx="57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GSU1A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22760" y="3473280"/>
            <a:ext cx="197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1B,1C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969240" y="3200400"/>
            <a:ext cx="160200" cy="20628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024680" y="3238560"/>
            <a:ext cx="5400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24320" y="324324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>
            <a:off x="7532640" y="4095720"/>
            <a:ext cx="30024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H="1">
            <a:off x="6888240" y="4095720"/>
            <a:ext cx="64440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6818040" y="3306600"/>
            <a:ext cx="15876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69240" y="3998880"/>
            <a:ext cx="160200" cy="1951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024680" y="4038480"/>
            <a:ext cx="54000" cy="1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24320" y="404172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810480" y="3005280"/>
            <a:ext cx="1440" cy="128556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6484680" y="4095720"/>
            <a:ext cx="23796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85040" y="3005280"/>
            <a:ext cx="1440" cy="128556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407280" y="4290840"/>
            <a:ext cx="160200" cy="20484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461280" y="4330800"/>
            <a:ext cx="5400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460920" y="433404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037360" y="4006800"/>
            <a:ext cx="158760" cy="19548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8099280" y="4044960"/>
            <a:ext cx="5256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8097480" y="404820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921800" y="3902040"/>
            <a:ext cx="118800" cy="388800"/>
          </a:xfrm>
          <a:custGeom>
            <a:avLst/>
            <a:gdLst/>
            <a:ahLst/>
            <a:rect l="l" t="t" r="r" b="b"/>
            <a:pathLst>
              <a:path w="150" h="490">
                <a:moveTo>
                  <a:pt x="150" y="0"/>
                </a:moveTo>
                <a:lnTo>
                  <a:pt x="50" y="0"/>
                </a:lnTo>
                <a:lnTo>
                  <a:pt x="30" y="0"/>
                </a:lnTo>
                <a:lnTo>
                  <a:pt x="20" y="11"/>
                </a:lnTo>
                <a:lnTo>
                  <a:pt x="9" y="23"/>
                </a:lnTo>
                <a:lnTo>
                  <a:pt x="0" y="36"/>
                </a:lnTo>
                <a:lnTo>
                  <a:pt x="0" y="62"/>
                </a:lnTo>
                <a:lnTo>
                  <a:pt x="0" y="73"/>
                </a:lnTo>
                <a:lnTo>
                  <a:pt x="9" y="97"/>
                </a:lnTo>
                <a:lnTo>
                  <a:pt x="20" y="110"/>
                </a:lnTo>
                <a:lnTo>
                  <a:pt x="30" y="110"/>
                </a:lnTo>
                <a:lnTo>
                  <a:pt x="50" y="121"/>
                </a:lnTo>
                <a:lnTo>
                  <a:pt x="30" y="121"/>
                </a:lnTo>
                <a:lnTo>
                  <a:pt x="20" y="134"/>
                </a:lnTo>
                <a:lnTo>
                  <a:pt x="9" y="147"/>
                </a:lnTo>
                <a:lnTo>
                  <a:pt x="0" y="158"/>
                </a:lnTo>
                <a:lnTo>
                  <a:pt x="0" y="182"/>
                </a:lnTo>
                <a:lnTo>
                  <a:pt x="0" y="196"/>
                </a:lnTo>
                <a:lnTo>
                  <a:pt x="9" y="219"/>
                </a:lnTo>
                <a:lnTo>
                  <a:pt x="20" y="233"/>
                </a:lnTo>
                <a:lnTo>
                  <a:pt x="30" y="244"/>
                </a:lnTo>
                <a:lnTo>
                  <a:pt x="50" y="244"/>
                </a:lnTo>
                <a:lnTo>
                  <a:pt x="30" y="244"/>
                </a:lnTo>
                <a:lnTo>
                  <a:pt x="20" y="256"/>
                </a:lnTo>
                <a:lnTo>
                  <a:pt x="9" y="269"/>
                </a:lnTo>
                <a:lnTo>
                  <a:pt x="0" y="281"/>
                </a:lnTo>
                <a:lnTo>
                  <a:pt x="0" y="306"/>
                </a:lnTo>
                <a:lnTo>
                  <a:pt x="0" y="330"/>
                </a:lnTo>
                <a:lnTo>
                  <a:pt x="9" y="343"/>
                </a:lnTo>
                <a:lnTo>
                  <a:pt x="20" y="355"/>
                </a:lnTo>
                <a:lnTo>
                  <a:pt x="30" y="368"/>
                </a:lnTo>
                <a:lnTo>
                  <a:pt x="50" y="368"/>
                </a:lnTo>
                <a:lnTo>
                  <a:pt x="30" y="368"/>
                </a:lnTo>
                <a:lnTo>
                  <a:pt x="20" y="380"/>
                </a:lnTo>
                <a:lnTo>
                  <a:pt x="9" y="391"/>
                </a:lnTo>
                <a:lnTo>
                  <a:pt x="0" y="416"/>
                </a:lnTo>
                <a:lnTo>
                  <a:pt x="0" y="428"/>
                </a:lnTo>
                <a:lnTo>
                  <a:pt x="0" y="453"/>
                </a:lnTo>
                <a:lnTo>
                  <a:pt x="9" y="466"/>
                </a:lnTo>
                <a:lnTo>
                  <a:pt x="20" y="477"/>
                </a:lnTo>
                <a:lnTo>
                  <a:pt x="30" y="490"/>
                </a:lnTo>
                <a:lnTo>
                  <a:pt x="50" y="490"/>
                </a:lnTo>
                <a:lnTo>
                  <a:pt x="150" y="49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723080" y="3902040"/>
            <a:ext cx="119160" cy="388800"/>
          </a:xfrm>
          <a:custGeom>
            <a:avLst/>
            <a:gdLst/>
            <a:ahLst/>
            <a:rect l="l" t="t" r="r" b="b"/>
            <a:pathLst>
              <a:path w="151" h="490">
                <a:moveTo>
                  <a:pt x="0" y="0"/>
                </a:moveTo>
                <a:lnTo>
                  <a:pt x="101" y="0"/>
                </a:lnTo>
                <a:lnTo>
                  <a:pt x="110" y="0"/>
                </a:lnTo>
                <a:lnTo>
                  <a:pt x="130" y="11"/>
                </a:lnTo>
                <a:lnTo>
                  <a:pt x="140" y="23"/>
                </a:lnTo>
                <a:lnTo>
                  <a:pt x="140" y="36"/>
                </a:lnTo>
                <a:lnTo>
                  <a:pt x="151" y="62"/>
                </a:lnTo>
                <a:lnTo>
                  <a:pt x="140" y="73"/>
                </a:lnTo>
                <a:lnTo>
                  <a:pt x="140" y="97"/>
                </a:lnTo>
                <a:lnTo>
                  <a:pt x="130" y="110"/>
                </a:lnTo>
                <a:lnTo>
                  <a:pt x="110" y="110"/>
                </a:lnTo>
                <a:lnTo>
                  <a:pt x="101" y="121"/>
                </a:lnTo>
                <a:lnTo>
                  <a:pt x="110" y="121"/>
                </a:lnTo>
                <a:lnTo>
                  <a:pt x="130" y="134"/>
                </a:lnTo>
                <a:lnTo>
                  <a:pt x="140" y="147"/>
                </a:lnTo>
                <a:lnTo>
                  <a:pt x="140" y="158"/>
                </a:lnTo>
                <a:lnTo>
                  <a:pt x="151" y="182"/>
                </a:lnTo>
                <a:lnTo>
                  <a:pt x="140" y="196"/>
                </a:lnTo>
                <a:lnTo>
                  <a:pt x="140" y="219"/>
                </a:lnTo>
                <a:lnTo>
                  <a:pt x="130" y="233"/>
                </a:lnTo>
                <a:lnTo>
                  <a:pt x="110" y="244"/>
                </a:lnTo>
                <a:lnTo>
                  <a:pt x="101" y="244"/>
                </a:lnTo>
                <a:lnTo>
                  <a:pt x="110" y="244"/>
                </a:lnTo>
                <a:lnTo>
                  <a:pt x="130" y="256"/>
                </a:lnTo>
                <a:lnTo>
                  <a:pt x="140" y="269"/>
                </a:lnTo>
                <a:lnTo>
                  <a:pt x="140" y="281"/>
                </a:lnTo>
                <a:lnTo>
                  <a:pt x="151" y="306"/>
                </a:lnTo>
                <a:lnTo>
                  <a:pt x="140" y="330"/>
                </a:lnTo>
                <a:lnTo>
                  <a:pt x="140" y="343"/>
                </a:lnTo>
                <a:lnTo>
                  <a:pt x="130" y="355"/>
                </a:lnTo>
                <a:lnTo>
                  <a:pt x="110" y="368"/>
                </a:lnTo>
                <a:lnTo>
                  <a:pt x="101" y="368"/>
                </a:lnTo>
                <a:lnTo>
                  <a:pt x="110" y="368"/>
                </a:lnTo>
                <a:lnTo>
                  <a:pt x="130" y="380"/>
                </a:lnTo>
                <a:lnTo>
                  <a:pt x="140" y="391"/>
                </a:lnTo>
                <a:lnTo>
                  <a:pt x="140" y="416"/>
                </a:lnTo>
                <a:lnTo>
                  <a:pt x="151" y="428"/>
                </a:lnTo>
                <a:lnTo>
                  <a:pt x="140" y="453"/>
                </a:lnTo>
                <a:lnTo>
                  <a:pt x="140" y="466"/>
                </a:lnTo>
                <a:lnTo>
                  <a:pt x="130" y="477"/>
                </a:lnTo>
                <a:lnTo>
                  <a:pt x="110" y="490"/>
                </a:lnTo>
                <a:lnTo>
                  <a:pt x="101" y="490"/>
                </a:lnTo>
                <a:lnTo>
                  <a:pt x="0" y="49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7810560" y="4300560"/>
            <a:ext cx="176040" cy="8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810920" y="4302000"/>
            <a:ext cx="19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366D22-AEDA-4069-AB89-946576BC476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Layout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8" name="Gleason" descr=""/>
          <p:cNvPicPr/>
          <p:nvPr/>
        </p:nvPicPr>
        <p:blipFill>
          <a:blip r:embed="rId1"/>
          <a:stretch/>
        </p:blipFill>
        <p:spPr>
          <a:xfrm>
            <a:off x="1219320" y="1695600"/>
            <a:ext cx="6781680" cy="44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2A533D-30C5-44B0-8D14-418D84807B7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1"/>
          <a:stretch/>
        </p:blipFill>
        <p:spPr>
          <a:xfrm>
            <a:off x="1828800" y="2108160"/>
            <a:ext cx="5638680" cy="2712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5E8710-23CD-4CE1-94DA-3A9F2D5159B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2000-10-04T20:46:07Z</cp:lastPrinted>
  <dcterms:modified xsi:type="dcterms:W3CDTF">2000-10-09T19:05:51Z</dcterms:modified>
  <cp:revision>647</cp:revision>
  <dc:subject/>
  <dc:title>No Slide Title</dc:title>
</cp:coreProperties>
</file>