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_rels/presentation.xml.rels" ContentType="application/vnd.openxmlformats-package.relationships+xml"/>
  <Override PartName="/ppt/media/image10.wmf" ContentType="image/x-wmf"/>
  <Override PartName="/ppt/media/image13.wmf" ContentType="image/x-wmf"/>
  <Override PartName="/ppt/media/image4.wmf" ContentType="image/x-wmf"/>
  <Override PartName="/ppt/media/image9.wmf" ContentType="image/x-wmf"/>
  <Override PartName="/ppt/media/image18.wmf" ContentType="image/x-wmf"/>
  <Override PartName="/ppt/media/image16.png" ContentType="image/png"/>
  <Override PartName="/ppt/media/image14.wmf" ContentType="image/x-wmf"/>
  <Override PartName="/ppt/media/image1.png" ContentType="image/png"/>
  <Override PartName="/ppt/media/image2.png" ContentType="image/png"/>
  <Override PartName="/ppt/media/image5.png" ContentType="image/png"/>
  <Override PartName="/ppt/media/image15.png" ContentType="image/png"/>
  <Override PartName="/ppt/media/image6.png" ContentType="image/png"/>
  <Override PartName="/ppt/media/image7.wmf" ContentType="image/x-wmf"/>
  <Override PartName="/ppt/media/image11.wmf" ContentType="image/x-wmf"/>
  <Override PartName="/ppt/media/image17.wmf" ContentType="image/x-wmf"/>
  <Override PartName="/ppt/media/image8.wmf" ContentType="image/x-wmf"/>
  <Override PartName="/ppt/media/image12.wmf" ContentType="image/x-wmf"/>
  <Override PartName="/ppt/media/image3.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1.xlsx" ContentType="application/vnd.openxmlformats-officedocument.spreadsheetml.sheet"/>
  <Override PartName="/ppt/embeddings/oleObject1.docx" ContentType="application/vnd.openxmlformats-officedocument.wordprocessingml.document"/>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4.xml.rels" ContentType="application/vnd.openxmlformats-package.relationships+xml"/>
  <Override PartName="/ppt/slides/_rels/slide26.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8.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29.xml.rels" ContentType="application/vnd.openxmlformats-package.relationships+xml"/>
  <Override PartName="/ppt/slides/_rels/slide4.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slide20.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1.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24.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25.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notesSlides/_rels/notesSlide15.xml.rels" ContentType="application/vnd.openxmlformats-package.relationships+xml"/>
  <Override PartName="/ppt/notesSlides/_rels/notesSlide14.xml.rels" ContentType="application/vnd.openxmlformats-package.relationships+xml"/>
  <Override PartName="/ppt/notesSlides/_rels/notesSlide13.xml.rels" ContentType="application/vnd.openxmlformats-package.relationships+xml"/>
  <Override PartName="/ppt/notesSlides/_rels/notesSlide10.xml.rels" ContentType="application/vnd.openxmlformats-package.relationships+xml"/>
  <Override PartName="/ppt/notesSlides/_rels/notesSlide3.xml.rels" ContentType="application/vnd.openxmlformats-package.relationships+xml"/>
  <Override PartName="/ppt/notesSlides/_rels/notesSlide18.xml.rels" ContentType="application/vnd.openxmlformats-package.relationships+xml"/>
  <Override PartName="/ppt/notesSlides/_rels/notesSlide17.xml.rels" ContentType="application/vnd.openxmlformats-package.relationships+xml"/>
  <Override PartName="/ppt/notesSlides/_rels/notesSlide2.xml.rels" ContentType="application/vnd.openxmlformats-package.relationships+xml"/>
  <Override PartName="/ppt/notesSlides/notesSlide2.xml" ContentType="application/vnd.openxmlformats-officedocument.presentationml.notesSlide+xml"/>
  <Override PartName="/ppt/notesSlides/notesSlide17.xml" ContentType="application/vnd.openxmlformats-officedocument.presentationml.notesSlide+xml"/>
  <Override PartName="/ppt/notesSlides/notesSlide3.xml" ContentType="application/vnd.openxmlformats-officedocument.presentationml.notesSlide+xml"/>
  <Override PartName="/ppt/notesSlides/notesSlide18.xml" ContentType="application/vnd.openxmlformats-officedocument.presentationml.notesSlide+xml"/>
  <Override PartName="/ppt/notesSlides/notesSlide10.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Lst>
  <p:sldSz cx="9144000" cy="6858000"/>
  <p:notesSz cx="7019925" cy="9269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 name=""/>
          <p:cNvSpPr/>
          <p:nvPr/>
        </p:nvSpPr>
        <p:spPr>
          <a:xfrm>
            <a:off x="0" y="0"/>
            <a:ext cx="7020000" cy="9270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26" name="PlaceHolder 1"/>
          <p:cNvSpPr>
            <a:spLocks noGrp="1"/>
          </p:cNvSpPr>
          <p:nvPr>
            <p:ph type="hdr"/>
          </p:nvPr>
        </p:nvSpPr>
        <p:spPr>
          <a:xfrm>
            <a:off x="-360" y="0"/>
            <a:ext cx="3041640" cy="463680"/>
          </a:xfrm>
          <a:prstGeom prst="rect">
            <a:avLst/>
          </a:prstGeom>
          <a:noFill/>
          <a:ln w="0">
            <a:noFill/>
          </a:ln>
        </p:spPr>
        <p:txBody>
          <a:bodyPr lIns="92880" rIns="92880" tIns="46440" bIns="46440" anchor="t">
            <a:noAutofit/>
          </a:bodyPr>
          <a:p>
            <a:pPr marL="216000" indent="0">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27" name="PlaceHolder 2"/>
          <p:cNvSpPr>
            <a:spLocks noGrp="1"/>
          </p:cNvSpPr>
          <p:nvPr>
            <p:ph type="dt" idx="1"/>
          </p:nvPr>
        </p:nvSpPr>
        <p:spPr>
          <a:xfrm>
            <a:off x="3978000" y="0"/>
            <a:ext cx="3041640" cy="463680"/>
          </a:xfrm>
          <a:prstGeom prst="rect">
            <a:avLst/>
          </a:prstGeom>
          <a:noFill/>
          <a:ln w="0">
            <a:noFill/>
          </a:ln>
        </p:spPr>
        <p:txBody>
          <a:bodyPr lIns="92880" rIns="92880" tIns="46440" bIns="46440" anchor="t">
            <a:noAutofit/>
          </a:bodyPr>
          <a:lstStyle>
            <a:lvl1pPr marL="216000" indent="0" algn="r">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defRPr b="0" lang="en-US" sz="1200" strike="noStrike" u="none">
                <a:solidFill>
                  <a:srgbClr val="000000"/>
                </a:solidFill>
                <a:effectLst/>
                <a:uFillTx/>
                <a:latin typeface="Times New Roman"/>
              </a:defRPr>
            </a:lvl1pPr>
          </a:lstStyle>
          <a:p>
            <a:pPr marL="216000" indent="0" algn="r">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28" name="PlaceHolder 3"/>
          <p:cNvSpPr>
            <a:spLocks noGrp="1"/>
          </p:cNvSpPr>
          <p:nvPr>
            <p:ph type="sldImg"/>
          </p:nvPr>
        </p:nvSpPr>
        <p:spPr>
          <a:xfrm>
            <a:off x="1196640" y="696960"/>
            <a:ext cx="4630680" cy="3473280"/>
          </a:xfrm>
          <a:prstGeom prst="rect">
            <a:avLst/>
          </a:prstGeom>
          <a:solidFill>
            <a:srgbClr val="ffffff"/>
          </a:solidFill>
          <a:ln w="9360">
            <a:solidFill>
              <a:srgbClr val="000000"/>
            </a:solidFill>
            <a:miter/>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Arial"/>
              </a:rPr>
              <a:t>Click to move the slide</a:t>
            </a:r>
            <a:endParaRPr b="1" i="1" lang="en-US" sz="3600" strike="noStrike" u="none">
              <a:solidFill>
                <a:srgbClr val="000000"/>
              </a:solidFill>
              <a:effectLst/>
              <a:uFillTx/>
              <a:latin typeface="Arial"/>
            </a:endParaRPr>
          </a:p>
        </p:txBody>
      </p:sp>
      <p:sp>
        <p:nvSpPr>
          <p:cNvPr id="29" name="PlaceHolder 4"/>
          <p:cNvSpPr>
            <a:spLocks noGrp="1"/>
          </p:cNvSpPr>
          <p:nvPr>
            <p:ph type="body"/>
          </p:nvPr>
        </p:nvSpPr>
        <p:spPr>
          <a:xfrm>
            <a:off x="934560" y="4401720"/>
            <a:ext cx="5149800" cy="417060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30" name="PlaceHolder 5"/>
          <p:cNvSpPr>
            <a:spLocks noGrp="1"/>
          </p:cNvSpPr>
          <p:nvPr>
            <p:ph type="ftr" idx="2"/>
          </p:nvPr>
        </p:nvSpPr>
        <p:spPr>
          <a:xfrm>
            <a:off x="-360" y="8805600"/>
            <a:ext cx="3041640" cy="463320"/>
          </a:xfrm>
          <a:prstGeom prst="rect">
            <a:avLst/>
          </a:prstGeom>
          <a:noFill/>
          <a:ln w="0">
            <a:noFill/>
          </a:ln>
        </p:spPr>
        <p:txBody>
          <a:bodyPr lIns="92880" rIns="92880" tIns="46440" bIns="46440" anchor="b">
            <a:noAutofit/>
          </a:bodyPr>
          <a:lstStyle>
            <a:lvl1pPr marL="216000" indent="0">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defRPr b="0" lang="en-US" sz="1200" strike="noStrike" u="none">
                <a:solidFill>
                  <a:srgbClr val="000000"/>
                </a:solidFill>
                <a:effectLst/>
                <a:uFillTx/>
                <a:latin typeface="Times New Roman"/>
              </a:defRPr>
            </a:lvl1pPr>
          </a:lstStyle>
          <a:p>
            <a:pPr marL="216000" indent="0">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31" name="PlaceHolder 6"/>
          <p:cNvSpPr>
            <a:spLocks noGrp="1"/>
          </p:cNvSpPr>
          <p:nvPr>
            <p:ph type="sldNum" idx="3"/>
          </p:nvPr>
        </p:nvSpPr>
        <p:spPr>
          <a:xfrm>
            <a:off x="3978000" y="8805600"/>
            <a:ext cx="3041640" cy="463320"/>
          </a:xfrm>
          <a:prstGeom prst="rect">
            <a:avLst/>
          </a:prstGeom>
          <a:noFill/>
          <a:ln w="0">
            <a:noFill/>
          </a:ln>
        </p:spPr>
        <p:txBody>
          <a:bodyPr lIns="92880" rIns="92880" tIns="46440" bIns="46440" anchor="b">
            <a:noAutofit/>
          </a:bodyPr>
          <a:lstStyle>
            <a:lvl1pPr marL="216000" indent="0" algn="r">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defRPr b="0" lang="en-US" sz="1200" strike="noStrike" u="none">
                <a:solidFill>
                  <a:srgbClr val="000000"/>
                </a:solidFill>
                <a:effectLst/>
                <a:uFillTx/>
                <a:latin typeface="Times New Roman"/>
              </a:defRPr>
            </a:lvl1pPr>
          </a:lstStyle>
          <a:p>
            <a:pPr marL="216000" indent="0" algn="r">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fld id="{DDF5D30A-CA2F-4625-973A-E300BED7DBEC}"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image" Target="../media/image17.wmf"/><Relationship Id="rId2" Type="http://schemas.openxmlformats.org/officeDocument/2006/relationships/slide" Target="../slides/slide14.xml"/><Relationship Id="rId3"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image" Target="../media/image18.wmf"/><Relationship Id="rId2" Type="http://schemas.openxmlformats.org/officeDocument/2006/relationships/slide" Target="../slides/slide15.xml"/><Relationship Id="rId3"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5" name=""/>
          <p:cNvSpPr txBox="1"/>
          <p:nvPr/>
        </p:nvSpPr>
        <p:spPr>
          <a:xfrm>
            <a:off x="3978000" y="8805600"/>
            <a:ext cx="3041640" cy="463320"/>
          </a:xfrm>
          <a:prstGeom prst="rect">
            <a:avLst/>
          </a:prstGeom>
          <a:noFill/>
          <a:ln w="0">
            <a:noFill/>
          </a:ln>
        </p:spPr>
        <p:txBody>
          <a:bodyPr lIns="92880" rIns="92880" tIns="46440" bIns="46440" anchor="b">
            <a:noAutofit/>
          </a:bodyPr>
          <a:p>
            <a:pPr marL="216000" indent="-216000" algn="r">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fld id="{9A391AEF-7383-4FA3-AFC8-73C311A055AB}"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336" name=""/>
          <p:cNvSpPr txBox="1"/>
          <p:nvPr/>
        </p:nvSpPr>
        <p:spPr>
          <a:xfrm>
            <a:off x="-360" y="8805600"/>
            <a:ext cx="3041640" cy="463320"/>
          </a:xfrm>
          <a:prstGeom prst="rect">
            <a:avLst/>
          </a:prstGeom>
          <a:noFill/>
          <a:ln w="0">
            <a:noFill/>
          </a:ln>
        </p:spPr>
        <p:txBody>
          <a:bodyPr lIns="92880" rIns="92880" tIns="46440" bIns="46440" anchor="b">
            <a:noAutofit/>
          </a:bodyPr>
          <a:p>
            <a:pPr marL="216000" indent="-216000">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337" name=""/>
          <p:cNvSpPr txBox="1"/>
          <p:nvPr/>
        </p:nvSpPr>
        <p:spPr>
          <a:xfrm>
            <a:off x="-360" y="0"/>
            <a:ext cx="3041640" cy="463680"/>
          </a:xfrm>
          <a:prstGeom prst="rect">
            <a:avLst/>
          </a:prstGeom>
          <a:noFill/>
          <a:ln w="0">
            <a:noFill/>
          </a:ln>
        </p:spPr>
        <p:txBody>
          <a:bodyPr lIns="92880" rIns="92880" tIns="46440" bIns="46440" anchor="t">
            <a:noAutofit/>
          </a:bodyPr>
          <a:p>
            <a:pPr marL="216000" indent="-216000">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338" name=""/>
          <p:cNvSpPr txBox="1"/>
          <p:nvPr/>
        </p:nvSpPr>
        <p:spPr>
          <a:xfrm>
            <a:off x="3978000" y="0"/>
            <a:ext cx="3041640" cy="463680"/>
          </a:xfrm>
          <a:prstGeom prst="rect">
            <a:avLst/>
          </a:prstGeom>
          <a:noFill/>
          <a:ln w="0">
            <a:noFill/>
          </a:ln>
        </p:spPr>
        <p:txBody>
          <a:bodyPr lIns="92880" rIns="92880" tIns="46440" bIns="46440" anchor="t">
            <a:noAutofit/>
          </a:bodyPr>
          <a:p>
            <a:pPr marL="216000" indent="-216000" algn="r">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339" name="PlaceHolder 1"/>
          <p:cNvSpPr>
            <a:spLocks noGrp="1"/>
          </p:cNvSpPr>
          <p:nvPr>
            <p:ph type="sldImg"/>
          </p:nvPr>
        </p:nvSpPr>
        <p:spPr>
          <a:xfrm>
            <a:off x="1216080" y="714240"/>
            <a:ext cx="4579920" cy="3435480"/>
          </a:xfrm>
          <a:prstGeom prst="rect">
            <a:avLst/>
          </a:prstGeom>
          <a:ln w="0">
            <a:noFill/>
          </a:ln>
        </p:spPr>
      </p:sp>
      <p:sp>
        <p:nvSpPr>
          <p:cNvPr id="340" name="PlaceHolder 2"/>
          <p:cNvSpPr>
            <a:spLocks noGrp="1"/>
          </p:cNvSpPr>
          <p:nvPr>
            <p:ph type="body"/>
          </p:nvPr>
        </p:nvSpPr>
        <p:spPr>
          <a:xfrm>
            <a:off x="936720" y="4403880"/>
            <a:ext cx="5146560" cy="41688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sldImg"/>
          </p:nvPr>
        </p:nvSpPr>
        <p:spPr>
          <a:xfrm>
            <a:off x="1216080" y="714240"/>
            <a:ext cx="4579920" cy="3435480"/>
          </a:xfrm>
          <a:prstGeom prst="rect">
            <a:avLst/>
          </a:prstGeom>
          <a:ln w="0">
            <a:noFill/>
          </a:ln>
        </p:spPr>
      </p:sp>
      <p:sp>
        <p:nvSpPr>
          <p:cNvPr id="342" name="PlaceHolder 2"/>
          <p:cNvSpPr>
            <a:spLocks noGrp="1"/>
          </p:cNvSpPr>
          <p:nvPr>
            <p:ph type="body"/>
          </p:nvPr>
        </p:nvSpPr>
        <p:spPr>
          <a:xfrm>
            <a:off x="936720" y="4403880"/>
            <a:ext cx="5146560" cy="4168800"/>
          </a:xfrm>
          <a:prstGeom prst="rect">
            <a:avLst/>
          </a:prstGeom>
          <a:noFill/>
          <a:ln w="0">
            <a:noFill/>
          </a:ln>
        </p:spPr>
        <p:txBody>
          <a:bodyPr lIns="93240" rIns="9324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Welcome,</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I'm a bit new to EES, but not to Enron - so while I have industry knowledge I am learning to applyit  to the N.A. retail environment.  What I am going to attempt to do is explain as simply as possible how our commodity solution will work for Square D and to explain some of your options and the fundamentals of the future energy markets.</a:t>
            </a:r>
            <a:endParaRPr b="0" lang="en-US" sz="1200" strike="noStrike" u="none">
              <a:solidFill>
                <a:srgbClr val="000000"/>
              </a:solidFill>
              <a:effectLst/>
              <a:uFillTx/>
              <a:latin typeface="Arial"/>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3" name="PlaceHolder 1"/>
          <p:cNvSpPr>
            <a:spLocks noGrp="1"/>
          </p:cNvSpPr>
          <p:nvPr>
            <p:ph type="sldImg"/>
          </p:nvPr>
        </p:nvSpPr>
        <p:spPr>
          <a:xfrm>
            <a:off x="1192320" y="701640"/>
            <a:ext cx="4510080" cy="3382920"/>
          </a:xfrm>
          <a:prstGeom prst="rect">
            <a:avLst/>
          </a:prstGeom>
          <a:ln w="0">
            <a:noFill/>
          </a:ln>
        </p:spPr>
      </p:sp>
      <p:grpSp>
        <p:nvGrpSpPr>
          <p:cNvPr id="344" name=""/>
          <p:cNvGrpSpPr/>
          <p:nvPr/>
        </p:nvGrpSpPr>
        <p:grpSpPr>
          <a:xfrm>
            <a:off x="920880" y="4451400"/>
            <a:ext cx="5198760" cy="4160520"/>
            <a:chOff x="920880" y="4451400"/>
            <a:chExt cx="5198760" cy="4160520"/>
          </a:xfrm>
        </p:grpSpPr>
        <p:pic>
          <p:nvPicPr>
            <p:cNvPr id="345" name="" descr=""/>
            <p:cNvPicPr/>
            <p:nvPr/>
          </p:nvPicPr>
          <p:blipFill>
            <a:blip r:embed="rId1"/>
            <a:stretch/>
          </p:blipFill>
          <p:spPr>
            <a:xfrm>
              <a:off x="920880" y="4451400"/>
              <a:ext cx="5198760" cy="4160520"/>
            </a:xfrm>
            <a:prstGeom prst="rect">
              <a:avLst/>
            </a:prstGeom>
            <a:noFill/>
            <a:ln w="0">
              <a:noFill/>
            </a:ln>
          </p:spPr>
        </p:pic>
        <p:sp>
          <p:nvSpPr>
            <p:cNvPr id="346" name=""/>
            <p:cNvSpPr/>
            <p:nvPr/>
          </p:nvSpPr>
          <p:spPr>
            <a:xfrm>
              <a:off x="990000" y="4512240"/>
              <a:ext cx="5050080" cy="4021560"/>
            </a:xfrm>
            <a:prstGeom prst="rect">
              <a:avLst/>
            </a:prstGeom>
            <a:noFill/>
            <a:ln w="0">
              <a:noFill/>
            </a:ln>
          </p:spPr>
          <p:style>
            <a:lnRef idx="0"/>
            <a:fillRef idx="0"/>
            <a:effectRef idx="0"/>
            <a:fontRef idx="minor"/>
          </p:style>
          <p:txBody>
            <a:bodyPr wrap="none" lIns="92520" rIns="92520" tIns="46080" bIns="46080" anchor="ctr">
              <a:noAutofit/>
            </a:bodyPr>
            <a:p>
              <a:pPr>
                <a:spcBef>
                  <a:spcPts val="901"/>
                </a:spcBef>
                <a:tabLst>
                  <a:tab algn="l" pos="0"/>
                  <a:tab algn="l" pos="917640"/>
                  <a:tab algn="l" pos="1835280"/>
                  <a:tab algn="l" pos="2752560"/>
                  <a:tab algn="l" pos="3670200"/>
                  <a:tab algn="l" pos="4587840"/>
                  <a:tab algn="l" pos="5505480"/>
                  <a:tab algn="l" pos="6423120"/>
                  <a:tab algn="l" pos="7340760"/>
                  <a:tab algn="l" pos="8258040"/>
                  <a:tab algn="l" pos="9175680"/>
                  <a:tab algn="l" pos="10093320"/>
                </a:tabLst>
              </a:pPr>
              <a:endParaRPr b="0" lang="en-US" sz="2400" strike="noStrike" u="none">
                <a:solidFill>
                  <a:srgbClr val="000000"/>
                </a:solidFill>
                <a:effectLst/>
                <a:uFillTx/>
                <a:latin typeface="Arial"/>
              </a:endParaRPr>
            </a:p>
          </p:txBody>
        </p:sp>
      </p:gr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7" name="PlaceHolder 1"/>
          <p:cNvSpPr>
            <a:spLocks noGrp="1"/>
          </p:cNvSpPr>
          <p:nvPr>
            <p:ph type="sldImg"/>
          </p:nvPr>
        </p:nvSpPr>
        <p:spPr>
          <a:xfrm>
            <a:off x="1192320" y="701640"/>
            <a:ext cx="4510080" cy="3382920"/>
          </a:xfrm>
          <a:prstGeom prst="rect">
            <a:avLst/>
          </a:prstGeom>
          <a:ln w="0">
            <a:noFill/>
          </a:ln>
        </p:spPr>
      </p:sp>
      <p:grpSp>
        <p:nvGrpSpPr>
          <p:cNvPr id="348" name=""/>
          <p:cNvGrpSpPr/>
          <p:nvPr/>
        </p:nvGrpSpPr>
        <p:grpSpPr>
          <a:xfrm>
            <a:off x="920880" y="4451400"/>
            <a:ext cx="5198760" cy="4160520"/>
            <a:chOff x="920880" y="4451400"/>
            <a:chExt cx="5198760" cy="4160520"/>
          </a:xfrm>
        </p:grpSpPr>
        <p:pic>
          <p:nvPicPr>
            <p:cNvPr id="349" name="" descr=""/>
            <p:cNvPicPr/>
            <p:nvPr/>
          </p:nvPicPr>
          <p:blipFill>
            <a:blip r:embed="rId1"/>
            <a:stretch/>
          </p:blipFill>
          <p:spPr>
            <a:xfrm>
              <a:off x="920880" y="4451400"/>
              <a:ext cx="5198760" cy="4160520"/>
            </a:xfrm>
            <a:prstGeom prst="rect">
              <a:avLst/>
            </a:prstGeom>
            <a:noFill/>
            <a:ln w="0">
              <a:noFill/>
            </a:ln>
          </p:spPr>
        </p:pic>
        <p:sp>
          <p:nvSpPr>
            <p:cNvPr id="350" name=""/>
            <p:cNvSpPr/>
            <p:nvPr/>
          </p:nvSpPr>
          <p:spPr>
            <a:xfrm>
              <a:off x="990000" y="4512240"/>
              <a:ext cx="5050080" cy="4021560"/>
            </a:xfrm>
            <a:prstGeom prst="rect">
              <a:avLst/>
            </a:prstGeom>
            <a:noFill/>
            <a:ln w="0">
              <a:noFill/>
            </a:ln>
          </p:spPr>
          <p:style>
            <a:lnRef idx="0"/>
            <a:fillRef idx="0"/>
            <a:effectRef idx="0"/>
            <a:fontRef idx="minor"/>
          </p:style>
          <p:txBody>
            <a:bodyPr wrap="none" lIns="95400" rIns="95400" tIns="47880" bIns="47880" anchor="ctr">
              <a:noAutofit/>
            </a:bodyPr>
            <a:p>
              <a:pPr>
                <a:spcBef>
                  <a:spcPts val="975"/>
                </a:spcBef>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endParaRPr b="0" lang="en-US" sz="2400" strike="noStrike" u="none">
                <a:solidFill>
                  <a:srgbClr val="000000"/>
                </a:solidFill>
                <a:effectLst/>
                <a:uFillTx/>
                <a:latin typeface="Arial"/>
              </a:endParaRPr>
            </a:p>
          </p:txBody>
        </p:sp>
      </p:gr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1" name=""/>
          <p:cNvSpPr txBox="1"/>
          <p:nvPr/>
        </p:nvSpPr>
        <p:spPr>
          <a:xfrm>
            <a:off x="3978000" y="8805600"/>
            <a:ext cx="3041640" cy="463320"/>
          </a:xfrm>
          <a:prstGeom prst="rect">
            <a:avLst/>
          </a:prstGeom>
          <a:noFill/>
          <a:ln w="0">
            <a:noFill/>
          </a:ln>
        </p:spPr>
        <p:txBody>
          <a:bodyPr lIns="92880" rIns="92880" tIns="46440" bIns="46440" anchor="b">
            <a:noAutofit/>
          </a:bodyPr>
          <a:p>
            <a:pPr marL="216000" indent="-216000" algn="r">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fld id="{A8AB754C-B6D7-4EBB-94DB-096719536776}"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352" name=""/>
          <p:cNvSpPr txBox="1"/>
          <p:nvPr/>
        </p:nvSpPr>
        <p:spPr>
          <a:xfrm>
            <a:off x="-360" y="8805600"/>
            <a:ext cx="3041640" cy="463320"/>
          </a:xfrm>
          <a:prstGeom prst="rect">
            <a:avLst/>
          </a:prstGeom>
          <a:noFill/>
          <a:ln w="0">
            <a:noFill/>
          </a:ln>
        </p:spPr>
        <p:txBody>
          <a:bodyPr lIns="92880" rIns="92880" tIns="46440" bIns="46440" anchor="b">
            <a:noAutofit/>
          </a:bodyPr>
          <a:p>
            <a:pPr marL="216000" indent="-216000">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353" name=""/>
          <p:cNvSpPr txBox="1"/>
          <p:nvPr/>
        </p:nvSpPr>
        <p:spPr>
          <a:xfrm>
            <a:off x="-360" y="0"/>
            <a:ext cx="3041640" cy="463680"/>
          </a:xfrm>
          <a:prstGeom prst="rect">
            <a:avLst/>
          </a:prstGeom>
          <a:noFill/>
          <a:ln w="0">
            <a:noFill/>
          </a:ln>
        </p:spPr>
        <p:txBody>
          <a:bodyPr lIns="92880" rIns="92880" tIns="46440" bIns="46440" anchor="t">
            <a:noAutofit/>
          </a:bodyPr>
          <a:p>
            <a:pPr marL="216000" indent="-216000">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354" name=""/>
          <p:cNvSpPr txBox="1"/>
          <p:nvPr/>
        </p:nvSpPr>
        <p:spPr>
          <a:xfrm>
            <a:off x="3978000" y="0"/>
            <a:ext cx="3041640" cy="463680"/>
          </a:xfrm>
          <a:prstGeom prst="rect">
            <a:avLst/>
          </a:prstGeom>
          <a:noFill/>
          <a:ln w="0">
            <a:noFill/>
          </a:ln>
        </p:spPr>
        <p:txBody>
          <a:bodyPr lIns="92880" rIns="92880" tIns="46440" bIns="46440" anchor="t">
            <a:noAutofit/>
          </a:bodyPr>
          <a:p>
            <a:pPr marL="216000" indent="-216000" algn="r">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355" name="PlaceHolder 1"/>
          <p:cNvSpPr>
            <a:spLocks noGrp="1"/>
          </p:cNvSpPr>
          <p:nvPr>
            <p:ph type="sldImg"/>
          </p:nvPr>
        </p:nvSpPr>
        <p:spPr>
          <a:xfrm>
            <a:off x="1192320" y="693720"/>
            <a:ext cx="4635360" cy="3476520"/>
          </a:xfrm>
          <a:prstGeom prst="rect">
            <a:avLst/>
          </a:prstGeom>
          <a:ln w="0">
            <a:noFill/>
          </a:ln>
        </p:spPr>
      </p:sp>
      <p:sp>
        <p:nvSpPr>
          <p:cNvPr id="356" name="PlaceHolder 2"/>
          <p:cNvSpPr>
            <a:spLocks noGrp="1"/>
          </p:cNvSpPr>
          <p:nvPr>
            <p:ph type="body"/>
          </p:nvPr>
        </p:nvSpPr>
        <p:spPr>
          <a:xfrm>
            <a:off x="934560" y="4401720"/>
            <a:ext cx="5149800" cy="417348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7" name=""/>
          <p:cNvSpPr txBox="1"/>
          <p:nvPr/>
        </p:nvSpPr>
        <p:spPr>
          <a:xfrm>
            <a:off x="3978000" y="8805600"/>
            <a:ext cx="3041640" cy="463320"/>
          </a:xfrm>
          <a:prstGeom prst="rect">
            <a:avLst/>
          </a:prstGeom>
          <a:noFill/>
          <a:ln w="0">
            <a:noFill/>
          </a:ln>
        </p:spPr>
        <p:txBody>
          <a:bodyPr lIns="92880" rIns="92880" tIns="46440" bIns="46440" anchor="b">
            <a:noAutofit/>
          </a:bodyPr>
          <a:p>
            <a:pPr marL="216000" indent="-216000" algn="r">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fld id="{78E8D34B-F33B-45FA-8A32-46DE5E603D12}"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358" name=""/>
          <p:cNvSpPr txBox="1"/>
          <p:nvPr/>
        </p:nvSpPr>
        <p:spPr>
          <a:xfrm>
            <a:off x="-360" y="8805600"/>
            <a:ext cx="3041640" cy="463320"/>
          </a:xfrm>
          <a:prstGeom prst="rect">
            <a:avLst/>
          </a:prstGeom>
          <a:noFill/>
          <a:ln w="0">
            <a:noFill/>
          </a:ln>
        </p:spPr>
        <p:txBody>
          <a:bodyPr lIns="92880" rIns="92880" tIns="46440" bIns="46440" anchor="b">
            <a:noAutofit/>
          </a:bodyPr>
          <a:p>
            <a:pPr marL="216000" indent="-216000">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359" name=""/>
          <p:cNvSpPr txBox="1"/>
          <p:nvPr/>
        </p:nvSpPr>
        <p:spPr>
          <a:xfrm>
            <a:off x="-360" y="0"/>
            <a:ext cx="3041640" cy="463680"/>
          </a:xfrm>
          <a:prstGeom prst="rect">
            <a:avLst/>
          </a:prstGeom>
          <a:noFill/>
          <a:ln w="0">
            <a:noFill/>
          </a:ln>
        </p:spPr>
        <p:txBody>
          <a:bodyPr lIns="92880" rIns="92880" tIns="46440" bIns="46440" anchor="t">
            <a:noAutofit/>
          </a:bodyPr>
          <a:p>
            <a:pPr marL="216000" indent="-216000">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360" name=""/>
          <p:cNvSpPr txBox="1"/>
          <p:nvPr/>
        </p:nvSpPr>
        <p:spPr>
          <a:xfrm>
            <a:off x="3978000" y="0"/>
            <a:ext cx="3041640" cy="463680"/>
          </a:xfrm>
          <a:prstGeom prst="rect">
            <a:avLst/>
          </a:prstGeom>
          <a:noFill/>
          <a:ln w="0">
            <a:noFill/>
          </a:ln>
        </p:spPr>
        <p:txBody>
          <a:bodyPr lIns="92880" rIns="92880" tIns="46440" bIns="46440" anchor="t">
            <a:noAutofit/>
          </a:bodyPr>
          <a:p>
            <a:pPr marL="216000" indent="-216000" algn="r">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361" name="PlaceHolder 1"/>
          <p:cNvSpPr>
            <a:spLocks noGrp="1"/>
          </p:cNvSpPr>
          <p:nvPr>
            <p:ph type="sldImg"/>
          </p:nvPr>
        </p:nvSpPr>
        <p:spPr>
          <a:xfrm>
            <a:off x="1216080" y="714240"/>
            <a:ext cx="4579920" cy="3435480"/>
          </a:xfrm>
          <a:prstGeom prst="rect">
            <a:avLst/>
          </a:prstGeom>
          <a:ln w="0">
            <a:noFill/>
          </a:ln>
        </p:spPr>
      </p:sp>
      <p:sp>
        <p:nvSpPr>
          <p:cNvPr id="362" name="PlaceHolder 2"/>
          <p:cNvSpPr>
            <a:spLocks noGrp="1"/>
          </p:cNvSpPr>
          <p:nvPr>
            <p:ph type="body"/>
          </p:nvPr>
        </p:nvSpPr>
        <p:spPr>
          <a:xfrm>
            <a:off x="936720" y="4403880"/>
            <a:ext cx="5146560" cy="4168800"/>
          </a:xfrm>
          <a:prstGeom prst="rect">
            <a:avLst/>
          </a:prstGeom>
          <a:noFill/>
          <a:ln w="0">
            <a:noFill/>
          </a:ln>
        </p:spPr>
        <p:txBody>
          <a:bodyPr lIns="93240" rIns="9324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 already know that Square D prefers to be toward the index side of this continuum.  We want to stress the options however along the spectrum.</a:t>
            </a:r>
            <a:endParaRPr b="0" lang="en-US" sz="1200" strike="noStrike" u="none">
              <a:solidFill>
                <a:srgbClr val="000000"/>
              </a:solidFill>
              <a:effectLst/>
              <a:uFillTx/>
              <a:latin typeface="Arial"/>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3" name=""/>
          <p:cNvSpPr txBox="1"/>
          <p:nvPr/>
        </p:nvSpPr>
        <p:spPr>
          <a:xfrm>
            <a:off x="3978000" y="8805600"/>
            <a:ext cx="3041640" cy="463320"/>
          </a:xfrm>
          <a:prstGeom prst="rect">
            <a:avLst/>
          </a:prstGeom>
          <a:noFill/>
          <a:ln w="0">
            <a:noFill/>
          </a:ln>
        </p:spPr>
        <p:txBody>
          <a:bodyPr lIns="92880" rIns="92880" tIns="46440" bIns="46440" anchor="b">
            <a:noAutofit/>
          </a:bodyPr>
          <a:p>
            <a:pPr marL="216000" indent="-216000" algn="r">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fld id="{745EC8BC-C4D3-4AE6-AB7A-14C132A70118}"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324" name=""/>
          <p:cNvSpPr txBox="1"/>
          <p:nvPr/>
        </p:nvSpPr>
        <p:spPr>
          <a:xfrm>
            <a:off x="-360" y="8805600"/>
            <a:ext cx="3041640" cy="463320"/>
          </a:xfrm>
          <a:prstGeom prst="rect">
            <a:avLst/>
          </a:prstGeom>
          <a:noFill/>
          <a:ln w="0">
            <a:noFill/>
          </a:ln>
        </p:spPr>
        <p:txBody>
          <a:bodyPr lIns="92880" rIns="92880" tIns="46440" bIns="46440" anchor="b">
            <a:noAutofit/>
          </a:bodyPr>
          <a:p>
            <a:pPr marL="216000" indent="-216000">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325" name=""/>
          <p:cNvSpPr txBox="1"/>
          <p:nvPr/>
        </p:nvSpPr>
        <p:spPr>
          <a:xfrm>
            <a:off x="-360" y="0"/>
            <a:ext cx="3041640" cy="463680"/>
          </a:xfrm>
          <a:prstGeom prst="rect">
            <a:avLst/>
          </a:prstGeom>
          <a:noFill/>
          <a:ln w="0">
            <a:noFill/>
          </a:ln>
        </p:spPr>
        <p:txBody>
          <a:bodyPr lIns="92880" rIns="92880" tIns="46440" bIns="46440" anchor="t">
            <a:noAutofit/>
          </a:bodyPr>
          <a:p>
            <a:pPr marL="216000" indent="-216000">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326" name=""/>
          <p:cNvSpPr txBox="1"/>
          <p:nvPr/>
        </p:nvSpPr>
        <p:spPr>
          <a:xfrm>
            <a:off x="3978000" y="0"/>
            <a:ext cx="3041640" cy="463680"/>
          </a:xfrm>
          <a:prstGeom prst="rect">
            <a:avLst/>
          </a:prstGeom>
          <a:noFill/>
          <a:ln w="0">
            <a:noFill/>
          </a:ln>
        </p:spPr>
        <p:txBody>
          <a:bodyPr lIns="92880" rIns="92880" tIns="46440" bIns="46440" anchor="t">
            <a:noAutofit/>
          </a:bodyPr>
          <a:p>
            <a:pPr marL="216000" indent="-216000" algn="r">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327" name="PlaceHolder 1"/>
          <p:cNvSpPr>
            <a:spLocks noGrp="1"/>
          </p:cNvSpPr>
          <p:nvPr>
            <p:ph type="body"/>
          </p:nvPr>
        </p:nvSpPr>
        <p:spPr>
          <a:xfrm>
            <a:off x="155520" y="4398480"/>
            <a:ext cx="6708960" cy="4172040"/>
          </a:xfrm>
          <a:prstGeom prst="rect">
            <a:avLst/>
          </a:prstGeom>
          <a:noFill/>
          <a:ln w="0">
            <a:noFill/>
          </a:ln>
        </p:spPr>
        <p:txBody>
          <a:bodyPr lIns="93240" rIns="93240" tIns="46800" bIns="46800" anchor="t">
            <a:noAutofit/>
          </a:bodyPr>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So how does the interstate gas market measure up to these policy objectives 10 years after restructuring began?</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The market has matured, and has become more dynamic than ever before</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Competition is intense, and regulated prices have become irrelevant in most markets.  We experience discounting pressures on all of our systems except during peak periods.  During periods of peak demand, pipelines continue to be limited by an annual average rates, while re-sellers in the bundled secondary market can charge market clearing prices for the delivered commodity.</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The secondary market is vibrant.  20% of all firm capacity is contracted via capacity release programs.</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As customers are increasingly able to access supply from different supply basins, the spread between traditional production area and market area prices have narrowed.  Transportation rates have become a function of differentials between supply regions -- also an indication that maximum rates are irrelevant.</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There are numerous pipeline projects proposed and in construction, including projects to import Canadian supplies, and projects to carry gas from mid-continent to eastern markets -- again the economics of these projects are driven by price spreads across the regions.</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In search of higher netbacks and increased flexibility, natural gas producers are moving downstream into transmission through equity investments and capacity commitments.</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And, during this period gas markets have grown -- fulfilling the Order 636 predictions that competitive markets could simultaneously serve the customer and promote the use of natural gas.</a:t>
            </a:r>
            <a:endParaRPr b="0" lang="en-US" sz="1200" strike="noStrike" u="none">
              <a:solidFill>
                <a:srgbClr val="000000"/>
              </a:solidFill>
              <a:effectLst/>
              <a:uFillTx/>
              <a:latin typeface="Arial"/>
            </a:endParaRPr>
          </a:p>
        </p:txBody>
      </p:sp>
      <p:sp>
        <p:nvSpPr>
          <p:cNvPr id="328" name="PlaceHolder 2"/>
          <p:cNvSpPr>
            <a:spLocks noGrp="1"/>
          </p:cNvSpPr>
          <p:nvPr>
            <p:ph type="sldImg"/>
          </p:nvPr>
        </p:nvSpPr>
        <p:spPr>
          <a:xfrm>
            <a:off x="1200240" y="776160"/>
            <a:ext cx="4619520" cy="3463920"/>
          </a:xfrm>
          <a:prstGeom prst="rect">
            <a:avLst/>
          </a:prstGeom>
          <a:ln w="0">
            <a:noFill/>
          </a:ln>
        </p:spPr>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9" name=""/>
          <p:cNvSpPr txBox="1"/>
          <p:nvPr/>
        </p:nvSpPr>
        <p:spPr>
          <a:xfrm>
            <a:off x="3978000" y="8805600"/>
            <a:ext cx="3041640" cy="463320"/>
          </a:xfrm>
          <a:prstGeom prst="rect">
            <a:avLst/>
          </a:prstGeom>
          <a:noFill/>
          <a:ln w="0">
            <a:noFill/>
          </a:ln>
        </p:spPr>
        <p:txBody>
          <a:bodyPr lIns="92880" rIns="92880" tIns="46440" bIns="46440" anchor="b">
            <a:noAutofit/>
          </a:bodyPr>
          <a:p>
            <a:pPr marL="216000" indent="-216000" algn="r">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fld id="{EC6B3A67-BEA6-4DD7-AA69-3979D3A0860F}"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330" name=""/>
          <p:cNvSpPr txBox="1"/>
          <p:nvPr/>
        </p:nvSpPr>
        <p:spPr>
          <a:xfrm>
            <a:off x="-360" y="8805600"/>
            <a:ext cx="3041640" cy="463320"/>
          </a:xfrm>
          <a:prstGeom prst="rect">
            <a:avLst/>
          </a:prstGeom>
          <a:noFill/>
          <a:ln w="0">
            <a:noFill/>
          </a:ln>
        </p:spPr>
        <p:txBody>
          <a:bodyPr lIns="92880" rIns="92880" tIns="46440" bIns="46440" anchor="b">
            <a:noAutofit/>
          </a:bodyPr>
          <a:p>
            <a:pPr marL="216000" indent="-216000">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331" name=""/>
          <p:cNvSpPr txBox="1"/>
          <p:nvPr/>
        </p:nvSpPr>
        <p:spPr>
          <a:xfrm>
            <a:off x="-360" y="0"/>
            <a:ext cx="3041640" cy="463680"/>
          </a:xfrm>
          <a:prstGeom prst="rect">
            <a:avLst/>
          </a:prstGeom>
          <a:noFill/>
          <a:ln w="0">
            <a:noFill/>
          </a:ln>
        </p:spPr>
        <p:txBody>
          <a:bodyPr lIns="92880" rIns="92880" tIns="46440" bIns="46440" anchor="t">
            <a:noAutofit/>
          </a:bodyPr>
          <a:p>
            <a:pPr marL="216000" indent="-216000">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332" name=""/>
          <p:cNvSpPr txBox="1"/>
          <p:nvPr/>
        </p:nvSpPr>
        <p:spPr>
          <a:xfrm>
            <a:off x="3978000" y="0"/>
            <a:ext cx="3041640" cy="463680"/>
          </a:xfrm>
          <a:prstGeom prst="rect">
            <a:avLst/>
          </a:prstGeom>
          <a:noFill/>
          <a:ln w="0">
            <a:noFill/>
          </a:ln>
        </p:spPr>
        <p:txBody>
          <a:bodyPr lIns="92880" rIns="92880" tIns="46440" bIns="46440" anchor="t">
            <a:noAutofit/>
          </a:bodyPr>
          <a:p>
            <a:pPr marL="216000" indent="-216000" algn="r">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333" name="PlaceHolder 1"/>
          <p:cNvSpPr>
            <a:spLocks noGrp="1"/>
          </p:cNvSpPr>
          <p:nvPr>
            <p:ph type="body"/>
          </p:nvPr>
        </p:nvSpPr>
        <p:spPr>
          <a:xfrm>
            <a:off x="155520" y="4398480"/>
            <a:ext cx="6708960" cy="4172040"/>
          </a:xfrm>
          <a:prstGeom prst="rect">
            <a:avLst/>
          </a:prstGeom>
          <a:noFill/>
          <a:ln w="0">
            <a:noFill/>
          </a:ln>
        </p:spPr>
        <p:txBody>
          <a:bodyPr lIns="93240" rIns="93240" tIns="46800" bIns="46800" anchor="t">
            <a:noAutofit/>
          </a:bodyPr>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So how does the interstate gas market measure up to these policy objectives 10 years after restructuring began?</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The market has matured, and has become more dynamic than ever before</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Competition is intense, and regulated prices have become irrelevant in most markets.  We experience discounting pressures on all of our systems except during peak periods.  During periods of peak demand, pipelines continue to be limited by an annual average rates, while re-sellers in the bundled secondary market can charge market clearing prices for the delivered commodity.</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The secondary market is vibrant.  20% of all firm capacity is contracted via capacity release programs.</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As customers are increasingly able to access supply from different supply basins, the spread between traditional production area and market area prices have narrowed.  Transportation rates have become a function of differentials between supply regions -- also an indication that maximum rates are irrelevant.</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There are numerous pipeline projects proposed and in construction, including projects to import Canadian supplies, and projects to carry gas from mid-continent to eastern markets -- again the economics of these projects are driven by price spreads across the regions.</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In search of higher netbacks and increased flexibility, natural gas producers are moving downstream into transmission through equity investments and capacity commitments.</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And, during this period gas markets have grown -- fulfilling the Order 636 predictions that competitive markets could simultaneously serve the customer and promote the use of natural gas.</a:t>
            </a:r>
            <a:endParaRPr b="0" lang="en-US" sz="1200" strike="noStrike" u="none">
              <a:solidFill>
                <a:srgbClr val="000000"/>
              </a:solidFill>
              <a:effectLst/>
              <a:uFillTx/>
              <a:latin typeface="Arial"/>
            </a:endParaRPr>
          </a:p>
        </p:txBody>
      </p:sp>
      <p:sp>
        <p:nvSpPr>
          <p:cNvPr id="334" name="PlaceHolder 2"/>
          <p:cNvSpPr>
            <a:spLocks noGrp="1"/>
          </p:cNvSpPr>
          <p:nvPr>
            <p:ph type="sldImg"/>
          </p:nvPr>
        </p:nvSpPr>
        <p:spPr>
          <a:xfrm>
            <a:off x="1200240" y="776160"/>
            <a:ext cx="4619520" cy="3463920"/>
          </a:xfrm>
          <a:prstGeom prst="rect">
            <a:avLst/>
          </a:prstGeom>
          <a:ln w="0">
            <a:noFill/>
          </a:ln>
        </p:spPr>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854360" y="-8928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Click to edit the title text format</a:t>
            </a:r>
            <a:endParaRPr b="1" i="1" lang="en-US" sz="3000" strike="noStrike" u="none">
              <a:solidFill>
                <a:srgbClr val="000000"/>
              </a:solidFill>
              <a:effectLst/>
              <a:uFillTx/>
              <a:latin typeface="Arial"/>
            </a:endParaRPr>
          </a:p>
        </p:txBody>
      </p:sp>
      <p:sp>
        <p:nvSpPr>
          <p:cNvPr id="1" name="PlaceHolder 2"/>
          <p:cNvSpPr>
            <a:spLocks noGrp="1"/>
          </p:cNvSpPr>
          <p:nvPr>
            <p:ph type="body"/>
          </p:nvPr>
        </p:nvSpPr>
        <p:spPr>
          <a:xfrm>
            <a:off x="1219320" y="1828800"/>
            <a:ext cx="7772400" cy="4114800"/>
          </a:xfrm>
          <a:prstGeom prst="rect">
            <a:avLst/>
          </a:prstGeom>
          <a:noFill/>
          <a:ln w="0">
            <a:noFill/>
          </a:ln>
        </p:spPr>
        <p:txBody>
          <a:bodyPr lIns="90000" rIns="90000" tIns="46800" bIns="46800" anchor="t">
            <a:normAutofit/>
          </a:bodyPr>
          <a:p>
            <a:pPr marL="461880" indent="-396720">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Click to edit the outline text format</a:t>
            </a:r>
            <a:endParaRPr b="1" lang="en-US" sz="2200" strike="noStrike" u="none">
              <a:solidFill>
                <a:srgbClr val="000000"/>
              </a:solidFill>
              <a:effectLst/>
              <a:uFillTx/>
              <a:latin typeface="Arial"/>
            </a:endParaRPr>
          </a:p>
          <a:p>
            <a:pPr lvl="1" marL="914400" indent="-22716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Second Outline Level</a:t>
            </a:r>
            <a:endParaRPr b="1" lang="en-US" sz="2200" strike="noStrike" u="none">
              <a:solidFill>
                <a:srgbClr val="000000"/>
              </a:solidFill>
              <a:effectLst/>
              <a:uFillTx/>
              <a:latin typeface="Arial"/>
            </a:endParaRPr>
          </a:p>
          <a:p>
            <a:pPr lvl="2" marL="125748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Third Outline Level</a:t>
            </a:r>
            <a:endParaRPr b="1" lang="en-US" sz="2200" strike="noStrike" u="none">
              <a:solidFill>
                <a:srgbClr val="000000"/>
              </a:solidFill>
              <a:effectLst/>
              <a:uFillTx/>
              <a:latin typeface="Arial"/>
            </a:endParaRPr>
          </a:p>
          <a:p>
            <a:pPr lvl="3" marL="16002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Fourth Outline Level</a:t>
            </a:r>
            <a:endParaRPr b="1" lang="en-US" sz="2200" strike="noStrike" u="none">
              <a:solidFill>
                <a:srgbClr val="000000"/>
              </a:solidFill>
              <a:effectLst/>
              <a:uFillTx/>
              <a:latin typeface="Arial"/>
            </a:endParaRPr>
          </a:p>
          <a:p>
            <a:pPr lvl="4"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Fifth Outline Level</a:t>
            </a:r>
            <a:endParaRPr b="1" lang="en-US" sz="2200" strike="noStrike" u="none">
              <a:solidFill>
                <a:srgbClr val="000000"/>
              </a:solidFill>
              <a:effectLst/>
              <a:uFillTx/>
              <a:latin typeface="Arial"/>
            </a:endParaRPr>
          </a:p>
          <a:p>
            <a:pPr lvl="5"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Sixth Outline Level</a:t>
            </a:r>
            <a:endParaRPr b="1" lang="en-US" sz="2200" strike="noStrike" u="none">
              <a:solidFill>
                <a:srgbClr val="000000"/>
              </a:solidFill>
              <a:effectLst/>
              <a:uFillTx/>
              <a:latin typeface="Arial"/>
            </a:endParaRPr>
          </a:p>
          <a:p>
            <a:pPr lvl="6"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Seventh Outline Level</a:t>
            </a:r>
            <a:endParaRPr b="1" lang="en-US" sz="2200" strike="noStrike" u="none">
              <a:solidFill>
                <a:srgbClr val="000000"/>
              </a:solidFill>
              <a:effectLst/>
              <a:uFillTx/>
              <a:latin typeface="Arial"/>
            </a:endParaRPr>
          </a:p>
        </p:txBody>
      </p:sp>
      <p:sp>
        <p:nvSpPr>
          <p:cNvPr id="2" name=""/>
          <p:cNvSpPr/>
          <p:nvPr/>
        </p:nvSpPr>
        <p:spPr>
          <a:xfrm>
            <a:off x="108360" y="6632640"/>
            <a:ext cx="1056600" cy="91800"/>
          </a:xfrm>
          <a:prstGeom prst="rect">
            <a:avLst/>
          </a:prstGeom>
          <a:noFill/>
          <a:ln w="0">
            <a:noFill/>
          </a:ln>
        </p:spPr>
        <p:style>
          <a:lnRef idx="0"/>
          <a:fillRef idx="0"/>
          <a:effectRef idx="0"/>
          <a:fontRef idx="minor"/>
        </p:style>
        <p:txBody>
          <a:bodyPr wrap="none" lIns="0" rIns="0" tIns="0" bIns="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 2000 JN-2080039-</a:t>
            </a:r>
            <a:fld id="{E5B0F6C0-BE06-4A22-A600-D6CADF00D077}" type="slidenum">
              <a:rPr b="0" lang="en-US"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grpSp>
        <p:nvGrpSpPr>
          <p:cNvPr id="3" name=""/>
          <p:cNvGrpSpPr/>
          <p:nvPr/>
        </p:nvGrpSpPr>
        <p:grpSpPr>
          <a:xfrm>
            <a:off x="8229600" y="6013440"/>
            <a:ext cx="819000" cy="700200"/>
            <a:chOff x="8229600" y="6013440"/>
            <a:chExt cx="819000" cy="700200"/>
          </a:xfrm>
        </p:grpSpPr>
        <p:pic>
          <p:nvPicPr>
            <p:cNvPr id="4" name="ENE_C_WHI" descr=""/>
            <p:cNvPicPr/>
            <p:nvPr/>
          </p:nvPicPr>
          <p:blipFill>
            <a:blip r:embed="rId2"/>
            <a:stretch/>
          </p:blipFill>
          <p:spPr>
            <a:xfrm>
              <a:off x="8229600" y="6013440"/>
              <a:ext cx="696960" cy="700200"/>
            </a:xfrm>
            <a:prstGeom prst="rect">
              <a:avLst/>
            </a:prstGeom>
            <a:noFill/>
            <a:ln w="0">
              <a:noFill/>
            </a:ln>
          </p:spPr>
        </p:pic>
        <p:sp>
          <p:nvSpPr>
            <p:cNvPr id="5" name=""/>
            <p:cNvSpPr/>
            <p:nvPr/>
          </p:nvSpPr>
          <p:spPr>
            <a:xfrm>
              <a:off x="8783640" y="6388200"/>
              <a:ext cx="264960" cy="231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9bff"/>
                  </a:solidFill>
                  <a:effectLst/>
                  <a:uFillTx/>
                  <a:latin typeface="Arial"/>
                </a:rPr>
                <a:t>®</a:t>
              </a:r>
              <a:endParaRPr b="0" lang="en-US" sz="900" strike="noStrike" u="none">
                <a:solidFill>
                  <a:srgbClr val="000000"/>
                </a:solidFill>
                <a:effectLst/>
                <a:uFillTx/>
                <a:latin typeface="Arial"/>
              </a:endParaRPr>
            </a:p>
          </p:txBody>
        </p:sp>
      </p:grpSp>
      <p:sp>
        <p:nvSpPr>
          <p:cNvPr id="6" name=""/>
          <p:cNvSpPr/>
          <p:nvPr/>
        </p:nvSpPr>
        <p:spPr>
          <a:xfrm>
            <a:off x="533520" y="762120"/>
            <a:ext cx="8381880" cy="5562360"/>
          </a:xfrm>
          <a:custGeom>
            <a:avLst/>
            <a:gdLst/>
            <a:ahLst/>
            <a:rect l="l" t="t" r="r" b="b"/>
            <a:pathLst>
              <a:path w="5472" h="3600">
                <a:moveTo>
                  <a:pt x="0" y="3600"/>
                </a:moveTo>
                <a:lnTo>
                  <a:pt x="0" y="0"/>
                </a:lnTo>
                <a:lnTo>
                  <a:pt x="5472" y="0"/>
                </a:lnTo>
              </a:path>
            </a:pathLst>
          </a:custGeom>
          <a:noFill/>
          <a:ln w="28440">
            <a:solidFill>
              <a:srgbClr val="0091ff"/>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a:endParaRPr>
          </a:p>
        </p:txBody>
      </p:sp>
      <p:sp>
        <p:nvSpPr>
          <p:cNvPr id="7" name=""/>
          <p:cNvSpPr/>
          <p:nvPr/>
        </p:nvSpPr>
        <p:spPr>
          <a:xfrm>
            <a:off x="609480" y="838080"/>
            <a:ext cx="8382240" cy="5562720"/>
          </a:xfrm>
          <a:custGeom>
            <a:avLst/>
            <a:gdLst/>
            <a:ahLst/>
            <a:rect l="l" t="t" r="r" b="b"/>
            <a:pathLst>
              <a:path w="5472" h="3600">
                <a:moveTo>
                  <a:pt x="0" y="3600"/>
                </a:moveTo>
                <a:lnTo>
                  <a:pt x="0" y="0"/>
                </a:lnTo>
                <a:lnTo>
                  <a:pt x="5472" y="0"/>
                </a:lnTo>
              </a:path>
            </a:pathLst>
          </a:custGeom>
          <a:noFill/>
          <a:ln w="28440">
            <a:solidFill>
              <a:srgbClr val="0091ff"/>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a:endParaRPr>
          </a:p>
        </p:txBody>
      </p:sp>
      <p:pic>
        <p:nvPicPr>
          <p:cNvPr id="8" name="Collage%20-%20White" descr=""/>
          <p:cNvPicPr/>
          <p:nvPr/>
        </p:nvPicPr>
        <p:blipFill>
          <a:blip r:embed="rId3"/>
          <a:stretch/>
        </p:blipFill>
        <p:spPr>
          <a:xfrm>
            <a:off x="-76320" y="-152280"/>
            <a:ext cx="2197080" cy="2187360"/>
          </a:xfrm>
          <a:prstGeom prst="rect">
            <a:avLst/>
          </a:prstGeom>
          <a:noFill/>
          <a:ln w="0">
            <a:noFill/>
          </a:ln>
        </p:spPr>
      </p:pic>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1854360" y="-8928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Click to edit the title text format</a:t>
            </a:r>
            <a:endParaRPr b="1" i="1" lang="en-US" sz="3000" strike="noStrike" u="none">
              <a:solidFill>
                <a:srgbClr val="000000"/>
              </a:solidFill>
              <a:effectLst/>
              <a:uFillTx/>
              <a:latin typeface="Arial"/>
            </a:endParaRPr>
          </a:p>
        </p:txBody>
      </p:sp>
      <p:sp>
        <p:nvSpPr>
          <p:cNvPr id="10" name="PlaceHolder 2"/>
          <p:cNvSpPr>
            <a:spLocks noGrp="1"/>
          </p:cNvSpPr>
          <p:nvPr>
            <p:ph type="body"/>
          </p:nvPr>
        </p:nvSpPr>
        <p:spPr>
          <a:xfrm>
            <a:off x="1219320" y="1828800"/>
            <a:ext cx="7772400" cy="4114800"/>
          </a:xfrm>
          <a:prstGeom prst="rect">
            <a:avLst/>
          </a:prstGeom>
          <a:noFill/>
          <a:ln w="0">
            <a:noFill/>
          </a:ln>
        </p:spPr>
        <p:txBody>
          <a:bodyPr lIns="90000" rIns="90000" tIns="46800" bIns="46800" anchor="t">
            <a:normAutofit/>
          </a:bodyPr>
          <a:p>
            <a:pPr marL="461880" indent="-396720">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Click to edit the outline text format</a:t>
            </a:r>
            <a:endParaRPr b="1" lang="en-US" sz="2200" strike="noStrike" u="none">
              <a:solidFill>
                <a:srgbClr val="000000"/>
              </a:solidFill>
              <a:effectLst/>
              <a:uFillTx/>
              <a:latin typeface="Arial"/>
            </a:endParaRPr>
          </a:p>
          <a:p>
            <a:pPr lvl="1" marL="914400" indent="-22716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Second Outline Level</a:t>
            </a:r>
            <a:endParaRPr b="1" lang="en-US" sz="2200" strike="noStrike" u="none">
              <a:solidFill>
                <a:srgbClr val="000000"/>
              </a:solidFill>
              <a:effectLst/>
              <a:uFillTx/>
              <a:latin typeface="Arial"/>
            </a:endParaRPr>
          </a:p>
          <a:p>
            <a:pPr lvl="2" marL="125748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Third Outline Level</a:t>
            </a:r>
            <a:endParaRPr b="1" lang="en-US" sz="2200" strike="noStrike" u="none">
              <a:solidFill>
                <a:srgbClr val="000000"/>
              </a:solidFill>
              <a:effectLst/>
              <a:uFillTx/>
              <a:latin typeface="Arial"/>
            </a:endParaRPr>
          </a:p>
          <a:p>
            <a:pPr lvl="3" marL="16002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Fourth Outline Level</a:t>
            </a:r>
            <a:endParaRPr b="1" lang="en-US" sz="2200" strike="noStrike" u="none">
              <a:solidFill>
                <a:srgbClr val="000000"/>
              </a:solidFill>
              <a:effectLst/>
              <a:uFillTx/>
              <a:latin typeface="Arial"/>
            </a:endParaRPr>
          </a:p>
          <a:p>
            <a:pPr lvl="4"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Fifth Outline Level</a:t>
            </a:r>
            <a:endParaRPr b="1" lang="en-US" sz="2200" strike="noStrike" u="none">
              <a:solidFill>
                <a:srgbClr val="000000"/>
              </a:solidFill>
              <a:effectLst/>
              <a:uFillTx/>
              <a:latin typeface="Arial"/>
            </a:endParaRPr>
          </a:p>
          <a:p>
            <a:pPr lvl="5"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Sixth Outline Level</a:t>
            </a:r>
            <a:endParaRPr b="1" lang="en-US" sz="2200" strike="noStrike" u="none">
              <a:solidFill>
                <a:srgbClr val="000000"/>
              </a:solidFill>
              <a:effectLst/>
              <a:uFillTx/>
              <a:latin typeface="Arial"/>
            </a:endParaRPr>
          </a:p>
          <a:p>
            <a:pPr lvl="6"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Seventh Outline Level</a:t>
            </a:r>
            <a:endParaRPr b="1" lang="en-US" sz="2200" strike="noStrike" u="none">
              <a:solidFill>
                <a:srgbClr val="000000"/>
              </a:solidFill>
              <a:effectLst/>
              <a:uFillTx/>
              <a:latin typeface="Arial"/>
            </a:endParaRPr>
          </a:p>
        </p:txBody>
      </p:sp>
      <p:sp>
        <p:nvSpPr>
          <p:cNvPr id="2" name=""/>
          <p:cNvSpPr/>
          <p:nvPr/>
        </p:nvSpPr>
        <p:spPr>
          <a:xfrm>
            <a:off x="108360" y="6632640"/>
            <a:ext cx="1056600" cy="91800"/>
          </a:xfrm>
          <a:prstGeom prst="rect">
            <a:avLst/>
          </a:prstGeom>
          <a:noFill/>
          <a:ln w="0">
            <a:noFill/>
          </a:ln>
        </p:spPr>
        <p:style>
          <a:lnRef idx="0"/>
          <a:fillRef idx="0"/>
          <a:effectRef idx="0"/>
          <a:fontRef idx="minor"/>
        </p:style>
        <p:txBody>
          <a:bodyPr wrap="none" lIns="0" rIns="0" tIns="0" bIns="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 2000 JN-2080039-</a:t>
            </a:r>
            <a:fld id="{A740D7E9-986E-4D43-8A2B-F25C87866F56}" type="slidenum">
              <a:rPr b="0" lang="en-US"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grpSp>
        <p:nvGrpSpPr>
          <p:cNvPr id="11" name=""/>
          <p:cNvGrpSpPr/>
          <p:nvPr/>
        </p:nvGrpSpPr>
        <p:grpSpPr>
          <a:xfrm>
            <a:off x="8229600" y="6013440"/>
            <a:ext cx="819000" cy="700200"/>
            <a:chOff x="8229600" y="6013440"/>
            <a:chExt cx="819000" cy="700200"/>
          </a:xfrm>
        </p:grpSpPr>
        <p:pic>
          <p:nvPicPr>
            <p:cNvPr id="12" name="ENE_C_WHI" descr=""/>
            <p:cNvPicPr/>
            <p:nvPr/>
          </p:nvPicPr>
          <p:blipFill>
            <a:blip r:embed="rId2"/>
            <a:stretch/>
          </p:blipFill>
          <p:spPr>
            <a:xfrm>
              <a:off x="8229600" y="6013440"/>
              <a:ext cx="696960" cy="700200"/>
            </a:xfrm>
            <a:prstGeom prst="rect">
              <a:avLst/>
            </a:prstGeom>
            <a:noFill/>
            <a:ln w="0">
              <a:noFill/>
            </a:ln>
          </p:spPr>
        </p:pic>
        <p:sp>
          <p:nvSpPr>
            <p:cNvPr id="5" name=""/>
            <p:cNvSpPr/>
            <p:nvPr/>
          </p:nvSpPr>
          <p:spPr>
            <a:xfrm>
              <a:off x="8783640" y="6388200"/>
              <a:ext cx="264960" cy="231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9bff"/>
                  </a:solidFill>
                  <a:effectLst/>
                  <a:uFillTx/>
                  <a:latin typeface="Arial"/>
                </a:rPr>
                <a:t>®</a:t>
              </a:r>
              <a:endParaRPr b="0" lang="en-US" sz="900" strike="noStrike" u="none">
                <a:solidFill>
                  <a:srgbClr val="000000"/>
                </a:solidFill>
                <a:effectLst/>
                <a:uFillTx/>
                <a:latin typeface="Arial"/>
              </a:endParaRPr>
            </a:p>
          </p:txBody>
        </p:sp>
      </p:grpSp>
      <p:sp>
        <p:nvSpPr>
          <p:cNvPr id="6" name=""/>
          <p:cNvSpPr/>
          <p:nvPr/>
        </p:nvSpPr>
        <p:spPr>
          <a:xfrm>
            <a:off x="533520" y="762120"/>
            <a:ext cx="8381880" cy="5562360"/>
          </a:xfrm>
          <a:custGeom>
            <a:avLst/>
            <a:gdLst/>
            <a:ahLst/>
            <a:rect l="l" t="t" r="r" b="b"/>
            <a:pathLst>
              <a:path w="5472" h="3600">
                <a:moveTo>
                  <a:pt x="0" y="3600"/>
                </a:moveTo>
                <a:lnTo>
                  <a:pt x="0" y="0"/>
                </a:lnTo>
                <a:lnTo>
                  <a:pt x="5472" y="0"/>
                </a:lnTo>
              </a:path>
            </a:pathLst>
          </a:custGeom>
          <a:noFill/>
          <a:ln w="28440">
            <a:solidFill>
              <a:srgbClr val="0091ff"/>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a:endParaRPr>
          </a:p>
        </p:txBody>
      </p:sp>
      <p:sp>
        <p:nvSpPr>
          <p:cNvPr id="7" name=""/>
          <p:cNvSpPr/>
          <p:nvPr/>
        </p:nvSpPr>
        <p:spPr>
          <a:xfrm>
            <a:off x="609480" y="838080"/>
            <a:ext cx="8382240" cy="5562720"/>
          </a:xfrm>
          <a:custGeom>
            <a:avLst/>
            <a:gdLst/>
            <a:ahLst/>
            <a:rect l="l" t="t" r="r" b="b"/>
            <a:pathLst>
              <a:path w="5472" h="3600">
                <a:moveTo>
                  <a:pt x="0" y="3600"/>
                </a:moveTo>
                <a:lnTo>
                  <a:pt x="0" y="0"/>
                </a:lnTo>
                <a:lnTo>
                  <a:pt x="5472" y="0"/>
                </a:lnTo>
              </a:path>
            </a:pathLst>
          </a:custGeom>
          <a:noFill/>
          <a:ln w="28440">
            <a:solidFill>
              <a:srgbClr val="0091ff"/>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a:endParaRPr>
          </a:p>
        </p:txBody>
      </p:sp>
      <p:pic>
        <p:nvPicPr>
          <p:cNvPr id="13" name="Collage%20-%20White" descr=""/>
          <p:cNvPicPr/>
          <p:nvPr/>
        </p:nvPicPr>
        <p:blipFill>
          <a:blip r:embed="rId3"/>
          <a:stretch/>
        </p:blipFill>
        <p:spPr>
          <a:xfrm>
            <a:off x="-76320" y="-152280"/>
            <a:ext cx="2197080" cy="2187360"/>
          </a:xfrm>
          <a:prstGeom prst="rect">
            <a:avLst/>
          </a:prstGeom>
          <a:noFill/>
          <a:ln w="0">
            <a:noFill/>
          </a:ln>
        </p:spPr>
      </p:pic>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1854360" y="-8928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Click to edit the title text format</a:t>
            </a:r>
            <a:endParaRPr b="1" i="1" lang="en-US" sz="3000" strike="noStrike" u="none">
              <a:solidFill>
                <a:srgbClr val="000000"/>
              </a:solidFill>
              <a:effectLst/>
              <a:uFillTx/>
              <a:latin typeface="Arial"/>
            </a:endParaRPr>
          </a:p>
        </p:txBody>
      </p:sp>
      <p:sp>
        <p:nvSpPr>
          <p:cNvPr id="15" name="PlaceHolder 2"/>
          <p:cNvSpPr>
            <a:spLocks noGrp="1"/>
          </p:cNvSpPr>
          <p:nvPr>
            <p:ph type="body"/>
          </p:nvPr>
        </p:nvSpPr>
        <p:spPr>
          <a:xfrm>
            <a:off x="1219320" y="1828800"/>
            <a:ext cx="7772400" cy="4114800"/>
          </a:xfrm>
          <a:prstGeom prst="rect">
            <a:avLst/>
          </a:prstGeom>
          <a:noFill/>
          <a:ln w="0">
            <a:noFill/>
          </a:ln>
        </p:spPr>
        <p:txBody>
          <a:bodyPr lIns="90000" rIns="90000" tIns="46800" bIns="46800" anchor="t">
            <a:normAutofit/>
          </a:bodyPr>
          <a:p>
            <a:pPr marL="461880" indent="-396720">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Click to edit the outline text format</a:t>
            </a:r>
            <a:endParaRPr b="1" lang="en-US" sz="2200" strike="noStrike" u="none">
              <a:solidFill>
                <a:srgbClr val="000000"/>
              </a:solidFill>
              <a:effectLst/>
              <a:uFillTx/>
              <a:latin typeface="Arial"/>
            </a:endParaRPr>
          </a:p>
          <a:p>
            <a:pPr lvl="1" marL="914400" indent="-22716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Second Outline Level</a:t>
            </a:r>
            <a:endParaRPr b="1" lang="en-US" sz="2200" strike="noStrike" u="none">
              <a:solidFill>
                <a:srgbClr val="000000"/>
              </a:solidFill>
              <a:effectLst/>
              <a:uFillTx/>
              <a:latin typeface="Arial"/>
            </a:endParaRPr>
          </a:p>
          <a:p>
            <a:pPr lvl="2" marL="125748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Third Outline Level</a:t>
            </a:r>
            <a:endParaRPr b="1" lang="en-US" sz="2200" strike="noStrike" u="none">
              <a:solidFill>
                <a:srgbClr val="000000"/>
              </a:solidFill>
              <a:effectLst/>
              <a:uFillTx/>
              <a:latin typeface="Arial"/>
            </a:endParaRPr>
          </a:p>
          <a:p>
            <a:pPr lvl="3" marL="16002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Fourth Outline Level</a:t>
            </a:r>
            <a:endParaRPr b="1" lang="en-US" sz="2200" strike="noStrike" u="none">
              <a:solidFill>
                <a:srgbClr val="000000"/>
              </a:solidFill>
              <a:effectLst/>
              <a:uFillTx/>
              <a:latin typeface="Arial"/>
            </a:endParaRPr>
          </a:p>
          <a:p>
            <a:pPr lvl="4"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Fifth Outline Level</a:t>
            </a:r>
            <a:endParaRPr b="1" lang="en-US" sz="2200" strike="noStrike" u="none">
              <a:solidFill>
                <a:srgbClr val="000000"/>
              </a:solidFill>
              <a:effectLst/>
              <a:uFillTx/>
              <a:latin typeface="Arial"/>
            </a:endParaRPr>
          </a:p>
          <a:p>
            <a:pPr lvl="5"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Sixth Outline Level</a:t>
            </a:r>
            <a:endParaRPr b="1" lang="en-US" sz="2200" strike="noStrike" u="none">
              <a:solidFill>
                <a:srgbClr val="000000"/>
              </a:solidFill>
              <a:effectLst/>
              <a:uFillTx/>
              <a:latin typeface="Arial"/>
            </a:endParaRPr>
          </a:p>
          <a:p>
            <a:pPr lvl="6"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Seventh Outline Level</a:t>
            </a:r>
            <a:endParaRPr b="1" lang="en-US" sz="2200" strike="noStrike" u="none">
              <a:solidFill>
                <a:srgbClr val="000000"/>
              </a:solidFill>
              <a:effectLst/>
              <a:uFillTx/>
              <a:latin typeface="Arial"/>
            </a:endParaRPr>
          </a:p>
        </p:txBody>
      </p:sp>
      <p:sp>
        <p:nvSpPr>
          <p:cNvPr id="2" name=""/>
          <p:cNvSpPr/>
          <p:nvPr/>
        </p:nvSpPr>
        <p:spPr>
          <a:xfrm>
            <a:off x="108360" y="6632640"/>
            <a:ext cx="1056600" cy="91800"/>
          </a:xfrm>
          <a:prstGeom prst="rect">
            <a:avLst/>
          </a:prstGeom>
          <a:noFill/>
          <a:ln w="0">
            <a:noFill/>
          </a:ln>
        </p:spPr>
        <p:style>
          <a:lnRef idx="0"/>
          <a:fillRef idx="0"/>
          <a:effectRef idx="0"/>
          <a:fontRef idx="minor"/>
        </p:style>
        <p:txBody>
          <a:bodyPr wrap="none" lIns="0" rIns="0" tIns="0" bIns="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 2000 JN-2080039-</a:t>
            </a:r>
            <a:fld id="{57E38F85-3EB3-47EC-B5B8-0B15ABD652BB}" type="slidenum">
              <a:rPr b="0" lang="en-US"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grpSp>
        <p:nvGrpSpPr>
          <p:cNvPr id="16" name=""/>
          <p:cNvGrpSpPr/>
          <p:nvPr/>
        </p:nvGrpSpPr>
        <p:grpSpPr>
          <a:xfrm>
            <a:off x="8229600" y="6013440"/>
            <a:ext cx="819000" cy="700200"/>
            <a:chOff x="8229600" y="6013440"/>
            <a:chExt cx="819000" cy="700200"/>
          </a:xfrm>
        </p:grpSpPr>
        <p:pic>
          <p:nvPicPr>
            <p:cNvPr id="17" name="ENE_C_WHI" descr=""/>
            <p:cNvPicPr/>
            <p:nvPr/>
          </p:nvPicPr>
          <p:blipFill>
            <a:blip r:embed="rId2"/>
            <a:stretch/>
          </p:blipFill>
          <p:spPr>
            <a:xfrm>
              <a:off x="8229600" y="6013440"/>
              <a:ext cx="696960" cy="700200"/>
            </a:xfrm>
            <a:prstGeom prst="rect">
              <a:avLst/>
            </a:prstGeom>
            <a:noFill/>
            <a:ln w="0">
              <a:noFill/>
            </a:ln>
          </p:spPr>
        </p:pic>
        <p:sp>
          <p:nvSpPr>
            <p:cNvPr id="5" name=""/>
            <p:cNvSpPr/>
            <p:nvPr/>
          </p:nvSpPr>
          <p:spPr>
            <a:xfrm>
              <a:off x="8783640" y="6388200"/>
              <a:ext cx="264960" cy="231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9bff"/>
                  </a:solidFill>
                  <a:effectLst/>
                  <a:uFillTx/>
                  <a:latin typeface="Arial"/>
                </a:rPr>
                <a:t>®</a:t>
              </a:r>
              <a:endParaRPr b="0" lang="en-US" sz="900" strike="noStrike" u="none">
                <a:solidFill>
                  <a:srgbClr val="000000"/>
                </a:solidFill>
                <a:effectLst/>
                <a:uFillTx/>
                <a:latin typeface="Arial"/>
              </a:endParaRPr>
            </a:p>
          </p:txBody>
        </p:sp>
      </p:grpSp>
      <p:sp>
        <p:nvSpPr>
          <p:cNvPr id="6" name=""/>
          <p:cNvSpPr/>
          <p:nvPr/>
        </p:nvSpPr>
        <p:spPr>
          <a:xfrm>
            <a:off x="533520" y="762120"/>
            <a:ext cx="8381880" cy="5562360"/>
          </a:xfrm>
          <a:custGeom>
            <a:avLst/>
            <a:gdLst/>
            <a:ahLst/>
            <a:rect l="l" t="t" r="r" b="b"/>
            <a:pathLst>
              <a:path w="5472" h="3600">
                <a:moveTo>
                  <a:pt x="0" y="3600"/>
                </a:moveTo>
                <a:lnTo>
                  <a:pt x="0" y="0"/>
                </a:lnTo>
                <a:lnTo>
                  <a:pt x="5472" y="0"/>
                </a:lnTo>
              </a:path>
            </a:pathLst>
          </a:custGeom>
          <a:noFill/>
          <a:ln w="28440">
            <a:solidFill>
              <a:srgbClr val="0091ff"/>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a:endParaRPr>
          </a:p>
        </p:txBody>
      </p:sp>
      <p:sp>
        <p:nvSpPr>
          <p:cNvPr id="7" name=""/>
          <p:cNvSpPr/>
          <p:nvPr/>
        </p:nvSpPr>
        <p:spPr>
          <a:xfrm>
            <a:off x="609480" y="838080"/>
            <a:ext cx="8382240" cy="5562720"/>
          </a:xfrm>
          <a:custGeom>
            <a:avLst/>
            <a:gdLst/>
            <a:ahLst/>
            <a:rect l="l" t="t" r="r" b="b"/>
            <a:pathLst>
              <a:path w="5472" h="3600">
                <a:moveTo>
                  <a:pt x="0" y="3600"/>
                </a:moveTo>
                <a:lnTo>
                  <a:pt x="0" y="0"/>
                </a:lnTo>
                <a:lnTo>
                  <a:pt x="5472" y="0"/>
                </a:lnTo>
              </a:path>
            </a:pathLst>
          </a:custGeom>
          <a:noFill/>
          <a:ln w="28440">
            <a:solidFill>
              <a:srgbClr val="0091ff"/>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a:endParaRPr>
          </a:p>
        </p:txBody>
      </p:sp>
      <p:pic>
        <p:nvPicPr>
          <p:cNvPr id="18" name="Collage%20-%20White" descr=""/>
          <p:cNvPicPr/>
          <p:nvPr/>
        </p:nvPicPr>
        <p:blipFill>
          <a:blip r:embed="rId3"/>
          <a:stretch/>
        </p:blipFill>
        <p:spPr>
          <a:xfrm>
            <a:off x="-76320" y="-152280"/>
            <a:ext cx="2197080" cy="2187360"/>
          </a:xfrm>
          <a:prstGeom prst="rect">
            <a:avLst/>
          </a:prstGeom>
          <a:noFill/>
          <a:ln w="0">
            <a:noFill/>
          </a:ln>
        </p:spPr>
      </p:pic>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4571640" y="3352320"/>
            <a:ext cx="42670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Arial"/>
              </a:rPr>
              <a:t>Click to edit the title text format</a:t>
            </a:r>
            <a:endParaRPr b="1" i="1" lang="en-US" sz="3600" strike="noStrike" u="none">
              <a:solidFill>
                <a:srgbClr val="000000"/>
              </a:solidFill>
              <a:effectLst/>
              <a:uFillTx/>
              <a:latin typeface="Arial"/>
            </a:endParaRPr>
          </a:p>
        </p:txBody>
      </p:sp>
      <p:sp>
        <p:nvSpPr>
          <p:cNvPr id="20" name=""/>
          <p:cNvSpPr/>
          <p:nvPr/>
        </p:nvSpPr>
        <p:spPr>
          <a:xfrm>
            <a:off x="108360" y="6632640"/>
            <a:ext cx="1056600" cy="91800"/>
          </a:xfrm>
          <a:prstGeom prst="rect">
            <a:avLst/>
          </a:prstGeom>
          <a:noFill/>
          <a:ln w="0">
            <a:noFill/>
          </a:ln>
        </p:spPr>
        <p:style>
          <a:lnRef idx="0"/>
          <a:fillRef idx="0"/>
          <a:effectRef idx="0"/>
          <a:fontRef idx="minor"/>
        </p:style>
        <p:txBody>
          <a:bodyPr wrap="none" lIns="0" rIns="0" tIns="0" bIns="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 2000 JN-2080039-</a:t>
            </a:r>
            <a:fld id="{8158AAE3-8810-4480-AA25-5BC4360B4D6A}" type="slidenum">
              <a:rPr b="0" lang="en-US"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sp>
        <p:nvSpPr>
          <p:cNvPr id="21" name=""/>
          <p:cNvSpPr/>
          <p:nvPr/>
        </p:nvSpPr>
        <p:spPr>
          <a:xfrm>
            <a:off x="533520" y="762120"/>
            <a:ext cx="8381880" cy="5562360"/>
          </a:xfrm>
          <a:custGeom>
            <a:avLst/>
            <a:gdLst/>
            <a:ahLst/>
            <a:rect l="l" t="t" r="r" b="b"/>
            <a:pathLst>
              <a:path w="5472" h="3600">
                <a:moveTo>
                  <a:pt x="0" y="3600"/>
                </a:moveTo>
                <a:lnTo>
                  <a:pt x="0" y="0"/>
                </a:lnTo>
                <a:lnTo>
                  <a:pt x="5472" y="0"/>
                </a:lnTo>
              </a:path>
            </a:pathLst>
          </a:custGeom>
          <a:noFill/>
          <a:ln w="28440">
            <a:solidFill>
              <a:srgbClr val="0091ff"/>
            </a:solidFill>
            <a:round/>
          </a:ln>
        </p:spPr>
        <p:style>
          <a:lnRef idx="0"/>
          <a:fillRef idx="0"/>
          <a:effectRef idx="0"/>
          <a:fontRef idx="minor"/>
        </p:style>
        <p:txBody>
          <a:bodyPr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2" name=""/>
          <p:cNvSpPr/>
          <p:nvPr/>
        </p:nvSpPr>
        <p:spPr>
          <a:xfrm>
            <a:off x="609480" y="838080"/>
            <a:ext cx="8382240" cy="5562720"/>
          </a:xfrm>
          <a:custGeom>
            <a:avLst/>
            <a:gdLst/>
            <a:ahLst/>
            <a:rect l="l" t="t" r="r" b="b"/>
            <a:pathLst>
              <a:path w="5472" h="3600">
                <a:moveTo>
                  <a:pt x="0" y="3600"/>
                </a:moveTo>
                <a:lnTo>
                  <a:pt x="0" y="0"/>
                </a:lnTo>
                <a:lnTo>
                  <a:pt x="5472" y="0"/>
                </a:lnTo>
              </a:path>
            </a:pathLst>
          </a:custGeom>
          <a:noFill/>
          <a:ln w="28440">
            <a:solidFill>
              <a:srgbClr val="0091ff"/>
            </a:solidFill>
            <a:round/>
          </a:ln>
        </p:spPr>
        <p:style>
          <a:lnRef idx="0"/>
          <a:fillRef idx="0"/>
          <a:effectRef idx="0"/>
          <a:fontRef idx="minor"/>
        </p:style>
        <p:txBody>
          <a:bodyPr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pic>
        <p:nvPicPr>
          <p:cNvPr id="23" name="Collage%20-%20White" descr=""/>
          <p:cNvPicPr/>
          <p:nvPr/>
        </p:nvPicPr>
        <p:blipFill>
          <a:blip r:embed="rId2"/>
          <a:stretch/>
        </p:blipFill>
        <p:spPr>
          <a:xfrm>
            <a:off x="-368280" y="-447840"/>
            <a:ext cx="5423040" cy="5400720"/>
          </a:xfrm>
          <a:prstGeom prst="rect">
            <a:avLst/>
          </a:prstGeom>
          <a:noFill/>
          <a:ln w="0">
            <a:noFill/>
          </a:ln>
        </p:spPr>
      </p:pic>
      <p:sp>
        <p:nvSpPr>
          <p:cNvPr id="24"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spcBef>
                <a:spcPts val="5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Click to edit the outline text format</a:t>
            </a:r>
            <a:endParaRPr b="1" lang="en-US" sz="2200" strike="noStrike" u="none">
              <a:solidFill>
                <a:srgbClr val="000000"/>
              </a:solidFill>
              <a:effectLst/>
              <a:uFillTx/>
              <a:latin typeface="Arial"/>
            </a:endParaRPr>
          </a:p>
          <a:p>
            <a:pPr lvl="1" marL="457200" indent="230040" algn="ctr">
              <a:spcBef>
                <a:spcPts val="5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Second Outline Level</a:t>
            </a:r>
            <a:endParaRPr b="1" lang="en-US" sz="2200" strike="noStrike" u="none">
              <a:solidFill>
                <a:srgbClr val="000000"/>
              </a:solidFill>
              <a:effectLst/>
              <a:uFillTx/>
              <a:latin typeface="Arial"/>
            </a:endParaRPr>
          </a:p>
          <a:p>
            <a:pPr lvl="2" marL="914400" indent="114480" algn="ctr">
              <a:spcBef>
                <a:spcPts val="550"/>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Third Outline Level</a:t>
            </a:r>
            <a:endParaRPr b="1" lang="en-US" sz="2200" strike="noStrike" u="none">
              <a:solidFill>
                <a:srgbClr val="000000"/>
              </a:solidFill>
              <a:effectLst/>
              <a:uFillTx/>
              <a:latin typeface="Arial"/>
            </a:endParaRPr>
          </a:p>
          <a:p>
            <a:pPr lvl="3" marL="1371600" algn="ctr">
              <a:spcBef>
                <a:spcPts val="550"/>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Fourth Outline Level</a:t>
            </a:r>
            <a:endParaRPr b="1" lang="en-US" sz="2200" strike="noStrike" u="none">
              <a:solidFill>
                <a:srgbClr val="000000"/>
              </a:solidFill>
              <a:effectLst/>
              <a:uFillTx/>
              <a:latin typeface="Arial"/>
            </a:endParaRPr>
          </a:p>
          <a:p>
            <a:pPr lvl="4" marL="1828800" algn="ctr">
              <a:spcBef>
                <a:spcPts val="550"/>
              </a:spcBef>
              <a:buClr>
                <a:srgbClr val="000000"/>
              </a:buClr>
              <a:buFont typeface="Arial"/>
              <a:buChar char="»"/>
              <a:tabLst>
                <a:tab algn="l" pos="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Fifth Outline Level</a:t>
            </a:r>
            <a:endParaRPr b="1" lang="en-US" sz="2200" strike="noStrike" u="none">
              <a:solidFill>
                <a:srgbClr val="000000"/>
              </a:solidFill>
              <a:effectLst/>
              <a:uFillTx/>
              <a:latin typeface="Arial"/>
            </a:endParaRPr>
          </a:p>
          <a:p>
            <a:pPr lvl="5" marL="18288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Sixth Outline Level</a:t>
            </a:r>
            <a:endParaRPr b="1" lang="en-US" sz="2200" strike="noStrike" u="none">
              <a:solidFill>
                <a:srgbClr val="000000"/>
              </a:solidFill>
              <a:effectLst/>
              <a:uFillTx/>
              <a:latin typeface="Arial"/>
            </a:endParaRPr>
          </a:p>
          <a:p>
            <a:pPr lvl="6" marL="18288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Seventh Outline Level</a:t>
            </a:r>
            <a:endParaRPr b="1" lang="en-US" sz="2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9.wmf"/><Relationship Id="rId3" Type="http://schemas.openxmlformats.org/officeDocument/2006/relationships/slideLayout" Target="../slideLayouts/slideLayout2.xml"/><Relationship Id="rId4"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0.wmf"/><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1.wmf"/><Relationship Id="rId3"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Relationship Id="rId1" Type="http://schemas.openxmlformats.org/officeDocument/2006/relationships/image" Target="../media/image12.wmf"/><Relationship Id="rId2"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image" Target="../media/image13.wmf"/><Relationship Id="rId2"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image" Target="../media/image13.wmf"/><Relationship Id="rId2"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4.wmf"/><Relationship Id="rId3" Type="http://schemas.openxmlformats.org/officeDocument/2006/relationships/slideLayout" Target="../slideLayouts/slideLayout2.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Relationships xmlns="http://schemas.openxmlformats.org/package/2006/relationships"><Relationship Id="rId1" Type="http://schemas.openxmlformats.org/officeDocument/2006/relationships/image" Target="../media/image15.png"/><Relationship Id="rId2" Type="http://schemas.openxmlformats.org/officeDocument/2006/relationships/slideLayout" Target="../slideLayouts/slideLayout3.xml"/>
</Relationships>
</file>

<file path=ppt/slides/_rels/slide2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6.png"/><Relationship Id="rId3" Type="http://schemas.openxmlformats.org/officeDocument/2006/relationships/slideLayout" Target="../slideLayouts/slideLayout1.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png"/><Relationship Id="rId3"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png"/><Relationship Id="rId3"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image" Target="../media/image8.wmf"/><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
          <p:cNvSpPr/>
          <p:nvPr/>
        </p:nvSpPr>
        <p:spPr>
          <a:xfrm>
            <a:off x="990720" y="4343400"/>
            <a:ext cx="7772400" cy="119124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Energy Commodity Pricing and </a:t>
            </a:r>
            <a:br>
              <a:rPr sz="2400"/>
            </a:br>
            <a:r>
              <a:rPr b="1" lang="en-US" sz="2400" strike="noStrike" u="none">
                <a:solidFill>
                  <a:srgbClr val="000000"/>
                </a:solidFill>
                <a:effectLst/>
                <a:uFillTx/>
                <a:latin typeface="Arial"/>
              </a:rPr>
              <a:t>Price Risk Management</a:t>
            </a:r>
            <a:br>
              <a:rPr sz="2400"/>
            </a:br>
            <a:r>
              <a:rPr b="1" lang="en-US" sz="2400" strike="noStrike" u="none">
                <a:solidFill>
                  <a:srgbClr val="000000"/>
                </a:solidFill>
                <a:effectLst/>
                <a:uFillTx/>
                <a:latin typeface="Arial"/>
              </a:rPr>
              <a:t>In Volatile Markets</a:t>
            </a:r>
            <a:endParaRPr b="0" lang="en-US" sz="2400" strike="noStrike" u="none">
              <a:solidFill>
                <a:srgbClr val="000000"/>
              </a:solidFill>
              <a:effectLst/>
              <a:uFillTx/>
              <a:latin typeface="Arial"/>
            </a:endParaRPr>
          </a:p>
        </p:txBody>
      </p:sp>
      <p:grpSp>
        <p:nvGrpSpPr>
          <p:cNvPr id="33" name=""/>
          <p:cNvGrpSpPr/>
          <p:nvPr/>
        </p:nvGrpSpPr>
        <p:grpSpPr>
          <a:xfrm>
            <a:off x="5892840" y="1866960"/>
            <a:ext cx="1898280" cy="1809720"/>
            <a:chOff x="5892840" y="1866960"/>
            <a:chExt cx="1898280" cy="1809720"/>
          </a:xfrm>
        </p:grpSpPr>
        <p:pic>
          <p:nvPicPr>
            <p:cNvPr id="34" name="ENE_C_WHI" descr=""/>
            <p:cNvPicPr/>
            <p:nvPr/>
          </p:nvPicPr>
          <p:blipFill>
            <a:blip r:embed="rId1"/>
            <a:stretch/>
          </p:blipFill>
          <p:spPr>
            <a:xfrm>
              <a:off x="5892840" y="1866960"/>
              <a:ext cx="1785960" cy="1809720"/>
            </a:xfrm>
            <a:prstGeom prst="rect">
              <a:avLst/>
            </a:prstGeom>
            <a:noFill/>
            <a:ln w="0">
              <a:noFill/>
            </a:ln>
          </p:spPr>
        </p:pic>
        <p:sp>
          <p:nvSpPr>
            <p:cNvPr id="35" name=""/>
            <p:cNvSpPr/>
            <p:nvPr/>
          </p:nvSpPr>
          <p:spPr>
            <a:xfrm>
              <a:off x="7441920" y="2845080"/>
              <a:ext cx="349200" cy="36828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91ff"/>
                  </a:solidFill>
                  <a:effectLst/>
                  <a:uFillTx/>
                  <a:latin typeface="Arial"/>
                </a:rPr>
                <a:t>®</a:t>
              </a:r>
              <a:endParaRPr b="0" lang="en-US" sz="1800" strike="noStrike" u="none">
                <a:solidFill>
                  <a:srgbClr val="000000"/>
                </a:solidFill>
                <a:effectLst/>
                <a:uFillTx/>
                <a:latin typeface="Arial"/>
              </a:endParaRPr>
            </a:p>
          </p:txBody>
        </p:sp>
      </p:grpSp>
      <p:sp>
        <p:nvSpPr>
          <p:cNvPr id="36" name=""/>
          <p:cNvSpPr/>
          <p:nvPr/>
        </p:nvSpPr>
        <p:spPr>
          <a:xfrm>
            <a:off x="839520" y="5836680"/>
            <a:ext cx="1397520" cy="487800"/>
          </a:xfrm>
          <a:prstGeom prst="rect">
            <a:avLst/>
          </a:prstGeom>
          <a:noFill/>
          <a:ln w="0">
            <a:noFill/>
          </a:ln>
        </p:spPr>
        <p:style>
          <a:lnRef idx="0"/>
          <a:fillRef idx="0"/>
          <a:effectRef idx="0"/>
          <a:fontRef idx="minor"/>
        </p:style>
        <p:txBody>
          <a:bodyPr wrap="none" lIns="0" rIns="0" tIns="0" bIns="0" anchor="b">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Gil F. Muhl</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Vice President</a:t>
            </a:r>
            <a:endParaRPr b="0" lang="en-US" sz="1600" strike="noStrike" u="none">
              <a:solidFill>
                <a:srgbClr val="000000"/>
              </a:solidFill>
              <a:effectLst/>
              <a:uFillTx/>
              <a:latin typeface="Arial"/>
            </a:endParaRPr>
          </a:p>
        </p:txBody>
      </p:sp>
      <p:sp>
        <p:nvSpPr>
          <p:cNvPr id="37" name=""/>
          <p:cNvSpPr/>
          <p:nvPr/>
        </p:nvSpPr>
        <p:spPr>
          <a:xfrm>
            <a:off x="8153280" y="6095880"/>
            <a:ext cx="609840" cy="8384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8" name=""/>
          <p:cNvSpPr/>
          <p:nvPr/>
        </p:nvSpPr>
        <p:spPr>
          <a:xfrm>
            <a:off x="6404400" y="5791320"/>
            <a:ext cx="2073600" cy="853200"/>
          </a:xfrm>
          <a:prstGeom prst="rect">
            <a:avLst/>
          </a:prstGeom>
          <a:noFill/>
          <a:ln w="0">
            <a:noFill/>
          </a:ln>
        </p:spPr>
        <p:style>
          <a:lnRef idx="0"/>
          <a:fillRef idx="0"/>
          <a:effectRef idx="0"/>
          <a:fontRef idx="minor"/>
        </p:style>
        <p:txBody>
          <a:bodyPr wrap="none" lIns="90000" rIns="90000" tIns="46800" bIns="46800" anchor="t">
            <a:spAutoFit/>
          </a:bodyPr>
          <a:p>
            <a:pPr>
              <a:lnSpc>
                <a:spcPct val="9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AGA Conference</a:t>
            </a:r>
            <a:endParaRPr b="0" lang="en-US" sz="1600" strike="noStrike" u="none">
              <a:solidFill>
                <a:srgbClr val="000000"/>
              </a:solidFill>
              <a:effectLst/>
              <a:uFillTx/>
              <a:latin typeface="Arial"/>
            </a:endParaRPr>
          </a:p>
          <a:p>
            <a:pPr>
              <a:lnSpc>
                <a:spcPct val="9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September 19, 2000</a:t>
            </a:r>
            <a:endParaRPr b="0" lang="en-US" sz="1600" strike="noStrike" u="none">
              <a:solidFill>
                <a:srgbClr val="000000"/>
              </a:solidFill>
              <a:effectLst/>
              <a:uFillTx/>
              <a:latin typeface="Arial"/>
            </a:endParaRPr>
          </a:p>
          <a:p>
            <a:pPr>
              <a:lnSpc>
                <a:spcPct val="9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Washington DC</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3" name=""/>
          <p:cNvSpPr/>
          <p:nvPr/>
        </p:nvSpPr>
        <p:spPr>
          <a:xfrm>
            <a:off x="714240" y="1233360"/>
            <a:ext cx="7772400" cy="835200"/>
          </a:xfrm>
          <a:prstGeom prst="rect">
            <a:avLst/>
          </a:prstGeom>
          <a:noFill/>
          <a:ln w="0">
            <a:noFill/>
          </a:ln>
        </p:spPr>
        <p:style>
          <a:lnRef idx="0"/>
          <a:fillRef idx="0"/>
          <a:effectRef idx="0"/>
          <a:fontRef idx="minor"/>
        </p:style>
        <p:txBody>
          <a:bodyPr lIns="90000" rIns="90000" tIns="46800" bIns="46800" anchor="ctr">
            <a:noAutofit/>
          </a:bodyPr>
          <a:p>
            <a:pPr>
              <a:lnSpc>
                <a:spcPct val="7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34" name=""/>
          <p:cNvSpPr/>
          <p:nvPr/>
        </p:nvSpPr>
        <p:spPr>
          <a:xfrm>
            <a:off x="1865160" y="165240"/>
            <a:ext cx="7990200" cy="1143000"/>
          </a:xfrm>
          <a:prstGeom prst="rect">
            <a:avLst/>
          </a:prstGeom>
          <a:noFill/>
          <a:ln w="0">
            <a:noFill/>
          </a:ln>
        </p:spPr>
        <p:style>
          <a:lnRef idx="0"/>
          <a:fillRef idx="0"/>
          <a:effectRef idx="0"/>
          <a:fontRef idx="minor"/>
        </p:style>
        <p:txBody>
          <a:bodyPr lIns="92160" rIns="92160" tIns="46080" bIns="46080" anchor="ctr">
            <a:noAutofit/>
          </a:bodyPr>
          <a:p>
            <a:pP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Taking No Action is Accepting the</a:t>
            </a:r>
            <a:br>
              <a:rPr sz="3000"/>
            </a:br>
            <a:r>
              <a:rPr b="1" i="1" lang="en-US" sz="3000" strike="noStrike" u="none">
                <a:solidFill>
                  <a:srgbClr val="000000"/>
                </a:solidFill>
                <a:effectLst/>
                <a:uFillTx/>
                <a:latin typeface="Arial"/>
              </a:rPr>
              <a:t>Risk of Market Volatility </a:t>
            </a:r>
            <a:endParaRPr b="0" lang="en-US" sz="3000" strike="noStrike" u="none">
              <a:solidFill>
                <a:srgbClr val="000000"/>
              </a:solidFill>
              <a:effectLst/>
              <a:uFillTx/>
              <a:latin typeface="Arial"/>
            </a:endParaRPr>
          </a:p>
        </p:txBody>
      </p:sp>
      <p:graphicFrame>
        <p:nvGraphicFramePr>
          <p:cNvPr id="135" name=""/>
          <p:cNvGraphicFramePr/>
          <p:nvPr/>
        </p:nvGraphicFramePr>
        <p:xfrm>
          <a:off x="762120" y="1752480"/>
          <a:ext cx="8088120" cy="4249800"/>
        </p:xfrm>
        <a:graphic>
          <a:graphicData uri="http://schemas.openxmlformats.org/presentationml/2006/ole">
            <p:oleObj progId="Excel.Sheet.12" r:id="rId1" spid="">
              <p:embed/>
              <p:pic>
                <p:nvPicPr>
                  <p:cNvPr id="136" name="" descr=""/>
                  <p:cNvPicPr/>
                  <p:nvPr/>
                </p:nvPicPr>
                <p:blipFill>
                  <a:blip r:embed="rId2"/>
                  <a:stretch/>
                </p:blipFill>
                <p:spPr>
                  <a:xfrm>
                    <a:off x="762120" y="1752480"/>
                    <a:ext cx="8088120" cy="4249800"/>
                  </a:xfrm>
                  <a:prstGeom prst="rect">
                    <a:avLst/>
                  </a:prstGeom>
                  <a:noFill/>
                  <a:ln w="0">
                    <a:noFill/>
                  </a:ln>
                </p:spPr>
              </p:pic>
            </p:oleObj>
          </a:graphicData>
        </a:graphic>
      </p:graphicFrame>
      <p:grpSp>
        <p:nvGrpSpPr>
          <p:cNvPr id="137" name=""/>
          <p:cNvGrpSpPr/>
          <p:nvPr/>
        </p:nvGrpSpPr>
        <p:grpSpPr>
          <a:xfrm>
            <a:off x="6553080" y="1179360"/>
            <a:ext cx="2376360" cy="1065240"/>
            <a:chOff x="6553080" y="1179360"/>
            <a:chExt cx="2376360" cy="1065240"/>
          </a:xfrm>
        </p:grpSpPr>
        <p:sp>
          <p:nvSpPr>
            <p:cNvPr id="138" name=""/>
            <p:cNvSpPr/>
            <p:nvPr/>
          </p:nvSpPr>
          <p:spPr>
            <a:xfrm>
              <a:off x="6553080" y="1179360"/>
              <a:ext cx="2376360" cy="1065240"/>
            </a:xfrm>
            <a:prstGeom prst="rect">
              <a:avLst/>
            </a:prstGeom>
            <a:solidFill>
              <a:srgbClr val="ffffff"/>
            </a:solidFill>
            <a:ln w="9360">
              <a:solidFill>
                <a:srgbClr val="000000"/>
              </a:solidFill>
              <a:miter/>
            </a:ln>
          </p:spPr>
          <p:style>
            <a:lnRef idx="0"/>
            <a:fillRef idx="0"/>
            <a:effectRef idx="0"/>
            <a:fontRef idx="minor"/>
          </p:style>
          <p:txBody>
            <a:bodyPr wrap="none"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39" name=""/>
            <p:cNvSpPr/>
            <p:nvPr/>
          </p:nvSpPr>
          <p:spPr>
            <a:xfrm>
              <a:off x="6675120" y="1336680"/>
              <a:ext cx="384120" cy="0"/>
            </a:xfrm>
            <a:prstGeom prst="line">
              <a:avLst/>
            </a:prstGeom>
            <a:ln w="38160">
              <a:solidFill>
                <a:srgbClr val="ff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140" name=""/>
            <p:cNvSpPr/>
            <p:nvPr/>
          </p:nvSpPr>
          <p:spPr>
            <a:xfrm>
              <a:off x="6675120" y="1557000"/>
              <a:ext cx="384120" cy="0"/>
            </a:xfrm>
            <a:prstGeom prst="line">
              <a:avLst/>
            </a:prstGeom>
            <a:ln w="38160">
              <a:solidFill>
                <a:srgbClr val="00ff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141" name=""/>
            <p:cNvSpPr/>
            <p:nvPr/>
          </p:nvSpPr>
          <p:spPr>
            <a:xfrm>
              <a:off x="6675120" y="1779480"/>
              <a:ext cx="384120" cy="0"/>
            </a:xfrm>
            <a:prstGeom prst="line">
              <a:avLst/>
            </a:prstGeom>
            <a:ln w="38160">
              <a:solidFill>
                <a:srgbClr val="80008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142" name=""/>
            <p:cNvSpPr/>
            <p:nvPr/>
          </p:nvSpPr>
          <p:spPr>
            <a:xfrm>
              <a:off x="6675120" y="2001600"/>
              <a:ext cx="384120" cy="0"/>
            </a:xfrm>
            <a:prstGeom prst="line">
              <a:avLst/>
            </a:prstGeom>
            <a:ln w="38160">
              <a:solidFill>
                <a:srgbClr val="0000ff"/>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143" name=""/>
            <p:cNvSpPr/>
            <p:nvPr/>
          </p:nvSpPr>
          <p:spPr>
            <a:xfrm>
              <a:off x="7131960" y="1191240"/>
              <a:ext cx="1743840" cy="916200"/>
            </a:xfrm>
            <a:prstGeom prst="rect">
              <a:avLst/>
            </a:prstGeom>
            <a:noFill/>
            <a:ln w="0">
              <a:noFill/>
            </a:ln>
          </p:spPr>
          <p:style>
            <a:lnRef idx="0"/>
            <a:fillRef idx="0"/>
            <a:effectRef idx="0"/>
            <a:fontRef idx="minor"/>
          </p:style>
          <p:txBody>
            <a:bodyPr wrap="none" lIns="0" rIns="0" tIns="0" bIns="0" anchor="ctr">
              <a:spAutoFit/>
            </a:bodyPr>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Spot Price Electricity ERCOT</a:t>
              </a:r>
              <a:endParaRPr b="0" lang="en-US" sz="1000" strike="noStrike" u="none">
                <a:solidFill>
                  <a:srgbClr val="000000"/>
                </a:solidFill>
                <a:effectLst/>
                <a:uFillTx/>
                <a:latin typeface="Arial"/>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NYMEX Natural Gas</a:t>
              </a:r>
              <a:endParaRPr b="0" lang="en-US" sz="1000" strike="noStrike" u="none">
                <a:solidFill>
                  <a:srgbClr val="000000"/>
                </a:solidFill>
                <a:effectLst/>
                <a:uFillTx/>
                <a:latin typeface="Arial"/>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NYMEX Sweet Crude</a:t>
              </a:r>
              <a:endParaRPr b="0" lang="en-US" sz="1000" strike="noStrike" u="none">
                <a:solidFill>
                  <a:srgbClr val="000000"/>
                </a:solidFill>
                <a:effectLst/>
                <a:uFillTx/>
                <a:latin typeface="Arial"/>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30-year Treasury Bond Yield</a:t>
              </a:r>
              <a:endParaRPr b="0" lang="en-US" sz="1000" strike="noStrike" u="none">
                <a:solidFill>
                  <a:srgbClr val="000000"/>
                </a:solidFill>
                <a:effectLst/>
                <a:uFillTx/>
                <a:latin typeface="Arial"/>
              </a:endParaRPr>
            </a:p>
          </p:txBody>
        </p:sp>
      </p:grpSp>
      <p:sp>
        <p:nvSpPr>
          <p:cNvPr id="144" name=""/>
          <p:cNvSpPr/>
          <p:nvPr/>
        </p:nvSpPr>
        <p:spPr>
          <a:xfrm>
            <a:off x="1924560" y="4887360"/>
            <a:ext cx="33768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Gas</a:t>
            </a:r>
            <a:endParaRPr b="0" lang="en-US" sz="1400" strike="noStrike" u="none">
              <a:solidFill>
                <a:srgbClr val="000000"/>
              </a:solidFill>
              <a:effectLst/>
              <a:uFillTx/>
              <a:latin typeface="Arial"/>
            </a:endParaRPr>
          </a:p>
        </p:txBody>
      </p:sp>
      <p:sp>
        <p:nvSpPr>
          <p:cNvPr id="145" name=""/>
          <p:cNvSpPr/>
          <p:nvPr/>
        </p:nvSpPr>
        <p:spPr>
          <a:xfrm flipH="1">
            <a:off x="1905120" y="5105520"/>
            <a:ext cx="196560" cy="304560"/>
          </a:xfrm>
          <a:prstGeom prst="line">
            <a:avLst/>
          </a:prstGeom>
          <a:ln w="9360">
            <a:solidFill>
              <a:srgbClr val="000000"/>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146" name=""/>
          <p:cNvSpPr/>
          <p:nvPr/>
        </p:nvSpPr>
        <p:spPr>
          <a:xfrm>
            <a:off x="4190040" y="3497040"/>
            <a:ext cx="53568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Power</a:t>
            </a:r>
            <a:endParaRPr b="0" lang="en-US" sz="1400" strike="noStrike" u="none">
              <a:solidFill>
                <a:srgbClr val="000000"/>
              </a:solidFill>
              <a:effectLst/>
              <a:uFillTx/>
              <a:latin typeface="Arial"/>
            </a:endParaRPr>
          </a:p>
        </p:txBody>
      </p:sp>
      <p:sp>
        <p:nvSpPr>
          <p:cNvPr id="147" name=""/>
          <p:cNvSpPr/>
          <p:nvPr/>
        </p:nvSpPr>
        <p:spPr>
          <a:xfrm flipH="1">
            <a:off x="3890520" y="3710160"/>
            <a:ext cx="523800" cy="252360"/>
          </a:xfrm>
          <a:prstGeom prst="line">
            <a:avLst/>
          </a:prstGeom>
          <a:ln w="9360">
            <a:solidFill>
              <a:srgbClr val="000000"/>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148" name=""/>
          <p:cNvSpPr/>
          <p:nvPr/>
        </p:nvSpPr>
        <p:spPr>
          <a:xfrm>
            <a:off x="5674680" y="4584240"/>
            <a:ext cx="23832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Oil</a:t>
            </a:r>
            <a:endParaRPr b="0" lang="en-US" sz="1400" strike="noStrike" u="none">
              <a:solidFill>
                <a:srgbClr val="000000"/>
              </a:solidFill>
              <a:effectLst/>
              <a:uFillTx/>
              <a:latin typeface="Arial"/>
            </a:endParaRPr>
          </a:p>
        </p:txBody>
      </p:sp>
      <p:sp>
        <p:nvSpPr>
          <p:cNvPr id="149" name=""/>
          <p:cNvSpPr/>
          <p:nvPr/>
        </p:nvSpPr>
        <p:spPr>
          <a:xfrm flipH="1">
            <a:off x="5486040" y="4792680"/>
            <a:ext cx="227160" cy="312840"/>
          </a:xfrm>
          <a:prstGeom prst="line">
            <a:avLst/>
          </a:prstGeom>
          <a:ln w="9360">
            <a:solidFill>
              <a:srgbClr val="000000"/>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150" name=""/>
          <p:cNvSpPr/>
          <p:nvPr/>
        </p:nvSpPr>
        <p:spPr>
          <a:xfrm>
            <a:off x="8075160" y="4968360"/>
            <a:ext cx="55548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Bonds</a:t>
            </a:r>
            <a:endParaRPr b="0" lang="en-US" sz="1400" strike="noStrike" u="none">
              <a:solidFill>
                <a:srgbClr val="000000"/>
              </a:solidFill>
              <a:effectLst/>
              <a:uFillTx/>
              <a:latin typeface="Arial"/>
            </a:endParaRPr>
          </a:p>
        </p:txBody>
      </p:sp>
      <p:sp>
        <p:nvSpPr>
          <p:cNvPr id="151" name=""/>
          <p:cNvSpPr/>
          <p:nvPr/>
        </p:nvSpPr>
        <p:spPr>
          <a:xfrm flipH="1">
            <a:off x="8150040" y="5187960"/>
            <a:ext cx="183960" cy="312840"/>
          </a:xfrm>
          <a:prstGeom prst="line">
            <a:avLst/>
          </a:prstGeom>
          <a:ln w="9360">
            <a:solidFill>
              <a:srgbClr val="000000"/>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2" name="PlaceHolder 1"/>
          <p:cNvSpPr>
            <a:spLocks noGrp="1"/>
          </p:cNvSpPr>
          <p:nvPr>
            <p:ph type="title"/>
          </p:nvPr>
        </p:nvSpPr>
        <p:spPr>
          <a:xfrm>
            <a:off x="1905120" y="256680"/>
            <a:ext cx="7162560" cy="1009800"/>
          </a:xfrm>
          <a:prstGeom prst="rect">
            <a:avLst/>
          </a:prstGeom>
          <a:noFill/>
          <a:ln w="0">
            <a:noFill/>
          </a:ln>
        </p:spPr>
        <p:txBody>
          <a:bodyPr lIns="90000" rIns="90000" tIns="46800" bIns="46800" anchor="ctr">
            <a:noAutofit/>
          </a:bodyPr>
          <a:p>
            <a:pPr indent="0" algn="ctr">
              <a:lnSpc>
                <a:spcPct val="10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Increased Price Volatility has Become Common in the Gas Industry</a:t>
            </a:r>
            <a:endParaRPr b="1" i="1" lang="en-US" sz="3000" strike="noStrike" u="none">
              <a:solidFill>
                <a:srgbClr val="000000"/>
              </a:solidFill>
              <a:effectLst/>
              <a:uFillTx/>
              <a:latin typeface="Arial"/>
            </a:endParaRPr>
          </a:p>
        </p:txBody>
      </p:sp>
      <p:graphicFrame>
        <p:nvGraphicFramePr>
          <p:cNvPr id="153" name=""/>
          <p:cNvGraphicFramePr/>
          <p:nvPr/>
        </p:nvGraphicFramePr>
        <p:xfrm>
          <a:off x="609480" y="1752480"/>
          <a:ext cx="7734600" cy="4788000"/>
        </p:xfrm>
        <a:graphic>
          <a:graphicData uri="http://schemas.openxmlformats.org/presentationml/2006/ole">
            <p:oleObj progId="Excel.Sheet.12" r:id="rId1" spid="">
              <p:embed/>
              <p:pic>
                <p:nvPicPr>
                  <p:cNvPr id="154" name="" descr=""/>
                  <p:cNvPicPr/>
                  <p:nvPr/>
                </p:nvPicPr>
                <p:blipFill>
                  <a:blip r:embed="rId2"/>
                  <a:stretch/>
                </p:blipFill>
                <p:spPr>
                  <a:xfrm>
                    <a:off x="609480" y="1752480"/>
                    <a:ext cx="7734600" cy="4788000"/>
                  </a:xfrm>
                  <a:prstGeom prst="rect">
                    <a:avLst/>
                  </a:prstGeom>
                  <a:noFill/>
                  <a:ln w="0">
                    <a:noFill/>
                  </a:ln>
                </p:spPr>
              </p:pic>
            </p:oleObj>
          </a:graphicData>
        </a:graphic>
      </p:graphicFrame>
      <p:sp>
        <p:nvSpPr>
          <p:cNvPr id="155" name="Text 2"/>
          <p:cNvSpPr/>
          <p:nvPr/>
        </p:nvSpPr>
        <p:spPr>
          <a:xfrm>
            <a:off x="1981080" y="4572000"/>
            <a:ext cx="1752840" cy="42876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Nominal Dollars</a:t>
            </a:r>
            <a:endParaRPr b="0" lang="en-US" sz="1600" strike="noStrike" u="none">
              <a:solidFill>
                <a:srgbClr val="000000"/>
              </a:solidFill>
              <a:effectLst/>
              <a:uFillTx/>
              <a:latin typeface="Arial"/>
            </a:endParaRPr>
          </a:p>
        </p:txBody>
      </p:sp>
      <p:sp>
        <p:nvSpPr>
          <p:cNvPr id="156" name=""/>
          <p:cNvSpPr/>
          <p:nvPr/>
        </p:nvSpPr>
        <p:spPr>
          <a:xfrm flipV="1">
            <a:off x="2895480" y="3733920"/>
            <a:ext cx="228600" cy="7524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7" name=""/>
          <p:cNvSpPr/>
          <p:nvPr/>
        </p:nvSpPr>
        <p:spPr>
          <a:xfrm flipH="1">
            <a:off x="3657240" y="2362320"/>
            <a:ext cx="304920" cy="5331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8" name=""/>
          <p:cNvSpPr/>
          <p:nvPr/>
        </p:nvSpPr>
        <p:spPr>
          <a:xfrm>
            <a:off x="3289320" y="2079720"/>
            <a:ext cx="1544760" cy="39672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1999 Dollars</a:t>
            </a:r>
            <a:endParaRPr b="0" lang="en-US" sz="1600" strike="noStrike" u="none">
              <a:solidFill>
                <a:srgbClr val="000000"/>
              </a:solidFill>
              <a:effectLst/>
              <a:uFillTx/>
              <a:latin typeface="Arial"/>
            </a:endParaRPr>
          </a:p>
        </p:txBody>
      </p:sp>
      <p:sp>
        <p:nvSpPr>
          <p:cNvPr id="159" name=""/>
          <p:cNvSpPr/>
          <p:nvPr/>
        </p:nvSpPr>
        <p:spPr>
          <a:xfrm>
            <a:off x="3124080" y="1523880"/>
            <a:ext cx="381024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January 1980 - January 2000</a:t>
            </a:r>
            <a:endParaRPr b="0" lang="en-US" sz="2000" strike="noStrike" u="none">
              <a:solidFill>
                <a:srgbClr val="000000"/>
              </a:solidFill>
              <a:effectLst/>
              <a:uFillTx/>
              <a:latin typeface="Arial"/>
            </a:endParaRPr>
          </a:p>
        </p:txBody>
      </p:sp>
      <p:sp>
        <p:nvSpPr>
          <p:cNvPr id="160" name=""/>
          <p:cNvSpPr/>
          <p:nvPr/>
        </p:nvSpPr>
        <p:spPr>
          <a:xfrm>
            <a:off x="6939360" y="1981080"/>
            <a:ext cx="1126440" cy="522720"/>
          </a:xfrm>
          <a:prstGeom prst="rect">
            <a:avLst/>
          </a:prstGeom>
          <a:solidFill>
            <a:srgbClr val="ffff00"/>
          </a:solidFill>
          <a:ln w="9360">
            <a:solidFill>
              <a:srgbClr val="000000"/>
            </a:solidFill>
            <a:miter/>
          </a:ln>
        </p:spPr>
        <p:style>
          <a:lnRef idx="0"/>
          <a:fillRef idx="0"/>
          <a:effectRef idx="0"/>
          <a:fontRef idx="minor"/>
        </p:style>
        <p:txBody>
          <a:bodyPr wrap="none" lIns="90000" rIns="90000" tIns="46800" bIns="46800" anchor="t">
            <a:spAutoFit/>
          </a:bodyPr>
          <a:p>
            <a:pPr algn="ctr">
              <a:lnSpc>
                <a:spcPct val="9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1996 Winter</a:t>
            </a:r>
            <a:endParaRPr b="0" lang="en-US" sz="1400" strike="noStrike" u="none">
              <a:solidFill>
                <a:srgbClr val="000000"/>
              </a:solidFill>
              <a:effectLst/>
              <a:uFillTx/>
              <a:latin typeface="Arial"/>
            </a:endParaRPr>
          </a:p>
          <a:p>
            <a:pPr algn="ctr">
              <a:lnSpc>
                <a:spcPct val="9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Peak</a:t>
            </a:r>
            <a:endParaRPr b="0" lang="en-US" sz="1400" strike="noStrike" u="none">
              <a:solidFill>
                <a:srgbClr val="000000"/>
              </a:solidFill>
              <a:effectLst/>
              <a:uFillTx/>
              <a:latin typeface="Arial"/>
            </a:endParaRPr>
          </a:p>
        </p:txBody>
      </p:sp>
      <p:sp>
        <p:nvSpPr>
          <p:cNvPr id="161" name=""/>
          <p:cNvSpPr/>
          <p:nvPr/>
        </p:nvSpPr>
        <p:spPr>
          <a:xfrm flipH="1">
            <a:off x="7314840" y="2514600"/>
            <a:ext cx="304920" cy="380880"/>
          </a:xfrm>
          <a:prstGeom prst="line">
            <a:avLst/>
          </a:prstGeom>
          <a:ln w="0">
            <a:noFill/>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62" name=""/>
          <p:cNvSpPr/>
          <p:nvPr/>
        </p:nvSpPr>
        <p:spPr>
          <a:xfrm flipH="1">
            <a:off x="7314840" y="2514600"/>
            <a:ext cx="22860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63" name=""/>
          <p:cNvSpPr/>
          <p:nvPr/>
        </p:nvSpPr>
        <p:spPr>
          <a:xfrm>
            <a:off x="7315200" y="2819520"/>
            <a:ext cx="0" cy="152280"/>
          </a:xfrm>
          <a:prstGeom prst="line">
            <a:avLst/>
          </a:prstGeom>
          <a:ln w="0">
            <a:noFill/>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4" name=""/>
          <p:cNvSpPr/>
          <p:nvPr/>
        </p:nvSpPr>
        <p:spPr>
          <a:xfrm>
            <a:off x="838080" y="5308560"/>
            <a:ext cx="8121600" cy="762120"/>
          </a:xfrm>
          <a:prstGeom prst="rect">
            <a:avLst/>
          </a:prstGeom>
          <a:gradFill rotWithShape="0">
            <a:gsLst>
              <a:gs pos="0">
                <a:srgbClr val="c8e6fe"/>
              </a:gs>
              <a:gs pos="100000">
                <a:srgbClr val="0091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5" name=""/>
          <p:cNvSpPr/>
          <p:nvPr/>
        </p:nvSpPr>
        <p:spPr>
          <a:xfrm>
            <a:off x="838080" y="4660920"/>
            <a:ext cx="8121600" cy="622440"/>
          </a:xfrm>
          <a:prstGeom prst="rect">
            <a:avLst/>
          </a:prstGeom>
          <a:gradFill rotWithShape="0">
            <a:gsLst>
              <a:gs pos="0">
                <a:srgbClr val="0091ff"/>
              </a:gs>
              <a:gs pos="100000">
                <a:srgbClr val="c8e6fe"/>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6" name=""/>
          <p:cNvSpPr/>
          <p:nvPr/>
        </p:nvSpPr>
        <p:spPr>
          <a:xfrm>
            <a:off x="838080" y="3949560"/>
            <a:ext cx="8121600" cy="685800"/>
          </a:xfrm>
          <a:prstGeom prst="rect">
            <a:avLst/>
          </a:prstGeom>
          <a:gradFill rotWithShape="0">
            <a:gsLst>
              <a:gs pos="0">
                <a:srgbClr val="c8e6fe"/>
              </a:gs>
              <a:gs pos="100000">
                <a:srgbClr val="0091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7" name=""/>
          <p:cNvSpPr/>
          <p:nvPr/>
        </p:nvSpPr>
        <p:spPr>
          <a:xfrm>
            <a:off x="838080" y="3301920"/>
            <a:ext cx="8121600" cy="622440"/>
          </a:xfrm>
          <a:prstGeom prst="rect">
            <a:avLst/>
          </a:prstGeom>
          <a:gradFill rotWithShape="0">
            <a:gsLst>
              <a:gs pos="0">
                <a:srgbClr val="0091ff"/>
              </a:gs>
              <a:gs pos="100000">
                <a:srgbClr val="c8e6fe"/>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8" name=""/>
          <p:cNvSpPr/>
          <p:nvPr/>
        </p:nvSpPr>
        <p:spPr>
          <a:xfrm>
            <a:off x="838080" y="2514600"/>
            <a:ext cx="8121600" cy="762120"/>
          </a:xfrm>
          <a:prstGeom prst="rect">
            <a:avLst/>
          </a:prstGeom>
          <a:gradFill rotWithShape="0">
            <a:gsLst>
              <a:gs pos="0">
                <a:srgbClr val="c8e6fe"/>
              </a:gs>
              <a:gs pos="100000">
                <a:srgbClr val="0091ff"/>
              </a:gs>
            </a:gsLst>
            <a:lin ang="10800000"/>
          </a:gradFill>
          <a:ln w="0">
            <a:noFill/>
          </a:ln>
        </p:spPr>
        <p:style>
          <a:lnRef idx="0"/>
          <a:fillRef idx="0"/>
          <a:effectRef idx="0"/>
          <a:fontRef idx="minor"/>
        </p:style>
        <p:txBody>
          <a:bodyPr wrap="none" lIns="90000" rIns="90000" tIns="46800" bIns="46800" anchor="ctr">
            <a:noAutofit/>
          </a:bodyPr>
          <a:p>
            <a:pPr algn="ctr">
              <a:lnSpc>
                <a:spcPct val="90000"/>
              </a:lnSpc>
              <a:spcBef>
                <a:spcPts val="4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69" name=""/>
          <p:cNvSpPr/>
          <p:nvPr/>
        </p:nvSpPr>
        <p:spPr>
          <a:xfrm>
            <a:off x="825480" y="1803240"/>
            <a:ext cx="8121600" cy="685800"/>
          </a:xfrm>
          <a:prstGeom prst="rect">
            <a:avLst/>
          </a:prstGeom>
          <a:gradFill rotWithShape="0">
            <a:gsLst>
              <a:gs pos="0">
                <a:srgbClr val="0091ff"/>
              </a:gs>
              <a:gs pos="100000">
                <a:srgbClr val="c8e6fe"/>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70" name=""/>
          <p:cNvSpPr/>
          <p:nvPr/>
        </p:nvSpPr>
        <p:spPr>
          <a:xfrm>
            <a:off x="965160" y="1881360"/>
            <a:ext cx="4038480" cy="4549320"/>
          </a:xfrm>
          <a:prstGeom prst="rect">
            <a:avLst/>
          </a:prstGeom>
          <a:noFill/>
          <a:ln w="0">
            <a:noFill/>
          </a:ln>
        </p:spPr>
        <p:style>
          <a:lnRef idx="0"/>
          <a:fillRef idx="0"/>
          <a:effectRef idx="0"/>
          <a:fontRef idx="minor"/>
        </p:style>
        <p:txBody>
          <a:bodyPr lIns="90000" rIns="90000" tIns="46800" bIns="46800" anchor="t">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000000"/>
                </a:solidFill>
                <a:effectLst/>
                <a:uFillTx/>
                <a:latin typeface="Arial"/>
              </a:rPr>
              <a:t>Weather </a:t>
            </a:r>
            <a:endParaRPr b="0" lang="en-US" sz="2200" strike="noStrike" u="none">
              <a:solidFill>
                <a:srgbClr val="000000"/>
              </a:solidFill>
              <a:effectLst/>
              <a:uFillTx/>
              <a:latin typeface="Arial"/>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000000"/>
                </a:solidFill>
                <a:effectLst/>
                <a:uFillTx/>
                <a:latin typeface="Arial"/>
              </a:rPr>
              <a:t>Economic/business conditions </a:t>
            </a:r>
            <a:endParaRPr b="0" lang="en-US" sz="2200" strike="noStrike" u="none">
              <a:solidFill>
                <a:srgbClr val="000000"/>
              </a:solidFill>
              <a:effectLst/>
              <a:uFillTx/>
              <a:latin typeface="Arial"/>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000000"/>
                </a:solidFill>
                <a:effectLst/>
                <a:uFillTx/>
                <a:latin typeface="Arial"/>
              </a:rPr>
              <a:t>Stock levels</a:t>
            </a:r>
            <a:endParaRPr b="0" lang="en-US" sz="2200" strike="noStrike" u="none">
              <a:solidFill>
                <a:srgbClr val="000000"/>
              </a:solidFill>
              <a:effectLst/>
              <a:uFillTx/>
              <a:latin typeface="Arial"/>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000000"/>
                </a:solidFill>
                <a:effectLst/>
                <a:uFillTx/>
                <a:latin typeface="Arial"/>
              </a:rPr>
              <a:t>Pipeline capacity</a:t>
            </a:r>
            <a:endParaRPr b="0" lang="en-US" sz="2200" strike="noStrike" u="none">
              <a:solidFill>
                <a:srgbClr val="000000"/>
              </a:solidFill>
              <a:effectLst/>
              <a:uFillTx/>
              <a:latin typeface="Arial"/>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000000"/>
                </a:solidFill>
                <a:effectLst/>
                <a:uFillTx/>
                <a:latin typeface="Arial"/>
              </a:rPr>
              <a:t>Operational difficulties</a:t>
            </a:r>
            <a:endParaRPr b="0" lang="en-US" sz="2200" strike="noStrike" u="none">
              <a:solidFill>
                <a:srgbClr val="000000"/>
              </a:solidFill>
              <a:effectLst/>
              <a:uFillTx/>
              <a:latin typeface="Arial"/>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000000"/>
                </a:solidFill>
                <a:effectLst/>
                <a:uFillTx/>
                <a:latin typeface="Arial"/>
              </a:rPr>
              <a:t>Lack of  timely,</a:t>
            </a:r>
            <a:endParaRPr b="0" lang="en-US" sz="2200" strike="noStrike" u="none">
              <a:solidFill>
                <a:srgbClr val="000000"/>
              </a:solidFill>
              <a:effectLst/>
              <a:uFillTx/>
              <a:latin typeface="Arial"/>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000000"/>
                </a:solidFill>
                <a:effectLst/>
                <a:uFillTx/>
                <a:latin typeface="Arial"/>
              </a:rPr>
              <a:t>reliable information</a:t>
            </a:r>
            <a:endParaRPr b="0" lang="en-US" sz="2200" strike="noStrike" u="none">
              <a:solidFill>
                <a:srgbClr val="000000"/>
              </a:solidFill>
              <a:effectLst/>
              <a:uFillTx/>
              <a:latin typeface="Arial"/>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200" strike="noStrike" u="none">
                <a:solidFill>
                  <a:srgbClr val="000000"/>
                </a:solidFill>
                <a:effectLst/>
                <a:uFillTx/>
                <a:latin typeface="Arial"/>
              </a:rPr>
              <a:t>                  </a:t>
            </a:r>
            <a:endParaRPr b="0" lang="en-US" sz="2200" strike="noStrike" u="none">
              <a:solidFill>
                <a:srgbClr val="000000"/>
              </a:solidFill>
              <a:effectLst/>
              <a:uFillTx/>
              <a:latin typeface="Arial"/>
            </a:endParaRPr>
          </a:p>
        </p:txBody>
      </p:sp>
      <p:sp>
        <p:nvSpPr>
          <p:cNvPr id="171" name=""/>
          <p:cNvSpPr/>
          <p:nvPr/>
        </p:nvSpPr>
        <p:spPr>
          <a:xfrm>
            <a:off x="4373280" y="1395360"/>
            <a:ext cx="439488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Affects Supply       Affects Demand</a:t>
            </a:r>
            <a:endParaRPr b="0" lang="en-US" sz="2000" strike="noStrike" u="none">
              <a:solidFill>
                <a:srgbClr val="000000"/>
              </a:solidFill>
              <a:effectLst/>
              <a:uFillTx/>
              <a:latin typeface="Arial"/>
            </a:endParaRPr>
          </a:p>
        </p:txBody>
      </p:sp>
      <p:sp>
        <p:nvSpPr>
          <p:cNvPr id="172" name=""/>
          <p:cNvSpPr/>
          <p:nvPr/>
        </p:nvSpPr>
        <p:spPr>
          <a:xfrm>
            <a:off x="5254560" y="1922400"/>
            <a:ext cx="558720" cy="520920"/>
          </a:xfrm>
          <a:prstGeom prst="rect">
            <a:avLst/>
          </a:prstGeom>
          <a:noFill/>
          <a:ln w="0">
            <a:noFill/>
          </a:ln>
        </p:spPr>
        <p:style>
          <a:lnRef idx="0"/>
          <a:fillRef idx="0"/>
          <a:effectRef idx="0"/>
          <a:fontRef idx="minor"/>
        </p:style>
        <p:txBody>
          <a:bodyPr wrap="none" lIns="90000" rIns="90000" tIns="46800" bIns="46800" anchor="t">
            <a:spAutoFit/>
          </a:bodyPr>
          <a:p>
            <a:pPr>
              <a:buClr>
                <a:srgbClr val="000000"/>
              </a:buClr>
              <a:buSzPct val="12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 </a:t>
            </a:r>
            <a:endParaRPr b="0" lang="en-US" sz="2800" strike="noStrike" u="none">
              <a:solidFill>
                <a:srgbClr val="000000"/>
              </a:solidFill>
              <a:effectLst/>
              <a:uFillTx/>
              <a:latin typeface="Arial"/>
            </a:endParaRPr>
          </a:p>
        </p:txBody>
      </p:sp>
      <p:sp>
        <p:nvSpPr>
          <p:cNvPr id="173" name=""/>
          <p:cNvSpPr/>
          <p:nvPr/>
        </p:nvSpPr>
        <p:spPr>
          <a:xfrm>
            <a:off x="5254560" y="3405240"/>
            <a:ext cx="558720" cy="520920"/>
          </a:xfrm>
          <a:prstGeom prst="rect">
            <a:avLst/>
          </a:prstGeom>
          <a:noFill/>
          <a:ln w="0">
            <a:noFill/>
          </a:ln>
        </p:spPr>
        <p:style>
          <a:lnRef idx="0"/>
          <a:fillRef idx="0"/>
          <a:effectRef idx="0"/>
          <a:fontRef idx="minor"/>
        </p:style>
        <p:txBody>
          <a:bodyPr wrap="none" lIns="90000" rIns="90000" tIns="46800" bIns="46800" anchor="t">
            <a:spAutoFit/>
          </a:bodyPr>
          <a:p>
            <a:pPr>
              <a:buClr>
                <a:srgbClr val="000000"/>
              </a:buClr>
              <a:buSzPct val="12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 </a:t>
            </a:r>
            <a:endParaRPr b="0" lang="en-US" sz="2800" strike="noStrike" u="none">
              <a:solidFill>
                <a:srgbClr val="000000"/>
              </a:solidFill>
              <a:effectLst/>
              <a:uFillTx/>
              <a:latin typeface="Arial"/>
            </a:endParaRPr>
          </a:p>
        </p:txBody>
      </p:sp>
      <p:sp>
        <p:nvSpPr>
          <p:cNvPr id="174" name=""/>
          <p:cNvSpPr/>
          <p:nvPr/>
        </p:nvSpPr>
        <p:spPr>
          <a:xfrm>
            <a:off x="5254560" y="4137120"/>
            <a:ext cx="558720" cy="520920"/>
          </a:xfrm>
          <a:prstGeom prst="rect">
            <a:avLst/>
          </a:prstGeom>
          <a:noFill/>
          <a:ln w="0">
            <a:noFill/>
          </a:ln>
        </p:spPr>
        <p:style>
          <a:lnRef idx="0"/>
          <a:fillRef idx="0"/>
          <a:effectRef idx="0"/>
          <a:fontRef idx="minor"/>
        </p:style>
        <p:txBody>
          <a:bodyPr wrap="none" lIns="90000" rIns="90000" tIns="46800" bIns="46800" anchor="t">
            <a:spAutoFit/>
          </a:bodyPr>
          <a:p>
            <a:pPr>
              <a:buClr>
                <a:srgbClr val="000000"/>
              </a:buClr>
              <a:buSzPct val="12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 </a:t>
            </a:r>
            <a:endParaRPr b="0" lang="en-US" sz="2800" strike="noStrike" u="none">
              <a:solidFill>
                <a:srgbClr val="000000"/>
              </a:solidFill>
              <a:effectLst/>
              <a:uFillTx/>
              <a:latin typeface="Arial"/>
            </a:endParaRPr>
          </a:p>
        </p:txBody>
      </p:sp>
      <p:sp>
        <p:nvSpPr>
          <p:cNvPr id="175" name=""/>
          <p:cNvSpPr/>
          <p:nvPr/>
        </p:nvSpPr>
        <p:spPr>
          <a:xfrm>
            <a:off x="5254560" y="4822920"/>
            <a:ext cx="558720" cy="520920"/>
          </a:xfrm>
          <a:prstGeom prst="rect">
            <a:avLst/>
          </a:prstGeom>
          <a:noFill/>
          <a:ln w="0">
            <a:noFill/>
          </a:ln>
        </p:spPr>
        <p:style>
          <a:lnRef idx="0"/>
          <a:fillRef idx="0"/>
          <a:effectRef idx="0"/>
          <a:fontRef idx="minor"/>
        </p:style>
        <p:txBody>
          <a:bodyPr wrap="none" lIns="90000" rIns="90000" tIns="46800" bIns="46800" anchor="t">
            <a:spAutoFit/>
          </a:bodyPr>
          <a:p>
            <a:pPr>
              <a:buClr>
                <a:srgbClr val="000000"/>
              </a:buClr>
              <a:buSzPct val="12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 </a:t>
            </a:r>
            <a:endParaRPr b="0" lang="en-US" sz="2800" strike="noStrike" u="none">
              <a:solidFill>
                <a:srgbClr val="000000"/>
              </a:solidFill>
              <a:effectLst/>
              <a:uFillTx/>
              <a:latin typeface="Arial"/>
            </a:endParaRPr>
          </a:p>
        </p:txBody>
      </p:sp>
      <p:sp>
        <p:nvSpPr>
          <p:cNvPr id="176" name=""/>
          <p:cNvSpPr/>
          <p:nvPr/>
        </p:nvSpPr>
        <p:spPr>
          <a:xfrm>
            <a:off x="5254560" y="5538960"/>
            <a:ext cx="558720" cy="520920"/>
          </a:xfrm>
          <a:prstGeom prst="rect">
            <a:avLst/>
          </a:prstGeom>
          <a:noFill/>
          <a:ln w="0">
            <a:noFill/>
          </a:ln>
        </p:spPr>
        <p:style>
          <a:lnRef idx="0"/>
          <a:fillRef idx="0"/>
          <a:effectRef idx="0"/>
          <a:fontRef idx="minor"/>
        </p:style>
        <p:txBody>
          <a:bodyPr wrap="none" lIns="90000" rIns="90000" tIns="46800" bIns="46800" anchor="t">
            <a:spAutoFit/>
          </a:bodyPr>
          <a:p>
            <a:pPr>
              <a:buClr>
                <a:srgbClr val="000000"/>
              </a:buClr>
              <a:buSzPct val="12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 </a:t>
            </a:r>
            <a:endParaRPr b="0" lang="en-US" sz="2800" strike="noStrike" u="none">
              <a:solidFill>
                <a:srgbClr val="000000"/>
              </a:solidFill>
              <a:effectLst/>
              <a:uFillTx/>
              <a:latin typeface="Arial"/>
            </a:endParaRPr>
          </a:p>
        </p:txBody>
      </p:sp>
      <p:sp>
        <p:nvSpPr>
          <p:cNvPr id="177" name=""/>
          <p:cNvSpPr/>
          <p:nvPr/>
        </p:nvSpPr>
        <p:spPr>
          <a:xfrm>
            <a:off x="7388280" y="1922400"/>
            <a:ext cx="558720" cy="520920"/>
          </a:xfrm>
          <a:prstGeom prst="rect">
            <a:avLst/>
          </a:prstGeom>
          <a:noFill/>
          <a:ln w="0">
            <a:noFill/>
          </a:ln>
        </p:spPr>
        <p:style>
          <a:lnRef idx="0"/>
          <a:fillRef idx="0"/>
          <a:effectRef idx="0"/>
          <a:fontRef idx="minor"/>
        </p:style>
        <p:txBody>
          <a:bodyPr wrap="none" lIns="90000" rIns="90000" tIns="46800" bIns="46800" anchor="t">
            <a:spAutoFit/>
          </a:bodyPr>
          <a:p>
            <a:pPr>
              <a:buClr>
                <a:srgbClr val="000000"/>
              </a:buClr>
              <a:buSzPct val="12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 </a:t>
            </a:r>
            <a:endParaRPr b="0" lang="en-US" sz="2800" strike="noStrike" u="none">
              <a:solidFill>
                <a:srgbClr val="000000"/>
              </a:solidFill>
              <a:effectLst/>
              <a:uFillTx/>
              <a:latin typeface="Arial"/>
            </a:endParaRPr>
          </a:p>
        </p:txBody>
      </p:sp>
      <p:sp>
        <p:nvSpPr>
          <p:cNvPr id="178" name=""/>
          <p:cNvSpPr/>
          <p:nvPr/>
        </p:nvSpPr>
        <p:spPr>
          <a:xfrm>
            <a:off x="7373880" y="2666880"/>
            <a:ext cx="558720" cy="520920"/>
          </a:xfrm>
          <a:prstGeom prst="rect">
            <a:avLst/>
          </a:prstGeom>
          <a:noFill/>
          <a:ln w="0">
            <a:noFill/>
          </a:ln>
        </p:spPr>
        <p:style>
          <a:lnRef idx="0"/>
          <a:fillRef idx="0"/>
          <a:effectRef idx="0"/>
          <a:fontRef idx="minor"/>
        </p:style>
        <p:txBody>
          <a:bodyPr wrap="none" lIns="90000" rIns="90000" tIns="46800" bIns="46800" anchor="t">
            <a:spAutoFit/>
          </a:bodyPr>
          <a:p>
            <a:pPr>
              <a:buClr>
                <a:srgbClr val="000000"/>
              </a:buClr>
              <a:buSzPct val="12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 </a:t>
            </a:r>
            <a:endParaRPr b="0" lang="en-US" sz="2800" strike="noStrike" u="none">
              <a:solidFill>
                <a:srgbClr val="000000"/>
              </a:solidFill>
              <a:effectLst/>
              <a:uFillTx/>
              <a:latin typeface="Arial"/>
            </a:endParaRPr>
          </a:p>
        </p:txBody>
      </p:sp>
      <p:sp>
        <p:nvSpPr>
          <p:cNvPr id="179" name=""/>
          <p:cNvSpPr/>
          <p:nvPr/>
        </p:nvSpPr>
        <p:spPr>
          <a:xfrm>
            <a:off x="7388280" y="5538960"/>
            <a:ext cx="558720" cy="520920"/>
          </a:xfrm>
          <a:prstGeom prst="rect">
            <a:avLst/>
          </a:prstGeom>
          <a:noFill/>
          <a:ln w="0">
            <a:noFill/>
          </a:ln>
        </p:spPr>
        <p:style>
          <a:lnRef idx="0"/>
          <a:fillRef idx="0"/>
          <a:effectRef idx="0"/>
          <a:fontRef idx="minor"/>
        </p:style>
        <p:txBody>
          <a:bodyPr wrap="none" lIns="90000" rIns="90000" tIns="46800" bIns="46800" anchor="t">
            <a:spAutoFit/>
          </a:bodyPr>
          <a:p>
            <a:pPr>
              <a:buClr>
                <a:srgbClr val="000000"/>
              </a:buClr>
              <a:buSzPct val="12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 </a:t>
            </a:r>
            <a:endParaRPr b="0" lang="en-US" sz="2800" strike="noStrike" u="none">
              <a:solidFill>
                <a:srgbClr val="000000"/>
              </a:solidFill>
              <a:effectLst/>
              <a:uFillTx/>
              <a:latin typeface="Arial"/>
            </a:endParaRPr>
          </a:p>
        </p:txBody>
      </p:sp>
      <p:sp>
        <p:nvSpPr>
          <p:cNvPr id="180" name=""/>
          <p:cNvSpPr/>
          <p:nvPr/>
        </p:nvSpPr>
        <p:spPr>
          <a:xfrm>
            <a:off x="609480" y="0"/>
            <a:ext cx="8001000" cy="1447920"/>
          </a:xfrm>
          <a:prstGeom prst="rect">
            <a:avLst/>
          </a:prstGeom>
          <a:noFill/>
          <a:ln w="0">
            <a:noFill/>
          </a:ln>
        </p:spPr>
        <p:style>
          <a:lnRef idx="0"/>
          <a:fillRef idx="0"/>
          <a:effectRef idx="0"/>
          <a:fontRef idx="minor"/>
        </p:style>
        <p:txBody>
          <a:bodyPr lIns="90360" rIns="90360" tIns="44280" bIns="44280" anchor="ctr">
            <a:noAutofit/>
          </a:bodyPr>
          <a:p>
            <a:endParaRPr b="0" lang="en-US" sz="2400" strike="noStrike" u="none">
              <a:solidFill>
                <a:srgbClr val="000000"/>
              </a:solidFill>
              <a:effectLst/>
              <a:uFillTx/>
              <a:latin typeface="Arial"/>
            </a:endParaRPr>
          </a:p>
        </p:txBody>
      </p:sp>
      <p:sp>
        <p:nvSpPr>
          <p:cNvPr id="181" name="PlaceHolder 1"/>
          <p:cNvSpPr>
            <a:spLocks noGrp="1"/>
          </p:cNvSpPr>
          <p:nvPr>
            <p:ph type="title"/>
          </p:nvPr>
        </p:nvSpPr>
        <p:spPr>
          <a:xfrm>
            <a:off x="1854360" y="151920"/>
            <a:ext cx="7137360" cy="1143000"/>
          </a:xfrm>
          <a:prstGeom prst="rect">
            <a:avLst/>
          </a:prstGeom>
          <a:noFill/>
          <a:ln w="0">
            <a:noFill/>
          </a:ln>
        </p:spPr>
        <p:txBody>
          <a:bodyPr lIns="90000" rIns="90000" tIns="46800" bIns="46800" anchor="ctr">
            <a:noAutofit/>
          </a:bodyPr>
          <a:p>
            <a:pPr indent="0">
              <a:lnSpc>
                <a:spcPct val="12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Arial"/>
              </a:rPr>
              <a:t>What Are The Main Drivers Of Short-term Price Volatility?</a:t>
            </a:r>
            <a:endParaRPr b="1" i="1" lang="en-US" sz="2800" strike="noStrike" u="none">
              <a:solidFill>
                <a:srgbClr val="000000"/>
              </a:solidFill>
              <a:effectLst/>
              <a:uFillTx/>
              <a:latin typeface="Arial"/>
            </a:endParaRPr>
          </a:p>
        </p:txBody>
      </p:sp>
      <p:sp>
        <p:nvSpPr>
          <p:cNvPr id="182" name=""/>
          <p:cNvSpPr/>
          <p:nvPr/>
        </p:nvSpPr>
        <p:spPr>
          <a:xfrm>
            <a:off x="5249880" y="2666880"/>
            <a:ext cx="558720" cy="520920"/>
          </a:xfrm>
          <a:prstGeom prst="rect">
            <a:avLst/>
          </a:prstGeom>
          <a:noFill/>
          <a:ln w="0">
            <a:noFill/>
          </a:ln>
        </p:spPr>
        <p:style>
          <a:lnRef idx="0"/>
          <a:fillRef idx="0"/>
          <a:effectRef idx="0"/>
          <a:fontRef idx="minor"/>
        </p:style>
        <p:txBody>
          <a:bodyPr wrap="none" lIns="90000" rIns="90000" tIns="46800" bIns="46800" anchor="t">
            <a:spAutoFit/>
          </a:bodyPr>
          <a:p>
            <a:pPr>
              <a:buClr>
                <a:srgbClr val="000000"/>
              </a:buClr>
              <a:buSzPct val="12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 </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3" name="PlaceHolder 1"/>
          <p:cNvSpPr>
            <a:spLocks noGrp="1"/>
          </p:cNvSpPr>
          <p:nvPr>
            <p:ph type="title"/>
          </p:nvPr>
        </p:nvSpPr>
        <p:spPr>
          <a:xfrm>
            <a:off x="4571640" y="3352320"/>
            <a:ext cx="42670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Arial"/>
              </a:rPr>
              <a:t>Commodity / Risk Management</a:t>
            </a:r>
            <a:endParaRPr b="1" i="1" lang="en-US" sz="3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4" name=""/>
          <p:cNvSpPr/>
          <p:nvPr/>
        </p:nvSpPr>
        <p:spPr>
          <a:xfrm>
            <a:off x="1368360" y="236520"/>
            <a:ext cx="6400800" cy="487440"/>
          </a:xfrm>
          <a:prstGeom prst="rect">
            <a:avLst/>
          </a:prstGeom>
          <a:noFill/>
          <a:ln w="0">
            <a:noFill/>
          </a:ln>
        </p:spPr>
        <p:style>
          <a:lnRef idx="0"/>
          <a:fillRef idx="0"/>
          <a:effectRef idx="0"/>
          <a:fontRef idx="minor"/>
        </p:style>
        <p:txBody>
          <a:bodyPr lIns="0" rIns="0" tIns="0" bIns="0" anchor="ctr">
            <a:spAutoFit/>
          </a:bodyPr>
          <a:p>
            <a:pPr algn="ctr">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2400" strike="noStrike" u="none">
              <a:solidFill>
                <a:srgbClr val="000000"/>
              </a:solidFill>
              <a:effectLst/>
              <a:uFillTx/>
              <a:latin typeface="Arial"/>
            </a:endParaRPr>
          </a:p>
        </p:txBody>
      </p:sp>
      <p:sp>
        <p:nvSpPr>
          <p:cNvPr id="185" name=""/>
          <p:cNvSpPr/>
          <p:nvPr/>
        </p:nvSpPr>
        <p:spPr>
          <a:xfrm>
            <a:off x="1912320" y="1130400"/>
            <a:ext cx="3112560" cy="4874760"/>
          </a:xfrm>
          <a:prstGeom prst="rect">
            <a:avLst/>
          </a:prstGeom>
          <a:noFill/>
          <a:ln w="0">
            <a:noFill/>
          </a:ln>
        </p:spPr>
        <p:style>
          <a:lnRef idx="0"/>
          <a:fillRef idx="0"/>
          <a:effectRef idx="0"/>
          <a:fontRef idx="minor"/>
        </p:style>
        <p:txBody>
          <a:bodyPr wrap="none" lIns="0" rIns="0" tIns="0" bIns="0" anchor="t">
            <a:spAutoFit/>
          </a:bodyPr>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i="1" lang="en-US" sz="1600" strike="noStrike" u="none">
                <a:solidFill>
                  <a:srgbClr val="000000"/>
                </a:solidFill>
                <a:effectLst/>
                <a:uFillTx/>
                <a:latin typeface="Arial"/>
              </a:rPr>
              <a:t>Natural Gas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Physically and Financially</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All Pipes and Locations in</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North America</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Internationally</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i="1" lang="en-US" sz="1600" strike="noStrike" u="none">
                <a:solidFill>
                  <a:srgbClr val="000000"/>
                </a:solidFill>
                <a:effectLst/>
                <a:uFillTx/>
                <a:latin typeface="Arial"/>
              </a:rPr>
              <a:t>Electricity</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Physically and Financially</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All locations in U.S.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Internationally</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i="1" lang="en-US" sz="1600" strike="noStrike" u="none">
                <a:solidFill>
                  <a:srgbClr val="000000"/>
                </a:solidFill>
                <a:effectLst/>
                <a:uFillTx/>
                <a:latin typeface="Arial"/>
              </a:rPr>
              <a:t>Crude Oil</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WTI</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WTS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Brent</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Dubai</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Bow River</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Light Louisiana Sweet</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Heavy Louisiana Sweet</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Various California Crudes</a:t>
            </a:r>
            <a:endParaRPr b="0" lang="en-US" sz="1600" strike="noStrike" u="none">
              <a:solidFill>
                <a:srgbClr val="000000"/>
              </a:solidFill>
              <a:effectLst/>
              <a:uFillTx/>
              <a:latin typeface="Arial"/>
            </a:endParaRPr>
          </a:p>
        </p:txBody>
      </p:sp>
      <p:sp>
        <p:nvSpPr>
          <p:cNvPr id="186" name=""/>
          <p:cNvSpPr/>
          <p:nvPr/>
        </p:nvSpPr>
        <p:spPr>
          <a:xfrm>
            <a:off x="5263920" y="1130400"/>
            <a:ext cx="3495960" cy="4874760"/>
          </a:xfrm>
          <a:prstGeom prst="rect">
            <a:avLst/>
          </a:prstGeom>
          <a:noFill/>
          <a:ln w="0">
            <a:noFill/>
          </a:ln>
        </p:spPr>
        <p:style>
          <a:lnRef idx="0"/>
          <a:fillRef idx="0"/>
          <a:effectRef idx="0"/>
          <a:fontRef idx="minor"/>
        </p:style>
        <p:txBody>
          <a:bodyPr wrap="none" lIns="0" rIns="0" tIns="0" bIns="0" anchor="t">
            <a:spAutoFit/>
          </a:bodyPr>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i="1" lang="en-US" sz="1600" strike="noStrike" u="none">
                <a:solidFill>
                  <a:srgbClr val="000000"/>
                </a:solidFill>
                <a:effectLst/>
                <a:uFillTx/>
                <a:latin typeface="Arial"/>
              </a:rPr>
              <a:t>Petrochemicals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Benzene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Tolulene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Xylene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Mixed Xylene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Paraxylene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Orthoxylene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Styrene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Methanol</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Mono-Ethylene Glycol (MEG)</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Cyclo Hexane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Pure Theraphtalic Acid (PTA)</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Propylene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MTBE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i="1" lang="en-US" sz="1600" strike="noStrike" u="none">
                <a:solidFill>
                  <a:srgbClr val="000000"/>
                </a:solidFill>
                <a:effectLst/>
                <a:uFillTx/>
                <a:latin typeface="Arial"/>
              </a:rPr>
              <a:t>Plastics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Ethylene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Propylene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Polypropylene-various grades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Polyethylene-various grades</a:t>
            </a:r>
            <a:endParaRPr b="0" lang="en-US" sz="1600" strike="noStrike" u="none">
              <a:solidFill>
                <a:srgbClr val="000000"/>
              </a:solidFill>
              <a:effectLst/>
              <a:uFillTx/>
              <a:latin typeface="Arial"/>
            </a:endParaRPr>
          </a:p>
        </p:txBody>
      </p:sp>
      <p:sp>
        <p:nvSpPr>
          <p:cNvPr id="187" name=""/>
          <p:cNvSpPr/>
          <p:nvPr/>
        </p:nvSpPr>
        <p:spPr>
          <a:xfrm>
            <a:off x="104040" y="6632640"/>
            <a:ext cx="1086120" cy="918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 2000 SW-2060214-</a:t>
            </a:r>
            <a:fld id="{5F52B329-3286-4489-AD59-26BC4F21679C}" type="slidenum">
              <a:rPr b="0" lang="en-US"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sp>
        <p:nvSpPr>
          <p:cNvPr id="188" name="PlaceHolder 1"/>
          <p:cNvSpPr>
            <a:spLocks noGrp="1"/>
          </p:cNvSpPr>
          <p:nvPr>
            <p:ph type="title"/>
          </p:nvPr>
        </p:nvSpPr>
        <p:spPr>
          <a:xfrm>
            <a:off x="1904760" y="164880"/>
            <a:ext cx="6629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Arial"/>
              </a:rPr>
              <a:t>Summary of Products Traded</a:t>
            </a:r>
            <a:br>
              <a:rPr sz="2800"/>
            </a:br>
            <a:endParaRPr b="1" i="1" lang="en-US" sz="2800" strike="noStrike" u="none">
              <a:solidFill>
                <a:srgbClr val="000000"/>
              </a:solidFill>
              <a:effectLst/>
              <a:uFillTx/>
              <a:latin typeface="Arial"/>
            </a:endParaRPr>
          </a:p>
        </p:txBody>
      </p:sp>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9" name=""/>
          <p:cNvSpPr/>
          <p:nvPr/>
        </p:nvSpPr>
        <p:spPr>
          <a:xfrm>
            <a:off x="1909440" y="1112760"/>
            <a:ext cx="3191400" cy="4874760"/>
          </a:xfrm>
          <a:prstGeom prst="rect">
            <a:avLst/>
          </a:prstGeom>
          <a:noFill/>
          <a:ln w="0">
            <a:noFill/>
          </a:ln>
        </p:spPr>
        <p:style>
          <a:lnRef idx="0"/>
          <a:fillRef idx="0"/>
          <a:effectRef idx="0"/>
          <a:fontRef idx="minor"/>
        </p:style>
        <p:txBody>
          <a:bodyPr wrap="none" lIns="0" rIns="0" tIns="0" bIns="0" anchor="t">
            <a:spAutoFit/>
          </a:bodyPr>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i="1" lang="en-US" sz="1600" strike="noStrike" u="none">
                <a:solidFill>
                  <a:srgbClr val="000000"/>
                </a:solidFill>
                <a:effectLst/>
                <a:uFillTx/>
                <a:latin typeface="Arial"/>
              </a:rPr>
              <a:t>Fuel Oil</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NYH/GC 1%</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NYH/GC 3%</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Europe 1%</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i="1" lang="en-US" sz="1600" strike="noStrike" u="none">
                <a:solidFill>
                  <a:srgbClr val="000000"/>
                </a:solidFill>
                <a:effectLst/>
                <a:uFillTx/>
                <a:latin typeface="Arial"/>
              </a:rPr>
              <a:t>Natural Gas Liquids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Ethane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Propane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Normal Butane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Iso-Butane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Natural Gasoline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i="1" lang="en-US" sz="1600" strike="noStrike" u="none">
                <a:solidFill>
                  <a:srgbClr val="000000"/>
                </a:solidFill>
                <a:effectLst/>
                <a:uFillTx/>
                <a:latin typeface="Arial"/>
              </a:rPr>
              <a:t>Coal</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Domestic and International</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All Grades All Locations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i="1" lang="en-US" sz="1600" strike="noStrike" u="none">
                <a:solidFill>
                  <a:srgbClr val="000000"/>
                </a:solidFill>
                <a:effectLst/>
                <a:uFillTx/>
                <a:latin typeface="Arial"/>
              </a:rPr>
              <a:t>Emissions Credits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SO2</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NO2</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600" strike="noStrike" u="none">
              <a:solidFill>
                <a:srgbClr val="000000"/>
              </a:solidFill>
              <a:effectLst/>
              <a:uFillTx/>
              <a:latin typeface="Arial"/>
            </a:endParaRPr>
          </a:p>
        </p:txBody>
      </p:sp>
      <p:sp>
        <p:nvSpPr>
          <p:cNvPr id="190" name=""/>
          <p:cNvSpPr/>
          <p:nvPr/>
        </p:nvSpPr>
        <p:spPr>
          <a:xfrm>
            <a:off x="5487840" y="1111320"/>
            <a:ext cx="3473640" cy="4387320"/>
          </a:xfrm>
          <a:prstGeom prst="rect">
            <a:avLst/>
          </a:prstGeom>
          <a:noFill/>
          <a:ln w="0">
            <a:noFill/>
          </a:ln>
        </p:spPr>
        <p:style>
          <a:lnRef idx="0"/>
          <a:fillRef idx="0"/>
          <a:effectRef idx="0"/>
          <a:fontRef idx="minor"/>
        </p:style>
        <p:txBody>
          <a:bodyPr wrap="none" lIns="0" rIns="0" tIns="0" bIns="0" anchor="t">
            <a:spAutoFit/>
          </a:bodyPr>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i="1" lang="en-US" sz="1600" strike="noStrike" u="none">
                <a:solidFill>
                  <a:srgbClr val="000000"/>
                </a:solidFill>
                <a:effectLst/>
                <a:uFillTx/>
                <a:latin typeface="Arial"/>
              </a:rPr>
              <a:t>Distillates and Others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Jet Fuel-#54, #55, DERD</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Low Sulphur #2</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Gasoline-All Grades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Alkylate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Naptha</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Condensate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Crack Spreads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i="1" lang="en-US" sz="1600" strike="noStrike" u="none">
                <a:solidFill>
                  <a:srgbClr val="000000"/>
                </a:solidFill>
                <a:effectLst/>
                <a:uFillTx/>
                <a:latin typeface="Arial"/>
              </a:rPr>
              <a:t>Weather Derivatives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Swaps, Caps, Collars, Floors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i="1" lang="en-US" sz="1600" strike="noStrike" u="none">
                <a:solidFill>
                  <a:srgbClr val="000000"/>
                </a:solidFill>
                <a:effectLst/>
                <a:uFillTx/>
                <a:latin typeface="Arial"/>
              </a:rPr>
              <a:t>Pulp and Paper Products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LWC No. 5, 34lb- 240lb</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Newsprint</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Linerboard</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OCC, ONP Recycled Materials</a:t>
            </a:r>
            <a:endParaRPr b="0" lang="en-US" sz="1600" strike="noStrike" u="none">
              <a:solidFill>
                <a:srgbClr val="000000"/>
              </a:solidFill>
              <a:effectLst/>
              <a:uFillTx/>
              <a:latin typeface="Arial"/>
            </a:endParaRPr>
          </a:p>
        </p:txBody>
      </p:sp>
      <p:sp>
        <p:nvSpPr>
          <p:cNvPr id="191" name="PlaceHolder 1"/>
          <p:cNvSpPr>
            <a:spLocks noGrp="1"/>
          </p:cNvSpPr>
          <p:nvPr>
            <p:ph type="title"/>
          </p:nvPr>
        </p:nvSpPr>
        <p:spPr>
          <a:xfrm>
            <a:off x="1904760" y="164880"/>
            <a:ext cx="6629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Arial"/>
              </a:rPr>
              <a:t>Summary of Products Traded (cont)</a:t>
            </a:r>
            <a:br>
              <a:rPr sz="2800"/>
            </a:br>
            <a:endParaRPr b="1" i="1" lang="en-US" sz="2800" strike="noStrike" u="none">
              <a:solidFill>
                <a:srgbClr val="000000"/>
              </a:solidFill>
              <a:effectLst/>
              <a:uFillTx/>
              <a:latin typeface="Arial"/>
            </a:endParaRPr>
          </a:p>
        </p:txBody>
      </p:sp>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2" name="PlaceHolder 1"/>
          <p:cNvSpPr>
            <a:spLocks noGrp="1"/>
          </p:cNvSpPr>
          <p:nvPr>
            <p:ph type="title"/>
          </p:nvPr>
        </p:nvSpPr>
        <p:spPr>
          <a:xfrm>
            <a:off x="1904760" y="190080"/>
            <a:ext cx="6978600" cy="1143000"/>
          </a:xfrm>
          <a:prstGeom prst="rect">
            <a:avLst/>
          </a:prstGeom>
          <a:noFill/>
          <a:ln w="0">
            <a:noFill/>
          </a:ln>
        </p:spPr>
        <p:txBody>
          <a:bodyPr lIns="90000" rIns="90000" tIns="46800" bIns="46800" anchor="ctr">
            <a:noAutofit/>
          </a:bodyPr>
          <a:p>
            <a:pPr indent="0">
              <a:lnSpc>
                <a:spcPct val="12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Keys to a Successful Risk Management Program</a:t>
            </a:r>
            <a:endParaRPr b="1" i="1" lang="en-US" sz="3000" strike="noStrike" u="none">
              <a:solidFill>
                <a:srgbClr val="000000"/>
              </a:solidFill>
              <a:effectLst/>
              <a:uFillTx/>
              <a:latin typeface="Arial"/>
            </a:endParaRPr>
          </a:p>
        </p:txBody>
      </p:sp>
      <p:sp>
        <p:nvSpPr>
          <p:cNvPr id="193" name="PlaceHolder 2"/>
          <p:cNvSpPr>
            <a:spLocks noGrp="1"/>
          </p:cNvSpPr>
          <p:nvPr>
            <p:ph/>
          </p:nvPr>
        </p:nvSpPr>
        <p:spPr>
          <a:xfrm>
            <a:off x="1739520" y="1828800"/>
            <a:ext cx="6946920" cy="4114800"/>
          </a:xfrm>
          <a:prstGeom prst="rect">
            <a:avLst/>
          </a:prstGeom>
          <a:noFill/>
          <a:ln w="0">
            <a:noFill/>
          </a:ln>
        </p:spPr>
        <p:txBody>
          <a:bodyPr lIns="90000" rIns="90000" tIns="46800" bIns="46800" anchor="t">
            <a:normAutofit lnSpcReduction="9999"/>
          </a:bodyPr>
          <a:p>
            <a:pPr marL="461880" indent="-396720">
              <a:lnSpc>
                <a:spcPct val="90000"/>
              </a:lnSpc>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Risk management is used to decrease uncertainty - not to beat the market</a:t>
            </a:r>
            <a:endParaRPr b="1" lang="en-US" sz="2200" strike="noStrike" u="none">
              <a:solidFill>
                <a:srgbClr val="000000"/>
              </a:solidFill>
              <a:effectLst/>
              <a:uFillTx/>
              <a:latin typeface="Arial"/>
            </a:endParaRPr>
          </a:p>
          <a:p>
            <a:pPr marL="461880" indent="0">
              <a:lnSpc>
                <a:spcPct val="90000"/>
              </a:lnSpc>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461880" indent="-396720">
              <a:lnSpc>
                <a:spcPct val="90000"/>
              </a:lnSpc>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Belief that future outcomes can be changed</a:t>
            </a:r>
            <a:endParaRPr b="1" lang="en-US" sz="2200" strike="noStrike" u="none">
              <a:solidFill>
                <a:srgbClr val="000000"/>
              </a:solidFill>
              <a:effectLst/>
              <a:uFillTx/>
              <a:latin typeface="Arial"/>
            </a:endParaRPr>
          </a:p>
          <a:p>
            <a:pPr marL="461880" indent="0">
              <a:lnSpc>
                <a:spcPct val="90000"/>
              </a:lnSpc>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461880" indent="-396720">
              <a:lnSpc>
                <a:spcPct val="90000"/>
              </a:lnSpc>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Doing nothing is the same as speculating</a:t>
            </a:r>
            <a:endParaRPr b="1" lang="en-US" sz="2200" strike="noStrike" u="none">
              <a:solidFill>
                <a:srgbClr val="000000"/>
              </a:solidFill>
              <a:effectLst/>
              <a:uFillTx/>
              <a:latin typeface="Arial"/>
            </a:endParaRPr>
          </a:p>
          <a:p>
            <a:pPr marL="461880" indent="0">
              <a:lnSpc>
                <a:spcPct val="90000"/>
              </a:lnSpc>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461880" indent="-396720">
              <a:lnSpc>
                <a:spcPct val="90000"/>
              </a:lnSpc>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Risk management is a dynamic, iterative process</a:t>
            </a:r>
            <a:endParaRPr b="1" lang="en-US" sz="2200" strike="noStrike" u="none">
              <a:solidFill>
                <a:srgbClr val="000000"/>
              </a:solidFill>
              <a:effectLst/>
              <a:uFillTx/>
              <a:latin typeface="Arial"/>
            </a:endParaRPr>
          </a:p>
          <a:p>
            <a:pPr marL="461880" indent="0">
              <a:lnSpc>
                <a:spcPct val="90000"/>
              </a:lnSpc>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461880" indent="-396720">
              <a:lnSpc>
                <a:spcPct val="90000"/>
              </a:lnSpc>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Have a view on the market and be prepared to change course</a:t>
            </a:r>
            <a:endParaRPr b="1" lang="en-US" sz="2200" strike="noStrike" u="none">
              <a:solidFill>
                <a:srgbClr val="000000"/>
              </a:solidFill>
              <a:effectLst/>
              <a:uFillTx/>
              <a:latin typeface="Arial"/>
            </a:endParaRPr>
          </a:p>
        </p:txBody>
      </p:sp>
    </p:spTree>
  </p:cSld>
  <p:transition spd="slow">
    <p:cover dir="r"/>
  </p:transition>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4" name=""/>
          <p:cNvSpPr/>
          <p:nvPr/>
        </p:nvSpPr>
        <p:spPr>
          <a:xfrm>
            <a:off x="2209320" y="1752480"/>
            <a:ext cx="1018800" cy="3052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sng">
                <a:solidFill>
                  <a:srgbClr val="000000"/>
                </a:solidFill>
                <a:effectLst/>
                <a:uFillTx/>
                <a:latin typeface="Arial"/>
              </a:rPr>
              <a:t>Hedging</a:t>
            </a:r>
            <a:endParaRPr b="0" lang="en-US" sz="2000" strike="noStrike" u="none">
              <a:solidFill>
                <a:srgbClr val="000000"/>
              </a:solidFill>
              <a:effectLst/>
              <a:uFillTx/>
              <a:latin typeface="Arial"/>
            </a:endParaRPr>
          </a:p>
        </p:txBody>
      </p:sp>
      <p:sp>
        <p:nvSpPr>
          <p:cNvPr id="195" name=""/>
          <p:cNvSpPr/>
          <p:nvPr/>
        </p:nvSpPr>
        <p:spPr>
          <a:xfrm>
            <a:off x="6170760" y="1790640"/>
            <a:ext cx="1443240" cy="3052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sng">
                <a:solidFill>
                  <a:srgbClr val="000000"/>
                </a:solidFill>
                <a:effectLst/>
                <a:uFillTx/>
                <a:latin typeface="Arial"/>
              </a:rPr>
              <a:t>Speculating</a:t>
            </a:r>
            <a:endParaRPr b="0" lang="en-US" sz="2000" strike="noStrike" u="none">
              <a:solidFill>
                <a:srgbClr val="000000"/>
              </a:solidFill>
              <a:effectLst/>
              <a:uFillTx/>
              <a:latin typeface="Arial"/>
            </a:endParaRPr>
          </a:p>
        </p:txBody>
      </p:sp>
      <p:sp>
        <p:nvSpPr>
          <p:cNvPr id="196" name="PlaceHolder 1"/>
          <p:cNvSpPr>
            <a:spLocks noGrp="1"/>
          </p:cNvSpPr>
          <p:nvPr>
            <p:ph type="title"/>
          </p:nvPr>
        </p:nvSpPr>
        <p:spPr>
          <a:xfrm>
            <a:off x="1879560" y="583920"/>
            <a:ext cx="7569360" cy="863640"/>
          </a:xfrm>
          <a:prstGeom prst="rect">
            <a:avLst/>
          </a:prstGeom>
          <a:noFill/>
          <a:ln w="0">
            <a:noFill/>
          </a:ln>
        </p:spPr>
        <p:txBody>
          <a:bodyPr lIns="90000" rIns="90000" tIns="46800" bIns="46800" anchor="ctr">
            <a:noAutofit/>
          </a:bodyPr>
          <a:p>
            <a:pPr indent="0">
              <a:lnSpc>
                <a:spcPct val="12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Arial"/>
              </a:rPr>
              <a:t>Hedging Minimizes Price Risk</a:t>
            </a:r>
            <a:br>
              <a:rPr sz="2800"/>
            </a:br>
            <a:r>
              <a:rPr b="1" i="1" lang="en-US" sz="2800" strike="noStrike" u="none">
                <a:solidFill>
                  <a:srgbClr val="000000"/>
                </a:solidFill>
                <a:effectLst/>
                <a:uFillTx/>
                <a:latin typeface="Arial"/>
              </a:rPr>
              <a:t>Speculating Means Unknown Outcomes</a:t>
            </a:r>
            <a:br>
              <a:rPr sz="2800"/>
            </a:br>
            <a:endParaRPr b="1" i="1" lang="en-US" sz="2800" strike="noStrike" u="none">
              <a:solidFill>
                <a:srgbClr val="000000"/>
              </a:solidFill>
              <a:effectLst/>
              <a:uFillTx/>
              <a:latin typeface="Arial"/>
            </a:endParaRPr>
          </a:p>
        </p:txBody>
      </p:sp>
      <p:sp>
        <p:nvSpPr>
          <p:cNvPr id="197" name=""/>
          <p:cNvSpPr/>
          <p:nvPr/>
        </p:nvSpPr>
        <p:spPr>
          <a:xfrm>
            <a:off x="4851360" y="2336760"/>
            <a:ext cx="4159440" cy="4114800"/>
          </a:xfrm>
          <a:prstGeom prst="rect">
            <a:avLst/>
          </a:prstGeom>
          <a:noFill/>
          <a:ln w="0">
            <a:noFill/>
          </a:ln>
        </p:spPr>
        <p:style>
          <a:lnRef idx="0"/>
          <a:fillRef idx="0"/>
          <a:effectRef idx="0"/>
          <a:fontRef idx="minor"/>
        </p:style>
        <p:txBody>
          <a:bodyPr lIns="90000" rIns="90000" tIns="46800" bIns="46800" anchor="t">
            <a:noAutofit/>
          </a:bodyPr>
          <a:p>
            <a:pPr marL="291960" indent="-291960">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Profit driven</a:t>
            </a:r>
            <a:endParaRPr b="0" lang="en-US" sz="2000" strike="noStrike" u="none">
              <a:solidFill>
                <a:srgbClr val="000000"/>
              </a:solidFill>
              <a:effectLst/>
              <a:uFillTx/>
              <a:latin typeface="Arial"/>
            </a:endParaRPr>
          </a:p>
          <a:p>
            <a:pPr marL="291960" indent="-29196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291960" indent="-291960">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No offsetting cash position</a:t>
            </a:r>
            <a:endParaRPr b="0" lang="en-US" sz="2000" strike="noStrike" u="none">
              <a:solidFill>
                <a:srgbClr val="000000"/>
              </a:solidFill>
              <a:effectLst/>
              <a:uFillTx/>
              <a:latin typeface="Arial"/>
            </a:endParaRPr>
          </a:p>
          <a:p>
            <a:pPr marL="291960" indent="-291960">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291960" indent="-291960">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Volatility driven</a:t>
            </a:r>
            <a:endParaRPr b="0" lang="en-US" sz="2000" strike="noStrike" u="none">
              <a:solidFill>
                <a:srgbClr val="000000"/>
              </a:solidFill>
              <a:effectLst/>
              <a:uFillTx/>
              <a:latin typeface="Arial"/>
            </a:endParaRPr>
          </a:p>
          <a:p>
            <a:pPr marL="291960" indent="-291960">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291960" indent="-291960">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Reduced Increased likelihood of large losses or gains</a:t>
            </a:r>
            <a:endParaRPr b="0" lang="en-US" sz="2000" strike="noStrike" u="none">
              <a:solidFill>
                <a:srgbClr val="000000"/>
              </a:solidFill>
              <a:effectLst/>
              <a:uFillTx/>
              <a:latin typeface="Arial"/>
            </a:endParaRPr>
          </a:p>
          <a:p>
            <a:pPr marL="291960" indent="-291960">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291960" indent="-291960">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Full spectrum from home run to bankruptcy</a:t>
            </a:r>
            <a:endParaRPr b="0" lang="en-US" sz="2000" strike="noStrike" u="none">
              <a:solidFill>
                <a:srgbClr val="000000"/>
              </a:solidFill>
              <a:effectLst/>
              <a:uFillTx/>
              <a:latin typeface="Arial"/>
            </a:endParaRPr>
          </a:p>
        </p:txBody>
      </p:sp>
      <p:sp>
        <p:nvSpPr>
          <p:cNvPr id="198" name="PlaceHolder 2"/>
          <p:cNvSpPr>
            <a:spLocks noGrp="1"/>
          </p:cNvSpPr>
          <p:nvPr>
            <p:ph/>
          </p:nvPr>
        </p:nvSpPr>
        <p:spPr>
          <a:xfrm>
            <a:off x="914400" y="2362320"/>
            <a:ext cx="4038480" cy="4114800"/>
          </a:xfrm>
          <a:prstGeom prst="rect">
            <a:avLst/>
          </a:prstGeom>
          <a:noFill/>
          <a:ln w="0">
            <a:noFill/>
          </a:ln>
        </p:spPr>
        <p:txBody>
          <a:bodyPr lIns="90000" rIns="90000" tIns="46800" bIns="46800" anchor="t">
            <a:normAutofit/>
          </a:bodyPr>
          <a:p>
            <a:pPr marL="291960" indent="-291960">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Specific objective driven</a:t>
            </a:r>
            <a:endParaRPr b="1" lang="en-US" sz="2000" strike="noStrike" u="none">
              <a:solidFill>
                <a:srgbClr val="000000"/>
              </a:solidFill>
              <a:effectLst/>
              <a:uFillTx/>
              <a:latin typeface="Arial"/>
            </a:endParaRPr>
          </a:p>
          <a:p>
            <a:pPr marL="29196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291960" indent="-291960">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Offset by cash position</a:t>
            </a:r>
            <a:endParaRPr b="1" lang="en-US" sz="2000" strike="noStrike" u="none">
              <a:solidFill>
                <a:srgbClr val="000000"/>
              </a:solidFill>
              <a:effectLst/>
              <a:uFillTx/>
              <a:latin typeface="Arial"/>
            </a:endParaRPr>
          </a:p>
          <a:p>
            <a:pPr marL="29196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291960" indent="-291960">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Reduces volatility exposure</a:t>
            </a:r>
            <a:endParaRPr b="1" lang="en-US" sz="2000" strike="noStrike" u="none">
              <a:solidFill>
                <a:srgbClr val="000000"/>
              </a:solidFill>
              <a:effectLst/>
              <a:uFillTx/>
              <a:latin typeface="Arial"/>
            </a:endParaRPr>
          </a:p>
          <a:p>
            <a:pPr marL="29196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291960" indent="-291960">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Reduced likelihood of large losses</a:t>
            </a:r>
            <a:endParaRPr b="1" lang="en-US" sz="2000" strike="noStrike" u="none">
              <a:solidFill>
                <a:srgbClr val="000000"/>
              </a:solidFill>
              <a:effectLst/>
              <a:uFillTx/>
              <a:latin typeface="Arial"/>
            </a:endParaRPr>
          </a:p>
          <a:p>
            <a:pPr marL="29196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291960" indent="-291960">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Stable production costs</a:t>
            </a:r>
            <a:endParaRPr b="1" lang="en-US" sz="2000" strike="noStrike" u="none">
              <a:solidFill>
                <a:srgbClr val="000000"/>
              </a:solidFill>
              <a:effectLst/>
              <a:uFillTx/>
              <a:latin typeface="Arial"/>
            </a:endParaRPr>
          </a:p>
        </p:txBody>
      </p:sp>
    </p:spTree>
  </p:cSld>
  <p:transition spd="slow">
    <p:cover dir="r"/>
  </p:transition>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9" name=""/>
          <p:cNvSpPr/>
          <p:nvPr/>
        </p:nvSpPr>
        <p:spPr>
          <a:xfrm>
            <a:off x="669960" y="3192480"/>
            <a:ext cx="1292040" cy="703800"/>
          </a:xfrm>
          <a:prstGeom prst="rect">
            <a:avLst/>
          </a:prstGeom>
          <a:noFill/>
          <a:ln w="0">
            <a:noFill/>
          </a:ln>
        </p:spPr>
        <p:style>
          <a:lnRef idx="0"/>
          <a:fillRef idx="0"/>
          <a:effectRef idx="0"/>
          <a:fontRef idx="minor"/>
        </p:style>
        <p:txBody>
          <a:bodyPr lIns="90000" rIns="90000" tIns="46800" bIns="46800" anchor="t">
            <a:spAutoFit/>
          </a:bodyPr>
          <a:p>
            <a:pPr algn="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Fixed Price</a:t>
            </a:r>
            <a:endParaRPr b="0" lang="en-US" sz="2000" strike="noStrike" u="none">
              <a:solidFill>
                <a:srgbClr val="000000"/>
              </a:solidFill>
              <a:effectLst/>
              <a:uFillTx/>
              <a:latin typeface="Arial"/>
            </a:endParaRPr>
          </a:p>
        </p:txBody>
      </p:sp>
      <p:sp>
        <p:nvSpPr>
          <p:cNvPr id="200" name=""/>
          <p:cNvSpPr/>
          <p:nvPr/>
        </p:nvSpPr>
        <p:spPr>
          <a:xfrm>
            <a:off x="8132760" y="3192480"/>
            <a:ext cx="1087560" cy="7038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Index Price</a:t>
            </a:r>
            <a:endParaRPr b="0" lang="en-US" sz="2000" strike="noStrike" u="none">
              <a:solidFill>
                <a:srgbClr val="000000"/>
              </a:solidFill>
              <a:effectLst/>
              <a:uFillTx/>
              <a:latin typeface="Arial"/>
            </a:endParaRPr>
          </a:p>
        </p:txBody>
      </p:sp>
      <p:sp>
        <p:nvSpPr>
          <p:cNvPr id="201" name=""/>
          <p:cNvSpPr/>
          <p:nvPr/>
        </p:nvSpPr>
        <p:spPr>
          <a:xfrm>
            <a:off x="2043000" y="2878200"/>
            <a:ext cx="6015240" cy="1330200"/>
          </a:xfrm>
          <a:prstGeom prst="leftRightArrow">
            <a:avLst>
              <a:gd name="adj1" fmla="val 50000"/>
              <a:gd name="adj2" fmla="val 90022"/>
            </a:avLst>
          </a:prstGeom>
          <a:gradFill rotWithShape="0">
            <a:gsLst>
              <a:gs pos="0">
                <a:srgbClr val="008000"/>
              </a:gs>
              <a:gs pos="50000">
                <a:srgbClr val="c1dfc1"/>
              </a:gs>
              <a:gs pos="100000">
                <a:srgbClr val="008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02" name=""/>
          <p:cNvSpPr/>
          <p:nvPr/>
        </p:nvSpPr>
        <p:spPr>
          <a:xfrm>
            <a:off x="4041720" y="3314880"/>
            <a:ext cx="220968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Volatility</a:t>
            </a:r>
            <a:endParaRPr b="0" lang="en-US" sz="2400" strike="noStrike" u="none">
              <a:solidFill>
                <a:srgbClr val="000000"/>
              </a:solidFill>
              <a:effectLst/>
              <a:uFillTx/>
              <a:latin typeface="Arial"/>
            </a:endParaRPr>
          </a:p>
        </p:txBody>
      </p:sp>
      <p:sp>
        <p:nvSpPr>
          <p:cNvPr id="203" name=""/>
          <p:cNvSpPr/>
          <p:nvPr/>
        </p:nvSpPr>
        <p:spPr>
          <a:xfrm>
            <a:off x="2403360" y="3359160"/>
            <a:ext cx="1060560" cy="3682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Less</a:t>
            </a:r>
            <a:endParaRPr b="0" lang="en-US" sz="1800" strike="noStrike" u="none">
              <a:solidFill>
                <a:srgbClr val="000000"/>
              </a:solidFill>
              <a:effectLst/>
              <a:uFillTx/>
              <a:latin typeface="Arial"/>
            </a:endParaRPr>
          </a:p>
        </p:txBody>
      </p:sp>
      <p:sp>
        <p:nvSpPr>
          <p:cNvPr id="204" name=""/>
          <p:cNvSpPr/>
          <p:nvPr/>
        </p:nvSpPr>
        <p:spPr>
          <a:xfrm>
            <a:off x="6954840" y="3359160"/>
            <a:ext cx="726840" cy="36828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More</a:t>
            </a:r>
            <a:endParaRPr b="0" lang="en-US" sz="1800" strike="noStrike" u="none">
              <a:solidFill>
                <a:srgbClr val="000000"/>
              </a:solidFill>
              <a:effectLst/>
              <a:uFillTx/>
              <a:latin typeface="Arial"/>
            </a:endParaRPr>
          </a:p>
        </p:txBody>
      </p:sp>
      <p:sp>
        <p:nvSpPr>
          <p:cNvPr id="205" name="PlaceHolder 1"/>
          <p:cNvSpPr>
            <a:spLocks noGrp="1"/>
          </p:cNvSpPr>
          <p:nvPr>
            <p:ph type="title"/>
          </p:nvPr>
        </p:nvSpPr>
        <p:spPr>
          <a:xfrm>
            <a:off x="1854360" y="-8928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Price Risk Continuum</a:t>
            </a:r>
            <a:endParaRPr b="1" i="1" lang="en-US" sz="3000" strike="noStrike" u="none">
              <a:solidFill>
                <a:srgbClr val="000000"/>
              </a:solidFill>
              <a:effectLst/>
              <a:uFillTx/>
              <a:latin typeface="Arial"/>
            </a:endParaRPr>
          </a:p>
        </p:txBody>
      </p:sp>
      <p:sp>
        <p:nvSpPr>
          <p:cNvPr id="206" name="PlaceHolder 2"/>
          <p:cNvSpPr>
            <a:spLocks noGrp="1"/>
          </p:cNvSpPr>
          <p:nvPr>
            <p:ph/>
          </p:nvPr>
        </p:nvSpPr>
        <p:spPr>
          <a:xfrm>
            <a:off x="2286000" y="1790640"/>
            <a:ext cx="5479920" cy="938160"/>
          </a:xfrm>
          <a:prstGeom prst="rect">
            <a:avLst/>
          </a:prstGeom>
          <a:noFill/>
          <a:ln w="0">
            <a:noFill/>
          </a:ln>
        </p:spPr>
        <p:txBody>
          <a:bodyPr lIns="90000" rIns="90000" tIns="46800" bIns="46800" anchor="t">
            <a:normAutofit/>
          </a:bodyPr>
          <a:p>
            <a:pPr indent="0" algn="ctr">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0091ff"/>
                </a:solidFill>
                <a:effectLst/>
                <a:uFillTx/>
                <a:latin typeface="Arial"/>
              </a:rPr>
              <a:t>Many pricing options exist between fixed and index</a:t>
            </a:r>
            <a:endParaRPr b="1"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7" name=""/>
          <p:cNvSpPr/>
          <p:nvPr/>
        </p:nvSpPr>
        <p:spPr>
          <a:xfrm>
            <a:off x="1905120" y="380880"/>
            <a:ext cx="5234040" cy="777960"/>
          </a:xfrm>
          <a:prstGeom prst="rect">
            <a:avLst/>
          </a:prstGeom>
          <a:noFill/>
          <a:ln w="0">
            <a:noFill/>
          </a:ln>
        </p:spPr>
        <p:style>
          <a:lnRef idx="0"/>
          <a:fillRef idx="0"/>
          <a:effectRef idx="0"/>
          <a:fontRef idx="minor"/>
        </p:style>
        <p:txBody>
          <a:bodyPr lIns="92160" rIns="92160" tIns="46080" bIns="46080" anchor="ctr">
            <a:noAutofit/>
          </a:bodyPr>
          <a:p>
            <a:pP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Commodity Products</a:t>
            </a:r>
            <a:br>
              <a:rPr sz="3000"/>
            </a:br>
            <a:r>
              <a:rPr b="1" i="1" lang="en-US" sz="3000" strike="noStrike" u="none">
                <a:solidFill>
                  <a:srgbClr val="000000"/>
                </a:solidFill>
                <a:effectLst/>
                <a:uFillTx/>
                <a:latin typeface="Arial"/>
              </a:rPr>
              <a:t>Values and Limitations </a:t>
            </a:r>
            <a:endParaRPr b="0" lang="en-US" sz="3000" strike="noStrike" u="none">
              <a:solidFill>
                <a:srgbClr val="000000"/>
              </a:solidFill>
              <a:effectLst/>
              <a:uFillTx/>
              <a:latin typeface="Arial"/>
            </a:endParaRPr>
          </a:p>
        </p:txBody>
      </p:sp>
      <p:graphicFrame>
        <p:nvGraphicFramePr>
          <p:cNvPr id="208" name=""/>
          <p:cNvGraphicFramePr/>
          <p:nvPr/>
        </p:nvGraphicFramePr>
        <p:xfrm>
          <a:off x="988920" y="1828800"/>
          <a:ext cx="8155080" cy="4019400"/>
        </p:xfrm>
        <a:graphic>
          <a:graphicData uri="http://schemas.openxmlformats.org/presentationml/2006/ole">
            <p:oleObj progId="Word.Document.12" r:id="rId1" spid="">
              <p:embed/>
              <p:pic>
                <p:nvPicPr>
                  <p:cNvPr id="209" name="" descr=""/>
                  <p:cNvPicPr/>
                  <p:nvPr/>
                </p:nvPicPr>
                <p:blipFill>
                  <a:blip r:embed="rId2"/>
                  <a:stretch/>
                </p:blipFill>
                <p:spPr>
                  <a:xfrm>
                    <a:off x="988920" y="1828800"/>
                    <a:ext cx="8155080" cy="40194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1599840" y="228240"/>
            <a:ext cx="7543800" cy="1143000"/>
          </a:xfrm>
          <a:prstGeom prst="rect">
            <a:avLst/>
          </a:prstGeom>
          <a:noFill/>
          <a:ln w="0">
            <a:noFill/>
          </a:ln>
        </p:spPr>
        <p:txBody>
          <a:bodyPr lIns="92160" rIns="92160" tIns="46080" bIns="460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Arial"/>
              </a:rPr>
              <a:t>Primary Factors Influencing Commodity Prices</a:t>
            </a:r>
            <a:endParaRPr b="1" i="1" lang="en-US" sz="3600" strike="noStrike" u="none">
              <a:solidFill>
                <a:srgbClr val="000000"/>
              </a:solidFill>
              <a:effectLst/>
              <a:uFillTx/>
              <a:latin typeface="Arial"/>
            </a:endParaRPr>
          </a:p>
        </p:txBody>
      </p:sp>
      <p:sp>
        <p:nvSpPr>
          <p:cNvPr id="40" name="PlaceHolder 2"/>
          <p:cNvSpPr>
            <a:spLocks noGrp="1"/>
          </p:cNvSpPr>
          <p:nvPr>
            <p:ph/>
          </p:nvPr>
        </p:nvSpPr>
        <p:spPr>
          <a:xfrm>
            <a:off x="1600200" y="1752480"/>
            <a:ext cx="6742080" cy="4214880"/>
          </a:xfrm>
          <a:prstGeom prst="rect">
            <a:avLst/>
          </a:prstGeom>
          <a:noFill/>
          <a:ln w="0">
            <a:noFill/>
          </a:ln>
        </p:spPr>
        <p:txBody>
          <a:bodyPr lIns="92160" rIns="92160" tIns="46080" bIns="46080" anchor="t">
            <a:normAutofit fontScale="92500" lnSpcReduction="9999"/>
          </a:bodyPr>
          <a:p>
            <a:pPr marL="461880" indent="-396720">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 Booming Economy - Strong Demand for Power Generation and Manufacturing</a:t>
            </a:r>
            <a:endParaRPr b="1" lang="en-US" sz="2000" strike="noStrike" u="none">
              <a:solidFill>
                <a:srgbClr val="000000"/>
              </a:solidFill>
              <a:effectLst/>
              <a:uFillTx/>
              <a:latin typeface="Arial"/>
            </a:endParaRPr>
          </a:p>
          <a:p>
            <a:pPr marL="4618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61880" indent="-396720">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Declining Natural Gas Production</a:t>
            </a:r>
            <a:endParaRPr b="1" lang="en-US" sz="2000" strike="noStrike" u="none">
              <a:solidFill>
                <a:srgbClr val="000000"/>
              </a:solidFill>
              <a:effectLst/>
              <a:uFillTx/>
              <a:latin typeface="Arial"/>
            </a:endParaRPr>
          </a:p>
          <a:p>
            <a:pPr marL="4618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61880" indent="-396720">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“Masking of Warmer Than Normal” Winters the Past Three (3) Years</a:t>
            </a:r>
            <a:endParaRPr b="1" lang="en-US" sz="2000" strike="noStrike" u="none">
              <a:solidFill>
                <a:srgbClr val="000000"/>
              </a:solidFill>
              <a:effectLst/>
              <a:uFillTx/>
              <a:latin typeface="Arial"/>
            </a:endParaRPr>
          </a:p>
          <a:p>
            <a:pPr marL="4618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61880" indent="-396720">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U.S. Gas Storage Levels Lowest in Past Six (6) Years</a:t>
            </a:r>
            <a:endParaRPr b="1" lang="en-US" sz="2000" strike="noStrike" u="none">
              <a:solidFill>
                <a:srgbClr val="000000"/>
              </a:solidFill>
              <a:effectLst/>
              <a:uFillTx/>
              <a:latin typeface="Arial"/>
            </a:endParaRPr>
          </a:p>
          <a:p>
            <a:pPr marL="4618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61880" indent="-396720">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Other Heating Fuels Showing Significantly Higher Prices &amp; Lower Stock Levels </a:t>
            </a:r>
            <a:endParaRPr b="1" lang="en-US" sz="2000" strike="noStrike" u="none">
              <a:solidFill>
                <a:srgbClr val="000000"/>
              </a:solidFill>
              <a:effectLst/>
              <a:uFillTx/>
              <a:latin typeface="Arial"/>
            </a:endParaRPr>
          </a:p>
        </p:txBody>
      </p:sp>
    </p:spTree>
  </p:cSld>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0" name=""/>
          <p:cNvSpPr/>
          <p:nvPr/>
        </p:nvSpPr>
        <p:spPr>
          <a:xfrm>
            <a:off x="1870200" y="202680"/>
            <a:ext cx="7089480" cy="1099800"/>
          </a:xfrm>
          <a:prstGeom prst="rect">
            <a:avLst/>
          </a:prstGeom>
          <a:noFill/>
          <a:ln w="0">
            <a:noFill/>
          </a:ln>
        </p:spPr>
        <p:style>
          <a:lnRef idx="0"/>
          <a:fillRef idx="0"/>
          <a:effectRef idx="0"/>
          <a:fontRef idx="minor"/>
        </p:style>
        <p:txBody>
          <a:bodyPr lIns="90000" rIns="90000" tIns="46800" bIns="46800" anchor="ctr">
            <a:spAutoFit/>
          </a:bodyPr>
          <a:p>
            <a:pPr>
              <a:lnSpc>
                <a:spcPct val="1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Alternatives to Hedging Still Leave You Exposed to Price Risk </a:t>
            </a:r>
            <a:endParaRPr b="0" lang="en-US" sz="3000" strike="noStrike" u="none">
              <a:solidFill>
                <a:srgbClr val="000000"/>
              </a:solidFill>
              <a:effectLst/>
              <a:uFillTx/>
              <a:latin typeface="Arial"/>
            </a:endParaRPr>
          </a:p>
        </p:txBody>
      </p:sp>
      <p:sp>
        <p:nvSpPr>
          <p:cNvPr id="211" name=""/>
          <p:cNvSpPr/>
          <p:nvPr/>
        </p:nvSpPr>
        <p:spPr>
          <a:xfrm>
            <a:off x="1371600" y="1676520"/>
            <a:ext cx="7329600" cy="2649240"/>
          </a:xfrm>
          <a:prstGeom prst="rect">
            <a:avLst/>
          </a:prstGeom>
          <a:noFill/>
          <a:ln w="0">
            <a:noFill/>
          </a:ln>
        </p:spPr>
        <p:style>
          <a:lnRef idx="0"/>
          <a:fillRef idx="0"/>
          <a:effectRef idx="0"/>
          <a:fontRef idx="minor"/>
        </p:style>
        <p:txBody>
          <a:bodyPr lIns="90360" rIns="90360" tIns="44280" bIns="44280" anchor="t">
            <a:spAutoFit/>
          </a:bodyPr>
          <a:p>
            <a:pPr lvl="1" marL="685800" indent="-279360">
              <a:lnSpc>
                <a:spcPct val="100000"/>
              </a:lnSpc>
              <a:buClr>
                <a:srgbClr val="0091ff"/>
              </a:buClr>
              <a:buFont typeface="Monotype Sorts" charset="2"/>
              <a:buChar char=""/>
              <a:tabLst>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Lst>
            </a:pPr>
            <a:r>
              <a:rPr b="1" i="1" lang="en-US" sz="2200" strike="noStrike" u="none">
                <a:solidFill>
                  <a:srgbClr val="000000"/>
                </a:solidFill>
                <a:effectLst/>
                <a:uFillTx/>
                <a:latin typeface="Arial"/>
              </a:rPr>
              <a:t>Some companies simply buy spot</a:t>
            </a:r>
            <a:endParaRPr b="0" lang="en-US" sz="2200" strike="noStrike" u="none">
              <a:solidFill>
                <a:srgbClr val="000000"/>
              </a:solidFill>
              <a:effectLst/>
              <a:uFillTx/>
              <a:latin typeface="Arial"/>
            </a:endParaRPr>
          </a:p>
          <a:p>
            <a:pPr lvl="1" marL="685800" indent="-279360">
              <a:lnSpc>
                <a:spcPct val="100000"/>
              </a:lnSpc>
              <a:tabLst>
                <a:tab algn="l" pos="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Lst>
            </a:pPr>
            <a:r>
              <a:rPr b="1" lang="en-US" sz="2200" strike="noStrike" u="none">
                <a:solidFill>
                  <a:srgbClr val="0091ff"/>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No supply commitment, no price protection</a:t>
            </a:r>
            <a:endParaRPr b="0" lang="en-US" sz="2000" strike="noStrike" u="none">
              <a:solidFill>
                <a:srgbClr val="000000"/>
              </a:solidFill>
              <a:effectLst/>
              <a:uFillTx/>
              <a:latin typeface="Arial"/>
            </a:endParaRPr>
          </a:p>
          <a:p>
            <a:pPr lvl="1" marL="685800" indent="-279360">
              <a:lnSpc>
                <a:spcPct val="100000"/>
              </a:lnSpc>
              <a:tabLst>
                <a:tab algn="l" pos="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Lst>
            </a:pPr>
            <a:endParaRPr b="0" lang="en-US" sz="2000" strike="noStrike" u="none">
              <a:solidFill>
                <a:srgbClr val="000000"/>
              </a:solidFill>
              <a:effectLst/>
              <a:uFillTx/>
              <a:latin typeface="Arial"/>
            </a:endParaRPr>
          </a:p>
          <a:p>
            <a:pPr lvl="1" marL="685800" indent="-279360">
              <a:lnSpc>
                <a:spcPct val="100000"/>
              </a:lnSpc>
              <a:buClr>
                <a:srgbClr val="0091ff"/>
              </a:buClr>
              <a:buFont typeface="Monotype Sorts" charset="2"/>
              <a:buChar char=""/>
              <a:tabLst>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Lst>
            </a:pPr>
            <a:r>
              <a:rPr b="1" i="1" lang="en-US" sz="2200" strike="noStrike" u="none">
                <a:solidFill>
                  <a:srgbClr val="000000"/>
                </a:solidFill>
                <a:effectLst/>
                <a:uFillTx/>
                <a:latin typeface="Arial"/>
              </a:rPr>
              <a:t>Buying “on index” (i.e. Monthly Price)</a:t>
            </a:r>
            <a:endParaRPr b="0" lang="en-US" sz="2200" strike="noStrike" u="none">
              <a:solidFill>
                <a:srgbClr val="000000"/>
              </a:solidFill>
              <a:effectLst/>
              <a:uFillTx/>
              <a:latin typeface="Arial"/>
            </a:endParaRPr>
          </a:p>
          <a:p>
            <a:pPr lvl="1" marL="685800" indent="-279360">
              <a:lnSpc>
                <a:spcPct val="100000"/>
              </a:lnSpc>
              <a:tabLst>
                <a:tab algn="l" pos="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Lst>
            </a:pPr>
            <a:r>
              <a:rPr b="1" lang="en-US" sz="2200" strike="noStrike" u="none">
                <a:solidFill>
                  <a:srgbClr val="0091ff"/>
                </a:solidFill>
                <a:effectLst/>
                <a:uFillTx/>
                <a:latin typeface="Arial"/>
              </a:rPr>
              <a:t>	</a:t>
            </a:r>
            <a:r>
              <a:rPr b="1" lang="en-US" sz="2200" strike="noStrike" u="none">
                <a:solidFill>
                  <a:srgbClr val="0091ff"/>
                </a:solidFill>
                <a:effectLst/>
                <a:uFillTx/>
                <a:latin typeface="Arial"/>
              </a:rPr>
              <a:t>	</a:t>
            </a:r>
            <a:r>
              <a:rPr b="1" lang="en-US" sz="2000" strike="noStrike" u="none">
                <a:solidFill>
                  <a:srgbClr val="000000"/>
                </a:solidFill>
                <a:effectLst/>
                <a:uFillTx/>
                <a:latin typeface="Arial"/>
              </a:rPr>
              <a:t>- Supply commitment, but no price protection</a:t>
            </a:r>
            <a:endParaRPr b="0" lang="en-US" sz="2000" strike="noStrike" u="none">
              <a:solidFill>
                <a:srgbClr val="000000"/>
              </a:solidFill>
              <a:effectLst/>
              <a:uFillTx/>
              <a:latin typeface="Arial"/>
            </a:endParaRPr>
          </a:p>
          <a:p>
            <a:pPr lvl="1" marL="685800" indent="-279360">
              <a:lnSpc>
                <a:spcPct val="100000"/>
              </a:lnSpc>
              <a:tabLst>
                <a:tab algn="l" pos="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Benefit is always being “at the market”</a:t>
            </a:r>
            <a:endParaRPr b="0" lang="en-US" sz="2000" strike="noStrike" u="none">
              <a:solidFill>
                <a:srgbClr val="000000"/>
              </a:solidFill>
              <a:effectLst/>
              <a:uFillTx/>
              <a:latin typeface="Arial"/>
            </a:endParaRPr>
          </a:p>
          <a:p>
            <a:pPr lvl="1" marL="685800" indent="-279360">
              <a:lnSpc>
                <a:spcPct val="100000"/>
              </a:lnSpc>
              <a:tabLst>
                <a:tab algn="l" pos="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Exposed to risk of price spikes</a:t>
            </a:r>
            <a:endParaRPr b="0" lang="en-US" sz="2000" strike="noStrike" u="none">
              <a:solidFill>
                <a:srgbClr val="000000"/>
              </a:solidFill>
              <a:effectLst/>
              <a:uFillTx/>
              <a:latin typeface="Arial"/>
            </a:endParaRPr>
          </a:p>
          <a:p>
            <a:pPr lvl="1" marL="685800" indent="-279360">
              <a:lnSpc>
                <a:spcPct val="100000"/>
              </a:lnSpc>
              <a:tabLst>
                <a:tab algn="l" pos="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Can be used with financial price protection</a:t>
            </a:r>
            <a:endParaRPr b="0" lang="en-US" sz="2000" strike="noStrike" u="none">
              <a:solidFill>
                <a:srgbClr val="000000"/>
              </a:solidFill>
              <a:effectLst/>
              <a:uFillTx/>
              <a:latin typeface="Arial"/>
            </a:endParaRPr>
          </a:p>
        </p:txBody>
      </p:sp>
      <p:pic>
        <p:nvPicPr>
          <p:cNvPr id="212" name="" descr=""/>
          <p:cNvPicPr/>
          <p:nvPr/>
        </p:nvPicPr>
        <p:blipFill>
          <a:blip r:embed="rId1"/>
          <a:stretch/>
        </p:blipFill>
        <p:spPr>
          <a:xfrm>
            <a:off x="944640" y="4572000"/>
            <a:ext cx="1036440" cy="1415880"/>
          </a:xfrm>
          <a:prstGeom prst="rect">
            <a:avLst/>
          </a:prstGeom>
          <a:noFill/>
          <a:ln w="0">
            <a:noFill/>
          </a:ln>
        </p:spPr>
      </p:pic>
      <p:sp>
        <p:nvSpPr>
          <p:cNvPr id="213" name=""/>
          <p:cNvSpPr/>
          <p:nvPr/>
        </p:nvSpPr>
        <p:spPr>
          <a:xfrm>
            <a:off x="2209680" y="5562720"/>
            <a:ext cx="6248520" cy="70380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91ff"/>
                </a:solidFill>
                <a:effectLst/>
                <a:uFillTx/>
                <a:latin typeface="Arial"/>
              </a:rPr>
              <a:t>Doing nothing is a decision - you are choosing to speculate on the direction of energy prices</a:t>
            </a:r>
            <a:endParaRPr b="0" lang="en-US" sz="2000" strike="noStrike" u="none">
              <a:solidFill>
                <a:srgbClr val="000000"/>
              </a:solidFill>
              <a:effectLst/>
              <a:uFillTx/>
              <a:latin typeface="Arial"/>
            </a:endParaRPr>
          </a:p>
        </p:txBody>
      </p:sp>
    </p:spTree>
  </p:cSld>
  <p:transition spd="slow">
    <p:cover dir="r"/>
  </p:transition>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4" name=""/>
          <p:cNvSpPr/>
          <p:nvPr/>
        </p:nvSpPr>
        <p:spPr>
          <a:xfrm>
            <a:off x="1647720" y="3610080"/>
            <a:ext cx="7067520" cy="2658960"/>
          </a:xfrm>
          <a:prstGeom prst="rect">
            <a:avLst/>
          </a:prstGeom>
          <a:noFill/>
          <a:ln w="0">
            <a:noFill/>
          </a:ln>
        </p:spPr>
        <p:style>
          <a:lnRef idx="0"/>
          <a:fillRef idx="0"/>
          <a:effectRef idx="0"/>
          <a:fontRef idx="minor"/>
        </p:style>
        <p:txBody>
          <a:bodyPr lIns="92160" rIns="92160" tIns="46080" bIns="46080" anchor="t">
            <a:noAutofit/>
          </a:bodyPr>
          <a:p>
            <a:pPr marL="344520" indent="-344520">
              <a:spcBef>
                <a:spcPts val="561"/>
              </a:spcBef>
              <a:spcAft>
                <a:spcPts val="337"/>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4520" indent="-344520" algn="ctr">
              <a:spcBef>
                <a:spcPts val="624"/>
              </a:spcBef>
              <a:spcAft>
                <a:spcPts val="37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Problems</a:t>
            </a:r>
            <a:endParaRPr b="0" lang="en-US" sz="2000" strike="noStrike" u="none">
              <a:solidFill>
                <a:srgbClr val="000000"/>
              </a:solidFill>
              <a:effectLst/>
              <a:uFillTx/>
              <a:latin typeface="Arial"/>
            </a:endParaRPr>
          </a:p>
          <a:p>
            <a:pPr marL="344520" indent="-344520">
              <a:spcBef>
                <a:spcPts val="561"/>
              </a:spcBef>
              <a:spcAft>
                <a:spcPts val="337"/>
              </a:spcAft>
              <a:buClr>
                <a:srgbClr val="0091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Fluctuating earnings and margins</a:t>
            </a:r>
            <a:endParaRPr b="0" lang="en-US" sz="1800" strike="noStrike" u="none">
              <a:solidFill>
                <a:srgbClr val="000000"/>
              </a:solidFill>
              <a:effectLst/>
              <a:uFillTx/>
              <a:latin typeface="Arial"/>
            </a:endParaRPr>
          </a:p>
          <a:p>
            <a:pPr marL="344520" indent="-344520">
              <a:spcBef>
                <a:spcPts val="561"/>
              </a:spcBef>
              <a:spcAft>
                <a:spcPts val="337"/>
              </a:spcAft>
              <a:buClr>
                <a:srgbClr val="0091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Focus resources on commodity price forecasting rather than controllable costs</a:t>
            </a:r>
            <a:endParaRPr b="0" lang="en-US" sz="1800" strike="noStrike" u="none">
              <a:solidFill>
                <a:srgbClr val="000000"/>
              </a:solidFill>
              <a:effectLst/>
              <a:uFillTx/>
              <a:latin typeface="Arial"/>
            </a:endParaRPr>
          </a:p>
        </p:txBody>
      </p:sp>
      <p:grpSp>
        <p:nvGrpSpPr>
          <p:cNvPr id="215" name=""/>
          <p:cNvGrpSpPr/>
          <p:nvPr/>
        </p:nvGrpSpPr>
        <p:grpSpPr>
          <a:xfrm>
            <a:off x="1217520" y="1752480"/>
            <a:ext cx="7616520" cy="1893960"/>
            <a:chOff x="1217520" y="1752480"/>
            <a:chExt cx="7616520" cy="1893960"/>
          </a:xfrm>
        </p:grpSpPr>
        <p:sp>
          <p:nvSpPr>
            <p:cNvPr id="216" name=""/>
            <p:cNvSpPr/>
            <p:nvPr/>
          </p:nvSpPr>
          <p:spPr>
            <a:xfrm>
              <a:off x="1217520" y="2435040"/>
              <a:ext cx="2158920" cy="12114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cxnSp>
          <p:nvCxnSpPr>
            <p:cNvPr id="217" name=""/>
            <p:cNvCxnSpPr/>
            <p:nvPr/>
          </p:nvCxnSpPr>
          <p:spPr>
            <a:xfrm>
              <a:off x="3514320" y="3041280"/>
              <a:ext cx="579960" cy="1080"/>
            </a:xfrm>
            <a:prstGeom prst="straightConnector1">
              <a:avLst/>
            </a:prstGeom>
            <a:ln w="28440">
              <a:solidFill>
                <a:srgbClr val="000000"/>
              </a:solidFill>
              <a:miter/>
              <a:tailEnd len="lg" type="stealth" w="sm"/>
            </a:ln>
          </p:spPr>
        </p:cxnSp>
        <p:cxnSp>
          <p:nvCxnSpPr>
            <p:cNvPr id="218" name=""/>
            <p:cNvCxnSpPr/>
            <p:nvPr/>
          </p:nvCxnSpPr>
          <p:spPr>
            <a:xfrm>
              <a:off x="5990760" y="3041280"/>
              <a:ext cx="518040" cy="1080"/>
            </a:xfrm>
            <a:prstGeom prst="straightConnector1">
              <a:avLst/>
            </a:prstGeom>
            <a:ln w="28440">
              <a:solidFill>
                <a:srgbClr val="000000"/>
              </a:solidFill>
              <a:miter/>
              <a:tailEnd len="lg" type="stealth" w="sm"/>
            </a:ln>
          </p:spPr>
        </p:cxnSp>
        <p:sp>
          <p:nvSpPr>
            <p:cNvPr id="219" name=""/>
            <p:cNvSpPr/>
            <p:nvPr/>
          </p:nvSpPr>
          <p:spPr>
            <a:xfrm>
              <a:off x="1309320" y="1752480"/>
              <a:ext cx="2005200" cy="5814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Commodity Market</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Exposure</a:t>
              </a:r>
              <a:endParaRPr b="0" lang="en-US" sz="1600" strike="noStrike" u="none">
                <a:solidFill>
                  <a:srgbClr val="000000"/>
                </a:solidFill>
                <a:effectLst/>
                <a:uFillTx/>
                <a:latin typeface="Arial"/>
              </a:endParaRPr>
            </a:p>
          </p:txBody>
        </p:sp>
        <p:sp>
          <p:nvSpPr>
            <p:cNvPr id="220" name=""/>
            <p:cNvSpPr/>
            <p:nvPr/>
          </p:nvSpPr>
          <p:spPr>
            <a:xfrm>
              <a:off x="4011120" y="1752480"/>
              <a:ext cx="2005200" cy="5814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Consumer Product</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Company</a:t>
              </a:r>
              <a:endParaRPr b="0" lang="en-US" sz="1600" strike="noStrike" u="none">
                <a:solidFill>
                  <a:srgbClr val="000000"/>
                </a:solidFill>
                <a:effectLst/>
                <a:uFillTx/>
                <a:latin typeface="Arial"/>
              </a:endParaRPr>
            </a:p>
          </p:txBody>
        </p:sp>
        <p:sp>
          <p:nvSpPr>
            <p:cNvPr id="221" name=""/>
            <p:cNvSpPr/>
            <p:nvPr/>
          </p:nvSpPr>
          <p:spPr>
            <a:xfrm>
              <a:off x="6502320" y="1752480"/>
              <a:ext cx="2331720" cy="8251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End Product Markets -</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Pricing Pressure</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222" name=""/>
            <p:cNvSpPr/>
            <p:nvPr/>
          </p:nvSpPr>
          <p:spPr>
            <a:xfrm>
              <a:off x="1484280" y="2593800"/>
              <a:ext cx="1512720" cy="912960"/>
            </a:xfrm>
            <a:custGeom>
              <a:avLst/>
              <a:gdLst/>
              <a:ahLst/>
              <a:rect l="l" t="t" r="r" b="b"/>
              <a:pathLst>
                <a:path w="771" h="465">
                  <a:moveTo>
                    <a:pt x="0" y="0"/>
                  </a:moveTo>
                  <a:lnTo>
                    <a:pt x="0" y="465"/>
                  </a:lnTo>
                  <a:lnTo>
                    <a:pt x="771" y="465"/>
                  </a:lnTo>
                </a:path>
              </a:pathLst>
            </a:custGeom>
            <a:noFill/>
            <a:ln w="936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3" name=""/>
            <p:cNvSpPr/>
            <p:nvPr/>
          </p:nvSpPr>
          <p:spPr>
            <a:xfrm>
              <a:off x="1484280" y="2625480"/>
              <a:ext cx="1773000" cy="809640"/>
            </a:xfrm>
            <a:custGeom>
              <a:avLst/>
              <a:gdLst/>
              <a:ahLst/>
              <a:rect l="l" t="t" r="r" b="b"/>
              <a:pathLst>
                <a:path w="900" h="411">
                  <a:moveTo>
                    <a:pt x="0" y="234"/>
                  </a:moveTo>
                  <a:lnTo>
                    <a:pt x="51" y="0"/>
                  </a:lnTo>
                  <a:lnTo>
                    <a:pt x="144" y="411"/>
                  </a:lnTo>
                  <a:lnTo>
                    <a:pt x="225" y="141"/>
                  </a:lnTo>
                  <a:lnTo>
                    <a:pt x="264" y="396"/>
                  </a:lnTo>
                  <a:lnTo>
                    <a:pt x="309" y="324"/>
                  </a:lnTo>
                  <a:lnTo>
                    <a:pt x="315" y="381"/>
                  </a:lnTo>
                  <a:lnTo>
                    <a:pt x="423" y="9"/>
                  </a:lnTo>
                  <a:lnTo>
                    <a:pt x="441" y="144"/>
                  </a:lnTo>
                  <a:lnTo>
                    <a:pt x="507" y="360"/>
                  </a:lnTo>
                  <a:lnTo>
                    <a:pt x="594" y="255"/>
                  </a:lnTo>
                  <a:lnTo>
                    <a:pt x="639" y="6"/>
                  </a:lnTo>
                  <a:lnTo>
                    <a:pt x="672" y="57"/>
                  </a:lnTo>
                  <a:lnTo>
                    <a:pt x="723" y="216"/>
                  </a:lnTo>
                  <a:lnTo>
                    <a:pt x="765" y="399"/>
                  </a:lnTo>
                  <a:lnTo>
                    <a:pt x="804" y="234"/>
                  </a:lnTo>
                  <a:lnTo>
                    <a:pt x="900" y="159"/>
                  </a:lnTo>
                </a:path>
              </a:pathLst>
            </a:custGeom>
            <a:noFill/>
            <a:ln w="9360">
              <a:solidFill>
                <a:srgbClr val="3333cc"/>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4" name=""/>
            <p:cNvSpPr/>
            <p:nvPr/>
          </p:nvSpPr>
          <p:spPr>
            <a:xfrm>
              <a:off x="1477800" y="3369960"/>
              <a:ext cx="1512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25" name=""/>
            <p:cNvSpPr/>
            <p:nvPr/>
          </p:nvSpPr>
          <p:spPr>
            <a:xfrm>
              <a:off x="1477800" y="3193920"/>
              <a:ext cx="1512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26" name=""/>
            <p:cNvSpPr/>
            <p:nvPr/>
          </p:nvSpPr>
          <p:spPr>
            <a:xfrm>
              <a:off x="1477800" y="3003480"/>
              <a:ext cx="1512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27" name=""/>
            <p:cNvSpPr/>
            <p:nvPr/>
          </p:nvSpPr>
          <p:spPr>
            <a:xfrm>
              <a:off x="1477800" y="2814480"/>
              <a:ext cx="1512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28" name=""/>
            <p:cNvSpPr/>
            <p:nvPr/>
          </p:nvSpPr>
          <p:spPr>
            <a:xfrm>
              <a:off x="1477800" y="2625480"/>
              <a:ext cx="1512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pic>
          <p:nvPicPr>
            <p:cNvPr id="229" name="Office%20Building%20-%20Modern" descr=""/>
            <p:cNvPicPr/>
            <p:nvPr/>
          </p:nvPicPr>
          <p:blipFill>
            <a:blip r:embed="rId1"/>
            <a:stretch/>
          </p:blipFill>
          <p:spPr>
            <a:xfrm>
              <a:off x="4084560" y="2627280"/>
              <a:ext cx="2054160" cy="828720"/>
            </a:xfrm>
            <a:prstGeom prst="rect">
              <a:avLst/>
            </a:prstGeom>
            <a:noFill/>
            <a:ln w="0">
              <a:noFill/>
            </a:ln>
          </p:spPr>
        </p:pic>
        <p:sp>
          <p:nvSpPr>
            <p:cNvPr id="230" name=""/>
            <p:cNvSpPr/>
            <p:nvPr/>
          </p:nvSpPr>
          <p:spPr>
            <a:xfrm>
              <a:off x="6591240" y="2435040"/>
              <a:ext cx="2158920" cy="12114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31" name=""/>
            <p:cNvSpPr/>
            <p:nvPr/>
          </p:nvSpPr>
          <p:spPr>
            <a:xfrm>
              <a:off x="6856200" y="2593800"/>
              <a:ext cx="1513080" cy="912960"/>
            </a:xfrm>
            <a:custGeom>
              <a:avLst/>
              <a:gdLst/>
              <a:ahLst/>
              <a:rect l="l" t="t" r="r" b="b"/>
              <a:pathLst>
                <a:path w="771" h="465">
                  <a:moveTo>
                    <a:pt x="0" y="0"/>
                  </a:moveTo>
                  <a:lnTo>
                    <a:pt x="0" y="465"/>
                  </a:lnTo>
                  <a:lnTo>
                    <a:pt x="771" y="465"/>
                  </a:lnTo>
                </a:path>
              </a:pathLst>
            </a:custGeom>
            <a:noFill/>
            <a:ln w="936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32" name=""/>
            <p:cNvSpPr/>
            <p:nvPr/>
          </p:nvSpPr>
          <p:spPr>
            <a:xfrm>
              <a:off x="6851520" y="3369960"/>
              <a:ext cx="1512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33" name=""/>
            <p:cNvSpPr/>
            <p:nvPr/>
          </p:nvSpPr>
          <p:spPr>
            <a:xfrm>
              <a:off x="6851520" y="3193920"/>
              <a:ext cx="1512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34" name=""/>
            <p:cNvSpPr/>
            <p:nvPr/>
          </p:nvSpPr>
          <p:spPr>
            <a:xfrm>
              <a:off x="6851520" y="3003480"/>
              <a:ext cx="1512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35" name=""/>
            <p:cNvSpPr/>
            <p:nvPr/>
          </p:nvSpPr>
          <p:spPr>
            <a:xfrm>
              <a:off x="6851520" y="2814480"/>
              <a:ext cx="1512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36" name=""/>
            <p:cNvSpPr/>
            <p:nvPr/>
          </p:nvSpPr>
          <p:spPr>
            <a:xfrm>
              <a:off x="6851520" y="2625480"/>
              <a:ext cx="1512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37" name=""/>
            <p:cNvSpPr/>
            <p:nvPr/>
          </p:nvSpPr>
          <p:spPr>
            <a:xfrm>
              <a:off x="6862680" y="3035160"/>
              <a:ext cx="1488960" cy="122400"/>
            </a:xfrm>
            <a:custGeom>
              <a:avLst/>
              <a:gdLst/>
              <a:ahLst/>
              <a:rect l="l" t="t" r="r" b="b"/>
              <a:pathLst>
                <a:path w="756" h="62">
                  <a:moveTo>
                    <a:pt x="0" y="16"/>
                  </a:moveTo>
                  <a:lnTo>
                    <a:pt x="78" y="0"/>
                  </a:lnTo>
                  <a:lnTo>
                    <a:pt x="164" y="18"/>
                  </a:lnTo>
                  <a:lnTo>
                    <a:pt x="266" y="18"/>
                  </a:lnTo>
                  <a:lnTo>
                    <a:pt x="390" y="46"/>
                  </a:lnTo>
                  <a:lnTo>
                    <a:pt x="490" y="44"/>
                  </a:lnTo>
                  <a:lnTo>
                    <a:pt x="630" y="62"/>
                  </a:lnTo>
                  <a:lnTo>
                    <a:pt x="756" y="52"/>
                  </a:lnTo>
                </a:path>
              </a:pathLst>
            </a:custGeom>
            <a:noFill/>
            <a:ln w="9360">
              <a:solidFill>
                <a:srgbClr val="3333cc"/>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38" name=""/>
            <p:cNvSpPr/>
            <p:nvPr/>
          </p:nvSpPr>
          <p:spPr>
            <a:xfrm rot="16200000">
              <a:off x="1252080" y="3013920"/>
              <a:ext cx="295200" cy="1548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 strike="noStrike" u="none">
                  <a:solidFill>
                    <a:srgbClr val="000000"/>
                  </a:solidFill>
                  <a:effectLst/>
                  <a:uFillTx/>
                  <a:latin typeface="Arial"/>
                </a:rPr>
                <a:t>Price</a:t>
              </a:r>
              <a:endParaRPr b="0" lang="en-US" sz="400" strike="noStrike" u="none">
                <a:solidFill>
                  <a:srgbClr val="000000"/>
                </a:solidFill>
                <a:effectLst/>
                <a:uFillTx/>
                <a:latin typeface="Arial"/>
              </a:endParaRPr>
            </a:p>
          </p:txBody>
        </p:sp>
        <p:sp>
          <p:nvSpPr>
            <p:cNvPr id="239" name=""/>
            <p:cNvSpPr/>
            <p:nvPr/>
          </p:nvSpPr>
          <p:spPr>
            <a:xfrm>
              <a:off x="2012400" y="3473280"/>
              <a:ext cx="292320" cy="1548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 strike="noStrike" u="none">
                  <a:solidFill>
                    <a:srgbClr val="000000"/>
                  </a:solidFill>
                  <a:effectLst/>
                  <a:uFillTx/>
                  <a:latin typeface="Arial"/>
                </a:rPr>
                <a:t>Time</a:t>
              </a:r>
              <a:endParaRPr b="0" lang="en-US" sz="400" strike="noStrike" u="none">
                <a:solidFill>
                  <a:srgbClr val="000000"/>
                </a:solidFill>
                <a:effectLst/>
                <a:uFillTx/>
                <a:latin typeface="Arial"/>
              </a:endParaRPr>
            </a:p>
          </p:txBody>
        </p:sp>
        <p:sp>
          <p:nvSpPr>
            <p:cNvPr id="240" name=""/>
            <p:cNvSpPr/>
            <p:nvPr/>
          </p:nvSpPr>
          <p:spPr>
            <a:xfrm rot="16200000">
              <a:off x="6619320" y="3013920"/>
              <a:ext cx="295200" cy="1548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 strike="noStrike" u="none">
                  <a:solidFill>
                    <a:srgbClr val="000000"/>
                  </a:solidFill>
                  <a:effectLst/>
                  <a:uFillTx/>
                  <a:latin typeface="Arial"/>
                </a:rPr>
                <a:t>Price</a:t>
              </a:r>
              <a:endParaRPr b="0" lang="en-US" sz="400" strike="noStrike" u="none">
                <a:solidFill>
                  <a:srgbClr val="000000"/>
                </a:solidFill>
                <a:effectLst/>
                <a:uFillTx/>
                <a:latin typeface="Arial"/>
              </a:endParaRPr>
            </a:p>
          </p:txBody>
        </p:sp>
        <p:sp>
          <p:nvSpPr>
            <p:cNvPr id="241" name=""/>
            <p:cNvSpPr/>
            <p:nvPr/>
          </p:nvSpPr>
          <p:spPr>
            <a:xfrm>
              <a:off x="7386120" y="3473280"/>
              <a:ext cx="292320" cy="1548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 strike="noStrike" u="none">
                  <a:solidFill>
                    <a:srgbClr val="000000"/>
                  </a:solidFill>
                  <a:effectLst/>
                  <a:uFillTx/>
                  <a:latin typeface="Arial"/>
                </a:rPr>
                <a:t>Time</a:t>
              </a:r>
              <a:endParaRPr b="0" lang="en-US" sz="400" strike="noStrike" u="none">
                <a:solidFill>
                  <a:srgbClr val="000000"/>
                </a:solidFill>
                <a:effectLst/>
                <a:uFillTx/>
                <a:latin typeface="Arial"/>
              </a:endParaRPr>
            </a:p>
          </p:txBody>
        </p:sp>
      </p:grpSp>
      <p:sp>
        <p:nvSpPr>
          <p:cNvPr id="242" name="PlaceHolder 1"/>
          <p:cNvSpPr>
            <a:spLocks noGrp="1"/>
          </p:cNvSpPr>
          <p:nvPr>
            <p:ph type="title"/>
          </p:nvPr>
        </p:nvSpPr>
        <p:spPr>
          <a:xfrm>
            <a:off x="1854360" y="75960"/>
            <a:ext cx="7772400" cy="1143000"/>
          </a:xfrm>
          <a:prstGeom prst="rect">
            <a:avLst/>
          </a:prstGeom>
          <a:noFill/>
          <a:ln w="0">
            <a:noFill/>
          </a:ln>
        </p:spPr>
        <p:txBody>
          <a:bodyPr lIns="90000" rIns="90000" tIns="46800" bIns="46800" anchor="ctr">
            <a:noAutofit/>
          </a:bodyPr>
          <a:p>
            <a:pPr indent="0">
              <a:lnSpc>
                <a:spcPct val="13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Why Hedge?</a:t>
            </a:r>
            <a:br>
              <a:rPr sz="3000"/>
            </a:br>
            <a:r>
              <a:rPr b="1" i="1" lang="en-US" sz="2100" strike="noStrike" u="none">
                <a:solidFill>
                  <a:srgbClr val="000000"/>
                </a:solidFill>
                <a:effectLst/>
                <a:uFillTx/>
                <a:latin typeface="Arial"/>
              </a:rPr>
              <a:t>Market-Based Pricing Is Speculation</a:t>
            </a:r>
            <a:endParaRPr b="1" i="1" lang="en-US" sz="21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3" name=""/>
          <p:cNvSpPr/>
          <p:nvPr/>
        </p:nvSpPr>
        <p:spPr>
          <a:xfrm>
            <a:off x="2556000" y="3952800"/>
            <a:ext cx="5368680" cy="2524320"/>
          </a:xfrm>
          <a:prstGeom prst="rect">
            <a:avLst/>
          </a:prstGeom>
          <a:noFill/>
          <a:ln w="0">
            <a:noFill/>
          </a:ln>
        </p:spPr>
        <p:style>
          <a:lnRef idx="0"/>
          <a:fillRef idx="0"/>
          <a:effectRef idx="0"/>
          <a:fontRef idx="minor"/>
        </p:style>
        <p:txBody>
          <a:bodyPr lIns="92160" rIns="92160" tIns="46080" bIns="46080" anchor="t">
            <a:noAutofit/>
          </a:bodyPr>
          <a:p>
            <a:pPr marL="344520" indent="-344520" algn="ctr">
              <a:spcBef>
                <a:spcPts val="561"/>
              </a:spcBef>
              <a:spcAft>
                <a:spcPts val="337"/>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Benefits</a:t>
            </a:r>
            <a:endParaRPr b="0" lang="en-US" sz="1800" strike="noStrike" u="none">
              <a:solidFill>
                <a:srgbClr val="000000"/>
              </a:solidFill>
              <a:effectLst/>
              <a:uFillTx/>
              <a:latin typeface="Arial"/>
            </a:endParaRPr>
          </a:p>
          <a:p>
            <a:pPr marL="344520" indent="-344520">
              <a:spcBef>
                <a:spcPts val="561"/>
              </a:spcBef>
              <a:spcAft>
                <a:spcPts val="337"/>
              </a:spcAft>
              <a:buClr>
                <a:srgbClr val="0091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Reduces price risk exposure</a:t>
            </a:r>
            <a:endParaRPr b="0" lang="en-US" sz="1800" strike="noStrike" u="none">
              <a:solidFill>
                <a:srgbClr val="000000"/>
              </a:solidFill>
              <a:effectLst/>
              <a:uFillTx/>
              <a:latin typeface="Arial"/>
            </a:endParaRPr>
          </a:p>
          <a:p>
            <a:pPr marL="344520" indent="-344520">
              <a:spcBef>
                <a:spcPts val="561"/>
              </a:spcBef>
              <a:spcAft>
                <a:spcPts val="337"/>
              </a:spcAft>
              <a:buClr>
                <a:srgbClr val="0091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Insures against adverse price movement</a:t>
            </a:r>
            <a:endParaRPr b="0" lang="en-US" sz="1800" strike="noStrike" u="none">
              <a:solidFill>
                <a:srgbClr val="000000"/>
              </a:solidFill>
              <a:effectLst/>
              <a:uFillTx/>
              <a:latin typeface="Arial"/>
            </a:endParaRPr>
          </a:p>
          <a:p>
            <a:pPr marL="344520" indent="-344520">
              <a:spcBef>
                <a:spcPts val="561"/>
              </a:spcBef>
              <a:spcAft>
                <a:spcPts val="337"/>
              </a:spcAft>
              <a:buClr>
                <a:srgbClr val="0091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Reduces earnings variability</a:t>
            </a:r>
            <a:endParaRPr b="0" lang="en-US" sz="1800" strike="noStrike" u="none">
              <a:solidFill>
                <a:srgbClr val="000000"/>
              </a:solidFill>
              <a:effectLst/>
              <a:uFillTx/>
              <a:latin typeface="Arial"/>
            </a:endParaRPr>
          </a:p>
          <a:p>
            <a:pPr marL="344520" indent="-344520">
              <a:spcBef>
                <a:spcPts val="561"/>
              </a:spcBef>
              <a:spcAft>
                <a:spcPts val="337"/>
              </a:spcAft>
              <a:buClr>
                <a:srgbClr val="0091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Facilitates planning/budgeting</a:t>
            </a:r>
            <a:endParaRPr b="0" lang="en-US" sz="1800" strike="noStrike" u="none">
              <a:solidFill>
                <a:srgbClr val="000000"/>
              </a:solidFill>
              <a:effectLst/>
              <a:uFillTx/>
              <a:latin typeface="Arial"/>
            </a:endParaRPr>
          </a:p>
          <a:p>
            <a:pPr marL="344520" indent="-344520">
              <a:spcBef>
                <a:spcPts val="561"/>
              </a:spcBef>
              <a:spcAft>
                <a:spcPts val="337"/>
              </a:spcAft>
              <a:buClr>
                <a:srgbClr val="0091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Enhances credit worthiness</a:t>
            </a:r>
            <a:endParaRPr b="0" lang="en-US" sz="1800" strike="noStrike" u="none">
              <a:solidFill>
                <a:srgbClr val="000000"/>
              </a:solidFill>
              <a:effectLst/>
              <a:uFillTx/>
              <a:latin typeface="Arial"/>
            </a:endParaRPr>
          </a:p>
        </p:txBody>
      </p:sp>
      <p:sp>
        <p:nvSpPr>
          <p:cNvPr id="244" name=""/>
          <p:cNvSpPr/>
          <p:nvPr/>
        </p:nvSpPr>
        <p:spPr>
          <a:xfrm>
            <a:off x="1268640" y="1793880"/>
            <a:ext cx="1971360" cy="5814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Hedge Commodity</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Exposure</a:t>
            </a:r>
            <a:endParaRPr b="0" lang="en-US" sz="1600" strike="noStrike" u="none">
              <a:solidFill>
                <a:srgbClr val="000000"/>
              </a:solidFill>
              <a:effectLst/>
              <a:uFillTx/>
              <a:latin typeface="Arial"/>
            </a:endParaRPr>
          </a:p>
        </p:txBody>
      </p:sp>
      <p:sp>
        <p:nvSpPr>
          <p:cNvPr id="245" name=""/>
          <p:cNvSpPr/>
          <p:nvPr/>
        </p:nvSpPr>
        <p:spPr>
          <a:xfrm>
            <a:off x="3928680" y="1793880"/>
            <a:ext cx="2005200" cy="5814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Consumer Product</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Company</a:t>
            </a:r>
            <a:endParaRPr b="0" lang="en-US" sz="1600" strike="noStrike" u="none">
              <a:solidFill>
                <a:srgbClr val="000000"/>
              </a:solidFill>
              <a:effectLst/>
              <a:uFillTx/>
              <a:latin typeface="Arial"/>
            </a:endParaRPr>
          </a:p>
        </p:txBody>
      </p:sp>
      <p:sp>
        <p:nvSpPr>
          <p:cNvPr id="246" name=""/>
          <p:cNvSpPr/>
          <p:nvPr/>
        </p:nvSpPr>
        <p:spPr>
          <a:xfrm>
            <a:off x="6426360" y="1793880"/>
            <a:ext cx="2331720" cy="5814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End Product Markets -</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Pricing Pressure</a:t>
            </a:r>
            <a:endParaRPr b="0" lang="en-US" sz="1600" strike="noStrike" u="none">
              <a:solidFill>
                <a:srgbClr val="000000"/>
              </a:solidFill>
              <a:effectLst/>
              <a:uFillTx/>
              <a:latin typeface="Arial"/>
            </a:endParaRPr>
          </a:p>
        </p:txBody>
      </p:sp>
      <p:sp>
        <p:nvSpPr>
          <p:cNvPr id="247" name=""/>
          <p:cNvSpPr/>
          <p:nvPr/>
        </p:nvSpPr>
        <p:spPr>
          <a:xfrm>
            <a:off x="1154160" y="2637000"/>
            <a:ext cx="2147760" cy="12049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cxnSp>
        <p:nvCxnSpPr>
          <p:cNvPr id="248" name=""/>
          <p:cNvCxnSpPr/>
          <p:nvPr/>
        </p:nvCxnSpPr>
        <p:spPr>
          <a:xfrm>
            <a:off x="3438000" y="3239640"/>
            <a:ext cx="577080" cy="1080"/>
          </a:xfrm>
          <a:prstGeom prst="straightConnector1">
            <a:avLst/>
          </a:prstGeom>
          <a:ln w="28440">
            <a:solidFill>
              <a:srgbClr val="000000"/>
            </a:solidFill>
            <a:miter/>
            <a:tailEnd len="lg" type="stealth" w="sm"/>
          </a:ln>
        </p:spPr>
      </p:cxnSp>
      <p:sp>
        <p:nvSpPr>
          <p:cNvPr id="249" name=""/>
          <p:cNvSpPr/>
          <p:nvPr/>
        </p:nvSpPr>
        <p:spPr>
          <a:xfrm>
            <a:off x="1419120" y="2795760"/>
            <a:ext cx="1503360" cy="906120"/>
          </a:xfrm>
          <a:custGeom>
            <a:avLst/>
            <a:gdLst/>
            <a:ahLst/>
            <a:rect l="l" t="t" r="r" b="b"/>
            <a:pathLst>
              <a:path w="771" h="465">
                <a:moveTo>
                  <a:pt x="0" y="0"/>
                </a:moveTo>
                <a:lnTo>
                  <a:pt x="0" y="465"/>
                </a:lnTo>
                <a:lnTo>
                  <a:pt x="771" y="465"/>
                </a:lnTo>
              </a:path>
            </a:pathLst>
          </a:custGeom>
          <a:noFill/>
          <a:ln w="936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50" name=""/>
          <p:cNvSpPr/>
          <p:nvPr/>
        </p:nvSpPr>
        <p:spPr>
          <a:xfrm>
            <a:off x="1413000" y="3567240"/>
            <a:ext cx="15048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51" name=""/>
          <p:cNvSpPr/>
          <p:nvPr/>
        </p:nvSpPr>
        <p:spPr>
          <a:xfrm>
            <a:off x="1413000" y="3390840"/>
            <a:ext cx="15048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52" name=""/>
          <p:cNvSpPr/>
          <p:nvPr/>
        </p:nvSpPr>
        <p:spPr>
          <a:xfrm>
            <a:off x="1413000" y="3203640"/>
            <a:ext cx="15048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53" name=""/>
          <p:cNvSpPr/>
          <p:nvPr/>
        </p:nvSpPr>
        <p:spPr>
          <a:xfrm>
            <a:off x="1413000" y="3014640"/>
            <a:ext cx="15048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54" name=""/>
          <p:cNvSpPr/>
          <p:nvPr/>
        </p:nvSpPr>
        <p:spPr>
          <a:xfrm>
            <a:off x="1413000" y="2827440"/>
            <a:ext cx="15048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pic>
        <p:nvPicPr>
          <p:cNvPr id="255" name="Office%20Building%20-%20Modern" descr=""/>
          <p:cNvPicPr/>
          <p:nvPr/>
        </p:nvPicPr>
        <p:blipFill>
          <a:blip r:embed="rId1"/>
          <a:stretch/>
        </p:blipFill>
        <p:spPr>
          <a:xfrm>
            <a:off x="4005360" y="2828880"/>
            <a:ext cx="2043000" cy="822240"/>
          </a:xfrm>
          <a:prstGeom prst="rect">
            <a:avLst/>
          </a:prstGeom>
          <a:noFill/>
          <a:ln w="0">
            <a:noFill/>
          </a:ln>
        </p:spPr>
      </p:pic>
      <p:sp>
        <p:nvSpPr>
          <p:cNvPr id="256" name=""/>
          <p:cNvSpPr/>
          <p:nvPr/>
        </p:nvSpPr>
        <p:spPr>
          <a:xfrm>
            <a:off x="6496200" y="2637000"/>
            <a:ext cx="2147760" cy="12049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57" name=""/>
          <p:cNvSpPr/>
          <p:nvPr/>
        </p:nvSpPr>
        <p:spPr>
          <a:xfrm>
            <a:off x="6761160" y="2795760"/>
            <a:ext cx="1504800" cy="906120"/>
          </a:xfrm>
          <a:custGeom>
            <a:avLst/>
            <a:gdLst/>
            <a:ahLst/>
            <a:rect l="l" t="t" r="r" b="b"/>
            <a:pathLst>
              <a:path w="771" h="465">
                <a:moveTo>
                  <a:pt x="0" y="0"/>
                </a:moveTo>
                <a:lnTo>
                  <a:pt x="0" y="465"/>
                </a:lnTo>
                <a:lnTo>
                  <a:pt x="771" y="465"/>
                </a:lnTo>
              </a:path>
            </a:pathLst>
          </a:custGeom>
          <a:noFill/>
          <a:ln w="936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58" name=""/>
          <p:cNvSpPr/>
          <p:nvPr/>
        </p:nvSpPr>
        <p:spPr>
          <a:xfrm>
            <a:off x="6754680" y="3567240"/>
            <a:ext cx="1505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59" name=""/>
          <p:cNvSpPr/>
          <p:nvPr/>
        </p:nvSpPr>
        <p:spPr>
          <a:xfrm>
            <a:off x="6754680" y="3390840"/>
            <a:ext cx="1505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60" name=""/>
          <p:cNvSpPr/>
          <p:nvPr/>
        </p:nvSpPr>
        <p:spPr>
          <a:xfrm>
            <a:off x="6754680" y="3203640"/>
            <a:ext cx="1505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61" name=""/>
          <p:cNvSpPr/>
          <p:nvPr/>
        </p:nvSpPr>
        <p:spPr>
          <a:xfrm>
            <a:off x="6754680" y="3014640"/>
            <a:ext cx="1505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62" name=""/>
          <p:cNvSpPr/>
          <p:nvPr/>
        </p:nvSpPr>
        <p:spPr>
          <a:xfrm>
            <a:off x="6754680" y="2827440"/>
            <a:ext cx="1505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63" name=""/>
          <p:cNvSpPr/>
          <p:nvPr/>
        </p:nvSpPr>
        <p:spPr>
          <a:xfrm>
            <a:off x="6767640" y="3233880"/>
            <a:ext cx="1481040" cy="122040"/>
          </a:xfrm>
          <a:custGeom>
            <a:avLst/>
            <a:gdLst/>
            <a:ahLst/>
            <a:rect l="l" t="t" r="r" b="b"/>
            <a:pathLst>
              <a:path w="756" h="62">
                <a:moveTo>
                  <a:pt x="0" y="16"/>
                </a:moveTo>
                <a:lnTo>
                  <a:pt x="78" y="0"/>
                </a:lnTo>
                <a:lnTo>
                  <a:pt x="164" y="18"/>
                </a:lnTo>
                <a:lnTo>
                  <a:pt x="266" y="18"/>
                </a:lnTo>
                <a:lnTo>
                  <a:pt x="390" y="46"/>
                </a:lnTo>
                <a:lnTo>
                  <a:pt x="490" y="44"/>
                </a:lnTo>
                <a:lnTo>
                  <a:pt x="630" y="62"/>
                </a:lnTo>
                <a:lnTo>
                  <a:pt x="756" y="52"/>
                </a:lnTo>
              </a:path>
            </a:pathLst>
          </a:custGeom>
          <a:noFill/>
          <a:ln w="9360">
            <a:solidFill>
              <a:srgbClr val="3333cc"/>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cxnSp>
        <p:nvCxnSpPr>
          <p:cNvPr id="264" name=""/>
          <p:cNvCxnSpPr/>
          <p:nvPr/>
        </p:nvCxnSpPr>
        <p:spPr>
          <a:xfrm>
            <a:off x="5900400" y="3239640"/>
            <a:ext cx="515160" cy="1080"/>
          </a:xfrm>
          <a:prstGeom prst="straightConnector1">
            <a:avLst/>
          </a:prstGeom>
          <a:ln w="28440">
            <a:solidFill>
              <a:srgbClr val="000000"/>
            </a:solidFill>
            <a:miter/>
            <a:tailEnd len="lg" type="stealth" w="sm"/>
          </a:ln>
        </p:spPr>
      </p:cxnSp>
      <p:sp>
        <p:nvSpPr>
          <p:cNvPr id="265" name=""/>
          <p:cNvSpPr/>
          <p:nvPr/>
        </p:nvSpPr>
        <p:spPr>
          <a:xfrm rot="16200000">
            <a:off x="1184040" y="3206160"/>
            <a:ext cx="295200" cy="1548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 strike="noStrike" u="none">
                <a:solidFill>
                  <a:srgbClr val="000000"/>
                </a:solidFill>
                <a:effectLst/>
                <a:uFillTx/>
                <a:latin typeface="Arial"/>
              </a:rPr>
              <a:t>Price</a:t>
            </a:r>
            <a:endParaRPr b="0" lang="en-US" sz="400" strike="noStrike" u="none">
              <a:solidFill>
                <a:srgbClr val="000000"/>
              </a:solidFill>
              <a:effectLst/>
              <a:uFillTx/>
              <a:latin typeface="Arial"/>
            </a:endParaRPr>
          </a:p>
        </p:txBody>
      </p:sp>
      <p:sp>
        <p:nvSpPr>
          <p:cNvPr id="266" name=""/>
          <p:cNvSpPr/>
          <p:nvPr/>
        </p:nvSpPr>
        <p:spPr>
          <a:xfrm>
            <a:off x="1944360" y="3668760"/>
            <a:ext cx="292320" cy="1548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 strike="noStrike" u="none">
                <a:solidFill>
                  <a:srgbClr val="000000"/>
                </a:solidFill>
                <a:effectLst/>
                <a:uFillTx/>
                <a:latin typeface="Arial"/>
              </a:rPr>
              <a:t>Time</a:t>
            </a:r>
            <a:endParaRPr b="0" lang="en-US" sz="400" strike="noStrike" u="none">
              <a:solidFill>
                <a:srgbClr val="000000"/>
              </a:solidFill>
              <a:effectLst/>
              <a:uFillTx/>
              <a:latin typeface="Arial"/>
            </a:endParaRPr>
          </a:p>
        </p:txBody>
      </p:sp>
      <p:sp>
        <p:nvSpPr>
          <p:cNvPr id="267" name=""/>
          <p:cNvSpPr/>
          <p:nvPr/>
        </p:nvSpPr>
        <p:spPr>
          <a:xfrm rot="16200000">
            <a:off x="6528960" y="3206160"/>
            <a:ext cx="295200" cy="1548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 strike="noStrike" u="none">
                <a:solidFill>
                  <a:srgbClr val="000000"/>
                </a:solidFill>
                <a:effectLst/>
                <a:uFillTx/>
                <a:latin typeface="Arial"/>
              </a:rPr>
              <a:t>Price</a:t>
            </a:r>
            <a:endParaRPr b="0" lang="en-US" sz="400" strike="noStrike" u="none">
              <a:solidFill>
                <a:srgbClr val="000000"/>
              </a:solidFill>
              <a:effectLst/>
              <a:uFillTx/>
              <a:latin typeface="Arial"/>
            </a:endParaRPr>
          </a:p>
        </p:txBody>
      </p:sp>
      <p:sp>
        <p:nvSpPr>
          <p:cNvPr id="268" name=""/>
          <p:cNvSpPr/>
          <p:nvPr/>
        </p:nvSpPr>
        <p:spPr>
          <a:xfrm>
            <a:off x="7287840" y="3668760"/>
            <a:ext cx="292320" cy="1548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 strike="noStrike" u="none">
                <a:solidFill>
                  <a:srgbClr val="000000"/>
                </a:solidFill>
                <a:effectLst/>
                <a:uFillTx/>
                <a:latin typeface="Arial"/>
              </a:rPr>
              <a:t>Time</a:t>
            </a:r>
            <a:endParaRPr b="0" lang="en-US" sz="400" strike="noStrike" u="none">
              <a:solidFill>
                <a:srgbClr val="000000"/>
              </a:solidFill>
              <a:effectLst/>
              <a:uFillTx/>
              <a:latin typeface="Arial"/>
            </a:endParaRPr>
          </a:p>
        </p:txBody>
      </p:sp>
      <p:sp>
        <p:nvSpPr>
          <p:cNvPr id="269" name=""/>
          <p:cNvSpPr/>
          <p:nvPr/>
        </p:nvSpPr>
        <p:spPr>
          <a:xfrm>
            <a:off x="1422360" y="3238560"/>
            <a:ext cx="1481040" cy="46080"/>
          </a:xfrm>
          <a:custGeom>
            <a:avLst/>
            <a:gdLst/>
            <a:ahLst/>
            <a:rect l="l" t="t" r="r" b="b"/>
            <a:pathLst>
              <a:path w="756" h="24">
                <a:moveTo>
                  <a:pt x="0" y="14"/>
                </a:moveTo>
                <a:lnTo>
                  <a:pt x="84" y="0"/>
                </a:lnTo>
                <a:lnTo>
                  <a:pt x="206" y="20"/>
                </a:lnTo>
                <a:lnTo>
                  <a:pt x="394" y="2"/>
                </a:lnTo>
                <a:lnTo>
                  <a:pt x="472" y="24"/>
                </a:lnTo>
                <a:lnTo>
                  <a:pt x="650" y="14"/>
                </a:lnTo>
                <a:lnTo>
                  <a:pt x="756" y="12"/>
                </a:lnTo>
              </a:path>
            </a:pathLst>
          </a:custGeom>
          <a:noFill/>
          <a:ln w="9360">
            <a:solidFill>
              <a:srgbClr val="3333cc"/>
            </a:solidFill>
            <a:round/>
          </a:ln>
        </p:spPr>
        <p:style>
          <a:lnRef idx="0"/>
          <a:fillRef idx="0"/>
          <a:effectRef idx="0"/>
          <a:fontRef idx="minor"/>
        </p:style>
        <p:txBody>
          <a:bodyPr wrap="none" lIns="90000" rIns="90000" tIns="-720" bIns="-720" anchor="ctr">
            <a:noAutofit/>
          </a:bodyPr>
          <a:p>
            <a:endParaRPr b="0" lang="en-US" sz="2400" strike="noStrike" u="none">
              <a:solidFill>
                <a:srgbClr val="000000"/>
              </a:solidFill>
              <a:effectLst/>
              <a:uFillTx/>
              <a:latin typeface="Arial"/>
            </a:endParaRPr>
          </a:p>
        </p:txBody>
      </p:sp>
      <p:sp>
        <p:nvSpPr>
          <p:cNvPr id="270" name="PlaceHolder 1"/>
          <p:cNvSpPr>
            <a:spLocks noGrp="1"/>
          </p:cNvSpPr>
          <p:nvPr>
            <p:ph type="title"/>
          </p:nvPr>
        </p:nvSpPr>
        <p:spPr>
          <a:xfrm>
            <a:off x="1854360" y="114120"/>
            <a:ext cx="7772400" cy="1143000"/>
          </a:xfrm>
          <a:prstGeom prst="rect">
            <a:avLst/>
          </a:prstGeom>
          <a:noFill/>
          <a:ln w="0">
            <a:noFill/>
          </a:ln>
        </p:spPr>
        <p:txBody>
          <a:bodyPr lIns="90000" rIns="90000" tIns="46800" bIns="46800" anchor="ctr">
            <a:noAutofit/>
          </a:bodyPr>
          <a:p>
            <a:pPr indent="0">
              <a:lnSpc>
                <a:spcPct val="13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Commodity Price Stability </a:t>
            </a:r>
            <a:br>
              <a:rPr sz="3000"/>
            </a:br>
            <a:r>
              <a:rPr b="1" i="1" lang="en-US" sz="2100" strike="noStrike" u="none">
                <a:solidFill>
                  <a:srgbClr val="000000"/>
                </a:solidFill>
                <a:effectLst/>
                <a:uFillTx/>
                <a:latin typeface="Arial"/>
              </a:rPr>
              <a:t>Risk Management Objectives</a:t>
            </a:r>
            <a:endParaRPr b="1" i="1" lang="en-US" sz="21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1" name="PlaceHolder 1"/>
          <p:cNvSpPr>
            <a:spLocks noGrp="1"/>
          </p:cNvSpPr>
          <p:nvPr>
            <p:ph type="title"/>
          </p:nvPr>
        </p:nvSpPr>
        <p:spPr>
          <a:xfrm>
            <a:off x="4571640" y="3352320"/>
            <a:ext cx="42670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Arial"/>
              </a:rPr>
              <a:t>Commodity </a:t>
            </a:r>
            <a:br>
              <a:rPr sz="3600"/>
            </a:br>
            <a:r>
              <a:rPr b="1" i="1" lang="en-US" sz="3600" strike="noStrike" u="none">
                <a:solidFill>
                  <a:srgbClr val="000000"/>
                </a:solidFill>
                <a:effectLst/>
                <a:uFillTx/>
                <a:latin typeface="Arial"/>
              </a:rPr>
              <a:t>Deal Structures</a:t>
            </a:r>
            <a:endParaRPr b="1" i="1" lang="en-US" sz="3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2" name=""/>
          <p:cNvSpPr/>
          <p:nvPr/>
        </p:nvSpPr>
        <p:spPr>
          <a:xfrm>
            <a:off x="1981080" y="533520"/>
            <a:ext cx="6934320" cy="83808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2000/01 Winter Price Hedging</a:t>
            </a:r>
            <a:br>
              <a:rPr sz="3000"/>
            </a:br>
            <a:br>
              <a:rPr sz="3000"/>
            </a:br>
            <a:r>
              <a:rPr b="1" i="1" lang="en-US" sz="2400" strike="noStrike" u="none">
                <a:solidFill>
                  <a:srgbClr val="000000"/>
                </a:solidFill>
                <a:effectLst/>
                <a:uFillTx/>
                <a:latin typeface="Arial"/>
              </a:rPr>
              <a:t>($/MMBtu)</a:t>
            </a:r>
            <a:endParaRPr b="0" lang="en-US" sz="2400" strike="noStrike" u="none">
              <a:solidFill>
                <a:srgbClr val="000000"/>
              </a:solidFill>
              <a:effectLst/>
              <a:uFillTx/>
              <a:latin typeface="Arial"/>
            </a:endParaRPr>
          </a:p>
        </p:txBody>
      </p:sp>
      <p:graphicFrame>
        <p:nvGraphicFramePr>
          <p:cNvPr id="273" name=""/>
          <p:cNvGraphicFramePr/>
          <p:nvPr/>
        </p:nvGraphicFramePr>
        <p:xfrm>
          <a:off x="914400" y="1600200"/>
          <a:ext cx="7620120" cy="4343400"/>
        </p:xfrm>
        <a:graphic>
          <a:graphicData uri="http://schemas.openxmlformats.org/presentationml/2006/ole">
            <p:oleObj progId="Excel.Sheet.12" r:id="rId1" spid="">
              <p:embed/>
              <p:pic>
                <p:nvPicPr>
                  <p:cNvPr id="274" name="" descr=""/>
                  <p:cNvPicPr/>
                  <p:nvPr/>
                </p:nvPicPr>
                <p:blipFill>
                  <a:blip r:embed="rId2"/>
                  <a:stretch/>
                </p:blipFill>
                <p:spPr>
                  <a:xfrm>
                    <a:off x="914400" y="1600200"/>
                    <a:ext cx="7620120" cy="4343400"/>
                  </a:xfrm>
                  <a:prstGeom prst="rect">
                    <a:avLst/>
                  </a:prstGeom>
                  <a:noFill/>
                  <a:ln w="0">
                    <a:noFill/>
                  </a:ln>
                </p:spPr>
              </p:pic>
            </p:oleObj>
          </a:graphicData>
        </a:graphic>
      </p:graphicFrame>
      <p:sp>
        <p:nvSpPr>
          <p:cNvPr id="275" name=""/>
          <p:cNvSpPr/>
          <p:nvPr/>
        </p:nvSpPr>
        <p:spPr>
          <a:xfrm>
            <a:off x="2286000" y="1828440"/>
            <a:ext cx="6553080" cy="259560"/>
          </a:xfrm>
          <a:prstGeom prst="rect">
            <a:avLst/>
          </a:prstGeom>
          <a:noFill/>
          <a:ln w="0">
            <a:noFill/>
          </a:ln>
        </p:spPr>
        <p:style>
          <a:lnRef idx="0"/>
          <a:fillRef idx="0"/>
          <a:effectRef idx="0"/>
          <a:fontRef idx="minor"/>
        </p:style>
        <p:txBody>
          <a:bodyPr lIns="0" rIns="0" tIns="0" bIns="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000000"/>
                </a:solidFill>
                <a:effectLst/>
                <a:uFillTx/>
                <a:latin typeface="Arial"/>
              </a:rPr>
              <a:t>8/31/00 Lock-in Price for Dec. ‘00/Jan ‘01 - $4.80/MMBtu</a:t>
            </a:r>
            <a:endParaRPr b="0" lang="en-US" sz="1700" strike="noStrike" u="none">
              <a:solidFill>
                <a:srgbClr val="000000"/>
              </a:solidFill>
              <a:effectLst/>
              <a:uFillTx/>
              <a:latin typeface="Arial"/>
            </a:endParaRPr>
          </a:p>
        </p:txBody>
      </p:sp>
      <p:sp>
        <p:nvSpPr>
          <p:cNvPr id="276" name=""/>
          <p:cNvSpPr/>
          <p:nvPr/>
        </p:nvSpPr>
        <p:spPr>
          <a:xfrm>
            <a:off x="3048120" y="3930840"/>
            <a:ext cx="4098960" cy="244080"/>
          </a:xfrm>
          <a:prstGeom prst="rect">
            <a:avLst/>
          </a:prstGeom>
          <a:noFill/>
          <a:ln w="0">
            <a:noFill/>
          </a:ln>
        </p:spPr>
        <p:style>
          <a:lnRef idx="0"/>
          <a:fillRef idx="0"/>
          <a:effectRef idx="0"/>
          <a:fontRef idx="minor"/>
        </p:style>
        <p:txBody>
          <a:bodyPr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Historic 2000 prices through August</a:t>
            </a:r>
            <a:endParaRPr b="0" lang="en-US" sz="1600" strike="noStrike" u="none">
              <a:solidFill>
                <a:srgbClr val="000000"/>
              </a:solidFill>
              <a:effectLst/>
              <a:uFillTx/>
              <a:latin typeface="Arial"/>
            </a:endParaRPr>
          </a:p>
        </p:txBody>
      </p:sp>
      <p:sp>
        <p:nvSpPr>
          <p:cNvPr id="277" name=""/>
          <p:cNvSpPr/>
          <p:nvPr/>
        </p:nvSpPr>
        <p:spPr>
          <a:xfrm>
            <a:off x="3124080" y="5257440"/>
            <a:ext cx="5761080" cy="259560"/>
          </a:xfrm>
          <a:prstGeom prst="rect">
            <a:avLst/>
          </a:prstGeom>
          <a:noFill/>
          <a:ln w="0">
            <a:noFill/>
          </a:ln>
        </p:spPr>
        <p:style>
          <a:lnRef idx="0"/>
          <a:fillRef idx="0"/>
          <a:effectRef idx="0"/>
          <a:fontRef idx="minor"/>
        </p:style>
        <p:txBody>
          <a:bodyPr lIns="0" rIns="0" tIns="0" bIns="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000000"/>
                </a:solidFill>
                <a:effectLst/>
                <a:uFillTx/>
                <a:latin typeface="Arial"/>
              </a:rPr>
              <a:t>Jan/Feb 2000 Hedge for Dec. ‘00/Jan ‘01 - $2.79/MMBtu</a:t>
            </a:r>
            <a:endParaRPr b="0" lang="en-US" sz="1700" strike="noStrike" u="none">
              <a:solidFill>
                <a:srgbClr val="000000"/>
              </a:solidFill>
              <a:effectLst/>
              <a:uFillTx/>
              <a:latin typeface="Arial"/>
            </a:endParaRPr>
          </a:p>
        </p:txBody>
      </p:sp>
      <p:sp>
        <p:nvSpPr>
          <p:cNvPr id="278" name=""/>
          <p:cNvSpPr/>
          <p:nvPr/>
        </p:nvSpPr>
        <p:spPr>
          <a:xfrm>
            <a:off x="1522440" y="5807160"/>
            <a:ext cx="7126200" cy="342720"/>
          </a:xfrm>
          <a:prstGeom prst="rect">
            <a:avLst/>
          </a:prstGeom>
          <a:solidFill>
            <a:srgbClr val="ffffff"/>
          </a:solidFill>
          <a:ln w="0">
            <a:noFill/>
          </a:ln>
        </p:spPr>
        <p:style>
          <a:lnRef idx="0"/>
          <a:fillRef idx="0"/>
          <a:effectRef idx="0"/>
          <a:fontRef idx="minor"/>
        </p:style>
        <p:txBody>
          <a:bodyPr wrap="none"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79" name=""/>
          <p:cNvSpPr/>
          <p:nvPr/>
        </p:nvSpPr>
        <p:spPr>
          <a:xfrm>
            <a:off x="1979640" y="5925600"/>
            <a:ext cx="30780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Jan</a:t>
            </a:r>
            <a:endParaRPr b="0" lang="en-US" sz="1400" strike="noStrike" u="none">
              <a:solidFill>
                <a:srgbClr val="000000"/>
              </a:solidFill>
              <a:effectLst/>
              <a:uFillTx/>
              <a:latin typeface="Arial"/>
            </a:endParaRPr>
          </a:p>
        </p:txBody>
      </p:sp>
      <p:sp>
        <p:nvSpPr>
          <p:cNvPr id="280" name=""/>
          <p:cNvSpPr/>
          <p:nvPr/>
        </p:nvSpPr>
        <p:spPr>
          <a:xfrm>
            <a:off x="2884320" y="5925600"/>
            <a:ext cx="31788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Feb</a:t>
            </a:r>
            <a:endParaRPr b="0" lang="en-US" sz="1400" strike="noStrike" u="none">
              <a:solidFill>
                <a:srgbClr val="000000"/>
              </a:solidFill>
              <a:effectLst/>
              <a:uFillTx/>
              <a:latin typeface="Arial"/>
            </a:endParaRPr>
          </a:p>
        </p:txBody>
      </p:sp>
      <p:sp>
        <p:nvSpPr>
          <p:cNvPr id="281" name=""/>
          <p:cNvSpPr/>
          <p:nvPr/>
        </p:nvSpPr>
        <p:spPr>
          <a:xfrm>
            <a:off x="3645720" y="5925600"/>
            <a:ext cx="31788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Mar</a:t>
            </a:r>
            <a:endParaRPr b="0" lang="en-US" sz="1400" strike="noStrike" u="none">
              <a:solidFill>
                <a:srgbClr val="000000"/>
              </a:solidFill>
              <a:effectLst/>
              <a:uFillTx/>
              <a:latin typeface="Arial"/>
            </a:endParaRPr>
          </a:p>
        </p:txBody>
      </p:sp>
      <p:sp>
        <p:nvSpPr>
          <p:cNvPr id="282" name=""/>
          <p:cNvSpPr/>
          <p:nvPr/>
        </p:nvSpPr>
        <p:spPr>
          <a:xfrm>
            <a:off x="4569840" y="5925600"/>
            <a:ext cx="30780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Apr</a:t>
            </a:r>
            <a:endParaRPr b="0" lang="en-US" sz="1400" strike="noStrike" u="none">
              <a:solidFill>
                <a:srgbClr val="000000"/>
              </a:solidFill>
              <a:effectLst/>
              <a:uFillTx/>
              <a:latin typeface="Arial"/>
            </a:endParaRPr>
          </a:p>
        </p:txBody>
      </p:sp>
      <p:sp>
        <p:nvSpPr>
          <p:cNvPr id="283" name=""/>
          <p:cNvSpPr/>
          <p:nvPr/>
        </p:nvSpPr>
        <p:spPr>
          <a:xfrm>
            <a:off x="5521320" y="5925600"/>
            <a:ext cx="34776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May</a:t>
            </a:r>
            <a:endParaRPr b="0" lang="en-US" sz="1400" strike="noStrike" u="none">
              <a:solidFill>
                <a:srgbClr val="000000"/>
              </a:solidFill>
              <a:effectLst/>
              <a:uFillTx/>
              <a:latin typeface="Arial"/>
            </a:endParaRPr>
          </a:p>
        </p:txBody>
      </p:sp>
      <p:sp>
        <p:nvSpPr>
          <p:cNvPr id="284" name=""/>
          <p:cNvSpPr/>
          <p:nvPr/>
        </p:nvSpPr>
        <p:spPr>
          <a:xfrm>
            <a:off x="6541920" y="5925600"/>
            <a:ext cx="31788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Jun</a:t>
            </a:r>
            <a:endParaRPr b="0" lang="en-US" sz="1400" strike="noStrike" u="none">
              <a:solidFill>
                <a:srgbClr val="000000"/>
              </a:solidFill>
              <a:effectLst/>
              <a:uFillTx/>
              <a:latin typeface="Arial"/>
            </a:endParaRPr>
          </a:p>
        </p:txBody>
      </p:sp>
      <p:sp>
        <p:nvSpPr>
          <p:cNvPr id="285" name=""/>
          <p:cNvSpPr/>
          <p:nvPr/>
        </p:nvSpPr>
        <p:spPr>
          <a:xfrm>
            <a:off x="7439040" y="5925600"/>
            <a:ext cx="25848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Jul</a:t>
            </a:r>
            <a:endParaRPr b="0" lang="en-US" sz="1400" strike="noStrike" u="none">
              <a:solidFill>
                <a:srgbClr val="000000"/>
              </a:solidFill>
              <a:effectLst/>
              <a:uFillTx/>
              <a:latin typeface="Arial"/>
            </a:endParaRPr>
          </a:p>
        </p:txBody>
      </p:sp>
      <p:sp>
        <p:nvSpPr>
          <p:cNvPr id="286" name=""/>
          <p:cNvSpPr/>
          <p:nvPr/>
        </p:nvSpPr>
        <p:spPr>
          <a:xfrm>
            <a:off x="8229600" y="5925600"/>
            <a:ext cx="34740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Aug</a:t>
            </a:r>
            <a:endParaRPr b="0" lang="en-US" sz="1400" strike="noStrike" u="none">
              <a:solidFill>
                <a:srgbClr val="000000"/>
              </a:solidFill>
              <a:effectLst/>
              <a:uFillTx/>
              <a:latin typeface="Arial"/>
            </a:endParaRPr>
          </a:p>
        </p:txBody>
      </p:sp>
      <p:sp>
        <p:nvSpPr>
          <p:cNvPr id="287" name=""/>
          <p:cNvSpPr/>
          <p:nvPr/>
        </p:nvSpPr>
        <p:spPr>
          <a:xfrm>
            <a:off x="4809960" y="630504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2000</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8" name=""/>
          <p:cNvSpPr/>
          <p:nvPr/>
        </p:nvSpPr>
        <p:spPr>
          <a:xfrm>
            <a:off x="1828800" y="0"/>
            <a:ext cx="7315200" cy="11430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Products For Energy Buyers In A Rising Market</a:t>
            </a:r>
            <a:endParaRPr b="0" lang="en-US" sz="2400" strike="noStrike" u="none">
              <a:solidFill>
                <a:srgbClr val="000000"/>
              </a:solidFill>
              <a:effectLst/>
              <a:uFillTx/>
              <a:latin typeface="Arial"/>
            </a:endParaRPr>
          </a:p>
        </p:txBody>
      </p:sp>
      <p:sp>
        <p:nvSpPr>
          <p:cNvPr id="289" name=""/>
          <p:cNvSpPr/>
          <p:nvPr/>
        </p:nvSpPr>
        <p:spPr>
          <a:xfrm>
            <a:off x="735120" y="1917720"/>
            <a:ext cx="3809880" cy="4114800"/>
          </a:xfrm>
          <a:prstGeom prst="rect">
            <a:avLst/>
          </a:prstGeom>
          <a:noFill/>
          <a:ln w="0">
            <a:noFill/>
          </a:ln>
        </p:spPr>
        <p:style>
          <a:lnRef idx="0"/>
          <a:fillRef idx="0"/>
          <a:effectRef idx="0"/>
          <a:fontRef idx="minor"/>
        </p:style>
        <p:txBody>
          <a:bodyPr lIns="90000" rIns="90000" tIns="46800" bIns="46800" anchor="t">
            <a:normAutofit/>
          </a:bodyPr>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Fixed Price</a:t>
            </a:r>
            <a:endParaRPr b="0" lang="en-US" sz="2000" strike="noStrike" u="none">
              <a:solidFill>
                <a:srgbClr val="000000"/>
              </a:solidFill>
              <a:effectLst/>
              <a:uFillTx/>
              <a:latin typeface="Arial"/>
            </a:endParaRPr>
          </a:p>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Index Swap</a:t>
            </a:r>
            <a:endParaRPr b="0" lang="en-US" sz="2000" strike="noStrike" u="none">
              <a:solidFill>
                <a:srgbClr val="000000"/>
              </a:solidFill>
              <a:effectLst/>
              <a:uFillTx/>
              <a:latin typeface="Arial"/>
            </a:endParaRPr>
          </a:p>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Price Ceiling (Call Option)</a:t>
            </a:r>
            <a:endParaRPr b="0" lang="en-US" sz="2000" strike="noStrike" u="none">
              <a:solidFill>
                <a:srgbClr val="000000"/>
              </a:solidFill>
              <a:effectLst/>
              <a:uFillTx/>
              <a:latin typeface="Arial"/>
            </a:endParaRPr>
          </a:p>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Index Plus (with Cap)</a:t>
            </a:r>
            <a:endParaRPr b="0" lang="en-US" sz="2000" strike="noStrike" u="none">
              <a:solidFill>
                <a:srgbClr val="000000"/>
              </a:solidFill>
              <a:effectLst/>
              <a:uFillTx/>
              <a:latin typeface="Arial"/>
            </a:endParaRPr>
          </a:p>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Costless Price Cap</a:t>
            </a:r>
            <a:endParaRPr b="0" lang="en-US" sz="2000" strike="noStrike" u="none">
              <a:solidFill>
                <a:srgbClr val="000000"/>
              </a:solidFill>
              <a:effectLst/>
              <a:uFillTx/>
              <a:latin typeface="Arial"/>
            </a:endParaRPr>
          </a:p>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Index Minus (with Floor)</a:t>
            </a:r>
            <a:endParaRPr b="0" lang="en-US" sz="2000" strike="noStrike" u="none">
              <a:solidFill>
                <a:srgbClr val="000000"/>
              </a:solidFill>
              <a:effectLst/>
              <a:uFillTx/>
              <a:latin typeface="Arial"/>
            </a:endParaRPr>
          </a:p>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Extendable Options</a:t>
            </a:r>
            <a:endParaRPr b="0" lang="en-US" sz="2000" strike="noStrike" u="none">
              <a:solidFill>
                <a:srgbClr val="000000"/>
              </a:solidFill>
              <a:effectLst/>
              <a:uFillTx/>
              <a:latin typeface="Arial"/>
            </a:endParaRPr>
          </a:p>
        </p:txBody>
      </p:sp>
      <p:sp>
        <p:nvSpPr>
          <p:cNvPr id="290" name=""/>
          <p:cNvSpPr/>
          <p:nvPr/>
        </p:nvSpPr>
        <p:spPr>
          <a:xfrm>
            <a:off x="4697280" y="1917720"/>
            <a:ext cx="3810240" cy="4114800"/>
          </a:xfrm>
          <a:prstGeom prst="rect">
            <a:avLst/>
          </a:prstGeom>
          <a:noFill/>
          <a:ln w="0">
            <a:noFill/>
          </a:ln>
        </p:spPr>
        <p:style>
          <a:lnRef idx="0"/>
          <a:fillRef idx="0"/>
          <a:effectRef idx="0"/>
          <a:fontRef idx="minor"/>
        </p:style>
        <p:txBody>
          <a:bodyPr lIns="90000" rIns="90000" tIns="46800" bIns="46800" anchor="t">
            <a:normAutofit/>
          </a:bodyPr>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Double-Up Sale</a:t>
            </a:r>
            <a:endParaRPr b="0" lang="en-US" sz="2000" strike="noStrike" u="none">
              <a:solidFill>
                <a:srgbClr val="000000"/>
              </a:solidFill>
              <a:effectLst/>
              <a:uFillTx/>
              <a:latin typeface="Arial"/>
            </a:endParaRPr>
          </a:p>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Reset Price Options</a:t>
            </a:r>
            <a:endParaRPr b="0" lang="en-US" sz="2000" strike="noStrike" u="none">
              <a:solidFill>
                <a:srgbClr val="000000"/>
              </a:solidFill>
              <a:effectLst/>
              <a:uFillTx/>
              <a:latin typeface="Arial"/>
            </a:endParaRPr>
          </a:p>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Price Collars</a:t>
            </a:r>
            <a:endParaRPr b="0" lang="en-US" sz="2000" strike="noStrike" u="none">
              <a:solidFill>
                <a:srgbClr val="000000"/>
              </a:solidFill>
              <a:effectLst/>
              <a:uFillTx/>
              <a:latin typeface="Arial"/>
            </a:endParaRPr>
          </a:p>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Participating Collars</a:t>
            </a:r>
            <a:endParaRPr b="0" lang="en-US" sz="2000" strike="noStrike" u="none">
              <a:solidFill>
                <a:srgbClr val="000000"/>
              </a:solidFill>
              <a:effectLst/>
              <a:uFillTx/>
              <a:latin typeface="Arial"/>
            </a:endParaRPr>
          </a:p>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Bull Call Spread</a:t>
            </a:r>
            <a:endParaRPr b="0" lang="en-US" sz="2000" strike="noStrike" u="none">
              <a:solidFill>
                <a:srgbClr val="000000"/>
              </a:solidFill>
              <a:effectLst/>
              <a:uFillTx/>
              <a:latin typeface="Arial"/>
            </a:endParaRPr>
          </a:p>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Weather Options</a:t>
            </a:r>
            <a:endParaRPr b="0" lang="en-US" sz="2000" strike="noStrike" u="none">
              <a:solidFill>
                <a:srgbClr val="000000"/>
              </a:solidFill>
              <a:effectLst/>
              <a:uFillTx/>
              <a:latin typeface="Arial"/>
            </a:endParaRPr>
          </a:p>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Straddles (Volatility)</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91" name="" descr=""/>
          <p:cNvPicPr/>
          <p:nvPr/>
        </p:nvPicPr>
        <p:blipFill>
          <a:blip r:embed="rId1">
            <a:lum bright="-6000"/>
          </a:blip>
          <a:srcRect l="29307" t="15593" r="30086" b="4837"/>
          <a:stretch/>
        </p:blipFill>
        <p:spPr>
          <a:xfrm>
            <a:off x="0" y="0"/>
            <a:ext cx="9144000" cy="6858000"/>
          </a:xfrm>
          <a:prstGeom prst="rect">
            <a:avLst/>
          </a:prstGeom>
          <a:noFill/>
          <a:ln w="0">
            <a:noFill/>
          </a:ln>
        </p:spPr>
      </p:pic>
      <p:sp>
        <p:nvSpPr>
          <p:cNvPr id="292" name="PlaceHolder 1"/>
          <p:cNvSpPr>
            <a:spLocks noGrp="1"/>
          </p:cNvSpPr>
          <p:nvPr>
            <p:ph type="title"/>
          </p:nvPr>
        </p:nvSpPr>
        <p:spPr>
          <a:xfrm>
            <a:off x="685440" y="151920"/>
            <a:ext cx="71629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ffe80f"/>
                </a:solidFill>
                <a:effectLst/>
                <a:uFillTx/>
                <a:latin typeface="Arial"/>
              </a:rPr>
              <a:t>The Future: Electronic Commerce Comes of Age</a:t>
            </a:r>
            <a:endParaRPr b="1" i="1" lang="en-US" sz="3000" strike="noStrike" u="none">
              <a:solidFill>
                <a:srgbClr val="000000"/>
              </a:solidFill>
              <a:effectLst/>
              <a:uFillTx/>
              <a:latin typeface="Arial"/>
            </a:endParaRPr>
          </a:p>
        </p:txBody>
      </p:sp>
    </p:spTree>
  </p:cSld>
  <p:transition spd="slow">
    <p:cover dir="r"/>
  </p:transition>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grpSp>
        <p:nvGrpSpPr>
          <p:cNvPr id="293" name=""/>
          <p:cNvGrpSpPr/>
          <p:nvPr/>
        </p:nvGrpSpPr>
        <p:grpSpPr>
          <a:xfrm>
            <a:off x="380880" y="228600"/>
            <a:ext cx="8534520" cy="6400440"/>
            <a:chOff x="380880" y="228600"/>
            <a:chExt cx="8534520" cy="6400440"/>
          </a:xfrm>
        </p:grpSpPr>
        <p:graphicFrame>
          <p:nvGraphicFramePr>
            <p:cNvPr id="294" name=""/>
            <p:cNvGraphicFramePr/>
            <p:nvPr/>
          </p:nvGraphicFramePr>
          <p:xfrm>
            <a:off x="380880" y="228600"/>
            <a:ext cx="8534520" cy="6400440"/>
          </p:xfrm>
          <a:graphic>
            <a:graphicData uri="http://schemas.openxmlformats.org/presentationml/2006/ole">
              <p:oleObj r:id="rId1" spid="">
                <p:embed/>
                <p:pic>
                  <p:nvPicPr>
                    <p:cNvPr id="295" name="" descr=""/>
                    <p:cNvPicPr/>
                    <p:nvPr/>
                  </p:nvPicPr>
                  <p:blipFill>
                    <a:blip r:embed="rId2"/>
                    <a:stretch/>
                  </p:blipFill>
                  <p:spPr>
                    <a:xfrm>
                      <a:off x="380880" y="228600"/>
                      <a:ext cx="8534520" cy="6400440"/>
                    </a:xfrm>
                    <a:prstGeom prst="rect">
                      <a:avLst/>
                    </a:prstGeom>
                    <a:noFill/>
                    <a:ln w="0">
                      <a:noFill/>
                    </a:ln>
                  </p:spPr>
                </p:pic>
              </p:oleObj>
            </a:graphicData>
          </a:graphic>
        </p:graphicFrame>
        <p:sp>
          <p:nvSpPr>
            <p:cNvPr id="296" name=""/>
            <p:cNvSpPr/>
            <p:nvPr/>
          </p:nvSpPr>
          <p:spPr>
            <a:xfrm>
              <a:off x="2458800" y="5338080"/>
              <a:ext cx="183600" cy="3193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grpSp>
      <p:sp>
        <p:nvSpPr>
          <p:cNvPr id="297" name=""/>
          <p:cNvSpPr/>
          <p:nvPr/>
        </p:nvSpPr>
        <p:spPr>
          <a:xfrm>
            <a:off x="2571840" y="5229360"/>
            <a:ext cx="586728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Arial"/>
              </a:rPr>
              <a:t>Crude and Products are also available</a:t>
            </a:r>
            <a:endParaRPr b="0" lang="en-US" sz="2400" strike="noStrike" u="none">
              <a:solidFill>
                <a:srgbClr val="000000"/>
              </a:solidFill>
              <a:effectLst/>
              <a:uFillTx/>
              <a:latin typeface="Arial"/>
            </a:endParaRPr>
          </a:p>
        </p:txBody>
      </p:sp>
      <p:sp>
        <p:nvSpPr>
          <p:cNvPr id="298" name=""/>
          <p:cNvSpPr/>
          <p:nvPr/>
        </p:nvSpPr>
        <p:spPr>
          <a:xfrm>
            <a:off x="104040" y="6632640"/>
            <a:ext cx="1086120" cy="918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 2000 SW-2060214-</a:t>
            </a:r>
            <a:fld id="{9CB5D42C-9CA6-42C2-9580-DC9DF71BE894}" type="slidenum">
              <a:rPr b="0" lang="en-US"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spTree>
  </p:cSld>
  <p:transition spd="slow">
    <p:cover dir="r"/>
  </p:transition>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9" name=""/>
          <p:cNvSpPr/>
          <p:nvPr/>
        </p:nvSpPr>
        <p:spPr>
          <a:xfrm>
            <a:off x="1762560" y="152280"/>
            <a:ext cx="685188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Frutiger 55 Roman"/>
              </a:rPr>
              <a:t>A </a:t>
            </a:r>
            <a:r>
              <a:rPr b="1" i="1" lang="en-US" sz="2800" strike="noStrike" u="sng">
                <a:solidFill>
                  <a:srgbClr val="000000"/>
                </a:solidFill>
                <a:effectLst/>
                <a:uFillTx/>
                <a:latin typeface="Frutiger 55 Roman"/>
              </a:rPr>
              <a:t>Real</a:t>
            </a:r>
            <a:r>
              <a:rPr b="1" i="1" lang="en-US" sz="2800" strike="noStrike" u="none">
                <a:solidFill>
                  <a:srgbClr val="000000"/>
                </a:solidFill>
                <a:effectLst/>
                <a:uFillTx/>
                <a:latin typeface="Frutiger 55 Roman"/>
              </a:rPr>
              <a:t> Energy Crisis - 1970’s Headlines</a:t>
            </a:r>
            <a:endParaRPr b="0" lang="en-US" sz="2800" strike="noStrike" u="none">
              <a:solidFill>
                <a:srgbClr val="000000"/>
              </a:solidFill>
              <a:effectLst/>
              <a:uFillTx/>
              <a:latin typeface="Arial"/>
            </a:endParaRPr>
          </a:p>
        </p:txBody>
      </p:sp>
      <p:sp>
        <p:nvSpPr>
          <p:cNvPr id="300" name=""/>
          <p:cNvSpPr/>
          <p:nvPr/>
        </p:nvSpPr>
        <p:spPr>
          <a:xfrm rot="19800000">
            <a:off x="4470120" y="3694680"/>
            <a:ext cx="282708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SCHOOLS CLOSED FOR LACK OF HEAT</a:t>
            </a:r>
            <a:endParaRPr b="0" lang="en-US" sz="1400" strike="noStrike" u="none">
              <a:solidFill>
                <a:srgbClr val="000000"/>
              </a:solidFill>
              <a:effectLst/>
              <a:uFillTx/>
              <a:latin typeface="Arial"/>
            </a:endParaRPr>
          </a:p>
        </p:txBody>
      </p:sp>
      <p:sp>
        <p:nvSpPr>
          <p:cNvPr id="301" name=""/>
          <p:cNvSpPr/>
          <p:nvPr/>
        </p:nvSpPr>
        <p:spPr>
          <a:xfrm rot="21532800">
            <a:off x="3576600" y="2942280"/>
            <a:ext cx="204948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FACTORIES CLOSED IN 15 STATES</a:t>
            </a:r>
            <a:endParaRPr b="0" lang="en-US" sz="1400" strike="noStrike" u="none">
              <a:solidFill>
                <a:srgbClr val="000000"/>
              </a:solidFill>
              <a:effectLst/>
              <a:uFillTx/>
              <a:latin typeface="Arial"/>
            </a:endParaRPr>
          </a:p>
        </p:txBody>
      </p:sp>
      <p:sp>
        <p:nvSpPr>
          <p:cNvPr id="302" name=""/>
          <p:cNvSpPr/>
          <p:nvPr/>
        </p:nvSpPr>
        <p:spPr>
          <a:xfrm rot="1720200">
            <a:off x="2995560" y="4428720"/>
            <a:ext cx="1425600" cy="85428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GAS WITHHOLDING CHARGES DENIED</a:t>
            </a:r>
            <a:endParaRPr b="0" lang="en-US" sz="1400" strike="noStrike" u="none">
              <a:solidFill>
                <a:srgbClr val="000000"/>
              </a:solidFill>
              <a:effectLst/>
              <a:uFillTx/>
              <a:latin typeface="Arial"/>
            </a:endParaRPr>
          </a:p>
        </p:txBody>
      </p:sp>
      <p:sp>
        <p:nvSpPr>
          <p:cNvPr id="303" name=""/>
          <p:cNvSpPr/>
          <p:nvPr/>
        </p:nvSpPr>
        <p:spPr>
          <a:xfrm rot="2125200">
            <a:off x="7575480" y="2202480"/>
            <a:ext cx="156852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ENERGY GAS BILL SIGNED</a:t>
            </a:r>
            <a:endParaRPr b="0" lang="en-US" sz="1400" strike="noStrike" u="none">
              <a:solidFill>
                <a:srgbClr val="000000"/>
              </a:solidFill>
              <a:effectLst/>
              <a:uFillTx/>
              <a:latin typeface="Arial"/>
            </a:endParaRPr>
          </a:p>
        </p:txBody>
      </p:sp>
      <p:sp>
        <p:nvSpPr>
          <p:cNvPr id="304" name=""/>
          <p:cNvSpPr/>
          <p:nvPr/>
        </p:nvSpPr>
        <p:spPr>
          <a:xfrm rot="8400">
            <a:off x="247320" y="3609000"/>
            <a:ext cx="325584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FPC HIKES ‘NEW’ NATURAL GAS RATE; COURT ORDERS REFUND</a:t>
            </a:r>
            <a:endParaRPr b="0" lang="en-US" sz="1400" strike="noStrike" u="none">
              <a:solidFill>
                <a:srgbClr val="000000"/>
              </a:solidFill>
              <a:effectLst/>
              <a:uFillTx/>
              <a:latin typeface="Arial"/>
            </a:endParaRPr>
          </a:p>
        </p:txBody>
      </p:sp>
      <p:sp>
        <p:nvSpPr>
          <p:cNvPr id="305" name=""/>
          <p:cNvSpPr/>
          <p:nvPr/>
        </p:nvSpPr>
        <p:spPr>
          <a:xfrm rot="20069400">
            <a:off x="1364760" y="2367000"/>
            <a:ext cx="285120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LAW WAIVED TO EASE GAS TRANSPORT</a:t>
            </a:r>
            <a:endParaRPr b="0" lang="en-US" sz="1400" strike="noStrike" u="none">
              <a:solidFill>
                <a:srgbClr val="000000"/>
              </a:solidFill>
              <a:effectLst/>
              <a:uFillTx/>
              <a:latin typeface="Arial"/>
            </a:endParaRPr>
          </a:p>
        </p:txBody>
      </p:sp>
      <p:sp>
        <p:nvSpPr>
          <p:cNvPr id="306" name=""/>
          <p:cNvSpPr/>
          <p:nvPr/>
        </p:nvSpPr>
        <p:spPr>
          <a:xfrm rot="1722600">
            <a:off x="2507760" y="5591520"/>
            <a:ext cx="127800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RESERVES FALL IN ‘75</a:t>
            </a:r>
            <a:endParaRPr b="0" lang="en-US" sz="1400" strike="noStrike" u="none">
              <a:solidFill>
                <a:srgbClr val="000000"/>
              </a:solidFill>
              <a:effectLst/>
              <a:uFillTx/>
              <a:latin typeface="Arial"/>
            </a:endParaRPr>
          </a:p>
        </p:txBody>
      </p:sp>
      <p:sp>
        <p:nvSpPr>
          <p:cNvPr id="307" name=""/>
          <p:cNvSpPr/>
          <p:nvPr/>
        </p:nvSpPr>
        <p:spPr>
          <a:xfrm rot="1720200">
            <a:off x="526680" y="1945080"/>
            <a:ext cx="145260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GAS DIVERSION CURBED</a:t>
            </a:r>
            <a:endParaRPr b="0" lang="en-US" sz="1400" strike="noStrike" u="none">
              <a:solidFill>
                <a:srgbClr val="000000"/>
              </a:solidFill>
              <a:effectLst/>
              <a:uFillTx/>
              <a:latin typeface="Arial"/>
            </a:endParaRPr>
          </a:p>
        </p:txBody>
      </p:sp>
      <p:sp>
        <p:nvSpPr>
          <p:cNvPr id="308" name=""/>
          <p:cNvSpPr/>
          <p:nvPr/>
        </p:nvSpPr>
        <p:spPr>
          <a:xfrm rot="1721400">
            <a:off x="6541920" y="2796120"/>
            <a:ext cx="260208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BLIZZARD STRIKES GAS-SHORT STATES</a:t>
            </a:r>
            <a:endParaRPr b="0" lang="en-US" sz="1400" strike="noStrike" u="none">
              <a:solidFill>
                <a:srgbClr val="000000"/>
              </a:solidFill>
              <a:effectLst/>
              <a:uFillTx/>
              <a:latin typeface="Arial"/>
            </a:endParaRPr>
          </a:p>
        </p:txBody>
      </p:sp>
      <p:sp>
        <p:nvSpPr>
          <p:cNvPr id="309" name=""/>
          <p:cNvSpPr/>
          <p:nvPr/>
        </p:nvSpPr>
        <p:spPr>
          <a:xfrm rot="21303000">
            <a:off x="3867120" y="1100160"/>
            <a:ext cx="266076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CARTER WARNS OF “IMPENDING CRISIS”</a:t>
            </a:r>
            <a:endParaRPr b="0" lang="en-US" sz="1400" strike="noStrike" u="none">
              <a:solidFill>
                <a:srgbClr val="000000"/>
              </a:solidFill>
              <a:effectLst/>
              <a:uFillTx/>
              <a:latin typeface="Arial"/>
            </a:endParaRPr>
          </a:p>
        </p:txBody>
      </p:sp>
      <p:sp>
        <p:nvSpPr>
          <p:cNvPr id="310" name=""/>
          <p:cNvSpPr/>
          <p:nvPr/>
        </p:nvSpPr>
        <p:spPr>
          <a:xfrm rot="21301800">
            <a:off x="6598800" y="3635640"/>
            <a:ext cx="104004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DATA LACKING</a:t>
            </a:r>
            <a:endParaRPr b="0" lang="en-US" sz="1400" strike="noStrike" u="none">
              <a:solidFill>
                <a:srgbClr val="000000"/>
              </a:solidFill>
              <a:effectLst/>
              <a:uFillTx/>
              <a:latin typeface="Arial"/>
            </a:endParaRPr>
          </a:p>
        </p:txBody>
      </p:sp>
      <p:sp>
        <p:nvSpPr>
          <p:cNvPr id="311" name=""/>
          <p:cNvSpPr/>
          <p:nvPr/>
        </p:nvSpPr>
        <p:spPr>
          <a:xfrm rot="20070000">
            <a:off x="4287600" y="4807080"/>
            <a:ext cx="267624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FPC ACTS TO EASE FUEL SHORTAGES</a:t>
            </a:r>
            <a:endParaRPr b="0" lang="en-US" sz="1400" strike="noStrike" u="none">
              <a:solidFill>
                <a:srgbClr val="000000"/>
              </a:solidFill>
              <a:effectLst/>
              <a:uFillTx/>
              <a:latin typeface="Arial"/>
            </a:endParaRPr>
          </a:p>
        </p:txBody>
      </p:sp>
      <p:sp>
        <p:nvSpPr>
          <p:cNvPr id="312" name=""/>
          <p:cNvSpPr/>
          <p:nvPr/>
        </p:nvSpPr>
        <p:spPr>
          <a:xfrm rot="20070600">
            <a:off x="5460480" y="5358240"/>
            <a:ext cx="255132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WITHHOLDING OF GAS NOT FOUND</a:t>
            </a:r>
            <a:endParaRPr b="0" lang="en-US" sz="1400" strike="noStrike" u="none">
              <a:solidFill>
                <a:srgbClr val="000000"/>
              </a:solidFill>
              <a:effectLst/>
              <a:uFillTx/>
              <a:latin typeface="Arial"/>
            </a:endParaRPr>
          </a:p>
        </p:txBody>
      </p:sp>
      <p:sp>
        <p:nvSpPr>
          <p:cNvPr id="313" name=""/>
          <p:cNvSpPr/>
          <p:nvPr/>
        </p:nvSpPr>
        <p:spPr>
          <a:xfrm rot="21304200">
            <a:off x="4003560" y="5965920"/>
            <a:ext cx="128124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UTILITIES BLAMED</a:t>
            </a:r>
            <a:endParaRPr b="0" lang="en-US" sz="1400" strike="noStrike" u="none">
              <a:solidFill>
                <a:srgbClr val="000000"/>
              </a:solidFill>
              <a:effectLst/>
              <a:uFillTx/>
              <a:latin typeface="Arial"/>
            </a:endParaRPr>
          </a:p>
        </p:txBody>
      </p:sp>
      <p:sp>
        <p:nvSpPr>
          <p:cNvPr id="314" name=""/>
          <p:cNvSpPr/>
          <p:nvPr/>
        </p:nvSpPr>
        <p:spPr>
          <a:xfrm rot="624600">
            <a:off x="632880" y="1040040"/>
            <a:ext cx="2195640" cy="64080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INDUSTRIAL OUTPUT DOWN 1% IN JANUARY-</a:t>
            </a:r>
            <a:endParaRPr b="0" lang="en-US" sz="1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SHORTAGES BLAMED</a:t>
            </a:r>
            <a:endParaRPr b="0" lang="en-US" sz="1400" strike="noStrike" u="none">
              <a:solidFill>
                <a:srgbClr val="000000"/>
              </a:solidFill>
              <a:effectLst/>
              <a:uFillTx/>
              <a:latin typeface="Arial"/>
            </a:endParaRPr>
          </a:p>
        </p:txBody>
      </p:sp>
      <p:sp>
        <p:nvSpPr>
          <p:cNvPr id="315" name=""/>
          <p:cNvSpPr/>
          <p:nvPr/>
        </p:nvSpPr>
        <p:spPr>
          <a:xfrm rot="399600">
            <a:off x="6486480" y="6239160"/>
            <a:ext cx="182412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OVERCHARGE SUIT SETTLED</a:t>
            </a:r>
            <a:endParaRPr b="0" lang="en-US" sz="1400" strike="noStrike" u="none">
              <a:solidFill>
                <a:srgbClr val="000000"/>
              </a:solidFill>
              <a:effectLst/>
              <a:uFillTx/>
              <a:latin typeface="Arial"/>
            </a:endParaRPr>
          </a:p>
        </p:txBody>
      </p:sp>
      <p:sp>
        <p:nvSpPr>
          <p:cNvPr id="316" name=""/>
          <p:cNvSpPr/>
          <p:nvPr/>
        </p:nvSpPr>
        <p:spPr>
          <a:xfrm rot="20068800">
            <a:off x="4847760" y="1537200"/>
            <a:ext cx="323712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FORD, GOVERNORS DISCUSS GAS SHORTAGES</a:t>
            </a:r>
            <a:endParaRPr b="0" lang="en-US" sz="1400" strike="noStrike" u="none">
              <a:solidFill>
                <a:srgbClr val="000000"/>
              </a:solidFill>
              <a:effectLst/>
              <a:uFillTx/>
              <a:latin typeface="Arial"/>
            </a:endParaRPr>
          </a:p>
        </p:txBody>
      </p:sp>
      <p:sp>
        <p:nvSpPr>
          <p:cNvPr id="317" name=""/>
          <p:cNvSpPr/>
          <p:nvPr/>
        </p:nvSpPr>
        <p:spPr>
          <a:xfrm rot="21304200">
            <a:off x="843120" y="6088320"/>
            <a:ext cx="134748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INDUSTRY ACCUSED</a:t>
            </a:r>
            <a:endParaRPr b="0" lang="en-US" sz="1400" strike="noStrike" u="none">
              <a:solidFill>
                <a:srgbClr val="000000"/>
              </a:solidFill>
              <a:effectLst/>
              <a:uFillTx/>
              <a:latin typeface="Arial"/>
            </a:endParaRPr>
          </a:p>
        </p:txBody>
      </p:sp>
      <p:sp>
        <p:nvSpPr>
          <p:cNvPr id="318" name=""/>
          <p:cNvSpPr/>
          <p:nvPr/>
        </p:nvSpPr>
        <p:spPr>
          <a:xfrm rot="20067600">
            <a:off x="412560" y="4698000"/>
            <a:ext cx="2154240" cy="48780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FPC REPRISALS CHARGED</a:t>
            </a:r>
            <a:endParaRPr b="0" lang="en-US" sz="1600" strike="noStrike" u="none">
              <a:solidFill>
                <a:srgbClr val="000000"/>
              </a:solidFill>
              <a:effectLst/>
              <a:uFillTx/>
              <a:latin typeface="Arial"/>
            </a:endParaRPr>
          </a:p>
        </p:txBody>
      </p:sp>
      <p:sp>
        <p:nvSpPr>
          <p:cNvPr id="319" name=""/>
          <p:cNvSpPr/>
          <p:nvPr/>
        </p:nvSpPr>
        <p:spPr>
          <a:xfrm>
            <a:off x="6781680" y="4194720"/>
            <a:ext cx="213372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COMPANY BUYS OWN GAS FIELD</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320" name=""/>
          <p:cNvGrpSpPr/>
          <p:nvPr/>
        </p:nvGrpSpPr>
        <p:grpSpPr>
          <a:xfrm>
            <a:off x="5257800" y="2666880"/>
            <a:ext cx="2748600" cy="2749680"/>
            <a:chOff x="5257800" y="2666880"/>
            <a:chExt cx="2748600" cy="2749680"/>
          </a:xfrm>
        </p:grpSpPr>
        <p:pic>
          <p:nvPicPr>
            <p:cNvPr id="321" name="ENE_C_WHI" descr=""/>
            <p:cNvPicPr/>
            <p:nvPr/>
          </p:nvPicPr>
          <p:blipFill>
            <a:blip r:embed="rId1"/>
            <a:stretch/>
          </p:blipFill>
          <p:spPr>
            <a:xfrm>
              <a:off x="5257800" y="2666880"/>
              <a:ext cx="2665800" cy="2749680"/>
            </a:xfrm>
            <a:prstGeom prst="rect">
              <a:avLst/>
            </a:prstGeom>
            <a:noFill/>
            <a:ln w="0">
              <a:noFill/>
            </a:ln>
          </p:spPr>
        </p:pic>
        <p:sp>
          <p:nvSpPr>
            <p:cNvPr id="322" name=""/>
            <p:cNvSpPr/>
            <p:nvPr/>
          </p:nvSpPr>
          <p:spPr>
            <a:xfrm>
              <a:off x="7657200" y="4248720"/>
              <a:ext cx="349200" cy="36828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91ff"/>
                  </a:solidFill>
                  <a:effectLst/>
                  <a:uFillTx/>
                  <a:latin typeface="Arial"/>
                </a:rPr>
                <a:t>®</a:t>
              </a:r>
              <a:endParaRPr b="0" lang="en-US" sz="1800" strike="noStrike" u="none">
                <a:solidFill>
                  <a:srgbClr val="000000"/>
                </a:solidFill>
                <a:effectLst/>
                <a:uFillTx/>
                <a:latin typeface="Arial"/>
              </a:endParaRPr>
            </a:p>
          </p:txBody>
        </p:sp>
      </p:gr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1599840" y="228240"/>
            <a:ext cx="7543800" cy="1143000"/>
          </a:xfrm>
          <a:prstGeom prst="rect">
            <a:avLst/>
          </a:prstGeom>
          <a:noFill/>
          <a:ln w="0">
            <a:noFill/>
          </a:ln>
        </p:spPr>
        <p:txBody>
          <a:bodyPr lIns="92160" rIns="92160" tIns="46080" bIns="460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Arial"/>
              </a:rPr>
              <a:t>Other Factors Influencing Commodity Prices</a:t>
            </a:r>
            <a:endParaRPr b="1" i="1" lang="en-US" sz="3600" strike="noStrike" u="none">
              <a:solidFill>
                <a:srgbClr val="000000"/>
              </a:solidFill>
              <a:effectLst/>
              <a:uFillTx/>
              <a:latin typeface="Arial"/>
            </a:endParaRPr>
          </a:p>
        </p:txBody>
      </p:sp>
      <p:sp>
        <p:nvSpPr>
          <p:cNvPr id="42" name="PlaceHolder 2"/>
          <p:cNvSpPr>
            <a:spLocks noGrp="1"/>
          </p:cNvSpPr>
          <p:nvPr>
            <p:ph/>
          </p:nvPr>
        </p:nvSpPr>
        <p:spPr>
          <a:xfrm>
            <a:off x="1600200" y="1828800"/>
            <a:ext cx="6742080" cy="4214880"/>
          </a:xfrm>
          <a:prstGeom prst="rect">
            <a:avLst/>
          </a:prstGeom>
          <a:noFill/>
          <a:ln w="0">
            <a:noFill/>
          </a:ln>
        </p:spPr>
        <p:txBody>
          <a:bodyPr lIns="92160" rIns="92160" tIns="46080" bIns="46080" anchor="t">
            <a:normAutofit/>
          </a:bodyPr>
          <a:p>
            <a:pPr marL="461880" indent="-396720">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Interdependence of Commodities/Convergence of Markets</a:t>
            </a:r>
            <a:endParaRPr b="1" lang="en-US" sz="2000" strike="noStrike" u="none">
              <a:solidFill>
                <a:srgbClr val="000000"/>
              </a:solidFill>
              <a:effectLst/>
              <a:uFillTx/>
              <a:latin typeface="Arial"/>
            </a:endParaRPr>
          </a:p>
          <a:p>
            <a:pPr marL="4618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61880" indent="-396720">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Supply/Demand Imbalance - Make Up of Fuel Stack, Retirement of Old Plants, Maintenance, Availability of Fuels, Transmission Constraints, Environmental Concerns, Weather Seasonality, Demographics, Load Profiles</a:t>
            </a:r>
            <a:endParaRPr b="1" lang="en-US" sz="2000" strike="noStrike" u="none">
              <a:solidFill>
                <a:srgbClr val="000000"/>
              </a:solidFill>
              <a:effectLst/>
              <a:uFillTx/>
              <a:latin typeface="Arial"/>
            </a:endParaRPr>
          </a:p>
          <a:p>
            <a:pPr marL="4618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61880" indent="-396720">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Information Received by Traders</a:t>
            </a:r>
            <a:endParaRPr b="1" lang="en-US" sz="2000" strike="noStrike" u="none">
              <a:solidFill>
                <a:srgbClr val="000000"/>
              </a:solidFill>
              <a:effectLst/>
              <a:uFillTx/>
              <a:latin typeface="Arial"/>
            </a:endParaRPr>
          </a:p>
          <a:p>
            <a:pPr marL="4618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61880" indent="-396720">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Inflation Rates and Interest Rates</a:t>
            </a:r>
            <a:endParaRPr b="1" lang="en-US" sz="2000" strike="noStrike" u="none">
              <a:solidFill>
                <a:srgbClr val="000000"/>
              </a:solidFill>
              <a:effectLst/>
              <a:uFillTx/>
              <a:latin typeface="Arial"/>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43" name=""/>
          <p:cNvGraphicFramePr/>
          <p:nvPr/>
        </p:nvGraphicFramePr>
        <p:xfrm>
          <a:off x="1011240" y="1762200"/>
          <a:ext cx="7364520" cy="4221000"/>
        </p:xfrm>
        <a:graphic>
          <a:graphicData uri="http://schemas.openxmlformats.org/presentationml/2006/ole">
            <p:oleObj r:id="rId1" spid="">
              <p:embed/>
              <p:pic>
                <p:nvPicPr>
                  <p:cNvPr id="44" name="" descr=""/>
                  <p:cNvPicPr/>
                  <p:nvPr/>
                </p:nvPicPr>
                <p:blipFill>
                  <a:blip r:embed="rId2"/>
                  <a:stretch/>
                </p:blipFill>
                <p:spPr>
                  <a:xfrm>
                    <a:off x="1011240" y="1762200"/>
                    <a:ext cx="7364520" cy="4221000"/>
                  </a:xfrm>
                  <a:prstGeom prst="rect">
                    <a:avLst/>
                  </a:prstGeom>
                  <a:noFill/>
                  <a:ln w="0">
                    <a:noFill/>
                  </a:ln>
                </p:spPr>
              </p:pic>
            </p:oleObj>
          </a:graphicData>
        </a:graphic>
      </p:graphicFrame>
      <p:sp>
        <p:nvSpPr>
          <p:cNvPr id="45" name=""/>
          <p:cNvSpPr/>
          <p:nvPr/>
        </p:nvSpPr>
        <p:spPr>
          <a:xfrm>
            <a:off x="7296120" y="4614840"/>
            <a:ext cx="1381320" cy="638280"/>
          </a:xfrm>
          <a:prstGeom prst="rect">
            <a:avLst/>
          </a:prstGeom>
          <a:solidFill>
            <a:srgbClr val="ffffff"/>
          </a:solidFill>
          <a:ln w="9360">
            <a:solidFill>
              <a:srgbClr val="000000"/>
            </a:solidFill>
            <a:miter/>
          </a:ln>
          <a:effectLst>
            <a:outerShdw dist="53966" dir="2700000" blurRad="0" rotWithShape="0">
              <a:srgbClr val="808080"/>
            </a:outerShdw>
          </a:effectLst>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Arial"/>
            </a:endParaRPr>
          </a:p>
        </p:txBody>
      </p:sp>
      <p:sp>
        <p:nvSpPr>
          <p:cNvPr id="46" name=""/>
          <p:cNvSpPr/>
          <p:nvPr/>
        </p:nvSpPr>
        <p:spPr>
          <a:xfrm>
            <a:off x="33480" y="6276960"/>
            <a:ext cx="205056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Arial"/>
              </a:rPr>
              <a:t>Source: NYMEX (9-11-00 close)</a:t>
            </a:r>
            <a:endParaRPr b="0" lang="en-US" sz="1000" strike="noStrike" u="none">
              <a:solidFill>
                <a:srgbClr val="000000"/>
              </a:solidFill>
              <a:effectLst/>
              <a:uFillTx/>
              <a:latin typeface="Arial"/>
            </a:endParaRPr>
          </a:p>
        </p:txBody>
      </p:sp>
      <p:sp>
        <p:nvSpPr>
          <p:cNvPr id="47" name=""/>
          <p:cNvSpPr/>
          <p:nvPr/>
        </p:nvSpPr>
        <p:spPr>
          <a:xfrm>
            <a:off x="523800" y="1886040"/>
            <a:ext cx="538200" cy="261720"/>
          </a:xfrm>
          <a:prstGeom prst="rect">
            <a:avLst/>
          </a:prstGeom>
          <a:solidFill>
            <a:srgbClr val="ffffff"/>
          </a:solidFill>
          <a:ln w="9360">
            <a:solidFill>
              <a:srgbClr val="d65700"/>
            </a:solidFill>
            <a:miter/>
          </a:ln>
        </p:spPr>
        <p:style>
          <a:lnRef idx="0"/>
          <a:fillRef idx="0"/>
          <a:effectRef idx="0"/>
          <a:fontRef idx="minor"/>
        </p:style>
        <p:txBody>
          <a:bodyPr wrap="none"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0000"/>
                </a:solidFill>
                <a:effectLst/>
                <a:uFillTx/>
                <a:latin typeface="Arial"/>
              </a:rPr>
              <a:t>2001</a:t>
            </a:r>
            <a:endParaRPr b="0" lang="en-US" sz="1400" strike="noStrike" u="none">
              <a:solidFill>
                <a:srgbClr val="000000"/>
              </a:solidFill>
              <a:effectLst/>
              <a:uFillTx/>
              <a:latin typeface="Arial"/>
            </a:endParaRPr>
          </a:p>
        </p:txBody>
      </p:sp>
      <p:sp>
        <p:nvSpPr>
          <p:cNvPr id="48" name=""/>
          <p:cNvSpPr/>
          <p:nvPr/>
        </p:nvSpPr>
        <p:spPr>
          <a:xfrm>
            <a:off x="515880" y="4037040"/>
            <a:ext cx="538200" cy="262080"/>
          </a:xfrm>
          <a:prstGeom prst="rect">
            <a:avLst/>
          </a:prstGeom>
          <a:solidFill>
            <a:srgbClr val="ffffff"/>
          </a:solidFill>
          <a:ln w="9360">
            <a:solidFill>
              <a:srgbClr val="3333cc"/>
            </a:solidFill>
            <a:miter/>
          </a:ln>
        </p:spPr>
        <p:style>
          <a:lnRef idx="0"/>
          <a:fillRef idx="0"/>
          <a:effectRef idx="0"/>
          <a:fontRef idx="minor"/>
        </p:style>
        <p:txBody>
          <a:bodyPr wrap="none"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Arial"/>
              </a:rPr>
              <a:t>2000</a:t>
            </a:r>
            <a:endParaRPr b="0" lang="en-US" sz="1400" strike="noStrike" u="none">
              <a:solidFill>
                <a:srgbClr val="000000"/>
              </a:solidFill>
              <a:effectLst/>
              <a:uFillTx/>
              <a:latin typeface="Arial"/>
            </a:endParaRPr>
          </a:p>
        </p:txBody>
      </p:sp>
      <p:sp>
        <p:nvSpPr>
          <p:cNvPr id="49" name=""/>
          <p:cNvSpPr/>
          <p:nvPr/>
        </p:nvSpPr>
        <p:spPr>
          <a:xfrm>
            <a:off x="533520" y="4522680"/>
            <a:ext cx="538200" cy="262080"/>
          </a:xfrm>
          <a:prstGeom prst="rect">
            <a:avLst/>
          </a:prstGeom>
          <a:solidFill>
            <a:srgbClr val="ffffff"/>
          </a:solidFill>
          <a:ln w="9360">
            <a:solidFill>
              <a:srgbClr val="3333cc"/>
            </a:solidFill>
            <a:miter/>
          </a:ln>
        </p:spPr>
        <p:style>
          <a:lnRef idx="0"/>
          <a:fillRef idx="0"/>
          <a:effectRef idx="0"/>
          <a:fontRef idx="minor"/>
        </p:style>
        <p:txBody>
          <a:bodyPr wrap="none"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Arial"/>
              </a:rPr>
              <a:t>1999</a:t>
            </a:r>
            <a:endParaRPr b="0" lang="en-US" sz="1400" strike="noStrike" u="none">
              <a:solidFill>
                <a:srgbClr val="000000"/>
              </a:solidFill>
              <a:effectLst/>
              <a:uFillTx/>
              <a:latin typeface="Arial"/>
            </a:endParaRPr>
          </a:p>
        </p:txBody>
      </p:sp>
      <p:sp>
        <p:nvSpPr>
          <p:cNvPr id="50" name=""/>
          <p:cNvSpPr/>
          <p:nvPr/>
        </p:nvSpPr>
        <p:spPr>
          <a:xfrm>
            <a:off x="8305920" y="2666880"/>
            <a:ext cx="538200" cy="262080"/>
          </a:xfrm>
          <a:prstGeom prst="rect">
            <a:avLst/>
          </a:prstGeom>
          <a:solidFill>
            <a:srgbClr val="ffffff"/>
          </a:solidFill>
          <a:ln w="9360">
            <a:solidFill>
              <a:srgbClr val="ff0000"/>
            </a:solidFill>
            <a:miter/>
          </a:ln>
        </p:spPr>
        <p:style>
          <a:lnRef idx="0"/>
          <a:fillRef idx="0"/>
          <a:effectRef idx="0"/>
          <a:fontRef idx="minor"/>
        </p:style>
        <p:txBody>
          <a:bodyPr wrap="none"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0000"/>
                </a:solidFill>
                <a:effectLst/>
                <a:uFillTx/>
                <a:latin typeface="Arial"/>
              </a:rPr>
              <a:t>2001</a:t>
            </a:r>
            <a:endParaRPr b="0" lang="en-US" sz="1400" strike="noStrike" u="none">
              <a:solidFill>
                <a:srgbClr val="000000"/>
              </a:solidFill>
              <a:effectLst/>
              <a:uFillTx/>
              <a:latin typeface="Arial"/>
            </a:endParaRPr>
          </a:p>
        </p:txBody>
      </p:sp>
      <p:sp>
        <p:nvSpPr>
          <p:cNvPr id="51" name=""/>
          <p:cNvSpPr/>
          <p:nvPr/>
        </p:nvSpPr>
        <p:spPr>
          <a:xfrm>
            <a:off x="8381880" y="1905120"/>
            <a:ext cx="538200" cy="261720"/>
          </a:xfrm>
          <a:prstGeom prst="rect">
            <a:avLst/>
          </a:prstGeom>
          <a:solidFill>
            <a:srgbClr val="ffffff"/>
          </a:solidFill>
          <a:ln w="9360">
            <a:solidFill>
              <a:srgbClr val="ff0000"/>
            </a:solidFill>
            <a:miter/>
          </a:ln>
        </p:spPr>
        <p:style>
          <a:lnRef idx="0"/>
          <a:fillRef idx="0"/>
          <a:effectRef idx="0"/>
          <a:fontRef idx="minor"/>
        </p:style>
        <p:txBody>
          <a:bodyPr wrap="none"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0000"/>
                </a:solidFill>
                <a:effectLst/>
                <a:uFillTx/>
                <a:latin typeface="Arial"/>
              </a:rPr>
              <a:t>2000</a:t>
            </a:r>
            <a:endParaRPr b="0" lang="en-US" sz="1400" strike="noStrike" u="none">
              <a:solidFill>
                <a:srgbClr val="000000"/>
              </a:solidFill>
              <a:effectLst/>
              <a:uFillTx/>
              <a:latin typeface="Arial"/>
            </a:endParaRPr>
          </a:p>
        </p:txBody>
      </p:sp>
      <p:sp>
        <p:nvSpPr>
          <p:cNvPr id="52" name=""/>
          <p:cNvSpPr/>
          <p:nvPr/>
        </p:nvSpPr>
        <p:spPr>
          <a:xfrm>
            <a:off x="8305920" y="4114800"/>
            <a:ext cx="538200" cy="262080"/>
          </a:xfrm>
          <a:prstGeom prst="rect">
            <a:avLst/>
          </a:prstGeom>
          <a:solidFill>
            <a:srgbClr val="ffffff"/>
          </a:solidFill>
          <a:ln w="9360">
            <a:solidFill>
              <a:srgbClr val="3333cc"/>
            </a:solidFill>
            <a:miter/>
          </a:ln>
        </p:spPr>
        <p:style>
          <a:lnRef idx="0"/>
          <a:fillRef idx="0"/>
          <a:effectRef idx="0"/>
          <a:fontRef idx="minor"/>
        </p:style>
        <p:txBody>
          <a:bodyPr wrap="none"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Arial"/>
              </a:rPr>
              <a:t>1999</a:t>
            </a:r>
            <a:endParaRPr b="0" lang="en-US" sz="1400" strike="noStrike" u="none">
              <a:solidFill>
                <a:srgbClr val="000000"/>
              </a:solidFill>
              <a:effectLst/>
              <a:uFillTx/>
              <a:latin typeface="Arial"/>
            </a:endParaRPr>
          </a:p>
        </p:txBody>
      </p:sp>
      <p:sp>
        <p:nvSpPr>
          <p:cNvPr id="53" name=""/>
          <p:cNvSpPr/>
          <p:nvPr/>
        </p:nvSpPr>
        <p:spPr>
          <a:xfrm>
            <a:off x="1218240" y="3981240"/>
            <a:ext cx="381960" cy="1832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$2.37</a:t>
            </a:r>
            <a:endParaRPr b="0" lang="en-US" sz="1200" strike="noStrike" u="none">
              <a:solidFill>
                <a:srgbClr val="000000"/>
              </a:solidFill>
              <a:effectLst/>
              <a:uFillTx/>
              <a:latin typeface="Arial"/>
            </a:endParaRPr>
          </a:p>
        </p:txBody>
      </p:sp>
      <p:sp>
        <p:nvSpPr>
          <p:cNvPr id="54" name=""/>
          <p:cNvSpPr/>
          <p:nvPr/>
        </p:nvSpPr>
        <p:spPr>
          <a:xfrm>
            <a:off x="1848600" y="3850920"/>
            <a:ext cx="297360" cy="1832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2.66</a:t>
            </a:r>
            <a:endParaRPr b="0" lang="en-US" sz="1200" strike="noStrike" u="none">
              <a:solidFill>
                <a:srgbClr val="000000"/>
              </a:solidFill>
              <a:effectLst/>
              <a:uFillTx/>
              <a:latin typeface="Arial"/>
            </a:endParaRPr>
          </a:p>
        </p:txBody>
      </p:sp>
      <p:sp>
        <p:nvSpPr>
          <p:cNvPr id="55" name=""/>
          <p:cNvSpPr/>
          <p:nvPr/>
        </p:nvSpPr>
        <p:spPr>
          <a:xfrm>
            <a:off x="2442240" y="3765240"/>
            <a:ext cx="297360" cy="1832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2.75</a:t>
            </a:r>
            <a:endParaRPr b="0" lang="en-US" sz="1200" strike="noStrike" u="none">
              <a:solidFill>
                <a:srgbClr val="000000"/>
              </a:solidFill>
              <a:effectLst/>
              <a:uFillTx/>
              <a:latin typeface="Arial"/>
            </a:endParaRPr>
          </a:p>
        </p:txBody>
      </p:sp>
      <p:sp>
        <p:nvSpPr>
          <p:cNvPr id="56" name=""/>
          <p:cNvSpPr/>
          <p:nvPr/>
        </p:nvSpPr>
        <p:spPr>
          <a:xfrm>
            <a:off x="3054960" y="3538080"/>
            <a:ext cx="297360" cy="1832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2.99</a:t>
            </a:r>
            <a:endParaRPr b="0" lang="en-US" sz="1200" strike="noStrike" u="none">
              <a:solidFill>
                <a:srgbClr val="000000"/>
              </a:solidFill>
              <a:effectLst/>
              <a:uFillTx/>
              <a:latin typeface="Arial"/>
            </a:endParaRPr>
          </a:p>
        </p:txBody>
      </p:sp>
      <p:sp>
        <p:nvSpPr>
          <p:cNvPr id="57" name=""/>
          <p:cNvSpPr/>
          <p:nvPr/>
        </p:nvSpPr>
        <p:spPr>
          <a:xfrm>
            <a:off x="3650400" y="3182760"/>
            <a:ext cx="297360" cy="1832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3.47</a:t>
            </a:r>
            <a:endParaRPr b="0" lang="en-US" sz="1200" strike="noStrike" u="none">
              <a:solidFill>
                <a:srgbClr val="000000"/>
              </a:solidFill>
              <a:effectLst/>
              <a:uFillTx/>
              <a:latin typeface="Arial"/>
            </a:endParaRPr>
          </a:p>
        </p:txBody>
      </p:sp>
      <p:sp>
        <p:nvSpPr>
          <p:cNvPr id="58" name=""/>
          <p:cNvSpPr/>
          <p:nvPr/>
        </p:nvSpPr>
        <p:spPr>
          <a:xfrm>
            <a:off x="4285080" y="2526840"/>
            <a:ext cx="297360" cy="1832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4.30</a:t>
            </a:r>
            <a:endParaRPr b="0" lang="en-US" sz="1200" strike="noStrike" u="none">
              <a:solidFill>
                <a:srgbClr val="000000"/>
              </a:solidFill>
              <a:effectLst/>
              <a:uFillTx/>
              <a:latin typeface="Arial"/>
            </a:endParaRPr>
          </a:p>
        </p:txBody>
      </p:sp>
      <p:sp>
        <p:nvSpPr>
          <p:cNvPr id="59" name=""/>
          <p:cNvSpPr/>
          <p:nvPr/>
        </p:nvSpPr>
        <p:spPr>
          <a:xfrm>
            <a:off x="4867920" y="2560320"/>
            <a:ext cx="297360" cy="1832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4.25</a:t>
            </a:r>
            <a:endParaRPr b="0" lang="en-US" sz="1200" strike="noStrike" u="none">
              <a:solidFill>
                <a:srgbClr val="000000"/>
              </a:solidFill>
              <a:effectLst/>
              <a:uFillTx/>
              <a:latin typeface="Arial"/>
            </a:endParaRPr>
          </a:p>
        </p:txBody>
      </p:sp>
      <p:sp>
        <p:nvSpPr>
          <p:cNvPr id="60" name=""/>
          <p:cNvSpPr/>
          <p:nvPr/>
        </p:nvSpPr>
        <p:spPr>
          <a:xfrm>
            <a:off x="5471280" y="3008160"/>
            <a:ext cx="297360" cy="1832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4.20</a:t>
            </a:r>
            <a:endParaRPr b="0" lang="en-US" sz="1200" strike="noStrike" u="none">
              <a:solidFill>
                <a:srgbClr val="000000"/>
              </a:solidFill>
              <a:effectLst/>
              <a:uFillTx/>
              <a:latin typeface="Arial"/>
            </a:endParaRPr>
          </a:p>
        </p:txBody>
      </p:sp>
      <p:sp>
        <p:nvSpPr>
          <p:cNvPr id="61" name=""/>
          <p:cNvSpPr/>
          <p:nvPr/>
        </p:nvSpPr>
        <p:spPr>
          <a:xfrm>
            <a:off x="6064920" y="3065040"/>
            <a:ext cx="297360" cy="1832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4.05</a:t>
            </a:r>
            <a:endParaRPr b="0" lang="en-US" sz="1200" strike="noStrike" u="none">
              <a:solidFill>
                <a:srgbClr val="000000"/>
              </a:solidFill>
              <a:effectLst/>
              <a:uFillTx/>
              <a:latin typeface="Arial"/>
            </a:endParaRPr>
          </a:p>
        </p:txBody>
      </p:sp>
      <p:sp>
        <p:nvSpPr>
          <p:cNvPr id="62" name=""/>
          <p:cNvSpPr/>
          <p:nvPr/>
        </p:nvSpPr>
        <p:spPr>
          <a:xfrm>
            <a:off x="6669720" y="1949040"/>
            <a:ext cx="297360" cy="1832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Arial"/>
              </a:rPr>
              <a:t>5.01</a:t>
            </a:r>
            <a:endParaRPr b="0" lang="en-US" sz="1200" strike="noStrike" u="none">
              <a:solidFill>
                <a:srgbClr val="000000"/>
              </a:solidFill>
              <a:effectLst/>
              <a:uFillTx/>
              <a:latin typeface="Arial"/>
            </a:endParaRPr>
          </a:p>
        </p:txBody>
      </p:sp>
      <p:sp>
        <p:nvSpPr>
          <p:cNvPr id="63" name=""/>
          <p:cNvSpPr/>
          <p:nvPr/>
        </p:nvSpPr>
        <p:spPr>
          <a:xfrm>
            <a:off x="7254000" y="1844280"/>
            <a:ext cx="297360" cy="1832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Arial"/>
              </a:rPr>
              <a:t>5.14</a:t>
            </a:r>
            <a:endParaRPr b="0" lang="en-US" sz="1200" strike="noStrike" u="none">
              <a:solidFill>
                <a:srgbClr val="000000"/>
              </a:solidFill>
              <a:effectLst/>
              <a:uFillTx/>
              <a:latin typeface="Arial"/>
            </a:endParaRPr>
          </a:p>
        </p:txBody>
      </p:sp>
      <p:sp>
        <p:nvSpPr>
          <p:cNvPr id="64" name=""/>
          <p:cNvSpPr/>
          <p:nvPr/>
        </p:nvSpPr>
        <p:spPr>
          <a:xfrm>
            <a:off x="7758720" y="1780920"/>
            <a:ext cx="381960" cy="1832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Arial"/>
              </a:rPr>
              <a:t>$5.24</a:t>
            </a:r>
            <a:endParaRPr b="0" lang="en-US" sz="1200" strike="noStrike" u="none">
              <a:solidFill>
                <a:srgbClr val="000000"/>
              </a:solidFill>
              <a:effectLst/>
              <a:uFillTx/>
              <a:latin typeface="Arial"/>
            </a:endParaRPr>
          </a:p>
        </p:txBody>
      </p:sp>
      <p:sp>
        <p:nvSpPr>
          <p:cNvPr id="65" name=""/>
          <p:cNvSpPr/>
          <p:nvPr/>
        </p:nvSpPr>
        <p:spPr>
          <a:xfrm>
            <a:off x="7408800" y="5070600"/>
            <a:ext cx="341280" cy="0"/>
          </a:xfrm>
          <a:prstGeom prst="line">
            <a:avLst/>
          </a:prstGeom>
          <a:ln w="38160">
            <a:solidFill>
              <a:srgbClr val="008226"/>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66" name=""/>
          <p:cNvSpPr/>
          <p:nvPr/>
        </p:nvSpPr>
        <p:spPr>
          <a:xfrm>
            <a:off x="7408800" y="4802040"/>
            <a:ext cx="341280" cy="0"/>
          </a:xfrm>
          <a:prstGeom prst="line">
            <a:avLst/>
          </a:prstGeom>
          <a:ln w="38160">
            <a:solidFill>
              <a:srgbClr val="ff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67" name=""/>
          <p:cNvSpPr/>
          <p:nvPr/>
        </p:nvSpPr>
        <p:spPr>
          <a:xfrm>
            <a:off x="7830000" y="4630680"/>
            <a:ext cx="686520" cy="549000"/>
          </a:xfrm>
          <a:prstGeom prst="rect">
            <a:avLst/>
          </a:prstGeom>
          <a:noFill/>
          <a:ln w="0">
            <a:noFill/>
          </a:ln>
        </p:spPr>
        <p:style>
          <a:lnRef idx="0"/>
          <a:fillRef idx="0"/>
          <a:effectRef idx="0"/>
          <a:fontRef idx="minor"/>
        </p:style>
        <p:txBody>
          <a:bodyPr wrap="none" lIns="0" rIns="0" tIns="0" bIns="0" anchor="ctr">
            <a:spAutoFit/>
          </a:bodyPr>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projected</a:t>
            </a:r>
            <a:endParaRPr b="0" lang="en-US" sz="1200" strike="noStrike" u="none">
              <a:solidFill>
                <a:srgbClr val="000000"/>
              </a:solidFill>
              <a:effectLst/>
              <a:uFillTx/>
              <a:latin typeface="Arial"/>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historical</a:t>
            </a:r>
            <a:endParaRPr b="0" lang="en-US" sz="1200" strike="noStrike" u="none">
              <a:solidFill>
                <a:srgbClr val="000000"/>
              </a:solidFill>
              <a:effectLst/>
              <a:uFillTx/>
              <a:latin typeface="Arial"/>
            </a:endParaRPr>
          </a:p>
        </p:txBody>
      </p:sp>
      <p:sp>
        <p:nvSpPr>
          <p:cNvPr id="68" name=""/>
          <p:cNvSpPr/>
          <p:nvPr/>
        </p:nvSpPr>
        <p:spPr>
          <a:xfrm>
            <a:off x="1146240" y="1595520"/>
            <a:ext cx="1198440" cy="1100160"/>
          </a:xfrm>
          <a:prstGeom prst="ellipse">
            <a:avLst/>
          </a:prstGeom>
          <a:noFill/>
          <a:ln w="284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Arial"/>
            </a:endParaRPr>
          </a:p>
        </p:txBody>
      </p:sp>
      <p:sp>
        <p:nvSpPr>
          <p:cNvPr id="69" name=""/>
          <p:cNvSpPr/>
          <p:nvPr/>
        </p:nvSpPr>
        <p:spPr>
          <a:xfrm>
            <a:off x="7593120" y="1585800"/>
            <a:ext cx="742680" cy="777960"/>
          </a:xfrm>
          <a:prstGeom prst="ellipse">
            <a:avLst/>
          </a:prstGeom>
          <a:noFill/>
          <a:ln w="284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Arial"/>
            </a:endParaRPr>
          </a:p>
        </p:txBody>
      </p:sp>
      <p:sp>
        <p:nvSpPr>
          <p:cNvPr id="70" name=""/>
          <p:cNvSpPr/>
          <p:nvPr/>
        </p:nvSpPr>
        <p:spPr>
          <a:xfrm>
            <a:off x="2060280" y="228600"/>
            <a:ext cx="6701400" cy="11606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Frutiger 55 Roman"/>
              </a:rPr>
              <a:t>U.S. Natural Gas Spot Price Outlook</a:t>
            </a:r>
            <a:endParaRPr b="0" lang="en-US" sz="3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Frutiger 55 Roman"/>
              </a:rPr>
              <a:t>(in $/MMBtu Henry Hub, LA.)</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 name=""/>
          <p:cNvSpPr/>
          <p:nvPr/>
        </p:nvSpPr>
        <p:spPr>
          <a:xfrm flipH="1">
            <a:off x="1523520" y="2666880"/>
            <a:ext cx="7086600" cy="0"/>
          </a:xfrm>
          <a:prstGeom prst="line">
            <a:avLst/>
          </a:prstGeom>
          <a:ln w="28440">
            <a:solidFill>
              <a:srgbClr val="000000"/>
            </a:solidFill>
            <a:prstDash val="dash"/>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72" name=""/>
          <p:cNvSpPr/>
          <p:nvPr/>
        </p:nvSpPr>
        <p:spPr>
          <a:xfrm>
            <a:off x="2174760" y="5726160"/>
            <a:ext cx="4822920" cy="720720"/>
          </a:xfrm>
          <a:prstGeom prst="rect">
            <a:avLst/>
          </a:prstGeom>
          <a:solidFill>
            <a:srgbClr val="ffe80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73" name=""/>
          <p:cNvSpPr/>
          <p:nvPr/>
        </p:nvSpPr>
        <p:spPr>
          <a:xfrm>
            <a:off x="1977480" y="228600"/>
            <a:ext cx="6760440" cy="1097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Frutiger 55 Roman"/>
              </a:rPr>
              <a:t>U.S. Residential Natural Gas Prices Since 1984</a:t>
            </a:r>
            <a:endParaRPr b="0" lang="en-US" sz="2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Frutiger 55 Roman"/>
              </a:rPr>
              <a:t>(1999$/MMBtu)</a:t>
            </a:r>
            <a:endParaRPr b="0" lang="en-US" sz="2400" strike="noStrike" u="none">
              <a:solidFill>
                <a:srgbClr val="000000"/>
              </a:solidFill>
              <a:effectLst/>
              <a:uFillTx/>
              <a:latin typeface="Arial"/>
            </a:endParaRPr>
          </a:p>
        </p:txBody>
      </p:sp>
      <p:sp>
        <p:nvSpPr>
          <p:cNvPr id="74" name=""/>
          <p:cNvSpPr/>
          <p:nvPr/>
        </p:nvSpPr>
        <p:spPr>
          <a:xfrm>
            <a:off x="112680" y="6470280"/>
            <a:ext cx="1392480" cy="153000"/>
          </a:xfrm>
          <a:prstGeom prst="rect">
            <a:avLst/>
          </a:prstGeom>
          <a:noFill/>
          <a:ln w="0">
            <a:noFill/>
          </a:ln>
        </p:spPr>
        <p:style>
          <a:lnRef idx="0"/>
          <a:fillRef idx="0"/>
          <a:effectRef idx="0"/>
          <a:fontRef idx="minor"/>
        </p:style>
        <p:txBody>
          <a:bodyPr wrap="none" lIns="0" rIns="0" tIns="0" bIns="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Arial"/>
              </a:rPr>
              <a:t>Source: U.S. DOE (EIA)</a:t>
            </a:r>
            <a:endParaRPr b="0" lang="en-US" sz="1000" strike="noStrike" u="none">
              <a:solidFill>
                <a:srgbClr val="000000"/>
              </a:solidFill>
              <a:effectLst/>
              <a:uFillTx/>
              <a:latin typeface="Arial"/>
            </a:endParaRPr>
          </a:p>
        </p:txBody>
      </p:sp>
      <p:sp>
        <p:nvSpPr>
          <p:cNvPr id="75" name=""/>
          <p:cNvSpPr/>
          <p:nvPr/>
        </p:nvSpPr>
        <p:spPr>
          <a:xfrm>
            <a:off x="7848720" y="2286000"/>
            <a:ext cx="609480" cy="228600"/>
          </a:xfrm>
          <a:prstGeom prst="line">
            <a:avLst/>
          </a:prstGeom>
          <a:ln w="9360">
            <a:solidFill>
              <a:srgbClr val="000000"/>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76" name=""/>
          <p:cNvSpPr/>
          <p:nvPr/>
        </p:nvSpPr>
        <p:spPr>
          <a:xfrm>
            <a:off x="1596960" y="5807160"/>
            <a:ext cx="6004080" cy="549000"/>
          </a:xfrm>
          <a:prstGeom prst="rect">
            <a:avLst/>
          </a:prstGeom>
          <a:noFill/>
          <a:ln w="0">
            <a:noFill/>
          </a:ln>
        </p:spPr>
        <p:style>
          <a:lnRef idx="0"/>
          <a:fillRef idx="0"/>
          <a:effectRef idx="0"/>
          <a:fontRef idx="minor"/>
        </p:style>
        <p:txBody>
          <a:bodyPr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Residentials will purchase gas this winter </a:t>
            </a:r>
            <a:endParaRPr b="0" lang="en-US" sz="18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at real prices last paid in 1986/87</a:t>
            </a:r>
            <a:endParaRPr b="0" lang="en-US" sz="1800" strike="noStrike" u="none">
              <a:solidFill>
                <a:srgbClr val="000000"/>
              </a:solidFill>
              <a:effectLst/>
              <a:uFillTx/>
              <a:latin typeface="Arial"/>
            </a:endParaRPr>
          </a:p>
        </p:txBody>
      </p:sp>
      <p:sp>
        <p:nvSpPr>
          <p:cNvPr id="77" name=""/>
          <p:cNvSpPr/>
          <p:nvPr/>
        </p:nvSpPr>
        <p:spPr>
          <a:xfrm>
            <a:off x="6248520" y="1829160"/>
            <a:ext cx="1619280" cy="487800"/>
          </a:xfrm>
          <a:prstGeom prst="rect">
            <a:avLst/>
          </a:prstGeom>
          <a:solidFill>
            <a:srgbClr val="ffe80f"/>
          </a:solidFill>
          <a:ln w="0">
            <a:noFill/>
          </a:ln>
        </p:spPr>
        <p:style>
          <a:lnRef idx="0"/>
          <a:fillRef idx="0"/>
          <a:effectRef idx="0"/>
          <a:fontRef idx="minor"/>
        </p:style>
        <p:txBody>
          <a:bodyPr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2000/2001</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Winter Estimate</a:t>
            </a:r>
            <a:endParaRPr b="0" lang="en-US" sz="1600" strike="noStrike" u="none">
              <a:solidFill>
                <a:srgbClr val="000000"/>
              </a:solidFill>
              <a:effectLst/>
              <a:uFillTx/>
              <a:latin typeface="Arial"/>
            </a:endParaRPr>
          </a:p>
        </p:txBody>
      </p:sp>
      <p:sp>
        <p:nvSpPr>
          <p:cNvPr id="78" name=""/>
          <p:cNvSpPr/>
          <p:nvPr/>
        </p:nvSpPr>
        <p:spPr>
          <a:xfrm>
            <a:off x="2590920" y="2590920"/>
            <a:ext cx="0" cy="2230200"/>
          </a:xfrm>
          <a:prstGeom prst="line">
            <a:avLst/>
          </a:prstGeom>
          <a:ln w="9360">
            <a:solidFill>
              <a:srgbClr val="000000"/>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pic>
        <p:nvPicPr>
          <p:cNvPr id="79" name="" descr=""/>
          <p:cNvPicPr/>
          <p:nvPr/>
        </p:nvPicPr>
        <p:blipFill>
          <a:blip r:embed="rId1"/>
          <a:stretch/>
        </p:blipFill>
        <p:spPr>
          <a:xfrm>
            <a:off x="685800" y="1600200"/>
            <a:ext cx="8229600" cy="3733920"/>
          </a:xfrm>
          <a:prstGeom prst="rect">
            <a:avLst/>
          </a:prstGeom>
          <a:noFill/>
          <a:ln w="0">
            <a:noFill/>
          </a:ln>
        </p:spPr>
      </p:pic>
      <p:sp>
        <p:nvSpPr>
          <p:cNvPr id="80" name=""/>
          <p:cNvSpPr/>
          <p:nvPr/>
        </p:nvSpPr>
        <p:spPr>
          <a:xfrm>
            <a:off x="1766520" y="504936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1984</a:t>
            </a:r>
            <a:endParaRPr b="0" lang="en-US" sz="1400" strike="noStrike" u="none">
              <a:solidFill>
                <a:srgbClr val="000000"/>
              </a:solidFill>
              <a:effectLst/>
              <a:uFillTx/>
              <a:latin typeface="Arial"/>
            </a:endParaRPr>
          </a:p>
        </p:txBody>
      </p:sp>
      <p:sp>
        <p:nvSpPr>
          <p:cNvPr id="81" name=""/>
          <p:cNvSpPr/>
          <p:nvPr/>
        </p:nvSpPr>
        <p:spPr>
          <a:xfrm>
            <a:off x="2209680" y="531288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1985</a:t>
            </a:r>
            <a:endParaRPr b="0" lang="en-US" sz="1400" strike="noStrike" u="none">
              <a:solidFill>
                <a:srgbClr val="000000"/>
              </a:solidFill>
              <a:effectLst/>
              <a:uFillTx/>
              <a:latin typeface="Arial"/>
            </a:endParaRPr>
          </a:p>
        </p:txBody>
      </p:sp>
      <p:sp>
        <p:nvSpPr>
          <p:cNvPr id="82" name=""/>
          <p:cNvSpPr/>
          <p:nvPr/>
        </p:nvSpPr>
        <p:spPr>
          <a:xfrm>
            <a:off x="2644560" y="5049000"/>
            <a:ext cx="397440" cy="213840"/>
          </a:xfrm>
          <a:prstGeom prst="rect">
            <a:avLst/>
          </a:prstGeom>
          <a:solidFill>
            <a:srgbClr val="ffe80f"/>
          </a:solidFill>
          <a:ln w="9360">
            <a:solidFill>
              <a:srgbClr val="000000"/>
            </a:solidFill>
            <a:miter/>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1986</a:t>
            </a:r>
            <a:endParaRPr b="0" lang="en-US" sz="1400" strike="noStrike" u="none">
              <a:solidFill>
                <a:srgbClr val="000000"/>
              </a:solidFill>
              <a:effectLst/>
              <a:uFillTx/>
              <a:latin typeface="Arial"/>
            </a:endParaRPr>
          </a:p>
        </p:txBody>
      </p:sp>
      <p:sp>
        <p:nvSpPr>
          <p:cNvPr id="83" name=""/>
          <p:cNvSpPr/>
          <p:nvPr/>
        </p:nvSpPr>
        <p:spPr>
          <a:xfrm>
            <a:off x="3087360" y="531288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1987</a:t>
            </a:r>
            <a:endParaRPr b="0" lang="en-US" sz="1400" strike="noStrike" u="none">
              <a:solidFill>
                <a:srgbClr val="000000"/>
              </a:solidFill>
              <a:effectLst/>
              <a:uFillTx/>
              <a:latin typeface="Arial"/>
            </a:endParaRPr>
          </a:p>
        </p:txBody>
      </p:sp>
      <p:sp>
        <p:nvSpPr>
          <p:cNvPr id="84" name=""/>
          <p:cNvSpPr/>
          <p:nvPr/>
        </p:nvSpPr>
        <p:spPr>
          <a:xfrm>
            <a:off x="3512880" y="504936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1988</a:t>
            </a:r>
            <a:endParaRPr b="0" lang="en-US" sz="1400" strike="noStrike" u="none">
              <a:solidFill>
                <a:srgbClr val="000000"/>
              </a:solidFill>
              <a:effectLst/>
              <a:uFillTx/>
              <a:latin typeface="Arial"/>
            </a:endParaRPr>
          </a:p>
        </p:txBody>
      </p:sp>
      <p:sp>
        <p:nvSpPr>
          <p:cNvPr id="85" name=""/>
          <p:cNvSpPr/>
          <p:nvPr/>
        </p:nvSpPr>
        <p:spPr>
          <a:xfrm>
            <a:off x="3957480" y="531288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1989</a:t>
            </a:r>
            <a:endParaRPr b="0" lang="en-US" sz="1400" strike="noStrike" u="none">
              <a:solidFill>
                <a:srgbClr val="000000"/>
              </a:solidFill>
              <a:effectLst/>
              <a:uFillTx/>
              <a:latin typeface="Arial"/>
            </a:endParaRPr>
          </a:p>
        </p:txBody>
      </p:sp>
      <p:sp>
        <p:nvSpPr>
          <p:cNvPr id="86" name=""/>
          <p:cNvSpPr/>
          <p:nvPr/>
        </p:nvSpPr>
        <p:spPr>
          <a:xfrm>
            <a:off x="4367160" y="504936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1990</a:t>
            </a:r>
            <a:endParaRPr b="0" lang="en-US" sz="1400" strike="noStrike" u="none">
              <a:solidFill>
                <a:srgbClr val="000000"/>
              </a:solidFill>
              <a:effectLst/>
              <a:uFillTx/>
              <a:latin typeface="Arial"/>
            </a:endParaRPr>
          </a:p>
        </p:txBody>
      </p:sp>
      <p:sp>
        <p:nvSpPr>
          <p:cNvPr id="87" name=""/>
          <p:cNvSpPr/>
          <p:nvPr/>
        </p:nvSpPr>
        <p:spPr>
          <a:xfrm>
            <a:off x="4809960" y="531288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1991</a:t>
            </a:r>
            <a:endParaRPr b="0" lang="en-US" sz="1400" strike="noStrike" u="none">
              <a:solidFill>
                <a:srgbClr val="000000"/>
              </a:solidFill>
              <a:effectLst/>
              <a:uFillTx/>
              <a:latin typeface="Arial"/>
            </a:endParaRPr>
          </a:p>
        </p:txBody>
      </p:sp>
      <p:sp>
        <p:nvSpPr>
          <p:cNvPr id="88" name=""/>
          <p:cNvSpPr/>
          <p:nvPr/>
        </p:nvSpPr>
        <p:spPr>
          <a:xfrm>
            <a:off x="5221080" y="504936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1992</a:t>
            </a:r>
            <a:endParaRPr b="0" lang="en-US" sz="1400" strike="noStrike" u="none">
              <a:solidFill>
                <a:srgbClr val="000000"/>
              </a:solidFill>
              <a:effectLst/>
              <a:uFillTx/>
              <a:latin typeface="Arial"/>
            </a:endParaRPr>
          </a:p>
        </p:txBody>
      </p:sp>
      <p:sp>
        <p:nvSpPr>
          <p:cNvPr id="89" name=""/>
          <p:cNvSpPr/>
          <p:nvPr/>
        </p:nvSpPr>
        <p:spPr>
          <a:xfrm>
            <a:off x="5663880" y="531288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1993</a:t>
            </a:r>
            <a:endParaRPr b="0" lang="en-US" sz="1400" strike="noStrike" u="none">
              <a:solidFill>
                <a:srgbClr val="000000"/>
              </a:solidFill>
              <a:effectLst/>
              <a:uFillTx/>
              <a:latin typeface="Arial"/>
            </a:endParaRPr>
          </a:p>
        </p:txBody>
      </p:sp>
      <p:sp>
        <p:nvSpPr>
          <p:cNvPr id="90" name=""/>
          <p:cNvSpPr/>
          <p:nvPr/>
        </p:nvSpPr>
        <p:spPr>
          <a:xfrm>
            <a:off x="6075000" y="504936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1994</a:t>
            </a:r>
            <a:endParaRPr b="0" lang="en-US" sz="1400" strike="noStrike" u="none">
              <a:solidFill>
                <a:srgbClr val="000000"/>
              </a:solidFill>
              <a:effectLst/>
              <a:uFillTx/>
              <a:latin typeface="Arial"/>
            </a:endParaRPr>
          </a:p>
        </p:txBody>
      </p:sp>
      <p:sp>
        <p:nvSpPr>
          <p:cNvPr id="91" name=""/>
          <p:cNvSpPr/>
          <p:nvPr/>
        </p:nvSpPr>
        <p:spPr>
          <a:xfrm>
            <a:off x="6518160" y="531288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1995</a:t>
            </a:r>
            <a:endParaRPr b="0" lang="en-US" sz="1400" strike="noStrike" u="none">
              <a:solidFill>
                <a:srgbClr val="000000"/>
              </a:solidFill>
              <a:effectLst/>
              <a:uFillTx/>
              <a:latin typeface="Arial"/>
            </a:endParaRPr>
          </a:p>
        </p:txBody>
      </p:sp>
      <p:sp>
        <p:nvSpPr>
          <p:cNvPr id="92" name=""/>
          <p:cNvSpPr/>
          <p:nvPr/>
        </p:nvSpPr>
        <p:spPr>
          <a:xfrm>
            <a:off x="6921360" y="504936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1996</a:t>
            </a:r>
            <a:endParaRPr b="0" lang="en-US" sz="1400" strike="noStrike" u="none">
              <a:solidFill>
                <a:srgbClr val="000000"/>
              </a:solidFill>
              <a:effectLst/>
              <a:uFillTx/>
              <a:latin typeface="Arial"/>
            </a:endParaRPr>
          </a:p>
        </p:txBody>
      </p:sp>
      <p:sp>
        <p:nvSpPr>
          <p:cNvPr id="93" name=""/>
          <p:cNvSpPr/>
          <p:nvPr/>
        </p:nvSpPr>
        <p:spPr>
          <a:xfrm>
            <a:off x="7364160" y="531288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1997</a:t>
            </a:r>
            <a:endParaRPr b="0" lang="en-US" sz="1400" strike="noStrike" u="none">
              <a:solidFill>
                <a:srgbClr val="000000"/>
              </a:solidFill>
              <a:effectLst/>
              <a:uFillTx/>
              <a:latin typeface="Arial"/>
            </a:endParaRPr>
          </a:p>
        </p:txBody>
      </p:sp>
      <p:sp>
        <p:nvSpPr>
          <p:cNvPr id="94" name=""/>
          <p:cNvSpPr/>
          <p:nvPr/>
        </p:nvSpPr>
        <p:spPr>
          <a:xfrm>
            <a:off x="7791120" y="504936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1998</a:t>
            </a:r>
            <a:endParaRPr b="0" lang="en-US" sz="1400" strike="noStrike" u="none">
              <a:solidFill>
                <a:srgbClr val="000000"/>
              </a:solidFill>
              <a:effectLst/>
              <a:uFillTx/>
              <a:latin typeface="Arial"/>
            </a:endParaRPr>
          </a:p>
        </p:txBody>
      </p:sp>
      <p:sp>
        <p:nvSpPr>
          <p:cNvPr id="95" name=""/>
          <p:cNvSpPr/>
          <p:nvPr/>
        </p:nvSpPr>
        <p:spPr>
          <a:xfrm>
            <a:off x="8234280" y="531288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1999</a:t>
            </a:r>
            <a:endParaRPr b="0" lang="en-US" sz="1400" strike="noStrike" u="none">
              <a:solidFill>
                <a:srgbClr val="000000"/>
              </a:solidFill>
              <a:effectLst/>
              <a:uFillTx/>
              <a:latin typeface="Arial"/>
            </a:endParaRPr>
          </a:p>
        </p:txBody>
      </p:sp>
      <p:sp>
        <p:nvSpPr>
          <p:cNvPr id="96" name=""/>
          <p:cNvSpPr/>
          <p:nvPr/>
        </p:nvSpPr>
        <p:spPr>
          <a:xfrm>
            <a:off x="8596080" y="502884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2000</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7" name=""/>
          <p:cNvSpPr/>
          <p:nvPr/>
        </p:nvSpPr>
        <p:spPr>
          <a:xfrm>
            <a:off x="762120" y="380880"/>
            <a:ext cx="7772400" cy="11430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U.S. Average Gas Prices by Sector</a:t>
            </a:r>
            <a:br>
              <a:rPr sz="2400"/>
            </a:br>
            <a:br>
              <a:rPr sz="2400"/>
            </a:br>
            <a:r>
              <a:rPr b="1" lang="en-US" sz="2000" strike="noStrike" u="none">
                <a:solidFill>
                  <a:srgbClr val="000000"/>
                </a:solidFill>
                <a:effectLst/>
                <a:uFillTx/>
                <a:latin typeface="Arial"/>
              </a:rPr>
              <a:t>1985 vs. 1999</a:t>
            </a:r>
            <a:br>
              <a:rPr sz="2000"/>
            </a:br>
            <a:r>
              <a:rPr b="1" lang="en-US" sz="2000" strike="noStrike" u="none">
                <a:solidFill>
                  <a:srgbClr val="000000"/>
                </a:solidFill>
                <a:effectLst/>
                <a:uFillTx/>
                <a:latin typeface="Arial"/>
              </a:rPr>
              <a:t>(Restated in 1999$/MMBtu)</a:t>
            </a:r>
            <a:endParaRPr b="0" lang="en-US" sz="2000" strike="noStrike" u="none">
              <a:solidFill>
                <a:srgbClr val="000000"/>
              </a:solidFill>
              <a:effectLst/>
              <a:uFillTx/>
              <a:latin typeface="Arial"/>
            </a:endParaRPr>
          </a:p>
        </p:txBody>
      </p:sp>
      <p:graphicFrame>
        <p:nvGraphicFramePr>
          <p:cNvPr id="98" name=""/>
          <p:cNvGraphicFramePr/>
          <p:nvPr/>
        </p:nvGraphicFramePr>
        <p:xfrm>
          <a:off x="533520" y="1600200"/>
          <a:ext cx="7743600" cy="5040360"/>
        </p:xfrm>
        <a:graphic>
          <a:graphicData uri="http://schemas.openxmlformats.org/presentationml/2006/ole">
            <p:oleObj r:id="rId1" spid="">
              <p:embed/>
              <p:pic>
                <p:nvPicPr>
                  <p:cNvPr id="99" name="" descr=""/>
                  <p:cNvPicPr/>
                  <p:nvPr/>
                </p:nvPicPr>
                <p:blipFill>
                  <a:blip r:embed="rId2"/>
                  <a:stretch/>
                </p:blipFill>
                <p:spPr>
                  <a:xfrm>
                    <a:off x="533520" y="1600200"/>
                    <a:ext cx="7743600" cy="5040360"/>
                  </a:xfrm>
                  <a:prstGeom prst="rect">
                    <a:avLst/>
                  </a:prstGeom>
                  <a:noFill/>
                  <a:ln w="0">
                    <a:noFill/>
                  </a:ln>
                </p:spPr>
              </p:pic>
            </p:oleObj>
          </a:graphicData>
        </a:graphic>
      </p:graphicFrame>
      <p:sp>
        <p:nvSpPr>
          <p:cNvPr id="100" name=""/>
          <p:cNvSpPr/>
          <p:nvPr/>
        </p:nvSpPr>
        <p:spPr>
          <a:xfrm>
            <a:off x="1883880" y="1519200"/>
            <a:ext cx="6537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-30%</a:t>
            </a:r>
            <a:endParaRPr b="0" lang="en-US" sz="1600" strike="noStrike" u="none">
              <a:solidFill>
                <a:srgbClr val="000000"/>
              </a:solidFill>
              <a:effectLst/>
              <a:uFillTx/>
              <a:latin typeface="Arial"/>
            </a:endParaRPr>
          </a:p>
        </p:txBody>
      </p:sp>
      <p:sp>
        <p:nvSpPr>
          <p:cNvPr id="101" name=""/>
          <p:cNvSpPr/>
          <p:nvPr/>
        </p:nvSpPr>
        <p:spPr>
          <a:xfrm>
            <a:off x="3229920" y="1873080"/>
            <a:ext cx="6537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-37%</a:t>
            </a:r>
            <a:endParaRPr b="0" lang="en-US" sz="1600" strike="noStrike" u="none">
              <a:solidFill>
                <a:srgbClr val="000000"/>
              </a:solidFill>
              <a:effectLst/>
              <a:uFillTx/>
              <a:latin typeface="Arial"/>
            </a:endParaRPr>
          </a:p>
        </p:txBody>
      </p:sp>
      <p:sp>
        <p:nvSpPr>
          <p:cNvPr id="102" name=""/>
          <p:cNvSpPr/>
          <p:nvPr/>
        </p:nvSpPr>
        <p:spPr>
          <a:xfrm>
            <a:off x="5117400" y="2900520"/>
            <a:ext cx="6537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-48%</a:t>
            </a:r>
            <a:endParaRPr b="0" lang="en-US" sz="1600" strike="noStrike" u="none">
              <a:solidFill>
                <a:srgbClr val="000000"/>
              </a:solidFill>
              <a:effectLst/>
              <a:uFillTx/>
              <a:latin typeface="Arial"/>
            </a:endParaRPr>
          </a:p>
        </p:txBody>
      </p:sp>
      <p:sp>
        <p:nvSpPr>
          <p:cNvPr id="103" name=""/>
          <p:cNvSpPr/>
          <p:nvPr/>
        </p:nvSpPr>
        <p:spPr>
          <a:xfrm>
            <a:off x="6631920" y="3200400"/>
            <a:ext cx="6537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-48%</a:t>
            </a:r>
            <a:endParaRPr b="0" lang="en-US" sz="1600" strike="noStrike" u="none">
              <a:solidFill>
                <a:srgbClr val="000000"/>
              </a:solidFill>
              <a:effectLst/>
              <a:uFillTx/>
              <a:latin typeface="Arial"/>
            </a:endParaRPr>
          </a:p>
        </p:txBody>
      </p:sp>
      <p:sp>
        <p:nvSpPr>
          <p:cNvPr id="104" name=""/>
          <p:cNvSpPr/>
          <p:nvPr/>
        </p:nvSpPr>
        <p:spPr>
          <a:xfrm>
            <a:off x="1670040" y="1828800"/>
            <a:ext cx="626760" cy="3074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$9.48</a:t>
            </a:r>
            <a:endParaRPr b="0" lang="en-US" sz="1400" strike="noStrike" u="none">
              <a:solidFill>
                <a:srgbClr val="000000"/>
              </a:solidFill>
              <a:effectLst/>
              <a:uFillTx/>
              <a:latin typeface="Arial"/>
            </a:endParaRPr>
          </a:p>
        </p:txBody>
      </p:sp>
      <p:sp>
        <p:nvSpPr>
          <p:cNvPr id="105" name=""/>
          <p:cNvSpPr/>
          <p:nvPr/>
        </p:nvSpPr>
        <p:spPr>
          <a:xfrm>
            <a:off x="2165400" y="2973240"/>
            <a:ext cx="626760" cy="3074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$6.62</a:t>
            </a:r>
            <a:endParaRPr b="0" lang="en-US" sz="1400" strike="noStrike" u="none">
              <a:solidFill>
                <a:srgbClr val="000000"/>
              </a:solidFill>
              <a:effectLst/>
              <a:uFillTx/>
              <a:latin typeface="Arial"/>
            </a:endParaRPr>
          </a:p>
        </p:txBody>
      </p:sp>
      <p:sp>
        <p:nvSpPr>
          <p:cNvPr id="106" name=""/>
          <p:cNvSpPr/>
          <p:nvPr/>
        </p:nvSpPr>
        <p:spPr>
          <a:xfrm>
            <a:off x="3246480" y="2286000"/>
            <a:ext cx="626760" cy="3074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$8.36</a:t>
            </a:r>
            <a:endParaRPr b="0" lang="en-US" sz="1400" strike="noStrike" u="none">
              <a:solidFill>
                <a:srgbClr val="000000"/>
              </a:solidFill>
              <a:effectLst/>
              <a:uFillTx/>
              <a:latin typeface="Arial"/>
            </a:endParaRPr>
          </a:p>
        </p:txBody>
      </p:sp>
      <p:sp>
        <p:nvSpPr>
          <p:cNvPr id="107" name=""/>
          <p:cNvSpPr/>
          <p:nvPr/>
        </p:nvSpPr>
        <p:spPr>
          <a:xfrm>
            <a:off x="3706920" y="3511440"/>
            <a:ext cx="626760" cy="3074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$5.27</a:t>
            </a:r>
            <a:endParaRPr b="0" lang="en-US" sz="1400" strike="noStrike" u="none">
              <a:solidFill>
                <a:srgbClr val="000000"/>
              </a:solidFill>
              <a:effectLst/>
              <a:uFillTx/>
              <a:latin typeface="Arial"/>
            </a:endParaRPr>
          </a:p>
        </p:txBody>
      </p:sp>
      <p:sp>
        <p:nvSpPr>
          <p:cNvPr id="108" name=""/>
          <p:cNvSpPr/>
          <p:nvPr/>
        </p:nvSpPr>
        <p:spPr>
          <a:xfrm>
            <a:off x="4795920" y="3295800"/>
            <a:ext cx="626760" cy="3074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$5.79</a:t>
            </a:r>
            <a:endParaRPr b="0" lang="en-US" sz="1400" strike="noStrike" u="none">
              <a:solidFill>
                <a:srgbClr val="000000"/>
              </a:solidFill>
              <a:effectLst/>
              <a:uFillTx/>
              <a:latin typeface="Arial"/>
            </a:endParaRPr>
          </a:p>
        </p:txBody>
      </p:sp>
      <p:sp>
        <p:nvSpPr>
          <p:cNvPr id="109" name=""/>
          <p:cNvSpPr/>
          <p:nvPr/>
        </p:nvSpPr>
        <p:spPr>
          <a:xfrm>
            <a:off x="5295960" y="4343400"/>
            <a:ext cx="626760" cy="3074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$3.04</a:t>
            </a:r>
            <a:endParaRPr b="0" lang="en-US" sz="1400" strike="noStrike" u="none">
              <a:solidFill>
                <a:srgbClr val="000000"/>
              </a:solidFill>
              <a:effectLst/>
              <a:uFillTx/>
              <a:latin typeface="Arial"/>
            </a:endParaRPr>
          </a:p>
        </p:txBody>
      </p:sp>
      <p:sp>
        <p:nvSpPr>
          <p:cNvPr id="110" name=""/>
          <p:cNvSpPr/>
          <p:nvPr/>
        </p:nvSpPr>
        <p:spPr>
          <a:xfrm>
            <a:off x="6846840" y="4495680"/>
            <a:ext cx="626760" cy="3074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$2.62</a:t>
            </a:r>
            <a:endParaRPr b="0" lang="en-US" sz="1400" strike="noStrike" u="none">
              <a:solidFill>
                <a:srgbClr val="000000"/>
              </a:solidFill>
              <a:effectLst/>
              <a:uFillTx/>
              <a:latin typeface="Arial"/>
            </a:endParaRPr>
          </a:p>
        </p:txBody>
      </p:sp>
      <p:sp>
        <p:nvSpPr>
          <p:cNvPr id="111" name=""/>
          <p:cNvSpPr/>
          <p:nvPr/>
        </p:nvSpPr>
        <p:spPr>
          <a:xfrm>
            <a:off x="6345360" y="3581280"/>
            <a:ext cx="626760" cy="3074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$5.00</a:t>
            </a:r>
            <a:endParaRPr b="0" lang="en-US" sz="1400" strike="noStrike" u="none">
              <a:solidFill>
                <a:srgbClr val="000000"/>
              </a:solidFill>
              <a:effectLst/>
              <a:uFillTx/>
              <a:latin typeface="Arial"/>
            </a:endParaRPr>
          </a:p>
        </p:txBody>
      </p:sp>
      <p:sp>
        <p:nvSpPr>
          <p:cNvPr id="112" name=""/>
          <p:cNvSpPr/>
          <p:nvPr/>
        </p:nvSpPr>
        <p:spPr>
          <a:xfrm>
            <a:off x="1882800" y="1482840"/>
            <a:ext cx="582480" cy="401400"/>
          </a:xfrm>
          <a:prstGeom prst="ellipse">
            <a:avLst/>
          </a:prstGeom>
          <a:noFill/>
          <a:ln w="2556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Arial"/>
            </a:endParaRPr>
          </a:p>
        </p:txBody>
      </p:sp>
      <p:sp>
        <p:nvSpPr>
          <p:cNvPr id="113" name=""/>
          <p:cNvSpPr/>
          <p:nvPr/>
        </p:nvSpPr>
        <p:spPr>
          <a:xfrm>
            <a:off x="3276720" y="1828800"/>
            <a:ext cx="583920" cy="401760"/>
          </a:xfrm>
          <a:prstGeom prst="ellipse">
            <a:avLst/>
          </a:prstGeom>
          <a:noFill/>
          <a:ln w="2556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Arial"/>
            </a:endParaRPr>
          </a:p>
        </p:txBody>
      </p:sp>
      <p:sp>
        <p:nvSpPr>
          <p:cNvPr id="114" name=""/>
          <p:cNvSpPr/>
          <p:nvPr/>
        </p:nvSpPr>
        <p:spPr>
          <a:xfrm>
            <a:off x="5135400" y="2854440"/>
            <a:ext cx="582840" cy="401400"/>
          </a:xfrm>
          <a:prstGeom prst="ellipse">
            <a:avLst/>
          </a:prstGeom>
          <a:noFill/>
          <a:ln w="2556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Arial"/>
            </a:endParaRPr>
          </a:p>
        </p:txBody>
      </p:sp>
      <p:sp>
        <p:nvSpPr>
          <p:cNvPr id="115" name=""/>
          <p:cNvSpPr/>
          <p:nvPr/>
        </p:nvSpPr>
        <p:spPr>
          <a:xfrm>
            <a:off x="6654960" y="3170160"/>
            <a:ext cx="582480" cy="401760"/>
          </a:xfrm>
          <a:prstGeom prst="ellipse">
            <a:avLst/>
          </a:prstGeom>
          <a:noFill/>
          <a:ln w="2556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6" name=""/>
          <p:cNvSpPr/>
          <p:nvPr/>
        </p:nvSpPr>
        <p:spPr>
          <a:xfrm>
            <a:off x="1982160" y="228600"/>
            <a:ext cx="6702120" cy="15570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Frutiger 55 Roman"/>
              </a:rPr>
              <a:t>Backwardation Price Curve for Wellhead Gas</a:t>
            </a:r>
            <a:endParaRPr b="0" lang="en-US" sz="2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Frutiger 55 Roman"/>
              </a:rPr>
              <a:t>($/MMBtu)</a:t>
            </a:r>
            <a:endParaRPr b="0" lang="en-US" sz="2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graphicFrame>
        <p:nvGraphicFramePr>
          <p:cNvPr id="117" name=""/>
          <p:cNvGraphicFramePr/>
          <p:nvPr/>
        </p:nvGraphicFramePr>
        <p:xfrm>
          <a:off x="1371600" y="1523880"/>
          <a:ext cx="7467480" cy="4667400"/>
        </p:xfrm>
        <a:graphic>
          <a:graphicData uri="http://schemas.openxmlformats.org/presentationml/2006/ole">
            <p:oleObj r:id="rId1" spid="">
              <p:embed/>
              <p:pic>
                <p:nvPicPr>
                  <p:cNvPr id="118" name="" descr=""/>
                  <p:cNvPicPr/>
                  <p:nvPr/>
                </p:nvPicPr>
                <p:blipFill>
                  <a:blip r:embed="rId2"/>
                  <a:stretch/>
                </p:blipFill>
                <p:spPr>
                  <a:xfrm>
                    <a:off x="1371600" y="1523880"/>
                    <a:ext cx="7467480" cy="4667400"/>
                  </a:xfrm>
                  <a:prstGeom prst="rect">
                    <a:avLst/>
                  </a:prstGeom>
                  <a:noFill/>
                  <a:ln w="0">
                    <a:noFill/>
                  </a:ln>
                </p:spPr>
              </p:pic>
            </p:oleObj>
          </a:graphicData>
        </a:graphic>
      </p:graphicFrame>
      <p:sp>
        <p:nvSpPr>
          <p:cNvPr id="119" name=""/>
          <p:cNvSpPr/>
          <p:nvPr/>
        </p:nvSpPr>
        <p:spPr>
          <a:xfrm>
            <a:off x="1905120" y="1070280"/>
            <a:ext cx="941400" cy="640800"/>
          </a:xfrm>
          <a:prstGeom prst="rect">
            <a:avLst/>
          </a:prstGeom>
          <a:noFill/>
          <a:ln w="9360">
            <a:solidFill>
              <a:srgbClr val="000000"/>
            </a:solidFill>
            <a:miter/>
          </a:ln>
        </p:spPr>
        <p:style>
          <a:lnRef idx="0"/>
          <a:fillRef idx="0"/>
          <a:effectRef idx="0"/>
          <a:fontRef idx="minor"/>
        </p:style>
        <p:txBody>
          <a:bodyPr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$5.15</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This Winter</a:t>
            </a:r>
            <a:endParaRPr b="0" lang="en-US" sz="1400" strike="noStrike" u="none">
              <a:solidFill>
                <a:srgbClr val="000000"/>
              </a:solidFill>
              <a:effectLst/>
              <a:uFillTx/>
              <a:latin typeface="Arial"/>
            </a:endParaRPr>
          </a:p>
        </p:txBody>
      </p:sp>
      <p:sp>
        <p:nvSpPr>
          <p:cNvPr id="120" name=""/>
          <p:cNvSpPr/>
          <p:nvPr/>
        </p:nvSpPr>
        <p:spPr>
          <a:xfrm>
            <a:off x="2362320" y="1752480"/>
            <a:ext cx="1440" cy="209520"/>
          </a:xfrm>
          <a:prstGeom prst="line">
            <a:avLst/>
          </a:prstGeom>
          <a:ln w="9360">
            <a:solidFill>
              <a:srgbClr val="000000"/>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121" name=""/>
          <p:cNvSpPr/>
          <p:nvPr/>
        </p:nvSpPr>
        <p:spPr>
          <a:xfrm>
            <a:off x="4267080" y="1832040"/>
            <a:ext cx="941400" cy="640800"/>
          </a:xfrm>
          <a:prstGeom prst="rect">
            <a:avLst/>
          </a:prstGeom>
          <a:noFill/>
          <a:ln w="9360">
            <a:solidFill>
              <a:srgbClr val="000000"/>
            </a:solidFill>
            <a:miter/>
          </a:ln>
        </p:spPr>
        <p:style>
          <a:lnRef idx="0"/>
          <a:fillRef idx="0"/>
          <a:effectRef idx="0"/>
          <a:fontRef idx="minor"/>
        </p:style>
        <p:txBody>
          <a:bodyPr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$4.25</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Next Winter</a:t>
            </a:r>
            <a:endParaRPr b="0" lang="en-US" sz="1400" strike="noStrike" u="none">
              <a:solidFill>
                <a:srgbClr val="000000"/>
              </a:solidFill>
              <a:effectLst/>
              <a:uFillTx/>
              <a:latin typeface="Arial"/>
            </a:endParaRPr>
          </a:p>
        </p:txBody>
      </p:sp>
      <p:sp>
        <p:nvSpPr>
          <p:cNvPr id="122" name=""/>
          <p:cNvSpPr/>
          <p:nvPr/>
        </p:nvSpPr>
        <p:spPr>
          <a:xfrm>
            <a:off x="4724280" y="2514600"/>
            <a:ext cx="1800" cy="209520"/>
          </a:xfrm>
          <a:prstGeom prst="line">
            <a:avLst/>
          </a:prstGeom>
          <a:ln w="9360">
            <a:solidFill>
              <a:srgbClr val="000000"/>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123" name=""/>
          <p:cNvSpPr/>
          <p:nvPr/>
        </p:nvSpPr>
        <p:spPr>
          <a:xfrm>
            <a:off x="7696080" y="2594160"/>
            <a:ext cx="941400" cy="640800"/>
          </a:xfrm>
          <a:prstGeom prst="rect">
            <a:avLst/>
          </a:prstGeom>
          <a:noFill/>
          <a:ln w="9360">
            <a:solidFill>
              <a:srgbClr val="000000"/>
            </a:solidFill>
            <a:miter/>
          </a:ln>
        </p:spPr>
        <p:style>
          <a:lnRef idx="0"/>
          <a:fillRef idx="0"/>
          <a:effectRef idx="0"/>
          <a:fontRef idx="minor"/>
        </p:style>
        <p:txBody>
          <a:bodyPr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$3.75</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Winter 02/03</a:t>
            </a:r>
            <a:endParaRPr b="0" lang="en-US" sz="1400" strike="noStrike" u="none">
              <a:solidFill>
                <a:srgbClr val="000000"/>
              </a:solidFill>
              <a:effectLst/>
              <a:uFillTx/>
              <a:latin typeface="Arial"/>
            </a:endParaRPr>
          </a:p>
        </p:txBody>
      </p:sp>
      <p:sp>
        <p:nvSpPr>
          <p:cNvPr id="124" name=""/>
          <p:cNvSpPr/>
          <p:nvPr/>
        </p:nvSpPr>
        <p:spPr>
          <a:xfrm>
            <a:off x="8305920" y="3276720"/>
            <a:ext cx="249120" cy="384120"/>
          </a:xfrm>
          <a:prstGeom prst="line">
            <a:avLst/>
          </a:prstGeom>
          <a:ln w="9360">
            <a:solidFill>
              <a:srgbClr val="000000"/>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125" name=""/>
          <p:cNvSpPr/>
          <p:nvPr/>
        </p:nvSpPr>
        <p:spPr>
          <a:xfrm>
            <a:off x="847080" y="6176880"/>
            <a:ext cx="2292480" cy="153000"/>
          </a:xfrm>
          <a:prstGeom prst="rect">
            <a:avLst/>
          </a:prstGeom>
          <a:noFill/>
          <a:ln w="0">
            <a:noFill/>
          </a:ln>
        </p:spPr>
        <p:style>
          <a:lnRef idx="0"/>
          <a:fillRef idx="0"/>
          <a:effectRef idx="0"/>
          <a:fontRef idx="minor"/>
        </p:style>
        <p:txBody>
          <a:bodyPr wrap="none" lIns="0" rIns="0" tIns="0" bIns="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Arial"/>
              </a:rPr>
              <a:t>Source:  NYMEX (September 11, 2000)</a:t>
            </a:r>
            <a:endParaRPr b="0" lang="en-US" sz="1000" strike="noStrike" u="none">
              <a:solidFill>
                <a:srgbClr val="000000"/>
              </a:solidFill>
              <a:effectLst/>
              <a:uFillTx/>
              <a:latin typeface="Arial"/>
            </a:endParaRPr>
          </a:p>
        </p:txBody>
      </p:sp>
      <p:sp>
        <p:nvSpPr>
          <p:cNvPr id="126" name=""/>
          <p:cNvSpPr/>
          <p:nvPr/>
        </p:nvSpPr>
        <p:spPr>
          <a:xfrm>
            <a:off x="6873840" y="1328760"/>
            <a:ext cx="1198440" cy="274680"/>
          </a:xfrm>
          <a:prstGeom prst="rect">
            <a:avLst/>
          </a:prstGeom>
          <a:noFill/>
          <a:ln w="0">
            <a:noFill/>
          </a:ln>
        </p:spPr>
        <p:style>
          <a:lnRef idx="0"/>
          <a:fillRef idx="0"/>
          <a:effectRef idx="0"/>
          <a:fontRef idx="minor"/>
        </p:style>
        <p:txBody>
          <a:bodyPr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27" name="" descr=""/>
          <p:cNvPicPr/>
          <p:nvPr/>
        </p:nvPicPr>
        <p:blipFill>
          <a:blip r:embed="rId1"/>
          <a:stretch/>
        </p:blipFill>
        <p:spPr>
          <a:xfrm>
            <a:off x="1066680" y="838080"/>
            <a:ext cx="7620120" cy="5562720"/>
          </a:xfrm>
          <a:prstGeom prst="rect">
            <a:avLst/>
          </a:prstGeom>
          <a:noFill/>
          <a:ln w="0">
            <a:noFill/>
          </a:ln>
        </p:spPr>
      </p:pic>
      <p:sp>
        <p:nvSpPr>
          <p:cNvPr id="128" name=""/>
          <p:cNvSpPr/>
          <p:nvPr/>
        </p:nvSpPr>
        <p:spPr>
          <a:xfrm>
            <a:off x="2286000" y="228600"/>
            <a:ext cx="6281640" cy="42300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Frutiger 55 Roman"/>
              </a:rPr>
              <a:t>Estimated Storage Inventory</a:t>
            </a:r>
            <a:endParaRPr b="0" lang="en-US" sz="2400" strike="noStrike" u="none">
              <a:solidFill>
                <a:srgbClr val="000000"/>
              </a:solidFill>
              <a:effectLst/>
              <a:uFillTx/>
              <a:latin typeface="Arial"/>
            </a:endParaRPr>
          </a:p>
        </p:txBody>
      </p:sp>
      <p:sp>
        <p:nvSpPr>
          <p:cNvPr id="129" name=""/>
          <p:cNvSpPr/>
          <p:nvPr/>
        </p:nvSpPr>
        <p:spPr>
          <a:xfrm>
            <a:off x="6004440" y="3456000"/>
            <a:ext cx="1186200" cy="995760"/>
          </a:xfrm>
          <a:prstGeom prst="rect">
            <a:avLst/>
          </a:prstGeom>
          <a:solidFill>
            <a:srgbClr val="ffff00"/>
          </a:solidFill>
          <a:ln w="9360">
            <a:solidFill>
              <a:srgbClr val="000000"/>
            </a:solidFill>
            <a:miter/>
          </a:ln>
        </p:spPr>
        <p:style>
          <a:lnRef idx="0"/>
          <a:fillRef idx="0"/>
          <a:effectRef idx="0"/>
          <a:fontRef idx="minor"/>
        </p:style>
        <p:txBody>
          <a:bodyPr wrap="none" lIns="90000" rIns="90000" tIns="46800" bIns="46800" anchor="t">
            <a:spAutoFit/>
          </a:bodyPr>
          <a:p>
            <a:pPr algn="ctr">
              <a:lnSpc>
                <a:spcPct val="9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2000 Est. </a:t>
            </a:r>
            <a:endParaRPr b="0" lang="en-US" sz="1400" strike="noStrike" u="none">
              <a:solidFill>
                <a:srgbClr val="000000"/>
              </a:solidFill>
              <a:effectLst/>
              <a:uFillTx/>
              <a:latin typeface="Arial"/>
            </a:endParaRPr>
          </a:p>
          <a:p>
            <a:pPr algn="ctr">
              <a:lnSpc>
                <a:spcPct val="9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10% Lower </a:t>
            </a:r>
            <a:endParaRPr b="0" lang="en-US" sz="1400" strike="noStrike" u="none">
              <a:solidFill>
                <a:srgbClr val="000000"/>
              </a:solidFill>
              <a:effectLst/>
              <a:uFillTx/>
              <a:latin typeface="Arial"/>
            </a:endParaRPr>
          </a:p>
          <a:p>
            <a:pPr algn="ctr">
              <a:lnSpc>
                <a:spcPct val="9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Than 5 Year </a:t>
            </a:r>
            <a:endParaRPr b="0" lang="en-US" sz="1400" strike="noStrike" u="none">
              <a:solidFill>
                <a:srgbClr val="000000"/>
              </a:solidFill>
              <a:effectLst/>
              <a:uFillTx/>
              <a:latin typeface="Arial"/>
            </a:endParaRPr>
          </a:p>
          <a:p>
            <a:pPr algn="ctr">
              <a:lnSpc>
                <a:spcPct val="9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Average </a:t>
            </a:r>
            <a:endParaRPr b="0" lang="en-US" sz="1400" strike="noStrike" u="none">
              <a:solidFill>
                <a:srgbClr val="000000"/>
              </a:solidFill>
              <a:effectLst/>
              <a:uFillTx/>
              <a:latin typeface="Arial"/>
            </a:endParaRPr>
          </a:p>
        </p:txBody>
      </p:sp>
      <p:sp>
        <p:nvSpPr>
          <p:cNvPr id="130" name=""/>
          <p:cNvSpPr/>
          <p:nvPr/>
        </p:nvSpPr>
        <p:spPr>
          <a:xfrm>
            <a:off x="6019920" y="4572000"/>
            <a:ext cx="1218960" cy="75924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9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2000 Est.</a:t>
            </a:r>
            <a:endParaRPr b="0" lang="en-US" sz="1400" strike="noStrike" u="none">
              <a:solidFill>
                <a:srgbClr val="000000"/>
              </a:solidFill>
              <a:effectLst/>
              <a:uFillTx/>
              <a:latin typeface="Arial"/>
            </a:endParaRPr>
          </a:p>
          <a:p>
            <a:pPr>
              <a:lnSpc>
                <a:spcPct val="9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12% Lower </a:t>
            </a:r>
            <a:endParaRPr b="0" lang="en-US" sz="1400" strike="noStrike" u="none">
              <a:solidFill>
                <a:srgbClr val="000000"/>
              </a:solidFill>
              <a:effectLst/>
              <a:uFillTx/>
              <a:latin typeface="Arial"/>
            </a:endParaRPr>
          </a:p>
          <a:p>
            <a:pPr>
              <a:lnSpc>
                <a:spcPct val="9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Than  1999</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31" name="" descr=""/>
          <p:cNvPicPr/>
          <p:nvPr/>
        </p:nvPicPr>
        <p:blipFill>
          <a:blip r:embed="rId1"/>
          <a:stretch/>
        </p:blipFill>
        <p:spPr>
          <a:xfrm>
            <a:off x="762120" y="1143000"/>
            <a:ext cx="8153280" cy="5257800"/>
          </a:xfrm>
          <a:prstGeom prst="rect">
            <a:avLst/>
          </a:prstGeom>
          <a:noFill/>
          <a:ln w="0">
            <a:noFill/>
          </a:ln>
        </p:spPr>
      </p:pic>
      <p:sp>
        <p:nvSpPr>
          <p:cNvPr id="132" name=""/>
          <p:cNvSpPr/>
          <p:nvPr/>
        </p:nvSpPr>
        <p:spPr>
          <a:xfrm>
            <a:off x="2438280" y="228600"/>
            <a:ext cx="5629320" cy="42300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Frutiger 55 Roman"/>
              </a:rPr>
              <a:t>Historical Winter Weather</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2344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2000-03-10T13:04:21Z</dcterms:created>
  <dc:creator>ddiamon</dc:creator>
  <dc:description/>
  <dc:language>en-US</dc:language>
  <cp:lastModifiedBy>mmcvick</cp:lastModifiedBy>
  <cp:lastPrinted>2000-09-12T20:37:09Z</cp:lastPrinted>
  <dcterms:modified xsi:type="dcterms:W3CDTF">2000-09-15T17:52:59Z</dcterms:modified>
  <cp:revision>75</cp:revision>
  <dc:subject/>
  <dc:title>Enron Corp</dc:title>
</cp:coreProperties>
</file>