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93DBDD-0E12-4381-A639-397FC32AE0C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6B07DC-E8C9-44DA-8C88-03EDF0B7BF9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85800" y="1143000"/>
            <a:ext cx="777240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- Second Quarter Highlights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06668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SIGNIFICANT COMPLETED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4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Domestic Coal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FirstEnergy - 3 year BTU deal - 0.5 mmt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KCLP - 1 year PRB coal sale - 0.5 mmt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Ameren - 3 year PRB coal sale - 7 mmt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Kennecott - 1 year PRB coal purchase - 1.0 mmt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EOL - about 75% of OTC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4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 - Coal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 - 3 year “Twist” deal with AEP - 2.0 mmt (coal      synfuel)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EFC - 3 year coal sale - 1.5 mmt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- 1 year coal sale - 0.5 mmt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Orlando - 3 year coal sale - 1.2 mmt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Restructure existing PRB sales contracts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934320" y="48769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28600" y="151920"/>
            <a:ext cx="8686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Quarter Highlights - Con’t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9144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oal - International: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IBT - Port throughput option - UK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Freightliner - rail capacity and term options - UK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Drummond - 2 year purchase - 8 mmt (Colombia)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China Light &amp; Power - 3 year sale - 2.7 mmt (Hong Kong)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British Energy - 1 year sale - 3.0 mmt - UK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Scottish Power - 1 year sale - 0.5 mmt - UK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Billiton Vessel Freight - 1 year sale - 1.25 mmt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SECA - OTC standard contract - trading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28600" y="151920"/>
            <a:ext cx="8686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 for Second Half 2000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99072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COAL ORIGINATION - FUTURE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4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Synfuel: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  (2)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Pacificorp  (4)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Komar  (2)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Earthco (1)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4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Producer Finance: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Panther mine sale to Cline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Jupiter - Eagle Energy J.V. - Massey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DPR - restructure / sale -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Anker - coal fired generation project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 for Second Half 2000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440" y="1447920"/>
            <a:ext cx="8077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INTERNATIONAL COAL - FUTURE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4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Mission coal contract restructure - 3 years - 5.0 mmt - UK (executed July)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British Energy - contract extension - 5 years - 15 mmt - UK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AES Drax - 5 year sale - 7 mmt - UK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AES Drax - 5-10 year rail transport deal - UK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DRS - term rail capacity - UK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Bewag - 5 year sale - 5 mmt - Germany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 - 5 year sale - 7 mmt - Holland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Africa - term coal - rail - port capacity deal - Billiton/Eskom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EOL as a trading platform (first transaction in late July)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Quarter Highlights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9144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EMISSIONS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4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volumes - SO2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4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NoxTech - licensing agreement (completed July)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CMS - NoxTech demo - EMS deal (MOU signed in July)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NoxTech - technology sales - Europe/USA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Emission Management Services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50% of emissions trading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middle marketing coverage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28600" y="151920"/>
            <a:ext cx="8686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Progress Report - Coal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6840" y="1371600"/>
            <a:ext cx="8381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omestic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fundamental / analytics capability to support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develop a spot market via EOL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sales capabilities in Synfuel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develop BTU deals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Restructuring existing sales contracts - PRB, Synfuel “twist” deals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4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nternational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rading: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liquidity of European SECA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SECA market in Asia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coal - EOL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vessel freights - EOL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middle market role in Europe, Asia - utilities, large industrials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 UK rail-port strategy into Europe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Strengthen producer relationships in South Africa, China (Shenua, Billiton, Eskom)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 term of “stock pile” deals - secure new customers (AES, BE, Reliant, Bewag)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Progress Report - Coal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9072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Synfuel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Rail capacity - trading - UK and USA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Restructure DPR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Brownfield coal generation sites - USA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Producer finance opportunties - Australia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Progress Report - Emissions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8380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5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Push NoxTech into the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 emissions trading, technology, middle market, and regulatory, EMS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 commercial EMS product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Participate in California ERC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developing international CO2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increase EOL volumes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2000-07-27T19:26:31Z</dcterms:created>
  <dc:creator>spencer</dc:creator>
  <dc:description/>
  <dc:language>en-US</dc:language>
  <cp:lastModifiedBy>spencer</cp:lastModifiedBy>
  <cp:lastPrinted>2000-07-31T14:24:44Z</cp:lastPrinted>
  <dcterms:modified xsi:type="dcterms:W3CDTF">2000-07-31T14:39:42Z</dcterms:modified>
  <cp:revision>9</cp:revision>
  <dc:subject/>
  <dc:title>No Slide Title</dc:title>
</cp:coreProperties>
</file>