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2.png" ContentType="image/png"/>
  <Override PartName="/ppt/media/image11.wmf" ContentType="image/x-wmf"/>
  <Override PartName="/ppt/media/image9.wmf" ContentType="image/x-wmf"/>
  <Override PartName="/ppt/media/image5.jpeg" ContentType="image/jpeg"/>
  <Override PartName="/ppt/media/image18.wmf" ContentType="image/x-wmf"/>
  <Override PartName="/ppt/media/image20.wmf" ContentType="image/x-wmf"/>
  <Override PartName="/ppt/media/image10.wmf" ContentType="image/x-wmf"/>
  <Override PartName="/ppt/media/image7.png" ContentType="image/png"/>
  <Override PartName="/ppt/media/image16.png" ContentType="image/png"/>
  <Override PartName="/ppt/media/image23.png" ContentType="image/png"/>
  <Override PartName="/ppt/media/image22.wmf" ContentType="image/x-wmf"/>
  <Override PartName="/ppt/media/image21.png" ContentType="image/png"/>
  <Override PartName="/ppt/media/image19.wmf" ContentType="image/x-wmf"/>
  <Override PartName="/ppt/media/image15.wmf" ContentType="image/x-wmf"/>
  <Override PartName="/ppt/media/image14.wmf" ContentType="image/x-wmf"/>
  <Override PartName="/ppt/media/image2.png" ContentType="image/png"/>
  <Override PartName="/ppt/media/image3.jpeg" ContentType="image/jpeg"/>
  <Override PartName="/ppt/media/image1.png" ContentType="image/png"/>
  <Override PartName="/ppt/media/image6.jpeg" ContentType="image/jpeg"/>
  <Override PartName="/ppt/media/image17.wmf" ContentType="image/x-wmf"/>
  <Override PartName="/ppt/media/image8.wmf" ContentType="image/x-wmf"/>
  <Override PartName="/ppt/media/image13.png" ContentType="image/png"/>
  <Override PartName="/ppt/media/image4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1.xlsx" ContentType="application/vnd.openxmlformats-officedocument.spreadsheetml.sheet"/>
  <Override PartName="/ppt/embeddings/oleObject1.pptx" ContentType="application/vnd.openxmlformats-officedocument.presentationml.presentation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49.xml" ContentType="application/vnd.openxmlformats-officedocument.presentationml.slide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9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54.xml.rels" ContentType="application/vnd.openxmlformats-package.relationships+xml"/>
  <Override PartName="/ppt/slides/_rels/slide42.xml.rels" ContentType="application/vnd.openxmlformats-package.relationships+xml"/>
  <Override PartName="/ppt/slides/_rels/slide53.xml.rels" ContentType="application/vnd.openxmlformats-package.relationships+xml"/>
  <Override PartName="/ppt/slides/_rels/slide52.xml.rels" ContentType="application/vnd.openxmlformats-package.relationships+xml"/>
  <Override PartName="/ppt/slides/_rels/slide51.xml.rels" ContentType="application/vnd.openxmlformats-package.relationships+xml"/>
  <Override PartName="/ppt/slides/_rels/slide13.xml.rels" ContentType="application/vnd.openxmlformats-package.relationships+xml"/>
  <Override PartName="/ppt/slides/_rels/slide47.xml.rels" ContentType="application/vnd.openxmlformats-package.relationships+xml"/>
  <Override PartName="/ppt/slides/_rels/slide10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49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29.xml.rels" ContentType="application/vnd.openxmlformats-package.relationships+xml"/>
  <Override PartName="/ppt/slides/_rels/slide11.xml.rels" ContentType="application/vnd.openxmlformats-package.relationships+xml"/>
  <Override PartName="/ppt/slides/_rels/slide48.xml.rels" ContentType="application/vnd.openxmlformats-package.relationships+xml"/>
  <Override PartName="/ppt/slides/_rels/slide50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42.xml" ContentType="application/vnd.openxmlformats-officedocument.presentationml.slide+xml"/>
  <Override PartName="/ppt/slides/slide54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</p:sldIdLst>
  <p:sldSz cx="9144000" cy="6858000"/>
  <p:notesSz cx="6991350" cy="92805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828800"/>
            <a:ext cx="383004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4631400" y="1828800"/>
            <a:ext cx="383004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828800"/>
            <a:ext cx="784872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828800"/>
            <a:ext cx="784872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bl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828800"/>
            <a:ext cx="784872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609480" y="1828800"/>
            <a:ext cx="7848720" cy="457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hyperlink" Target="file:///" TargetMode="External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828800"/>
            <a:ext cx="784872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601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60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601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601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601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"/>
          <p:cNvSpPr/>
          <p:nvPr/>
        </p:nvSpPr>
        <p:spPr>
          <a:xfrm>
            <a:off x="304920" y="1523880"/>
            <a:ext cx="8535960" cy="114480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100000">
                <a:srgbClr val="00008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" name="fullcolorlogo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8381880" y="6019920"/>
            <a:ext cx="628920" cy="663480"/>
          </a:xfrm>
          <a:prstGeom prst="rect">
            <a:avLst/>
          </a:prstGeom>
          <a:noFill/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slideLayout" Target="../slideLayouts/slideLayout7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file:///" TargetMode="Externa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4" Type="http://schemas.openxmlformats.org/officeDocument/2006/relationships/image" Target="../media/image16.png"/><Relationship Id="rId5" Type="http://schemas.openxmlformats.org/officeDocument/2006/relationships/image" Target="../media/image15.wmf"/><Relationship Id="rId6" Type="http://schemas.openxmlformats.org/officeDocument/2006/relationships/image" Target="../media/image15.wmf"/><Relationship Id="rId7" Type="http://schemas.openxmlformats.org/officeDocument/2006/relationships/image" Target="../media/image15.wmf"/><Relationship Id="rId8" Type="http://schemas.openxmlformats.org/officeDocument/2006/relationships/image" Target="../media/image15.wmf"/><Relationship Id="rId9" Type="http://schemas.openxmlformats.org/officeDocument/2006/relationships/image" Target="../media/image15.wmf"/><Relationship Id="rId10" Type="http://schemas.openxmlformats.org/officeDocument/2006/relationships/image" Target="../media/image15.wmf"/><Relationship Id="rId11" Type="http://schemas.openxmlformats.org/officeDocument/2006/relationships/image" Target="../media/image15.wmf"/><Relationship Id="rId12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hyperlink" Target="file:///" TargetMode="Externa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7.wmf"/><Relationship Id="rId3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package" Target="../embeddings/oleObject1.pptx"/><Relationship Id="rId2" Type="http://schemas.openxmlformats.org/officeDocument/2006/relationships/image" Target="../media/image18.wmf"/><Relationship Id="rId3" Type="http://schemas.openxmlformats.org/officeDocument/2006/relationships/hyperlink" Target="file:///" TargetMode="External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hyperlink" Target="file:///" TargetMode="Externa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9.wmf"/><Relationship Id="rId3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9.wmf"/><Relationship Id="rId3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9.wmf"/><Relationship Id="rId3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9.wmf"/><Relationship Id="rId3" Type="http://schemas.openxmlformats.org/officeDocument/2006/relationships/slideLayout" Target="../slideLayouts/slideLayout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0.wmf"/><Relationship Id="rId3" Type="http://schemas.openxmlformats.org/officeDocument/2006/relationships/slideLayout" Target="../slideLayouts/slideLayout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1.png"/><Relationship Id="rId3" Type="http://schemas.openxmlformats.org/officeDocument/2006/relationships/image" Target="../media/image21.png"/><Relationship Id="rId4" Type="http://schemas.openxmlformats.org/officeDocument/2006/relationships/image" Target="../media/image21.png"/><Relationship Id="rId5" Type="http://schemas.openxmlformats.org/officeDocument/2006/relationships/image" Target="../media/image21.png"/><Relationship Id="rId6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hyperlink" Target="file:///" TargetMode="Externa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2.wmf"/><Relationship Id="rId3" Type="http://schemas.openxmlformats.org/officeDocument/2006/relationships/slideLayout" Target="../slideLayouts/slideLayout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file:///" TargetMode="Externa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hyperlink" Target="file:///" TargetMode="Externa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hyperlink" Target="file:///" TargetMode="Externa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0.wmf"/><Relationship Id="rId7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2.png"/><Relationship Id="rId5" Type="http://schemas.openxmlformats.org/officeDocument/2006/relationships/hyperlink" Target="file:///" TargetMode="External"/><Relationship Id="rId6" Type="http://schemas.openxmlformats.org/officeDocument/2006/relationships/image" Target="../media/image1.png"/><Relationship Id="rId7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/>
          <p:nvPr/>
        </p:nvSpPr>
        <p:spPr>
          <a:xfrm>
            <a:off x="1676520" y="533520"/>
            <a:ext cx="7086600" cy="5790960"/>
          </a:xfrm>
          <a:custGeom>
            <a:avLst/>
            <a:gdLst/>
            <a:ahLst/>
            <a:rect l="l" t="t" r="r" b="b"/>
            <a:pathLst>
              <a:path w="1179" h="3612">
                <a:moveTo>
                  <a:pt x="16" y="0"/>
                </a:moveTo>
                <a:lnTo>
                  <a:pt x="1179" y="0"/>
                </a:lnTo>
                <a:lnTo>
                  <a:pt x="1176" y="3612"/>
                </a:lnTo>
                <a:lnTo>
                  <a:pt x="0" y="3612"/>
                </a:lnTo>
              </a:path>
            </a:pathLst>
          </a:custGeom>
          <a:noFill/>
          <a:ln w="5400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-42840" y="476280"/>
            <a:ext cx="1760400" cy="5799240"/>
          </a:xfrm>
          <a:custGeom>
            <a:avLst/>
            <a:gdLst/>
            <a:ahLst/>
            <a:rect l="l" t="t" r="r" b="b"/>
            <a:pathLst>
              <a:path w="1179" h="3612">
                <a:moveTo>
                  <a:pt x="16" y="0"/>
                </a:moveTo>
                <a:lnTo>
                  <a:pt x="1179" y="0"/>
                </a:lnTo>
                <a:lnTo>
                  <a:pt x="1176" y="3612"/>
                </a:lnTo>
                <a:lnTo>
                  <a:pt x="0" y="3612"/>
                </a:lnTo>
              </a:path>
            </a:pathLst>
          </a:custGeom>
          <a:noFill/>
          <a:ln w="5400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"/>
          <p:cNvSpPr/>
          <p:nvPr/>
        </p:nvSpPr>
        <p:spPr>
          <a:xfrm>
            <a:off x="0" y="463680"/>
            <a:ext cx="1717560" cy="5930640"/>
          </a:xfrm>
          <a:prstGeom prst="rect">
            <a:avLst/>
          </a:prstGeom>
          <a:gradFill rotWithShape="0">
            <a:gsLst>
              <a:gs pos="0">
                <a:srgbClr val="007500"/>
              </a:gs>
              <a:gs pos="50000">
                <a:srgbClr val="00ff00"/>
              </a:gs>
              <a:gs pos="100000">
                <a:srgbClr val="00750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"/>
          <p:cNvSpPr/>
          <p:nvPr/>
        </p:nvSpPr>
        <p:spPr>
          <a:xfrm>
            <a:off x="2209680" y="3276720"/>
            <a:ext cx="5257800" cy="51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0" name="" descr=""/>
          <p:cNvPicPr/>
          <p:nvPr/>
        </p:nvPicPr>
        <p:blipFill>
          <a:blip r:embed="rId1"/>
          <a:stretch/>
        </p:blipFill>
        <p:spPr>
          <a:xfrm>
            <a:off x="2389320" y="717480"/>
            <a:ext cx="2014560" cy="2014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" name="Y003" descr=""/>
          <p:cNvPicPr/>
          <p:nvPr/>
        </p:nvPicPr>
        <p:blipFill>
          <a:blip r:embed="rId2"/>
          <a:stretch/>
        </p:blipFill>
        <p:spPr>
          <a:xfrm>
            <a:off x="57240" y="663480"/>
            <a:ext cx="1727280" cy="1463760"/>
          </a:xfrm>
          <a:prstGeom prst="rect">
            <a:avLst/>
          </a:prstGeom>
          <a:noFill/>
          <a:ln w="0">
            <a:noFill/>
          </a:ln>
          <a:effectLst>
            <a:outerShdw dist="73964" dir="1863564" blurRad="0" rotWithShape="0">
              <a:srgbClr val="000000"/>
            </a:outerShdw>
          </a:effectLst>
        </p:spPr>
      </p:pic>
      <p:sp>
        <p:nvSpPr>
          <p:cNvPr id="22" name=""/>
          <p:cNvSpPr/>
          <p:nvPr/>
        </p:nvSpPr>
        <p:spPr>
          <a:xfrm>
            <a:off x="-1440" y="115920"/>
            <a:ext cx="8905680" cy="6783480"/>
          </a:xfrm>
          <a:custGeom>
            <a:avLst/>
            <a:gdLst/>
            <a:ahLst/>
            <a:rect l="l" t="t" r="r" b="b"/>
            <a:pathLst>
              <a:path w="1191" h="4400">
                <a:moveTo>
                  <a:pt x="0" y="0"/>
                </a:moveTo>
                <a:lnTo>
                  <a:pt x="1191" y="0"/>
                </a:lnTo>
                <a:lnTo>
                  <a:pt x="1191" y="4400"/>
                </a:ln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0" y="685800"/>
            <a:ext cx="8893080" cy="5791320"/>
          </a:xfrm>
          <a:custGeom>
            <a:avLst/>
            <a:gdLst/>
            <a:ahLst/>
            <a:rect l="l" t="t" r="r" b="b"/>
            <a:pathLst>
              <a:path w="5602" h="3665">
                <a:moveTo>
                  <a:pt x="1100" y="1"/>
                </a:moveTo>
                <a:lnTo>
                  <a:pt x="5602" y="0"/>
                </a:lnTo>
                <a:lnTo>
                  <a:pt x="5590" y="3653"/>
                </a:lnTo>
                <a:lnTo>
                  <a:pt x="0" y="3665"/>
                </a:lnTo>
              </a:path>
            </a:pathLst>
          </a:custGeom>
          <a:noFill/>
          <a:ln w="5400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4" name="" descr=""/>
          <p:cNvPicPr/>
          <p:nvPr/>
        </p:nvPicPr>
        <p:blipFill>
          <a:blip r:embed="rId3"/>
          <a:stretch/>
        </p:blipFill>
        <p:spPr>
          <a:xfrm>
            <a:off x="0" y="3276720"/>
            <a:ext cx="1752480" cy="1447560"/>
          </a:xfrm>
          <a:prstGeom prst="rect">
            <a:avLst/>
          </a:prstGeom>
          <a:noFill/>
          <a:ln w="0">
            <a:noFill/>
          </a:ln>
          <a:effectLst>
            <a:outerShdw dist="89604" dir="2700000" blurRad="0" rotWithShape="0">
              <a:srgbClr val="000000"/>
            </a:outerShdw>
          </a:effectLst>
        </p:spPr>
      </p:pic>
      <p:pic>
        <p:nvPicPr>
          <p:cNvPr id="25" name="plant" descr=""/>
          <p:cNvPicPr/>
          <p:nvPr/>
        </p:nvPicPr>
        <p:blipFill>
          <a:blip r:embed="rId4"/>
          <a:stretch/>
        </p:blipFill>
        <p:spPr>
          <a:xfrm>
            <a:off x="152280" y="1981080"/>
            <a:ext cx="1744920" cy="1597320"/>
          </a:xfrm>
          <a:prstGeom prst="rect">
            <a:avLst/>
          </a:prstGeom>
          <a:noFill/>
          <a:ln w="0">
            <a:noFill/>
          </a:ln>
          <a:effectLst>
            <a:outerShdw dist="89604" dir="2700000" blurRad="0" rotWithShape="0">
              <a:srgbClr val="000000"/>
            </a:outerShdw>
          </a:effectLst>
        </p:spPr>
      </p:pic>
      <p:pic>
        <p:nvPicPr>
          <p:cNvPr id="26" name="pedricktown" descr=""/>
          <p:cNvPicPr/>
          <p:nvPr/>
        </p:nvPicPr>
        <p:blipFill>
          <a:blip r:embed="rId5"/>
          <a:stretch/>
        </p:blipFill>
        <p:spPr>
          <a:xfrm>
            <a:off x="76320" y="4724280"/>
            <a:ext cx="1752480" cy="1521000"/>
          </a:xfrm>
          <a:prstGeom prst="rect">
            <a:avLst/>
          </a:prstGeom>
          <a:noFill/>
          <a:ln w="0">
            <a:noFill/>
          </a:ln>
          <a:effectLst>
            <a:outerShdw dist="89604" dir="2700000" blurRad="0" rotWithShape="0">
              <a:srgbClr val="000000"/>
            </a:outerShdw>
          </a:effectLst>
        </p:spPr>
      </p:pic>
      <p:sp>
        <p:nvSpPr>
          <p:cNvPr id="27" name=""/>
          <p:cNvSpPr/>
          <p:nvPr/>
        </p:nvSpPr>
        <p:spPr>
          <a:xfrm>
            <a:off x="1371600" y="3352680"/>
            <a:ext cx="7772400" cy="143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7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Hedge Strategy Discussion:  Load Serving Entities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" descr=""/>
          <p:cNvPicPr/>
          <p:nvPr/>
        </p:nvPicPr>
        <p:blipFill>
          <a:blip r:embed="rId1"/>
          <a:stretch/>
        </p:blipFill>
        <p:spPr>
          <a:xfrm>
            <a:off x="1066680" y="1828800"/>
            <a:ext cx="7426440" cy="406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533160" y="1828800"/>
            <a:ext cx="814068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Wholesale Service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Average Daily Transactions</a:t>
            </a:r>
            <a:br>
              <a:rPr sz="2400"/>
            </a:br>
            <a:endParaRPr b="1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2" name=""/>
          <p:cNvSpPr/>
          <p:nvPr/>
        </p:nvSpPr>
        <p:spPr>
          <a:xfrm>
            <a:off x="1539720" y="3352680"/>
            <a:ext cx="2251080" cy="35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37160" rIns="137160" tIns="9000" bIns="9000" anchor="ctr">
            <a:noAutofit/>
          </a:bodyPr>
          <a:p>
            <a:pPr marL="4680">
              <a:lnSpc>
                <a:spcPct val="100000"/>
              </a:lnSpc>
              <a:spcAft>
                <a:spcPts val="87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Traditional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3" name=""/>
          <p:cNvSpPr/>
          <p:nvPr/>
        </p:nvSpPr>
        <p:spPr>
          <a:xfrm>
            <a:off x="1389240" y="3414600"/>
            <a:ext cx="198360" cy="1494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100000">
                <a:srgbClr val="005e46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4" name=""/>
          <p:cNvSpPr/>
          <p:nvPr/>
        </p:nvSpPr>
        <p:spPr>
          <a:xfrm>
            <a:off x="1389240" y="3174840"/>
            <a:ext cx="198360" cy="149400"/>
          </a:xfrm>
          <a:prstGeom prst="rect">
            <a:avLst/>
          </a:prstGeom>
          <a:solidFill>
            <a:srgbClr val="3333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" name=""/>
          <p:cNvSpPr/>
          <p:nvPr/>
        </p:nvSpPr>
        <p:spPr>
          <a:xfrm>
            <a:off x="1538280" y="3090960"/>
            <a:ext cx="2251080" cy="35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37160" rIns="137160" tIns="9000" bIns="9000" anchor="ctr">
            <a:noAutofit/>
          </a:bodyPr>
          <a:p>
            <a:pPr marL="4680">
              <a:lnSpc>
                <a:spcPct val="100000"/>
              </a:lnSpc>
              <a:spcAft>
                <a:spcPts val="87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EnronOnline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6" name=""/>
          <p:cNvSpPr/>
          <p:nvPr/>
        </p:nvSpPr>
        <p:spPr>
          <a:xfrm>
            <a:off x="228600" y="5334120"/>
            <a:ext cx="824040" cy="78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37160" rIns="137160" tIns="9000" bIns="9000" anchor="ctr">
            <a:noAutofit/>
          </a:bodyPr>
          <a:p>
            <a:pPr marL="4680"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7" name=""/>
          <p:cNvSpPr/>
          <p:nvPr/>
        </p:nvSpPr>
        <p:spPr>
          <a:xfrm>
            <a:off x="228600" y="4495680"/>
            <a:ext cx="82404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37160" rIns="137160" tIns="9000" bIns="9000" anchor="ctr">
            <a:noAutofit/>
          </a:bodyPr>
          <a:p>
            <a:pPr marL="4680"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" name=""/>
          <p:cNvSpPr/>
          <p:nvPr/>
        </p:nvSpPr>
        <p:spPr>
          <a:xfrm>
            <a:off x="228600" y="1600200"/>
            <a:ext cx="82404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37160" rIns="137160" tIns="9000" bIns="9000" anchor="ctr">
            <a:noAutofit/>
          </a:bodyPr>
          <a:p>
            <a:pPr marL="4680"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" name=""/>
          <p:cNvSpPr/>
          <p:nvPr/>
        </p:nvSpPr>
        <p:spPr>
          <a:xfrm>
            <a:off x="228600" y="3505320"/>
            <a:ext cx="82404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37160" rIns="137160" tIns="9000" bIns="9000" anchor="ctr">
            <a:noAutofit/>
          </a:bodyPr>
          <a:p>
            <a:pPr marL="4680"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" name=""/>
          <p:cNvSpPr/>
          <p:nvPr/>
        </p:nvSpPr>
        <p:spPr>
          <a:xfrm>
            <a:off x="228600" y="2514600"/>
            <a:ext cx="82404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37160" rIns="137160" tIns="9000" bIns="9000" anchor="ctr">
            <a:noAutofit/>
          </a:bodyPr>
          <a:p>
            <a:pPr marL="4680"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1" name=""/>
          <p:cNvSpPr/>
          <p:nvPr/>
        </p:nvSpPr>
        <p:spPr>
          <a:xfrm>
            <a:off x="1295280" y="6248520"/>
            <a:ext cx="83844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2" name=""/>
          <p:cNvSpPr/>
          <p:nvPr/>
        </p:nvSpPr>
        <p:spPr>
          <a:xfrm>
            <a:off x="2362320" y="6248520"/>
            <a:ext cx="594360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" name=""/>
          <p:cNvSpPr/>
          <p:nvPr/>
        </p:nvSpPr>
        <p:spPr>
          <a:xfrm>
            <a:off x="1447920" y="6400440"/>
            <a:ext cx="485640" cy="213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marL="46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4" name=""/>
          <p:cNvSpPr/>
          <p:nvPr/>
        </p:nvSpPr>
        <p:spPr>
          <a:xfrm>
            <a:off x="4800600" y="6400440"/>
            <a:ext cx="515880" cy="213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marL="46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" name=""/>
          <p:cNvSpPr/>
          <p:nvPr/>
        </p:nvSpPr>
        <p:spPr>
          <a:xfrm>
            <a:off x="1295280" y="3049560"/>
            <a:ext cx="1524240" cy="6080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" name=""/>
          <p:cNvSpPr/>
          <p:nvPr/>
        </p:nvSpPr>
        <p:spPr>
          <a:xfrm>
            <a:off x="1143000" y="5867280"/>
            <a:ext cx="7391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Nov     Dec.     Jan.    Feb.   Mar.   April   May   June    July    Aug.   Sept.   Oct.   Nov.    Dec. 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" name=""/>
          <p:cNvSpPr/>
          <p:nvPr/>
        </p:nvSpPr>
        <p:spPr>
          <a:xfrm>
            <a:off x="685800" y="3808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at a Glance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" name=""/>
          <p:cNvSpPr/>
          <p:nvPr/>
        </p:nvSpPr>
        <p:spPr>
          <a:xfrm>
            <a:off x="1226520" y="5186160"/>
            <a:ext cx="577080" cy="231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37160" rIns="137160" tIns="9000" bIns="9000" anchor="ctr">
            <a:spAutoFit/>
          </a:bodyPr>
          <a:p>
            <a:pPr marL="4680"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650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9" name=""/>
          <p:cNvSpPr/>
          <p:nvPr/>
        </p:nvSpPr>
        <p:spPr>
          <a:xfrm>
            <a:off x="7781040" y="1909800"/>
            <a:ext cx="725760" cy="231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37160" rIns="137160" tIns="9000" bIns="9000" anchor="ctr">
            <a:spAutoFit/>
          </a:bodyPr>
          <a:p>
            <a:pPr marL="4680"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7,900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/>
          </p:nvPr>
        </p:nvSpPr>
        <p:spPr>
          <a:xfrm>
            <a:off x="609480" y="1828800"/>
            <a:ext cx="784872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Core Capabilities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550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Physical delivery of energy commodities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550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Risk management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550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Finance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550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Asset development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550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Multi-commodity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550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Reliability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550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Flexibility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550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Access to information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550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Inter-regional market opportunities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at a Glance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"/>
          <p:cNvSpPr/>
          <p:nvPr/>
        </p:nvSpPr>
        <p:spPr>
          <a:xfrm>
            <a:off x="762120" y="2057400"/>
            <a:ext cx="7772400" cy="1676520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100000">
                <a:srgbClr val="3333cc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" name=""/>
          <p:cNvSpPr/>
          <p:nvPr/>
        </p:nvSpPr>
        <p:spPr>
          <a:xfrm>
            <a:off x="914400" y="2209680"/>
            <a:ext cx="7467480" cy="13716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rgbClr val="ffffff"/>
              </a:gs>
              <a:gs pos="100000">
                <a:srgbClr val="ccccff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" name=""/>
          <p:cNvSpPr/>
          <p:nvPr/>
        </p:nvSpPr>
        <p:spPr>
          <a:xfrm>
            <a:off x="533520" y="2666880"/>
            <a:ext cx="81532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5" name=""/>
          <p:cNvSpPr/>
          <p:nvPr/>
        </p:nvSpPr>
        <p:spPr>
          <a:xfrm>
            <a:off x="990720" y="2362320"/>
            <a:ext cx="754380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Recent Influential Events-- California Crisis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36" name="fullcolorlogo" descr="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8381880" y="6019920"/>
            <a:ext cx="628920" cy="663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"/>
          <p:cNvSpPr/>
          <p:nvPr/>
        </p:nvSpPr>
        <p:spPr>
          <a:xfrm>
            <a:off x="1295280" y="3200400"/>
            <a:ext cx="73152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b2b2b2"/>
                </a:solidFill>
                <a:effectLst/>
                <a:uFillTx/>
                <a:latin typeface="Times New Roman"/>
              </a:rPr>
              <a:t>This page intentionally left blank.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"/>
          <p:cNvSpPr/>
          <p:nvPr/>
        </p:nvSpPr>
        <p:spPr>
          <a:xfrm>
            <a:off x="304920" y="228600"/>
            <a:ext cx="8610480" cy="6324480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" name="PlaceHolder 1"/>
          <p:cNvSpPr>
            <a:spLocks noGrp="1"/>
          </p:cNvSpPr>
          <p:nvPr>
            <p:ph/>
          </p:nvPr>
        </p:nvSpPr>
        <p:spPr>
          <a:xfrm>
            <a:off x="380880" y="304560"/>
            <a:ext cx="8382240" cy="6172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California Crisis Conditions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3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1.  Expected skew between supply and demand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2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2.  Forward price not supportive of new build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2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3.  No recent power plant development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2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4.  Limited new development expected in short term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2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5. Long lead time necessary to develop large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generating facilities (3-5 years)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1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6.  Excessively restrictive environmental rules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1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7.  Price caps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2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8.  Utility objective to beat index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1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9.  Illiquid market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1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10.  Threats to take over generators by state authority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1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11.  Majority of load primarily unhedged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/>
          </p:nvPr>
        </p:nvSpPr>
        <p:spPr>
          <a:xfrm>
            <a:off x="380880" y="304560"/>
            <a:ext cx="8382240" cy="6172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51"/>
              </a:spcBef>
              <a:buNone/>
              <a:tabLst>
                <a:tab algn="l" pos="0"/>
                <a:tab algn="l" pos="5143680"/>
                <a:tab algn="l" pos="531036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NYISO Conditions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5143680"/>
                <a:tab algn="l" pos="531036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5143680"/>
                <a:tab algn="l" pos="531036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1.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176"/>
              </a:spcBef>
              <a:buNone/>
              <a:tabLst>
                <a:tab algn="l" pos="0"/>
                <a:tab algn="l" pos="5143680"/>
                <a:tab algn="l" pos="531036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5143680"/>
                <a:tab algn="l" pos="531036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176"/>
              </a:spcBef>
              <a:buNone/>
              <a:tabLst>
                <a:tab algn="l" pos="0"/>
                <a:tab algn="l" pos="5143680"/>
                <a:tab algn="l" pos="531036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5143680"/>
                <a:tab algn="l" pos="531036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176"/>
              </a:spcBef>
              <a:buNone/>
              <a:tabLst>
                <a:tab algn="l" pos="0"/>
                <a:tab algn="l" pos="5143680"/>
                <a:tab algn="l" pos="531036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5143680"/>
                <a:tab algn="l" pos="531036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4.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176"/>
              </a:spcBef>
              <a:buNone/>
              <a:tabLst>
                <a:tab algn="l" pos="0"/>
                <a:tab algn="l" pos="5143680"/>
                <a:tab algn="l" pos="531036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5143680"/>
                <a:tab algn="l" pos="531036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5143680"/>
                <a:tab algn="l" pos="531036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176"/>
              </a:spcBef>
              <a:buNone/>
              <a:tabLst>
                <a:tab algn="l" pos="0"/>
                <a:tab algn="l" pos="5143680"/>
                <a:tab algn="l" pos="531036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5143680"/>
                <a:tab algn="l" pos="531036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6.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176"/>
              </a:spcBef>
              <a:buNone/>
              <a:tabLst>
                <a:tab algn="l" pos="0"/>
                <a:tab algn="l" pos="5143680"/>
                <a:tab algn="l" pos="531036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5143680"/>
                <a:tab algn="l" pos="531036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7.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176"/>
              </a:spcBef>
              <a:buNone/>
              <a:tabLst>
                <a:tab algn="l" pos="0"/>
                <a:tab algn="l" pos="5143680"/>
                <a:tab algn="l" pos="531036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5143680"/>
                <a:tab algn="l" pos="531036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8.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176"/>
              </a:spcBef>
              <a:buNone/>
              <a:tabLst>
                <a:tab algn="l" pos="0"/>
                <a:tab algn="l" pos="5143680"/>
                <a:tab algn="l" pos="531036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5143680"/>
                <a:tab algn="l" pos="531036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9.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176"/>
              </a:spcBef>
              <a:buNone/>
              <a:tabLst>
                <a:tab algn="l" pos="0"/>
                <a:tab algn="l" pos="5143680"/>
                <a:tab algn="l" pos="531036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5143680"/>
                <a:tab algn="l" pos="531036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10.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176"/>
              </a:spcBef>
              <a:buNone/>
              <a:tabLst>
                <a:tab algn="l" pos="0"/>
                <a:tab algn="l" pos="5143680"/>
                <a:tab algn="l" pos="531036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5143680"/>
                <a:tab algn="l" pos="531036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11.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5143680"/>
                <a:tab algn="l" pos="531036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41" name="" descr=""/>
          <p:cNvPicPr/>
          <p:nvPr/>
        </p:nvPicPr>
        <p:blipFill>
          <a:blip r:embed="rId1"/>
          <a:stretch/>
        </p:blipFill>
        <p:spPr>
          <a:xfrm>
            <a:off x="6172200" y="762120"/>
            <a:ext cx="457200" cy="38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42" name="" descr=""/>
          <p:cNvPicPr/>
          <p:nvPr/>
        </p:nvPicPr>
        <p:blipFill>
          <a:blip r:embed="rId2"/>
          <a:stretch/>
        </p:blipFill>
        <p:spPr>
          <a:xfrm>
            <a:off x="6172200" y="3657600"/>
            <a:ext cx="457200" cy="3826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443" name=""/>
          <p:cNvGraphicFramePr/>
          <p:nvPr/>
        </p:nvGraphicFramePr>
        <p:xfrm>
          <a:off x="6095880" y="5410080"/>
          <a:ext cx="609840" cy="5223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44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095880" y="5410080"/>
                    <a:ext cx="609840" cy="522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45" name=""/>
          <p:cNvSpPr/>
          <p:nvPr/>
        </p:nvSpPr>
        <p:spPr>
          <a:xfrm>
            <a:off x="6172200" y="5029200"/>
            <a:ext cx="380880" cy="380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46" name="" descr=""/>
          <p:cNvPicPr/>
          <p:nvPr/>
        </p:nvPicPr>
        <p:blipFill>
          <a:blip r:embed="rId5"/>
          <a:stretch/>
        </p:blipFill>
        <p:spPr>
          <a:xfrm>
            <a:off x="6172200" y="1211400"/>
            <a:ext cx="457200" cy="38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47" name="" descr=""/>
          <p:cNvPicPr/>
          <p:nvPr/>
        </p:nvPicPr>
        <p:blipFill>
          <a:blip r:embed="rId6"/>
          <a:stretch/>
        </p:blipFill>
        <p:spPr>
          <a:xfrm>
            <a:off x="6172200" y="1676520"/>
            <a:ext cx="457200" cy="38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48" name="" descr=""/>
          <p:cNvPicPr/>
          <p:nvPr/>
        </p:nvPicPr>
        <p:blipFill>
          <a:blip r:embed="rId7"/>
          <a:stretch/>
        </p:blipFill>
        <p:spPr>
          <a:xfrm>
            <a:off x="6172200" y="2133720"/>
            <a:ext cx="457200" cy="38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49" name="" descr=""/>
          <p:cNvPicPr/>
          <p:nvPr/>
        </p:nvPicPr>
        <p:blipFill>
          <a:blip r:embed="rId8"/>
          <a:stretch/>
        </p:blipFill>
        <p:spPr>
          <a:xfrm>
            <a:off x="6172200" y="3200400"/>
            <a:ext cx="457200" cy="382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0" name="" descr=""/>
          <p:cNvPicPr/>
          <p:nvPr/>
        </p:nvPicPr>
        <p:blipFill>
          <a:blip r:embed="rId9"/>
          <a:stretch/>
        </p:blipFill>
        <p:spPr>
          <a:xfrm>
            <a:off x="6172200" y="2590920"/>
            <a:ext cx="457200" cy="382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1" name="" descr=""/>
          <p:cNvPicPr/>
          <p:nvPr/>
        </p:nvPicPr>
        <p:blipFill>
          <a:blip r:embed="rId10"/>
          <a:stretch/>
        </p:blipFill>
        <p:spPr>
          <a:xfrm>
            <a:off x="6172200" y="4572000"/>
            <a:ext cx="457200" cy="382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2" name="" descr=""/>
          <p:cNvPicPr/>
          <p:nvPr/>
        </p:nvPicPr>
        <p:blipFill>
          <a:blip r:embed="rId11"/>
          <a:stretch/>
        </p:blipFill>
        <p:spPr>
          <a:xfrm>
            <a:off x="6172200" y="4114800"/>
            <a:ext cx="457200" cy="382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"/>
          <p:cNvSpPr/>
          <p:nvPr/>
        </p:nvSpPr>
        <p:spPr>
          <a:xfrm>
            <a:off x="762120" y="2057400"/>
            <a:ext cx="7772400" cy="1676520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100000">
                <a:srgbClr val="3333cc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4" name=""/>
          <p:cNvSpPr/>
          <p:nvPr/>
        </p:nvSpPr>
        <p:spPr>
          <a:xfrm>
            <a:off x="914400" y="2209680"/>
            <a:ext cx="7467480" cy="13716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rgbClr val="ffffff"/>
              </a:gs>
              <a:gs pos="100000">
                <a:srgbClr val="ccccff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5" name=""/>
          <p:cNvSpPr/>
          <p:nvPr/>
        </p:nvSpPr>
        <p:spPr>
          <a:xfrm>
            <a:off x="533520" y="2666880"/>
            <a:ext cx="81532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6" name=""/>
          <p:cNvSpPr/>
          <p:nvPr/>
        </p:nvSpPr>
        <p:spPr>
          <a:xfrm>
            <a:off x="685800" y="2514600"/>
            <a:ext cx="75438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Hedging Volatility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57" name="fullcolorlogo" descr="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8381880" y="6019920"/>
            <a:ext cx="628920" cy="663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Hedging Volatility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/>
          </p:nvPr>
        </p:nvSpPr>
        <p:spPr>
          <a:xfrm>
            <a:off x="609480" y="1828800"/>
            <a:ext cx="384840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Hedging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Specific objective driven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Offset by position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Reduces volatility exposure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Reduces likelihood of large losses/gains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Stable expenses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0" name="PlaceHolder 3"/>
          <p:cNvSpPr>
            <a:spLocks noGrp="1"/>
          </p:cNvSpPr>
          <p:nvPr>
            <p:ph/>
          </p:nvPr>
        </p:nvSpPr>
        <p:spPr>
          <a:xfrm>
            <a:off x="4609800" y="1828800"/>
            <a:ext cx="384804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Speculating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Profit driven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 offsetting position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Volatility driven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Increased likelihood of large losses/gains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Full spectrum-- from home run to bankruptcy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Hedging Volatility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62" name=""/>
          <p:cNvGraphicFramePr/>
          <p:nvPr/>
        </p:nvGraphicFramePr>
        <p:xfrm>
          <a:off x="304920" y="1600200"/>
          <a:ext cx="8534160" cy="44197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46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1600200"/>
                    <a:ext cx="8534160" cy="441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64" name=""/>
          <p:cNvSpPr/>
          <p:nvPr/>
        </p:nvSpPr>
        <p:spPr>
          <a:xfrm>
            <a:off x="3886200" y="6172200"/>
            <a:ext cx="10666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Date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5" name=""/>
          <p:cNvSpPr/>
          <p:nvPr/>
        </p:nvSpPr>
        <p:spPr>
          <a:xfrm rot="16190400">
            <a:off x="-63720" y="3111120"/>
            <a:ext cx="739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Mwh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6" name=""/>
          <p:cNvGraphicFramePr/>
          <p:nvPr/>
        </p:nvGraphicFramePr>
        <p:xfrm>
          <a:off x="12600" y="754200"/>
          <a:ext cx="8731440" cy="5821200"/>
        </p:xfrm>
        <a:graphic>
          <a:graphicData uri="http://schemas.openxmlformats.org/presentationml/2006/ole">
            <p:oleObj progId="PowerPoint.Show.12" r:id="rId1" spid="">
              <p:embed/>
              <p:pic>
                <p:nvPicPr>
                  <p:cNvPr id="46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600" y="754200"/>
                    <a:ext cx="8731440" cy="5821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68" name=""/>
          <p:cNvSpPr/>
          <p:nvPr/>
        </p:nvSpPr>
        <p:spPr>
          <a:xfrm>
            <a:off x="304920" y="1523880"/>
            <a:ext cx="8535960" cy="114480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100000">
                <a:srgbClr val="00008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69" name="fullcolorlogo" descr="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8381880" y="6019920"/>
            <a:ext cx="628920" cy="663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0" name=""/>
          <p:cNvSpPr/>
          <p:nvPr/>
        </p:nvSpPr>
        <p:spPr>
          <a:xfrm>
            <a:off x="685800" y="3808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Hedging Volatility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80520" y="380520"/>
            <a:ext cx="84582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Northeast Power Origination/Mid-Marketing Team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9" name=""/>
          <p:cNvGraphicFramePr/>
          <p:nvPr/>
        </p:nvGraphicFramePr>
        <p:xfrm>
          <a:off x="990720" y="2057400"/>
          <a:ext cx="6821280" cy="4257720"/>
        </p:xfrm>
        <a:graphic>
          <a:graphicData uri="http://schemas.openxmlformats.org/drawingml/2006/table">
            <a:tbl>
              <a:tblPr/>
              <a:tblGrid>
                <a:gridCol w="3085920"/>
                <a:gridCol w="2028960"/>
                <a:gridCol w="1706400"/>
              </a:tblGrid>
              <a:tr h="70380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Northeast Regional M.D.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42b342"/>
                        </a:gs>
                        <a:gs pos="100000">
                          <a:srgbClr val="009900"/>
                        </a:gs>
                      </a:gsLst>
                      <a:lin ang="13500000"/>
                    </a:gra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Dave Duran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42b342"/>
                        </a:gs>
                        <a:gs pos="100000">
                          <a:srgbClr val="009900"/>
                        </a:gs>
                      </a:gsLst>
                      <a:lin ang="13500000"/>
                    </a:gra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(713)853-7364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42b342"/>
                        </a:gs>
                        <a:gs pos="100000">
                          <a:srgbClr val="009900"/>
                        </a:gs>
                      </a:gsLst>
                      <a:lin ang="13500000"/>
                    </a:gradFill>
                  </a:tcPr>
                </a:tc>
              </a:tr>
              <a:tr h="767160">
                <a:tc>
                  <a:txBody>
                    <a:bodyPr lIns="90000" rIns="90000" tIns="46800" bIns="46800" anchor="ctr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NY Mid-Marketing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efeb3"/>
                        </a:gs>
                        <a:gs pos="100000">
                          <a:srgbClr val="ffff99"/>
                        </a:gs>
                      </a:gsLst>
                      <a:lin ang="13500000"/>
                    </a:gra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Janelle Scheuer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Steven Plauche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efeb3"/>
                        </a:gs>
                        <a:gs pos="100000">
                          <a:srgbClr val="ffff99"/>
                        </a:gs>
                      </a:gsLst>
                      <a:lin ang="13500000"/>
                    </a:gra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(713)853-1639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efeb3"/>
                        </a:gs>
                        <a:gs pos="100000">
                          <a:srgbClr val="ffff99"/>
                        </a:gs>
                      </a:gsLst>
                      <a:lin ang="13500000"/>
                    </a:gradFill>
                  </a:tcPr>
                </a:tc>
              </a:tr>
              <a:tr h="70380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NY Origination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efeb3"/>
                        </a:gs>
                        <a:gs pos="100000">
                          <a:srgbClr val="ffff99"/>
                        </a:gs>
                      </a:gsLst>
                      <a:lin ang="13500000"/>
                    </a:gra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Michael Brown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efeb3"/>
                        </a:gs>
                        <a:gs pos="100000">
                          <a:srgbClr val="ffff99"/>
                        </a:gs>
                      </a:gsLst>
                      <a:lin ang="13500000"/>
                    </a:gra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(713)853-1930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efeb3"/>
                        </a:gs>
                        <a:gs pos="100000">
                          <a:srgbClr val="ffff99"/>
                        </a:gs>
                      </a:gsLst>
                      <a:lin ang="13500000"/>
                    </a:gradFill>
                  </a:tcPr>
                </a:tc>
              </a:tr>
              <a:tr h="767160">
                <a:tc>
                  <a:txBody>
                    <a:bodyPr lIns="90000" rIns="90000" tIns="46800" bIns="46800" anchor="ctr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PJM Mid-Marketing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efeb3"/>
                        </a:gs>
                        <a:gs pos="100000">
                          <a:srgbClr val="ffff99"/>
                        </a:gs>
                      </a:gsLst>
                      <a:lin ang="13500000"/>
                    </a:gra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Pearce Hammond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Joe Gordon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efeb3"/>
                        </a:gs>
                        <a:gs pos="100000">
                          <a:srgbClr val="ffff99"/>
                        </a:gs>
                      </a:gsLst>
                      <a:lin ang="13500000"/>
                    </a:gra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(713)853-7379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efeb3"/>
                        </a:gs>
                        <a:gs pos="100000">
                          <a:srgbClr val="ffff99"/>
                        </a:gs>
                      </a:gsLst>
                      <a:lin ang="13500000"/>
                    </a:gradFill>
                  </a:tcPr>
                </a:tc>
              </a:tr>
              <a:tr h="70380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PJM Origination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efeb3"/>
                        </a:gs>
                        <a:gs pos="100000">
                          <a:srgbClr val="ffff99"/>
                        </a:gs>
                      </a:gsLst>
                      <a:lin ang="13500000"/>
                    </a:gra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Mark Bernstein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efeb3"/>
                        </a:gs>
                        <a:gs pos="100000">
                          <a:srgbClr val="ffff99"/>
                        </a:gs>
                      </a:gsLst>
                      <a:lin ang="13500000"/>
                    </a:gra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(713)853-7516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efeb3"/>
                        </a:gs>
                        <a:gs pos="100000">
                          <a:srgbClr val="ffff99"/>
                        </a:gs>
                      </a:gsLst>
                      <a:lin ang="13500000"/>
                    </a:gradFill>
                  </a:tcPr>
                </a:tc>
              </a:tr>
              <a:tr h="1377000">
                <a:tc>
                  <a:txBody>
                    <a:bodyPr lIns="90000" rIns="90000" tIns="46800" bIns="46800" anchor="ctr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Nepool Mid-Marketing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efeb3"/>
                        </a:gs>
                        <a:gs pos="100000">
                          <a:srgbClr val="ffff99"/>
                        </a:gs>
                      </a:gsLst>
                      <a:lin ang="13500000"/>
                    </a:gra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George Wood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Jason Thompkins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efeb3"/>
                        </a:gs>
                        <a:gs pos="100000">
                          <a:srgbClr val="ffff99"/>
                        </a:gs>
                      </a:gsLst>
                      <a:lin ang="13500000"/>
                    </a:gra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(781)729-1854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(713)853-4766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efeb3"/>
                        </a:gs>
                        <a:gs pos="100000">
                          <a:srgbClr val="ffff99"/>
                        </a:gs>
                      </a:gsLst>
                      <a:lin ang="13500000"/>
                    </a:gradFill>
                  </a:tcPr>
                </a:tc>
              </a:tr>
              <a:tr h="70380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Nepool Origination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efeb3"/>
                        </a:gs>
                        <a:gs pos="100000">
                          <a:srgbClr val="ffff99"/>
                        </a:gs>
                      </a:gsLst>
                      <a:lin ang="13500000"/>
                    </a:gra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John Llodra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efeb3"/>
                        </a:gs>
                        <a:gs pos="100000">
                          <a:srgbClr val="ffff99"/>
                        </a:gs>
                      </a:gsLst>
                      <a:lin ang="13500000"/>
                    </a:gra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(978)449-9936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efeb3"/>
                        </a:gs>
                        <a:gs pos="100000">
                          <a:srgbClr val="ffff99"/>
                        </a:gs>
                      </a:gsLst>
                      <a:lin ang="13500000"/>
                    </a:gradFill>
                  </a:tcPr>
                </a:tc>
              </a:tr>
              <a:tr h="70380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Northeast Analyst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efeb3"/>
                        </a:gs>
                        <a:gs pos="100000">
                          <a:srgbClr val="ffff99"/>
                        </a:gs>
                      </a:gsLst>
                      <a:lin ang="13500000"/>
                    </a:gra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Jennifer Stewart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efeb3"/>
                        </a:gs>
                        <a:gs pos="100000">
                          <a:srgbClr val="ffff99"/>
                        </a:gs>
                      </a:gsLst>
                      <a:lin ang="13500000"/>
                    </a:gra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(713)853-9700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efeb3"/>
                        </a:gs>
                        <a:gs pos="100000">
                          <a:srgbClr val="ffff99"/>
                        </a:gs>
                      </a:gsLst>
                      <a:lin ang="13500000"/>
                    </a:gra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"/>
          <p:cNvSpPr/>
          <p:nvPr/>
        </p:nvSpPr>
        <p:spPr>
          <a:xfrm>
            <a:off x="762120" y="2057400"/>
            <a:ext cx="7772400" cy="1676520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100000">
                <a:srgbClr val="3333cc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" name=""/>
          <p:cNvSpPr/>
          <p:nvPr/>
        </p:nvSpPr>
        <p:spPr>
          <a:xfrm>
            <a:off x="914400" y="2209680"/>
            <a:ext cx="7467480" cy="13716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rgbClr val="ffffff"/>
              </a:gs>
              <a:gs pos="100000">
                <a:srgbClr val="ccccff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" name=""/>
          <p:cNvSpPr/>
          <p:nvPr/>
        </p:nvSpPr>
        <p:spPr>
          <a:xfrm>
            <a:off x="533520" y="2666880"/>
            <a:ext cx="81532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" name=""/>
          <p:cNvSpPr/>
          <p:nvPr/>
        </p:nvSpPr>
        <p:spPr>
          <a:xfrm>
            <a:off x="2209680" y="2362320"/>
            <a:ext cx="495324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Developing a Risk Management Program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75" name="fullcolorlogo" descr="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8381880" y="6019920"/>
            <a:ext cx="628920" cy="663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Developing a Risk Management Program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/>
          </p:nvPr>
        </p:nvSpPr>
        <p:spPr>
          <a:xfrm>
            <a:off x="609120" y="1828800"/>
            <a:ext cx="807732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Determine Objectives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Lock in margins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Meet budget and earnings expectations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Increase financial flexibility/ lower cost of capital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Develop growth strategy with price certainty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Ensure financial health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Disaster Insurance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Equalize cash flows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Reduce rate payer exposure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Increase stock price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Capture existing imbedded optionality in contract to maximize value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Secure at better than 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/>
          </p:nvPr>
        </p:nvSpPr>
        <p:spPr>
          <a:xfrm>
            <a:off x="609120" y="1828800"/>
            <a:ext cx="769644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90000"/>
              </a:lnSpc>
              <a:spcBef>
                <a:spcPts val="499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Quantify Exposure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51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Analyze existing portfolio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Load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Generation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IPP contracts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Other supply contracts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Financial hedges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Other hedges (pump storage, TCCs, Fuel Adjustment Clause)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Other risks (Unit outage exposures, sensitivity to weather)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51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Analyze exposure characteristics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Price exposure passed through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Political risk threshold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Shape of exposed profile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Elasticity:  impacts of a price increase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Risk of individual price spikes or average price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0">
              <a:lnSpc>
                <a:spcPct val="90000"/>
              </a:lnSpc>
              <a:spcBef>
                <a:spcPts val="400"/>
              </a:spcBef>
              <a:buNone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0">
              <a:lnSpc>
                <a:spcPct val="90000"/>
              </a:lnSpc>
              <a:spcBef>
                <a:spcPts val="400"/>
              </a:spcBef>
              <a:buNone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Developing a Risk Management Program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/>
          </p:nvPr>
        </p:nvSpPr>
        <p:spPr>
          <a:xfrm>
            <a:off x="533160" y="1828800"/>
            <a:ext cx="800100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90000"/>
              </a:lnSpc>
              <a:spcBef>
                <a:spcPts val="499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Assess Management’s Risk Tolerance and Style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51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Percentage to hedge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51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Risks to hold to keep prices low (basis, ICAP, shape)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51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Threshold levels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51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Risk appetite/view of selling optionality to reduce prices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51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Importance of maintaining benefit in a low price environment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51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Sophistication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499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Determine Implied view of market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51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Up, down, or neutral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451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Understand Available Instruments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–                                                    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(See product descriptions)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51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Swaps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51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51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Combinations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lnSpc>
                <a:spcPct val="90000"/>
              </a:lnSpc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90000"/>
              </a:lnSpc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Developing a Risk Management Program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Developing a Risk Management Program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" name=""/>
          <p:cNvSpPr/>
          <p:nvPr/>
        </p:nvSpPr>
        <p:spPr>
          <a:xfrm>
            <a:off x="304920" y="1952640"/>
            <a:ext cx="8610480" cy="109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499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Understand Available Instruments (cont.)-- </a:t>
            </a: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SWAP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33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Hedge Payout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</a:t>
            </a: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Hedge Performance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84" name=""/>
          <p:cNvGraphicFramePr/>
          <p:nvPr/>
        </p:nvGraphicFramePr>
        <p:xfrm>
          <a:off x="685800" y="2819520"/>
          <a:ext cx="4572000" cy="38098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48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85800" y="2819520"/>
                    <a:ext cx="4572000" cy="3809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86" name=""/>
          <p:cNvSpPr/>
          <p:nvPr/>
        </p:nvSpPr>
        <p:spPr>
          <a:xfrm>
            <a:off x="1143000" y="4724280"/>
            <a:ext cx="3886200" cy="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7" name=""/>
          <p:cNvSpPr/>
          <p:nvPr/>
        </p:nvSpPr>
        <p:spPr>
          <a:xfrm>
            <a:off x="1828800" y="6095880"/>
            <a:ext cx="2209680" cy="3074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Market           Swap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8" name=""/>
          <p:cNvSpPr/>
          <p:nvPr/>
        </p:nvSpPr>
        <p:spPr>
          <a:xfrm>
            <a:off x="1905120" y="6248520"/>
            <a:ext cx="304560" cy="0"/>
          </a:xfrm>
          <a:prstGeom prst="line">
            <a:avLst/>
          </a:prstGeom>
          <a:ln w="38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" name=""/>
          <p:cNvSpPr/>
          <p:nvPr/>
        </p:nvSpPr>
        <p:spPr>
          <a:xfrm>
            <a:off x="2971800" y="6248520"/>
            <a:ext cx="304920" cy="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" name=""/>
          <p:cNvSpPr/>
          <p:nvPr/>
        </p:nvSpPr>
        <p:spPr>
          <a:xfrm>
            <a:off x="3200400" y="3657600"/>
            <a:ext cx="1295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pays LSE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1" name=""/>
          <p:cNvSpPr/>
          <p:nvPr/>
        </p:nvSpPr>
        <p:spPr>
          <a:xfrm>
            <a:off x="1981080" y="5410080"/>
            <a:ext cx="1524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LSE  pays Enron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" name=""/>
          <p:cNvSpPr/>
          <p:nvPr/>
        </p:nvSpPr>
        <p:spPr>
          <a:xfrm flipH="1" flipV="1">
            <a:off x="1447920" y="4876560"/>
            <a:ext cx="457200" cy="68580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3" name=""/>
          <p:cNvSpPr/>
          <p:nvPr/>
        </p:nvSpPr>
        <p:spPr>
          <a:xfrm>
            <a:off x="3657600" y="3962520"/>
            <a:ext cx="533520" cy="6094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94" name=""/>
          <p:cNvGraphicFramePr/>
          <p:nvPr/>
        </p:nvGraphicFramePr>
        <p:xfrm>
          <a:off x="5638680" y="2895480"/>
          <a:ext cx="3200400" cy="2900520"/>
        </p:xfrm>
        <a:graphic>
          <a:graphicData uri="http://schemas.openxmlformats.org/drawingml/2006/table">
            <a:tbl>
              <a:tblPr/>
              <a:tblGrid>
                <a:gridCol w="1676520"/>
                <a:gridCol w="304920"/>
                <a:gridCol w="304560"/>
                <a:gridCol w="304920"/>
                <a:gridCol w="304920"/>
                <a:gridCol w="304560"/>
              </a:tblGrid>
              <a:tr h="3988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Market View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5"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3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Inferior      Superior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988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Very Bullish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</a:tr>
              <a:tr h="3988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Bullish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384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Neutral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88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Bearish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3344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Very Bearish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330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Volatile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Developing a Risk Management Program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96" name=""/>
          <p:cNvGraphicFramePr/>
          <p:nvPr/>
        </p:nvGraphicFramePr>
        <p:xfrm>
          <a:off x="609480" y="2590920"/>
          <a:ext cx="4572000" cy="38098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49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09480" y="2590920"/>
                    <a:ext cx="4572000" cy="3809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98" name=""/>
          <p:cNvSpPr/>
          <p:nvPr/>
        </p:nvSpPr>
        <p:spPr>
          <a:xfrm>
            <a:off x="2286000" y="4724280"/>
            <a:ext cx="2743200" cy="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9" name=""/>
          <p:cNvSpPr/>
          <p:nvPr/>
        </p:nvSpPr>
        <p:spPr>
          <a:xfrm flipV="1">
            <a:off x="1143000" y="4724280"/>
            <a:ext cx="1143000" cy="53352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0" name=""/>
          <p:cNvSpPr/>
          <p:nvPr/>
        </p:nvSpPr>
        <p:spPr>
          <a:xfrm>
            <a:off x="1828800" y="5943600"/>
            <a:ext cx="2209680" cy="3074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Market           Cap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1" name=""/>
          <p:cNvSpPr/>
          <p:nvPr/>
        </p:nvSpPr>
        <p:spPr>
          <a:xfrm>
            <a:off x="1905120" y="6095880"/>
            <a:ext cx="304560" cy="0"/>
          </a:xfrm>
          <a:prstGeom prst="line">
            <a:avLst/>
          </a:prstGeom>
          <a:ln w="38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2" name=""/>
          <p:cNvSpPr/>
          <p:nvPr/>
        </p:nvSpPr>
        <p:spPr>
          <a:xfrm>
            <a:off x="2971800" y="6095880"/>
            <a:ext cx="304920" cy="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3" name=""/>
          <p:cNvSpPr/>
          <p:nvPr/>
        </p:nvSpPr>
        <p:spPr>
          <a:xfrm>
            <a:off x="2819520" y="3505320"/>
            <a:ext cx="1295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pays LSE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4" name=""/>
          <p:cNvSpPr/>
          <p:nvPr/>
        </p:nvSpPr>
        <p:spPr>
          <a:xfrm>
            <a:off x="2125800" y="5257800"/>
            <a:ext cx="1912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LSE  pays Market Price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5" name=""/>
          <p:cNvSpPr/>
          <p:nvPr/>
        </p:nvSpPr>
        <p:spPr>
          <a:xfrm flipH="1" flipV="1">
            <a:off x="1980720" y="4952520"/>
            <a:ext cx="381240" cy="2286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6" name=""/>
          <p:cNvSpPr/>
          <p:nvPr/>
        </p:nvSpPr>
        <p:spPr>
          <a:xfrm>
            <a:off x="3200400" y="3809880"/>
            <a:ext cx="533520" cy="7621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07" name=""/>
          <p:cNvGraphicFramePr/>
          <p:nvPr/>
        </p:nvGraphicFramePr>
        <p:xfrm>
          <a:off x="5562720" y="2895480"/>
          <a:ext cx="3201840" cy="2900520"/>
        </p:xfrm>
        <a:graphic>
          <a:graphicData uri="http://schemas.openxmlformats.org/drawingml/2006/table">
            <a:tbl>
              <a:tblPr/>
              <a:tblGrid>
                <a:gridCol w="1676160"/>
                <a:gridCol w="304920"/>
                <a:gridCol w="304920"/>
                <a:gridCol w="304560"/>
                <a:gridCol w="304920"/>
                <a:gridCol w="306360"/>
              </a:tblGrid>
              <a:tr h="3988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Market View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5"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3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Inferior      Superior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988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Very Bullish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</a:tr>
              <a:tr h="3988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Bullish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384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Neutral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88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Bearish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3344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Very Bearish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330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Volatile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ff33cc"/>
                    </a:solidFill>
                  </a:tcPr>
                </a:tc>
              </a:tr>
            </a:tbl>
          </a:graphicData>
        </a:graphic>
      </p:graphicFrame>
      <p:sp>
        <p:nvSpPr>
          <p:cNvPr id="508" name=""/>
          <p:cNvSpPr/>
          <p:nvPr/>
        </p:nvSpPr>
        <p:spPr>
          <a:xfrm>
            <a:off x="304920" y="1752480"/>
            <a:ext cx="8610480" cy="109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499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Understand Available Instruments (cont.)-- </a:t>
            </a: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CAP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33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Hedge Payout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</a:t>
            </a: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Hedge Performance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Developing a Risk Management Program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10" name=""/>
          <p:cNvGraphicFramePr/>
          <p:nvPr/>
        </p:nvGraphicFramePr>
        <p:xfrm>
          <a:off x="609480" y="2590920"/>
          <a:ext cx="4572000" cy="38098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51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09480" y="2590920"/>
                    <a:ext cx="4572000" cy="3809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12" name=""/>
          <p:cNvSpPr/>
          <p:nvPr/>
        </p:nvSpPr>
        <p:spPr>
          <a:xfrm>
            <a:off x="1143000" y="4724280"/>
            <a:ext cx="1143000" cy="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3" name=""/>
          <p:cNvSpPr/>
          <p:nvPr/>
        </p:nvSpPr>
        <p:spPr>
          <a:xfrm>
            <a:off x="3505320" y="4191120"/>
            <a:ext cx="1523880" cy="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4" name=""/>
          <p:cNvSpPr/>
          <p:nvPr/>
        </p:nvSpPr>
        <p:spPr>
          <a:xfrm flipV="1">
            <a:off x="2286000" y="4190760"/>
            <a:ext cx="1219320" cy="53316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5" name=""/>
          <p:cNvSpPr/>
          <p:nvPr/>
        </p:nvSpPr>
        <p:spPr>
          <a:xfrm>
            <a:off x="1828800" y="6095880"/>
            <a:ext cx="2209680" cy="3074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Market           Collar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6" name=""/>
          <p:cNvSpPr/>
          <p:nvPr/>
        </p:nvSpPr>
        <p:spPr>
          <a:xfrm>
            <a:off x="1905120" y="6248520"/>
            <a:ext cx="304560" cy="0"/>
          </a:xfrm>
          <a:prstGeom prst="line">
            <a:avLst/>
          </a:prstGeom>
          <a:ln w="38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7" name=""/>
          <p:cNvSpPr/>
          <p:nvPr/>
        </p:nvSpPr>
        <p:spPr>
          <a:xfrm>
            <a:off x="2971800" y="6248520"/>
            <a:ext cx="304920" cy="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8" name=""/>
          <p:cNvSpPr/>
          <p:nvPr/>
        </p:nvSpPr>
        <p:spPr>
          <a:xfrm>
            <a:off x="2819520" y="3505320"/>
            <a:ext cx="1371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pays LSE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9" name=""/>
          <p:cNvSpPr/>
          <p:nvPr/>
        </p:nvSpPr>
        <p:spPr>
          <a:xfrm>
            <a:off x="1447920" y="5181480"/>
            <a:ext cx="1371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LSE  pays Enron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0" name=""/>
          <p:cNvSpPr/>
          <p:nvPr/>
        </p:nvSpPr>
        <p:spPr>
          <a:xfrm>
            <a:off x="2819520" y="4876920"/>
            <a:ext cx="2350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LSE  pays Market Price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1" name=""/>
          <p:cNvSpPr/>
          <p:nvPr/>
        </p:nvSpPr>
        <p:spPr>
          <a:xfrm flipH="1" flipV="1">
            <a:off x="1447920" y="4800600"/>
            <a:ext cx="457200" cy="3808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2" name=""/>
          <p:cNvSpPr/>
          <p:nvPr/>
        </p:nvSpPr>
        <p:spPr>
          <a:xfrm flipH="1" flipV="1">
            <a:off x="3048120" y="4419720"/>
            <a:ext cx="457200" cy="4572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3" name=""/>
          <p:cNvSpPr/>
          <p:nvPr/>
        </p:nvSpPr>
        <p:spPr>
          <a:xfrm>
            <a:off x="3809880" y="3733920"/>
            <a:ext cx="838440" cy="3045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24" name=""/>
          <p:cNvGraphicFramePr/>
          <p:nvPr/>
        </p:nvGraphicFramePr>
        <p:xfrm>
          <a:off x="5486400" y="2895480"/>
          <a:ext cx="3276720" cy="2900520"/>
        </p:xfrm>
        <a:graphic>
          <a:graphicData uri="http://schemas.openxmlformats.org/drawingml/2006/table">
            <a:tbl>
              <a:tblPr/>
              <a:tblGrid>
                <a:gridCol w="1752480"/>
                <a:gridCol w="304920"/>
                <a:gridCol w="304920"/>
                <a:gridCol w="304560"/>
                <a:gridCol w="304920"/>
                <a:gridCol w="304920"/>
              </a:tblGrid>
              <a:tr h="3988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Market View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5"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3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Inferior    Superior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988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Very Bullish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88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Bullish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3333cc"/>
                    </a:solidFill>
                  </a:tcPr>
                </a:tc>
              </a:tr>
              <a:tr h="4384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Neutral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88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Bearish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3344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Very Bearish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330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Volatile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5" name=""/>
          <p:cNvSpPr/>
          <p:nvPr/>
        </p:nvSpPr>
        <p:spPr>
          <a:xfrm>
            <a:off x="304920" y="1752480"/>
            <a:ext cx="8610480" cy="109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499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Understand Available Instruments (cont.)-- </a:t>
            </a: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COLLAR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33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Hedge Payout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</a:t>
            </a: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Hedge Performance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Developing a Risk Management Program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27" name=""/>
          <p:cNvGraphicFramePr/>
          <p:nvPr/>
        </p:nvGraphicFramePr>
        <p:xfrm>
          <a:off x="609480" y="2590920"/>
          <a:ext cx="4572000" cy="38098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52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09480" y="2590920"/>
                    <a:ext cx="4572000" cy="3809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29" name=""/>
          <p:cNvSpPr/>
          <p:nvPr/>
        </p:nvSpPr>
        <p:spPr>
          <a:xfrm>
            <a:off x="2819520" y="4495680"/>
            <a:ext cx="2209680" cy="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0" name=""/>
          <p:cNvSpPr/>
          <p:nvPr/>
        </p:nvSpPr>
        <p:spPr>
          <a:xfrm flipH="1">
            <a:off x="1142640" y="4495680"/>
            <a:ext cx="1676520" cy="38124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1" name=""/>
          <p:cNvSpPr/>
          <p:nvPr/>
        </p:nvSpPr>
        <p:spPr>
          <a:xfrm>
            <a:off x="1447920" y="5943600"/>
            <a:ext cx="3124080" cy="3074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Market           50% Participating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2" name=""/>
          <p:cNvSpPr/>
          <p:nvPr/>
        </p:nvSpPr>
        <p:spPr>
          <a:xfrm>
            <a:off x="1523880" y="6095880"/>
            <a:ext cx="304920" cy="0"/>
          </a:xfrm>
          <a:prstGeom prst="line">
            <a:avLst/>
          </a:prstGeom>
          <a:ln w="38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3" name=""/>
          <p:cNvSpPr/>
          <p:nvPr/>
        </p:nvSpPr>
        <p:spPr>
          <a:xfrm>
            <a:off x="2590920" y="6095880"/>
            <a:ext cx="304560" cy="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4" name=""/>
          <p:cNvSpPr/>
          <p:nvPr/>
        </p:nvSpPr>
        <p:spPr>
          <a:xfrm>
            <a:off x="3581280" y="4952880"/>
            <a:ext cx="1395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pays LSE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5" name=""/>
          <p:cNvSpPr/>
          <p:nvPr/>
        </p:nvSpPr>
        <p:spPr>
          <a:xfrm>
            <a:off x="1219320" y="3505320"/>
            <a:ext cx="2590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LSE  pays Enron  (effectively shares in 50% of benefit below strike)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6" name=""/>
          <p:cNvSpPr/>
          <p:nvPr/>
        </p:nvSpPr>
        <p:spPr>
          <a:xfrm>
            <a:off x="1676520" y="4038480"/>
            <a:ext cx="152280" cy="8384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7" name=""/>
          <p:cNvSpPr/>
          <p:nvPr/>
        </p:nvSpPr>
        <p:spPr>
          <a:xfrm flipV="1">
            <a:off x="4267080" y="4267080"/>
            <a:ext cx="0" cy="5335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38" name=""/>
          <p:cNvGraphicFramePr/>
          <p:nvPr/>
        </p:nvGraphicFramePr>
        <p:xfrm>
          <a:off x="5486400" y="2895480"/>
          <a:ext cx="3200400" cy="2900520"/>
        </p:xfrm>
        <a:graphic>
          <a:graphicData uri="http://schemas.openxmlformats.org/drawingml/2006/table">
            <a:tbl>
              <a:tblPr/>
              <a:tblGrid>
                <a:gridCol w="1676520"/>
                <a:gridCol w="304560"/>
                <a:gridCol w="300240"/>
                <a:gridCol w="309600"/>
                <a:gridCol w="304560"/>
                <a:gridCol w="304920"/>
              </a:tblGrid>
              <a:tr h="3988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Market View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5"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3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Inferior      Superior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988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Very Bullish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88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Bullish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384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Neutral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88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Bearish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3344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Very Bearish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330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Volatile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39" name=""/>
          <p:cNvSpPr/>
          <p:nvPr/>
        </p:nvSpPr>
        <p:spPr>
          <a:xfrm>
            <a:off x="304920" y="1752480"/>
            <a:ext cx="8610480" cy="109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499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Understand Available Instruments (cont.)– </a:t>
            </a: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50% PART SWAP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33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Hedge Payout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</a:t>
            </a: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Hedge Performance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/>
          </p:nvPr>
        </p:nvSpPr>
        <p:spPr>
          <a:xfrm>
            <a:off x="609480" y="1828800"/>
            <a:ext cx="784872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Determine Customized Strategy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550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Swap Program:  exclusively use swaps, increasing lock in commodity price as it falls (with upper threshold)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550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Options Program:  exclusively employ options, maintain upside potential, pay upfront fee as in insurance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550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Portfolio Program:  i.e. diversify products in strategy to obtain optimal performance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550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Active Hedging Program:  monitor market and make continuous adjustments to maximize performance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1" name="PlaceHolder 2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Developing a Risk Management Program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Developing a Risk Management Program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3" name="PlaceHolder 2"/>
          <p:cNvSpPr>
            <a:spLocks noGrp="1"/>
          </p:cNvSpPr>
          <p:nvPr>
            <p:ph/>
          </p:nvPr>
        </p:nvSpPr>
        <p:spPr>
          <a:xfrm>
            <a:off x="609120" y="1828440"/>
            <a:ext cx="487692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Match objectives to strategy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44" name=""/>
          <p:cNvGraphicFramePr/>
          <p:nvPr/>
        </p:nvGraphicFramePr>
        <p:xfrm>
          <a:off x="990720" y="2590920"/>
          <a:ext cx="7315200" cy="3336840"/>
        </p:xfrm>
        <a:graphic>
          <a:graphicData uri="http://schemas.openxmlformats.org/drawingml/2006/table">
            <a:tbl>
              <a:tblPr/>
              <a:tblGrid>
                <a:gridCol w="3701880"/>
                <a:gridCol w="3613320"/>
              </a:tblGrid>
              <a:tr h="68004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Times New Roman"/>
                        </a:rPr>
                        <a:t>Hedging Objective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Times New Roman"/>
                        </a:rPr>
                        <a:t>Strategy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/>
                    </a:gradFill>
                  </a:tcPr>
                </a:tc>
              </a:tr>
              <a:tr h="66132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Disaster Protection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9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Buy Calls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9"/>
                    </a:solidFill>
                  </a:tcPr>
                </a:tc>
              </a:tr>
              <a:tr h="63756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Cash flow Smoothing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9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Buy Collar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9"/>
                    </a:solidFill>
                  </a:tcPr>
                </a:tc>
              </a:tr>
              <a:tr h="70380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Hedge Gain Maximization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9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Various Combinations of Derivatives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9"/>
                    </a:solidFill>
                  </a:tcPr>
                </a:tc>
              </a:tr>
              <a:tr h="65412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Strategic or Project Hedge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9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Buy Long Term Swap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9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Discussion Highlights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828800"/>
            <a:ext cx="784872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at a Glance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Recent Influential Events-- California Crisis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Hedging Volatility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Developing a Risk Management Program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Developing an Execution Strategy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"/>
          <p:cNvSpPr/>
          <p:nvPr/>
        </p:nvSpPr>
        <p:spPr>
          <a:xfrm>
            <a:off x="1295280" y="3200400"/>
            <a:ext cx="73152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b2b2b2"/>
                </a:solidFill>
                <a:effectLst/>
                <a:uFillTx/>
                <a:latin typeface="Times New Roman"/>
              </a:rPr>
              <a:t>This page intentionally left blank.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6" name=""/>
          <p:cNvGraphicFramePr/>
          <p:nvPr/>
        </p:nvGraphicFramePr>
        <p:xfrm>
          <a:off x="990720" y="2895480"/>
          <a:ext cx="6364080" cy="37339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54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90720" y="2895480"/>
                    <a:ext cx="6364080" cy="3733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48" name=""/>
          <p:cNvSpPr/>
          <p:nvPr/>
        </p:nvSpPr>
        <p:spPr>
          <a:xfrm>
            <a:off x="7467480" y="3886200"/>
            <a:ext cx="1524240" cy="19810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9" name=""/>
          <p:cNvSpPr/>
          <p:nvPr/>
        </p:nvSpPr>
        <p:spPr>
          <a:xfrm>
            <a:off x="7543800" y="3886200"/>
            <a:ext cx="1447920" cy="180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*Data represents the 1999 average and peak summer loads on weekdays in May-  Sept.. from 8 a.m. until 11 p.m.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0" name=""/>
          <p:cNvSpPr/>
          <p:nvPr/>
        </p:nvSpPr>
        <p:spPr>
          <a:xfrm>
            <a:off x="1219320" y="3048120"/>
            <a:ext cx="5715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Typical Seasonal Summer Load Profile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Developing a Risk Management Program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2" name=""/>
          <p:cNvSpPr/>
          <p:nvPr/>
        </p:nvSpPr>
        <p:spPr>
          <a:xfrm>
            <a:off x="609480" y="1676520"/>
            <a:ext cx="6629400" cy="99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spcBef>
                <a:spcPts val="601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Match strategy to exposure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550"/>
              </a:spcBef>
              <a:buClr>
                <a:srgbClr val="ff0000"/>
              </a:buClr>
              <a:buFont typeface="Times New Roman"/>
              <a:buChar char="—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Load Profile/Shape Management:  Seasonal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"/>
          <p:cNvSpPr/>
          <p:nvPr/>
        </p:nvSpPr>
        <p:spPr>
          <a:xfrm>
            <a:off x="5410080" y="1676520"/>
            <a:ext cx="2590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0000"/>
                </a:solidFill>
                <a:effectLst/>
                <a:uFillTx/>
                <a:latin typeface="Times New Roman"/>
              </a:rPr>
              <a:t>Solution:  Swap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4" name=""/>
          <p:cNvSpPr/>
          <p:nvPr/>
        </p:nvSpPr>
        <p:spPr>
          <a:xfrm>
            <a:off x="1979640" y="5029200"/>
            <a:ext cx="990720" cy="609480"/>
          </a:xfrm>
          <a:prstGeom prst="rect">
            <a:avLst/>
          </a:prstGeom>
          <a:blipFill rotWithShape="0">
            <a:blip r:embed="rId1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5" name=""/>
          <p:cNvSpPr/>
          <p:nvPr/>
        </p:nvSpPr>
        <p:spPr>
          <a:xfrm>
            <a:off x="2970360" y="4648320"/>
            <a:ext cx="914400" cy="990360"/>
          </a:xfrm>
          <a:prstGeom prst="rect">
            <a:avLst/>
          </a:prstGeom>
          <a:blipFill rotWithShape="0">
            <a:blip r:embed="rId2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6" name=""/>
          <p:cNvSpPr/>
          <p:nvPr/>
        </p:nvSpPr>
        <p:spPr>
          <a:xfrm>
            <a:off x="3884760" y="4419720"/>
            <a:ext cx="914400" cy="1218960"/>
          </a:xfrm>
          <a:prstGeom prst="rect">
            <a:avLst/>
          </a:prstGeom>
          <a:blipFill rotWithShape="0">
            <a:blip r:embed="rId3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7" name=""/>
          <p:cNvSpPr/>
          <p:nvPr/>
        </p:nvSpPr>
        <p:spPr>
          <a:xfrm>
            <a:off x="4799160" y="4648320"/>
            <a:ext cx="914400" cy="990360"/>
          </a:xfrm>
          <a:prstGeom prst="rect">
            <a:avLst/>
          </a:prstGeom>
          <a:blipFill rotWithShape="0">
            <a:blip r:embed="rId4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8" name=""/>
          <p:cNvSpPr/>
          <p:nvPr/>
        </p:nvSpPr>
        <p:spPr>
          <a:xfrm>
            <a:off x="5715000" y="4876920"/>
            <a:ext cx="914400" cy="761760"/>
          </a:xfrm>
          <a:prstGeom prst="rect">
            <a:avLst/>
          </a:prstGeom>
          <a:blipFill rotWithShape="0">
            <a:blip r:embed="rId5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"/>
          <p:cNvSpPr/>
          <p:nvPr/>
        </p:nvSpPr>
        <p:spPr>
          <a:xfrm>
            <a:off x="1295280" y="3200400"/>
            <a:ext cx="73152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b2b2b2"/>
                </a:solidFill>
                <a:effectLst/>
                <a:uFillTx/>
                <a:latin typeface="Times New Roman"/>
              </a:rPr>
              <a:t>This page intentionally left blank.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"/>
          <p:cNvSpPr/>
          <p:nvPr/>
        </p:nvSpPr>
        <p:spPr>
          <a:xfrm>
            <a:off x="3657600" y="3657600"/>
            <a:ext cx="1828800" cy="9907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1" name=""/>
          <p:cNvSpPr/>
          <p:nvPr/>
        </p:nvSpPr>
        <p:spPr>
          <a:xfrm>
            <a:off x="3657600" y="5257800"/>
            <a:ext cx="1828800" cy="9907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2" name=""/>
          <p:cNvSpPr/>
          <p:nvPr/>
        </p:nvSpPr>
        <p:spPr>
          <a:xfrm>
            <a:off x="914400" y="3657600"/>
            <a:ext cx="1828800" cy="9907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3" name=""/>
          <p:cNvSpPr/>
          <p:nvPr/>
        </p:nvSpPr>
        <p:spPr>
          <a:xfrm>
            <a:off x="1066680" y="3886200"/>
            <a:ext cx="1295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Pool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4" name=""/>
          <p:cNvSpPr/>
          <p:nvPr/>
        </p:nvSpPr>
        <p:spPr>
          <a:xfrm>
            <a:off x="3505320" y="5486400"/>
            <a:ext cx="2133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Rate Payers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5" name=""/>
          <p:cNvSpPr/>
          <p:nvPr/>
        </p:nvSpPr>
        <p:spPr>
          <a:xfrm>
            <a:off x="2743200" y="4267080"/>
            <a:ext cx="91440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6" name=""/>
          <p:cNvSpPr/>
          <p:nvPr/>
        </p:nvSpPr>
        <p:spPr>
          <a:xfrm flipH="1">
            <a:off x="2743200" y="4038480"/>
            <a:ext cx="91440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7" name=""/>
          <p:cNvSpPr/>
          <p:nvPr/>
        </p:nvSpPr>
        <p:spPr>
          <a:xfrm flipV="1">
            <a:off x="4724280" y="4647960"/>
            <a:ext cx="0" cy="6094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8" name=""/>
          <p:cNvSpPr/>
          <p:nvPr/>
        </p:nvSpPr>
        <p:spPr>
          <a:xfrm>
            <a:off x="4440240" y="4648320"/>
            <a:ext cx="0" cy="6094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9" name=""/>
          <p:cNvSpPr/>
          <p:nvPr/>
        </p:nvSpPr>
        <p:spPr>
          <a:xfrm>
            <a:off x="3048120" y="4267080"/>
            <a:ext cx="4572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e-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0" name=""/>
          <p:cNvSpPr/>
          <p:nvPr/>
        </p:nvSpPr>
        <p:spPr>
          <a:xfrm>
            <a:off x="3048120" y="3657600"/>
            <a:ext cx="4572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1" name=""/>
          <p:cNvSpPr/>
          <p:nvPr/>
        </p:nvSpPr>
        <p:spPr>
          <a:xfrm>
            <a:off x="4724280" y="4800600"/>
            <a:ext cx="4572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2" name=""/>
          <p:cNvSpPr/>
          <p:nvPr/>
        </p:nvSpPr>
        <p:spPr>
          <a:xfrm>
            <a:off x="4114800" y="4800600"/>
            <a:ext cx="4572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e-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3" name=""/>
          <p:cNvSpPr/>
          <p:nvPr/>
        </p:nvSpPr>
        <p:spPr>
          <a:xfrm>
            <a:off x="304920" y="1676520"/>
            <a:ext cx="685800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Problem:  Load profile/Shape management (cont.)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Daily Load Shape &amp; Seasonal Load Shape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4" name=""/>
          <p:cNvSpPr/>
          <p:nvPr/>
        </p:nvSpPr>
        <p:spPr>
          <a:xfrm>
            <a:off x="4952880" y="4800600"/>
            <a:ext cx="16002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Fixed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5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Developing a Risk Management Program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6" name=""/>
          <p:cNvSpPr/>
          <p:nvPr/>
        </p:nvSpPr>
        <p:spPr>
          <a:xfrm>
            <a:off x="4038480" y="3886200"/>
            <a:ext cx="990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LSE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"/>
          <p:cNvSpPr/>
          <p:nvPr/>
        </p:nvSpPr>
        <p:spPr>
          <a:xfrm>
            <a:off x="685800" y="2819520"/>
            <a:ext cx="3962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0000"/>
                </a:solidFill>
                <a:effectLst/>
                <a:uFillTx/>
                <a:latin typeface="Times New Roman"/>
              </a:rPr>
              <a:t>Solution:  Swap (CFD)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8" name=""/>
          <p:cNvSpPr/>
          <p:nvPr/>
        </p:nvSpPr>
        <p:spPr>
          <a:xfrm>
            <a:off x="6400800" y="3657600"/>
            <a:ext cx="1828800" cy="9907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9" name=""/>
          <p:cNvSpPr/>
          <p:nvPr/>
        </p:nvSpPr>
        <p:spPr>
          <a:xfrm flipH="1">
            <a:off x="5486400" y="4038480"/>
            <a:ext cx="91440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0" name=""/>
          <p:cNvSpPr/>
          <p:nvPr/>
        </p:nvSpPr>
        <p:spPr>
          <a:xfrm>
            <a:off x="5562720" y="4267080"/>
            <a:ext cx="1066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Fixed $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1" name=""/>
          <p:cNvSpPr/>
          <p:nvPr/>
        </p:nvSpPr>
        <p:spPr>
          <a:xfrm>
            <a:off x="5791320" y="3657600"/>
            <a:ext cx="4572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2" name=""/>
          <p:cNvSpPr/>
          <p:nvPr/>
        </p:nvSpPr>
        <p:spPr>
          <a:xfrm>
            <a:off x="5486400" y="4267080"/>
            <a:ext cx="91440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83" name="fullcolorlogo" descr="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7010280" y="3809880"/>
            <a:ext cx="628920" cy="663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"/>
          <p:cNvSpPr/>
          <p:nvPr/>
        </p:nvSpPr>
        <p:spPr>
          <a:xfrm>
            <a:off x="1295280" y="3200400"/>
            <a:ext cx="73152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b2b2b2"/>
                </a:solidFill>
                <a:effectLst/>
                <a:uFillTx/>
                <a:latin typeface="Times New Roman"/>
              </a:rPr>
              <a:t>This page intentionally left blank.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5" name=""/>
          <p:cNvGraphicFramePr/>
          <p:nvPr/>
        </p:nvGraphicFramePr>
        <p:xfrm>
          <a:off x="990720" y="2819520"/>
          <a:ext cx="6373800" cy="38210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58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90720" y="2819520"/>
                    <a:ext cx="6373800" cy="3821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87" name=""/>
          <p:cNvSpPr/>
          <p:nvPr/>
        </p:nvSpPr>
        <p:spPr>
          <a:xfrm>
            <a:off x="304920" y="1676520"/>
            <a:ext cx="6324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8" name=""/>
          <p:cNvSpPr/>
          <p:nvPr/>
        </p:nvSpPr>
        <p:spPr>
          <a:xfrm>
            <a:off x="1143000" y="2895480"/>
            <a:ext cx="5715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Typical Daily Summer Load Profile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9" name=""/>
          <p:cNvSpPr/>
          <p:nvPr/>
        </p:nvSpPr>
        <p:spPr>
          <a:xfrm>
            <a:off x="7467480" y="4191120"/>
            <a:ext cx="1447920" cy="158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*Data represents the 1999 average and peak hourly loads on weekdays in July and Aug. from 8 a.m. until 11 p.m.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0" name=""/>
          <p:cNvSpPr/>
          <p:nvPr/>
        </p:nvSpPr>
        <p:spPr>
          <a:xfrm>
            <a:off x="7467480" y="4114800"/>
            <a:ext cx="1524240" cy="1752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1" name=""/>
          <p:cNvSpPr/>
          <p:nvPr/>
        </p:nvSpPr>
        <p:spPr>
          <a:xfrm>
            <a:off x="1981080" y="6248520"/>
            <a:ext cx="838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HOUR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2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Developing a Risk Management Program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3" name=""/>
          <p:cNvSpPr/>
          <p:nvPr/>
        </p:nvSpPr>
        <p:spPr>
          <a:xfrm>
            <a:off x="609480" y="1676520"/>
            <a:ext cx="7620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spcBef>
                <a:spcPts val="601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Match strategy to exposure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550"/>
              </a:spcBef>
              <a:buClr>
                <a:srgbClr val="ff0000"/>
              </a:buClr>
              <a:buFont typeface="Times New Roman"/>
              <a:buChar char="—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Load Profile/Shape Management:  Daily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"/>
          <p:cNvSpPr/>
          <p:nvPr/>
        </p:nvSpPr>
        <p:spPr>
          <a:xfrm>
            <a:off x="5241960" y="1676520"/>
            <a:ext cx="3902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0000"/>
                </a:solidFill>
                <a:effectLst/>
                <a:uFillTx/>
                <a:latin typeface="Times New Roman"/>
              </a:rPr>
              <a:t>Solution:  Swap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5" name=""/>
          <p:cNvSpPr/>
          <p:nvPr/>
        </p:nvSpPr>
        <p:spPr>
          <a:xfrm>
            <a:off x="1981080" y="4648320"/>
            <a:ext cx="5029200" cy="1371600"/>
          </a:xfrm>
          <a:prstGeom prst="rect">
            <a:avLst/>
          </a:prstGeom>
          <a:blipFill rotWithShape="0">
            <a:blip r:embed="rId1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"/>
          <p:cNvSpPr/>
          <p:nvPr/>
        </p:nvSpPr>
        <p:spPr>
          <a:xfrm>
            <a:off x="6670800" y="2666880"/>
            <a:ext cx="2473200" cy="2819520"/>
          </a:xfrm>
          <a:custGeom>
            <a:avLst/>
            <a:gdLst>
              <a:gd name="textAreaLeft" fmla="*/ 0 w 2473200"/>
              <a:gd name="textAreaRight" fmla="*/ 2473560 w 2473200"/>
              <a:gd name="textAreaTop" fmla="*/ 0 h 2819520"/>
              <a:gd name="textAreaBottom" fmla="*/ 2819880 h 28195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3d7b9a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7" name=""/>
          <p:cNvSpPr/>
          <p:nvPr/>
        </p:nvSpPr>
        <p:spPr>
          <a:xfrm>
            <a:off x="4876920" y="2666880"/>
            <a:ext cx="2590560" cy="2819520"/>
          </a:xfrm>
          <a:custGeom>
            <a:avLst/>
            <a:gdLst>
              <a:gd name="textAreaLeft" fmla="*/ 0 w 2590560"/>
              <a:gd name="textAreaRight" fmla="*/ 2590920 w 2590560"/>
              <a:gd name="textAreaTop" fmla="*/ 0 h 2819520"/>
              <a:gd name="textAreaBottom" fmla="*/ 2819880 h 28195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gradFill rotWithShape="0">
            <a:gsLst>
              <a:gs pos="0">
                <a:srgbClr val="ccccff"/>
              </a:gs>
              <a:gs pos="100000">
                <a:srgbClr val="ccecff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8" name=""/>
          <p:cNvSpPr/>
          <p:nvPr/>
        </p:nvSpPr>
        <p:spPr>
          <a:xfrm>
            <a:off x="3238560" y="2666880"/>
            <a:ext cx="2628720" cy="2819520"/>
          </a:xfrm>
          <a:custGeom>
            <a:avLst/>
            <a:gdLst>
              <a:gd name="textAreaLeft" fmla="*/ 0 w 2628720"/>
              <a:gd name="textAreaRight" fmla="*/ 2629080 w 2628720"/>
              <a:gd name="textAreaTop" fmla="*/ 0 h 2819520"/>
              <a:gd name="textAreaBottom" fmla="*/ 2819880 h 28195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gradFill rotWithShape="0">
            <a:gsLst>
              <a:gs pos="0">
                <a:srgbClr val="99ccff"/>
              </a:gs>
              <a:gs pos="100000">
                <a:srgbClr val="6081a1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9" name=""/>
          <p:cNvSpPr/>
          <p:nvPr/>
        </p:nvSpPr>
        <p:spPr>
          <a:xfrm>
            <a:off x="0" y="2666880"/>
            <a:ext cx="2492280" cy="2819520"/>
          </a:xfrm>
          <a:custGeom>
            <a:avLst/>
            <a:gdLst>
              <a:gd name="textAreaLeft" fmla="*/ 0 w 2492280"/>
              <a:gd name="textAreaRight" fmla="*/ 2492640 w 2492280"/>
              <a:gd name="textAreaTop" fmla="*/ 0 h 2819520"/>
              <a:gd name="textAreaBottom" fmla="*/ 2819880 h 28195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gradFill rotWithShape="0">
            <a:gsLst>
              <a:gs pos="0">
                <a:srgbClr val="79bcff"/>
              </a:gs>
              <a:gs pos="100000">
                <a:srgbClr val="67a1db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0" name=""/>
          <p:cNvSpPr/>
          <p:nvPr/>
        </p:nvSpPr>
        <p:spPr>
          <a:xfrm>
            <a:off x="1793880" y="2666880"/>
            <a:ext cx="2320920" cy="2819520"/>
          </a:xfrm>
          <a:custGeom>
            <a:avLst/>
            <a:gdLst>
              <a:gd name="textAreaLeft" fmla="*/ 0 w 2320920"/>
              <a:gd name="textAreaRight" fmla="*/ 2321280 w 2320920"/>
              <a:gd name="textAreaTop" fmla="*/ 0 h 2819520"/>
              <a:gd name="textAreaBottom" fmla="*/ 2819880 h 28195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gradFill rotWithShape="0">
            <a:gsLst>
              <a:gs pos="0">
                <a:srgbClr val="0099ff"/>
              </a:gs>
              <a:gs pos="100000">
                <a:srgbClr val="abdc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1" name=""/>
          <p:cNvSpPr/>
          <p:nvPr/>
        </p:nvSpPr>
        <p:spPr>
          <a:xfrm>
            <a:off x="-609480" y="3048120"/>
            <a:ext cx="2971800" cy="20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793800" indent="-793800">
              <a:spcBef>
                <a:spcPts val="1001"/>
              </a:spcBef>
              <a:tabLst>
                <a:tab algn="l" pos="0"/>
                <a:tab algn="l" pos="741240"/>
                <a:tab algn="l" pos="965160"/>
                <a:tab algn="l" pos="1084320"/>
                <a:tab algn="l" pos="1309680"/>
                <a:tab algn="l" pos="154764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1.  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Blocks of energy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Go long or short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“fringe” areas.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Swap coverage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based on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fixed quantity        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throughout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coverage period.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2" name=""/>
          <p:cNvSpPr/>
          <p:nvPr/>
        </p:nvSpPr>
        <p:spPr>
          <a:xfrm>
            <a:off x="7010280" y="3048120"/>
            <a:ext cx="1905120" cy="131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119160"/>
                <a:tab algn="l" pos="225360"/>
                <a:tab algn="l" pos="34452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5.  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Full Load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Following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: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Swap coverage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based on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actual usage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3" name=""/>
          <p:cNvSpPr/>
          <p:nvPr/>
        </p:nvSpPr>
        <p:spPr>
          <a:xfrm>
            <a:off x="1752480" y="3048120"/>
            <a:ext cx="2362320" cy="20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52560" indent="-52560">
              <a:spcBef>
                <a:spcPts val="1001"/>
              </a:spcBef>
              <a:tabLst>
                <a:tab algn="l" pos="0"/>
                <a:tab algn="l" pos="225360"/>
                <a:tab algn="l" pos="515880"/>
                <a:tab algn="l" pos="741240"/>
                <a:tab algn="l" pos="965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2.  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Load Growth       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Option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:  Fix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costs for given    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volumes, LSE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can increase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coverage at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anytime,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according to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contract terms.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4" name=""/>
          <p:cNvSpPr/>
          <p:nvPr/>
        </p:nvSpPr>
        <p:spPr>
          <a:xfrm>
            <a:off x="3886200" y="3048120"/>
            <a:ext cx="1981080" cy="20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225360"/>
                <a:tab algn="l" pos="519120"/>
                <a:tab algn="l" pos="1038240"/>
                <a:tab algn="l" pos="1557360"/>
                <a:tab algn="l" pos="2076480"/>
                <a:tab algn="l" pos="2595600"/>
                <a:tab algn="l" pos="3114720"/>
                <a:tab algn="l" pos="3633840"/>
                <a:tab algn="l" pos="4152960"/>
                <a:tab algn="l" pos="4672080"/>
                <a:tab algn="l" pos="5191200"/>
                <a:tab algn="l" pos="5710320"/>
                <a:tab algn="l" pos="6229440"/>
                <a:tab algn="l" pos="6748560"/>
                <a:tab algn="l" pos="7267680"/>
                <a:tab algn="l" pos="7786800"/>
                <a:tab algn="l" pos="8305920"/>
                <a:tab algn="l" pos="8825040"/>
                <a:tab algn="l" pos="9344160"/>
                <a:tab algn="l" pos="9863280"/>
                <a:tab algn="l" pos="10382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3.  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Fixed Profile  Coverage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:  Swap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coverage based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on fixed profiles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for on-peak and off-peak days and various temp. categories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5" name=""/>
          <p:cNvSpPr/>
          <p:nvPr/>
        </p:nvSpPr>
        <p:spPr>
          <a:xfrm>
            <a:off x="5486400" y="3048120"/>
            <a:ext cx="1752480" cy="20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171360"/>
                <a:tab algn="l" pos="290520"/>
                <a:tab algn="l" pos="396720"/>
                <a:tab algn="l" pos="5158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4.  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Flexible Shape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Profile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: Swap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coverage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based upon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self-shaping,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with minimum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percentage of peak applied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6" name=""/>
          <p:cNvSpPr/>
          <p:nvPr/>
        </p:nvSpPr>
        <p:spPr>
          <a:xfrm>
            <a:off x="495360" y="5715000"/>
            <a:ext cx="807732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Least expensive 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Most expensive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Highest Risk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Lowest Risk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7" name=""/>
          <p:cNvSpPr/>
          <p:nvPr/>
        </p:nvSpPr>
        <p:spPr>
          <a:xfrm>
            <a:off x="3543480" y="5943600"/>
            <a:ext cx="137160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8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Developing a Risk Management Program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9" name=""/>
          <p:cNvSpPr/>
          <p:nvPr/>
        </p:nvSpPr>
        <p:spPr>
          <a:xfrm>
            <a:off x="3581280" y="6553080"/>
            <a:ext cx="137160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0" name=""/>
          <p:cNvSpPr/>
          <p:nvPr/>
        </p:nvSpPr>
        <p:spPr>
          <a:xfrm>
            <a:off x="609480" y="1676520"/>
            <a:ext cx="7620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spcBef>
                <a:spcPts val="700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Match strategy to exposure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"/>
          <p:cNvSpPr/>
          <p:nvPr/>
        </p:nvSpPr>
        <p:spPr>
          <a:xfrm>
            <a:off x="762120" y="2057400"/>
            <a:ext cx="7772400" cy="1676520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100000">
                <a:srgbClr val="3333cc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/>
          <p:nvPr/>
        </p:nvSpPr>
        <p:spPr>
          <a:xfrm>
            <a:off x="914400" y="2209680"/>
            <a:ext cx="7467480" cy="13716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rgbClr val="ffffff"/>
              </a:gs>
              <a:gs pos="100000">
                <a:srgbClr val="ccccff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533520" y="2666880"/>
            <a:ext cx="81532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914400" y="2590920"/>
            <a:ext cx="75438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at a Glance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6" name="fullcolorlogo" descr="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8381880" y="6019920"/>
            <a:ext cx="628920" cy="663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PlaceHolder 1"/>
          <p:cNvSpPr>
            <a:spLocks noGrp="1"/>
          </p:cNvSpPr>
          <p:nvPr>
            <p:ph/>
          </p:nvPr>
        </p:nvSpPr>
        <p:spPr>
          <a:xfrm>
            <a:off x="609480" y="1828800"/>
            <a:ext cx="784872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Match strategy to exposure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550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Manage unhedged “shoulders”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550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Overhedge in those time frames of concern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550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Include some fixed profile or load following to minimize potential exposure in time of concern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550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Super peak swap 5x8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550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Cap (does not create second exposure if overhedged)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2" name="PlaceHolder 2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Developing a Risk Management Program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"/>
          <p:cNvSpPr/>
          <p:nvPr/>
        </p:nvSpPr>
        <p:spPr>
          <a:xfrm>
            <a:off x="1295280" y="3200400"/>
            <a:ext cx="73152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b2b2b2"/>
                </a:solidFill>
                <a:effectLst/>
                <a:uFillTx/>
                <a:latin typeface="Times New Roman"/>
              </a:rPr>
              <a:t>This page intentionally left blank.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"/>
          <p:cNvSpPr/>
          <p:nvPr/>
        </p:nvSpPr>
        <p:spPr>
          <a:xfrm>
            <a:off x="838080" y="4495680"/>
            <a:ext cx="99072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Disaster/ Political Threshold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615" name=""/>
          <p:cNvGraphicFramePr/>
          <p:nvPr/>
        </p:nvGraphicFramePr>
        <p:xfrm>
          <a:off x="1752480" y="3048120"/>
          <a:ext cx="5888160" cy="3200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1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752480" y="3048120"/>
                    <a:ext cx="5888160" cy="3200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17" name=""/>
          <p:cNvSpPr/>
          <p:nvPr/>
        </p:nvSpPr>
        <p:spPr>
          <a:xfrm>
            <a:off x="380880" y="1676520"/>
            <a:ext cx="853452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buClr>
                <a:srgbClr val="ff0000"/>
              </a:buClr>
              <a:buFont typeface="Times New Roman"/>
              <a:buChar char="—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Political Threshold &amp; Price Exposure Pass Through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buClr>
                <a:srgbClr val="ff0000"/>
              </a:buClr>
              <a:buFont typeface="Times New Roman"/>
              <a:buChar char="—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Disaster insurance, Take full advantage of low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8" name=""/>
          <p:cNvSpPr/>
          <p:nvPr/>
        </p:nvSpPr>
        <p:spPr>
          <a:xfrm>
            <a:off x="990720" y="5715000"/>
            <a:ext cx="9903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Market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9" name=""/>
          <p:cNvSpPr/>
          <p:nvPr/>
        </p:nvSpPr>
        <p:spPr>
          <a:xfrm>
            <a:off x="990720" y="3276720"/>
            <a:ext cx="9903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PRICE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0" name=""/>
          <p:cNvSpPr/>
          <p:nvPr/>
        </p:nvSpPr>
        <p:spPr>
          <a:xfrm>
            <a:off x="4495680" y="6172200"/>
            <a:ext cx="990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TIME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1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Developing a Risk Management Program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"/>
          <p:cNvSpPr/>
          <p:nvPr/>
        </p:nvSpPr>
        <p:spPr>
          <a:xfrm>
            <a:off x="7315200" y="4495680"/>
            <a:ext cx="11430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Times New Roman"/>
              </a:rPr>
              <a:t>Cap Strike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3" name=""/>
          <p:cNvSpPr/>
          <p:nvPr/>
        </p:nvSpPr>
        <p:spPr>
          <a:xfrm>
            <a:off x="1905120" y="4800600"/>
            <a:ext cx="5562360" cy="0"/>
          </a:xfrm>
          <a:prstGeom prst="line">
            <a:avLst/>
          </a:prstGeom>
          <a:ln cap="rnd" w="76320">
            <a:solidFill>
              <a:srgbClr val="ff00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4" name=""/>
          <p:cNvSpPr/>
          <p:nvPr/>
        </p:nvSpPr>
        <p:spPr>
          <a:xfrm>
            <a:off x="380880" y="2666880"/>
            <a:ext cx="4724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0000"/>
                </a:solidFill>
                <a:effectLst/>
                <a:uFillTx/>
                <a:latin typeface="Times New Roman"/>
              </a:rPr>
              <a:t>Solution:  Out of the money Cap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"/>
          <p:cNvSpPr/>
          <p:nvPr/>
        </p:nvSpPr>
        <p:spPr>
          <a:xfrm flipV="1">
            <a:off x="2133720" y="5181480"/>
            <a:ext cx="457200" cy="457200"/>
          </a:xfrm>
          <a:prstGeom prst="line">
            <a:avLst/>
          </a:prstGeom>
          <a:ln w="38160">
            <a:solidFill>
              <a:srgbClr val="ff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6" name=""/>
          <p:cNvSpPr/>
          <p:nvPr/>
        </p:nvSpPr>
        <p:spPr>
          <a:xfrm flipV="1">
            <a:off x="2590920" y="4571640"/>
            <a:ext cx="304560" cy="609480"/>
          </a:xfrm>
          <a:prstGeom prst="line">
            <a:avLst/>
          </a:prstGeom>
          <a:ln w="38160">
            <a:solidFill>
              <a:srgbClr val="ff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7" name=""/>
          <p:cNvSpPr/>
          <p:nvPr/>
        </p:nvSpPr>
        <p:spPr>
          <a:xfrm>
            <a:off x="2895480" y="4572000"/>
            <a:ext cx="533520" cy="0"/>
          </a:xfrm>
          <a:prstGeom prst="line">
            <a:avLst/>
          </a:prstGeom>
          <a:ln w="38160">
            <a:solidFill>
              <a:srgbClr val="ff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8" name=""/>
          <p:cNvSpPr/>
          <p:nvPr/>
        </p:nvSpPr>
        <p:spPr>
          <a:xfrm>
            <a:off x="3429000" y="4572000"/>
            <a:ext cx="228600" cy="914400"/>
          </a:xfrm>
          <a:prstGeom prst="line">
            <a:avLst/>
          </a:prstGeom>
          <a:ln w="38160">
            <a:solidFill>
              <a:srgbClr val="ff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9" name=""/>
          <p:cNvSpPr/>
          <p:nvPr/>
        </p:nvSpPr>
        <p:spPr>
          <a:xfrm flipV="1">
            <a:off x="3657600" y="4572000"/>
            <a:ext cx="457200" cy="914400"/>
          </a:xfrm>
          <a:prstGeom prst="line">
            <a:avLst/>
          </a:prstGeom>
          <a:ln w="38160">
            <a:solidFill>
              <a:srgbClr val="ff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0" name=""/>
          <p:cNvSpPr/>
          <p:nvPr/>
        </p:nvSpPr>
        <p:spPr>
          <a:xfrm>
            <a:off x="4114800" y="4572000"/>
            <a:ext cx="152280" cy="0"/>
          </a:xfrm>
          <a:prstGeom prst="line">
            <a:avLst/>
          </a:prstGeom>
          <a:ln w="38160">
            <a:solidFill>
              <a:srgbClr val="ff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1" name=""/>
          <p:cNvSpPr/>
          <p:nvPr/>
        </p:nvSpPr>
        <p:spPr>
          <a:xfrm>
            <a:off x="4267080" y="4572000"/>
            <a:ext cx="457200" cy="838080"/>
          </a:xfrm>
          <a:prstGeom prst="line">
            <a:avLst/>
          </a:prstGeom>
          <a:ln w="38160">
            <a:solidFill>
              <a:srgbClr val="ff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2" name=""/>
          <p:cNvSpPr/>
          <p:nvPr/>
        </p:nvSpPr>
        <p:spPr>
          <a:xfrm flipV="1">
            <a:off x="4724280" y="5257440"/>
            <a:ext cx="381240" cy="152280"/>
          </a:xfrm>
          <a:prstGeom prst="line">
            <a:avLst/>
          </a:prstGeom>
          <a:ln w="38160">
            <a:solidFill>
              <a:srgbClr val="ff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3" name=""/>
          <p:cNvSpPr/>
          <p:nvPr/>
        </p:nvSpPr>
        <p:spPr>
          <a:xfrm flipV="1">
            <a:off x="5105520" y="4647960"/>
            <a:ext cx="152280" cy="609480"/>
          </a:xfrm>
          <a:prstGeom prst="line">
            <a:avLst/>
          </a:prstGeom>
          <a:ln w="38160">
            <a:solidFill>
              <a:srgbClr val="ff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4" name=""/>
          <p:cNvSpPr/>
          <p:nvPr/>
        </p:nvSpPr>
        <p:spPr>
          <a:xfrm>
            <a:off x="5257800" y="4648320"/>
            <a:ext cx="838080" cy="0"/>
          </a:xfrm>
          <a:prstGeom prst="line">
            <a:avLst/>
          </a:prstGeom>
          <a:ln w="38160">
            <a:solidFill>
              <a:srgbClr val="ff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5" name=""/>
          <p:cNvSpPr/>
          <p:nvPr/>
        </p:nvSpPr>
        <p:spPr>
          <a:xfrm>
            <a:off x="6095880" y="4648320"/>
            <a:ext cx="152640" cy="609480"/>
          </a:xfrm>
          <a:prstGeom prst="line">
            <a:avLst/>
          </a:prstGeom>
          <a:ln w="38160">
            <a:solidFill>
              <a:srgbClr val="ff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6" name=""/>
          <p:cNvSpPr/>
          <p:nvPr/>
        </p:nvSpPr>
        <p:spPr>
          <a:xfrm flipV="1">
            <a:off x="6248520" y="4647960"/>
            <a:ext cx="457200" cy="609480"/>
          </a:xfrm>
          <a:prstGeom prst="line">
            <a:avLst/>
          </a:prstGeom>
          <a:ln w="38160">
            <a:solidFill>
              <a:srgbClr val="ff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7" name=""/>
          <p:cNvSpPr/>
          <p:nvPr/>
        </p:nvSpPr>
        <p:spPr>
          <a:xfrm>
            <a:off x="6705720" y="4648320"/>
            <a:ext cx="533160" cy="533160"/>
          </a:xfrm>
          <a:prstGeom prst="line">
            <a:avLst/>
          </a:prstGeom>
          <a:ln w="38160">
            <a:solidFill>
              <a:srgbClr val="ff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8" name=""/>
          <p:cNvSpPr/>
          <p:nvPr/>
        </p:nvSpPr>
        <p:spPr>
          <a:xfrm>
            <a:off x="7238880" y="5181480"/>
            <a:ext cx="14479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66ff"/>
                </a:solidFill>
                <a:effectLst/>
                <a:uFillTx/>
                <a:latin typeface="Times New Roman"/>
              </a:rPr>
              <a:t>Effective Price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9" name=""/>
          <p:cNvSpPr/>
          <p:nvPr/>
        </p:nvSpPr>
        <p:spPr>
          <a:xfrm>
            <a:off x="5257800" y="2666880"/>
            <a:ext cx="3657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8000"/>
                </a:solidFill>
                <a:effectLst/>
                <a:uFillTx/>
                <a:latin typeface="Times New Roman"/>
              </a:rPr>
              <a:t>Equals ‘Disaster Insurance’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"/>
          <p:cNvSpPr/>
          <p:nvPr/>
        </p:nvSpPr>
        <p:spPr>
          <a:xfrm>
            <a:off x="1295280" y="3200400"/>
            <a:ext cx="73152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b2b2b2"/>
                </a:solidFill>
                <a:effectLst/>
                <a:uFillTx/>
                <a:latin typeface="Times New Roman"/>
              </a:rPr>
              <a:t>This page intentionally left blank.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"/>
          <p:cNvSpPr/>
          <p:nvPr/>
        </p:nvSpPr>
        <p:spPr>
          <a:xfrm>
            <a:off x="380880" y="1676520"/>
            <a:ext cx="8763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Problem:  Political Threshold Price; Exposure Pass Through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2" name=""/>
          <p:cNvSpPr/>
          <p:nvPr/>
        </p:nvSpPr>
        <p:spPr>
          <a:xfrm>
            <a:off x="3657600" y="3657600"/>
            <a:ext cx="1828800" cy="9907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3" name=""/>
          <p:cNvSpPr/>
          <p:nvPr/>
        </p:nvSpPr>
        <p:spPr>
          <a:xfrm>
            <a:off x="3657600" y="5257800"/>
            <a:ext cx="1828800" cy="9907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4" name=""/>
          <p:cNvSpPr/>
          <p:nvPr/>
        </p:nvSpPr>
        <p:spPr>
          <a:xfrm>
            <a:off x="914400" y="3657600"/>
            <a:ext cx="1828800" cy="9907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" name=""/>
          <p:cNvSpPr/>
          <p:nvPr/>
        </p:nvSpPr>
        <p:spPr>
          <a:xfrm>
            <a:off x="1066680" y="3886200"/>
            <a:ext cx="1295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Pool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" name=""/>
          <p:cNvSpPr/>
          <p:nvPr/>
        </p:nvSpPr>
        <p:spPr>
          <a:xfrm>
            <a:off x="3505320" y="5486400"/>
            <a:ext cx="2133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Rate Payers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" name=""/>
          <p:cNvSpPr/>
          <p:nvPr/>
        </p:nvSpPr>
        <p:spPr>
          <a:xfrm>
            <a:off x="2743200" y="4267080"/>
            <a:ext cx="91440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" name=""/>
          <p:cNvSpPr/>
          <p:nvPr/>
        </p:nvSpPr>
        <p:spPr>
          <a:xfrm flipH="1">
            <a:off x="2743200" y="4038480"/>
            <a:ext cx="91440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" name=""/>
          <p:cNvSpPr/>
          <p:nvPr/>
        </p:nvSpPr>
        <p:spPr>
          <a:xfrm flipV="1">
            <a:off x="4648320" y="4647960"/>
            <a:ext cx="0" cy="6094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" name=""/>
          <p:cNvSpPr/>
          <p:nvPr/>
        </p:nvSpPr>
        <p:spPr>
          <a:xfrm>
            <a:off x="4495680" y="4648320"/>
            <a:ext cx="0" cy="6094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" name=""/>
          <p:cNvSpPr/>
          <p:nvPr/>
        </p:nvSpPr>
        <p:spPr>
          <a:xfrm>
            <a:off x="3048120" y="4267080"/>
            <a:ext cx="4572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e-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2" name=""/>
          <p:cNvSpPr/>
          <p:nvPr/>
        </p:nvSpPr>
        <p:spPr>
          <a:xfrm>
            <a:off x="3048120" y="3657600"/>
            <a:ext cx="4572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3" name=""/>
          <p:cNvSpPr/>
          <p:nvPr/>
        </p:nvSpPr>
        <p:spPr>
          <a:xfrm>
            <a:off x="4724280" y="4800600"/>
            <a:ext cx="4572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4" name=""/>
          <p:cNvSpPr/>
          <p:nvPr/>
        </p:nvSpPr>
        <p:spPr>
          <a:xfrm>
            <a:off x="4114800" y="4800600"/>
            <a:ext cx="4572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e-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5" name=""/>
          <p:cNvSpPr/>
          <p:nvPr/>
        </p:nvSpPr>
        <p:spPr>
          <a:xfrm>
            <a:off x="3733920" y="3886200"/>
            <a:ext cx="1676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6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Developing a Risk Management Program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"/>
          <p:cNvSpPr/>
          <p:nvPr/>
        </p:nvSpPr>
        <p:spPr>
          <a:xfrm>
            <a:off x="6400800" y="3657600"/>
            <a:ext cx="1828800" cy="9907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" name=""/>
          <p:cNvSpPr/>
          <p:nvPr/>
        </p:nvSpPr>
        <p:spPr>
          <a:xfrm flipH="1">
            <a:off x="5486400" y="4191120"/>
            <a:ext cx="91440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" name=""/>
          <p:cNvSpPr/>
          <p:nvPr/>
        </p:nvSpPr>
        <p:spPr>
          <a:xfrm>
            <a:off x="5486400" y="3124080"/>
            <a:ext cx="2514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Upfront fee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660" name=""/>
          <p:cNvCxnSpPr>
            <a:endCxn id="657" idx="0"/>
          </p:cNvCxnSpPr>
          <p:nvPr/>
        </p:nvCxnSpPr>
        <p:spPr>
          <a:xfrm flipH="1" rot="16200000">
            <a:off x="5942880" y="2286360"/>
            <a:ext cx="2160" cy="2743920"/>
          </a:xfrm>
          <a:prstGeom prst="curvedConnector5">
            <a:avLst>
              <a:gd name="adj1" fmla="val -14400000"/>
              <a:gd name="adj2" fmla="val 49993"/>
              <a:gd name="adj3" fmla="val -14400000"/>
            </a:avLst>
          </a:prstGeom>
          <a:ln w="9360">
            <a:solidFill>
              <a:srgbClr val="000000"/>
            </a:solidFill>
            <a:miter/>
            <a:tailEnd len="med" type="triangle" w="med"/>
          </a:ln>
        </p:spPr>
      </p:cxnSp>
      <p:sp>
        <p:nvSpPr>
          <p:cNvPr id="661" name=""/>
          <p:cNvSpPr/>
          <p:nvPr/>
        </p:nvSpPr>
        <p:spPr>
          <a:xfrm>
            <a:off x="5791320" y="4267080"/>
            <a:ext cx="4572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2" name=""/>
          <p:cNvSpPr/>
          <p:nvPr/>
        </p:nvSpPr>
        <p:spPr>
          <a:xfrm>
            <a:off x="228600" y="4876920"/>
            <a:ext cx="4038480" cy="178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*Premium Payment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-Optionality in other contracts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-Sell floor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-Cash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3" name=""/>
          <p:cNvSpPr/>
          <p:nvPr/>
        </p:nvSpPr>
        <p:spPr>
          <a:xfrm>
            <a:off x="609480" y="2209680"/>
            <a:ext cx="85345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0000"/>
                </a:solidFill>
                <a:effectLst/>
                <a:uFillTx/>
                <a:latin typeface="Times New Roman"/>
              </a:rPr>
              <a:t>Solution:  Cap.  Enron pays LSE when market exceeds specified strike price so cost is not passed on to customers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64" name="fullcolorlogo" descr="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7010280" y="3886200"/>
            <a:ext cx="628920" cy="663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"/>
          <p:cNvSpPr/>
          <p:nvPr/>
        </p:nvSpPr>
        <p:spPr>
          <a:xfrm>
            <a:off x="762120" y="2057400"/>
            <a:ext cx="7772400" cy="1676520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100000">
                <a:srgbClr val="3333cc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6" name=""/>
          <p:cNvSpPr/>
          <p:nvPr/>
        </p:nvSpPr>
        <p:spPr>
          <a:xfrm>
            <a:off x="914400" y="2209680"/>
            <a:ext cx="7467480" cy="13716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rgbClr val="ffffff"/>
              </a:gs>
              <a:gs pos="100000">
                <a:srgbClr val="ccccff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7" name=""/>
          <p:cNvSpPr/>
          <p:nvPr/>
        </p:nvSpPr>
        <p:spPr>
          <a:xfrm>
            <a:off x="533520" y="2666880"/>
            <a:ext cx="81532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8" name=""/>
          <p:cNvSpPr/>
          <p:nvPr/>
        </p:nvSpPr>
        <p:spPr>
          <a:xfrm>
            <a:off x="838080" y="2438280"/>
            <a:ext cx="75438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Developing an Execution Strategy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69" name="fullcolorlogo" descr="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8381880" y="6019920"/>
            <a:ext cx="628920" cy="663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Developing an Execution Strategy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1" name="PlaceHolder 2"/>
          <p:cNvSpPr>
            <a:spLocks noGrp="1"/>
          </p:cNvSpPr>
          <p:nvPr>
            <p:ph/>
          </p:nvPr>
        </p:nvSpPr>
        <p:spPr>
          <a:xfrm>
            <a:off x="609480" y="1828800"/>
            <a:ext cx="784872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Identify Market Difficulties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550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Illiquidity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Cannot execute large size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Cannot deal (even moderately) without moving market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NYISO price revisions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Limited financial products actively traded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550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Operational Risk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Unit trips not within control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0">
              <a:spcBef>
                <a:spcPts val="499"/>
              </a:spcBef>
              <a:buNone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"/>
          <p:cNvSpPr/>
          <p:nvPr/>
        </p:nvSpPr>
        <p:spPr>
          <a:xfrm>
            <a:off x="385920" y="4146480"/>
            <a:ext cx="8273880" cy="6224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757575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878040" y="2755800"/>
            <a:ext cx="7175520" cy="1603440"/>
          </a:xfrm>
          <a:prstGeom prst="flowChartExtract">
            <a:avLst/>
          </a:prstGeom>
          <a:gradFill rotWithShape="0">
            <a:gsLst>
              <a:gs pos="0">
                <a:srgbClr val="fefefe"/>
              </a:gs>
              <a:gs pos="100000">
                <a:srgbClr val="dddddd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9" name="ENE_C_WHI" descr=""/>
          <p:cNvPicPr/>
          <p:nvPr/>
        </p:nvPicPr>
        <p:blipFill>
          <a:blip r:embed="rId1"/>
          <a:stretch/>
        </p:blipFill>
        <p:spPr>
          <a:xfrm>
            <a:off x="3922560" y="1905120"/>
            <a:ext cx="1150920" cy="1155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" name=""/>
          <p:cNvSpPr/>
          <p:nvPr/>
        </p:nvSpPr>
        <p:spPr>
          <a:xfrm>
            <a:off x="7543800" y="4800600"/>
            <a:ext cx="1187280" cy="137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 useBgFill="1">
        <p:nvSpPr>
          <p:cNvPr id="41" name=""/>
          <p:cNvSpPr/>
          <p:nvPr/>
        </p:nvSpPr>
        <p:spPr>
          <a:xfrm>
            <a:off x="304920" y="5562720"/>
            <a:ext cx="1371600" cy="1066680"/>
          </a:xfrm>
          <a:prstGeom prst="roundRect">
            <a:avLst>
              <a:gd name="adj" fmla="val 16667"/>
            </a:avLst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Natural Gas Transportation and Electric 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 useBgFill="1">
        <p:nvSpPr>
          <p:cNvPr id="42" name=""/>
          <p:cNvSpPr/>
          <p:nvPr/>
        </p:nvSpPr>
        <p:spPr>
          <a:xfrm>
            <a:off x="2057400" y="5562720"/>
            <a:ext cx="1371600" cy="1066680"/>
          </a:xfrm>
          <a:prstGeom prst="roundRect">
            <a:avLst>
              <a:gd name="adj" fmla="val 16667"/>
            </a:avLst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Energy Outsourcing to Commercial and Industrial Customers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 useBgFill="1">
        <p:nvSpPr>
          <p:cNvPr id="43" name=""/>
          <p:cNvSpPr/>
          <p:nvPr/>
        </p:nvSpPr>
        <p:spPr>
          <a:xfrm>
            <a:off x="3809880" y="5562720"/>
            <a:ext cx="1371600" cy="1066680"/>
          </a:xfrm>
          <a:prstGeom prst="roundRect">
            <a:avLst>
              <a:gd name="adj" fmla="val 16667"/>
            </a:avLst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Marketing and Delivery of Energy Products Worldwide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 useBgFill="1">
        <p:nvSpPr>
          <p:cNvPr id="44" name=""/>
          <p:cNvSpPr/>
          <p:nvPr/>
        </p:nvSpPr>
        <p:spPr>
          <a:xfrm>
            <a:off x="5562720" y="5562720"/>
            <a:ext cx="1371600" cy="1066680"/>
          </a:xfrm>
          <a:prstGeom prst="roundRect">
            <a:avLst>
              <a:gd name="adj" fmla="val 16667"/>
            </a:avLst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Bandwidth Management and Broadband Delivery Services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 useBgFill="1">
        <p:nvSpPr>
          <p:cNvPr id="45" name=""/>
          <p:cNvSpPr/>
          <p:nvPr/>
        </p:nvSpPr>
        <p:spPr>
          <a:xfrm>
            <a:off x="7315200" y="5562720"/>
            <a:ext cx="1371600" cy="1066680"/>
          </a:xfrm>
          <a:prstGeom prst="roundRect">
            <a:avLst>
              <a:gd name="adj" fmla="val 16667"/>
            </a:avLst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Expansion Vehicle for New Commodity Market Penetration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304920" y="3978360"/>
            <a:ext cx="1371600" cy="1066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99ff"/>
              </a:gs>
              <a:gs pos="100000">
                <a:srgbClr val="004675"/>
              </a:gs>
            </a:gsLst>
            <a:lin ang="10800000"/>
          </a:gradFill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Transportation &amp; 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>
            <a:off x="2057400" y="3978360"/>
            <a:ext cx="1371600" cy="1066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99ff"/>
              </a:gs>
              <a:gs pos="100000">
                <a:srgbClr val="004675"/>
              </a:gs>
            </a:gsLst>
            <a:lin ang="10800000"/>
          </a:gradFill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Retail Energy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3809880" y="3978360"/>
            <a:ext cx="1371600" cy="1066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3300"/>
              </a:gs>
              <a:gs pos="100000">
                <a:srgbClr val="751700"/>
              </a:gs>
            </a:gsLst>
            <a:lin ang="10800000"/>
          </a:gradFill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Wholesale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Energy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5562720" y="3978360"/>
            <a:ext cx="1371600" cy="1066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99ff"/>
              </a:gs>
              <a:gs pos="100000">
                <a:srgbClr val="004675"/>
              </a:gs>
            </a:gsLst>
            <a:lin ang="10800000"/>
          </a:gradFill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Broadband Services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7315200" y="3978360"/>
            <a:ext cx="1371600" cy="1066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99ff"/>
              </a:gs>
              <a:gs pos="100000">
                <a:srgbClr val="004675"/>
              </a:gs>
            </a:gsLst>
            <a:lin ang="10800000"/>
          </a:gradFill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Net Works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51" name=""/>
          <p:cNvCxnSpPr>
            <a:stCxn id="46" idx="2"/>
            <a:endCxn id="41" idx="0"/>
          </p:cNvCxnSpPr>
          <p:nvPr/>
        </p:nvCxnSpPr>
        <p:spPr>
          <a:xfrm>
            <a:off x="990360" y="5045040"/>
            <a:ext cx="1080" cy="51840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52" name=""/>
          <p:cNvCxnSpPr>
            <a:stCxn id="47" idx="2"/>
            <a:endCxn id="42" idx="0"/>
          </p:cNvCxnSpPr>
          <p:nvPr/>
        </p:nvCxnSpPr>
        <p:spPr>
          <a:xfrm>
            <a:off x="2742840" y="5045040"/>
            <a:ext cx="1080" cy="51840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53" name=""/>
          <p:cNvCxnSpPr>
            <a:stCxn id="48" idx="2"/>
            <a:endCxn id="43" idx="0"/>
          </p:cNvCxnSpPr>
          <p:nvPr/>
        </p:nvCxnSpPr>
        <p:spPr>
          <a:xfrm>
            <a:off x="4495320" y="5045040"/>
            <a:ext cx="1080" cy="51840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54" name=""/>
          <p:cNvCxnSpPr>
            <a:stCxn id="49" idx="2"/>
            <a:endCxn id="44" idx="0"/>
          </p:cNvCxnSpPr>
          <p:nvPr/>
        </p:nvCxnSpPr>
        <p:spPr>
          <a:xfrm>
            <a:off x="6248160" y="5045040"/>
            <a:ext cx="1080" cy="51840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55" name=""/>
          <p:cNvCxnSpPr>
            <a:stCxn id="50" idx="2"/>
            <a:endCxn id="45" idx="0"/>
          </p:cNvCxnSpPr>
          <p:nvPr/>
        </p:nvCxnSpPr>
        <p:spPr>
          <a:xfrm>
            <a:off x="8000640" y="5045040"/>
            <a:ext cx="1080" cy="51840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sp>
        <p:nvSpPr>
          <p:cNvPr id="56" name=""/>
          <p:cNvSpPr/>
          <p:nvPr/>
        </p:nvSpPr>
        <p:spPr>
          <a:xfrm>
            <a:off x="685800" y="3808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at a Glance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304920" y="1523880"/>
            <a:ext cx="8535960" cy="114480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100000">
                <a:srgbClr val="00008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PlaceHolder 1"/>
          <p:cNvSpPr>
            <a:spLocks noGrp="1"/>
          </p:cNvSpPr>
          <p:nvPr>
            <p:ph/>
          </p:nvPr>
        </p:nvSpPr>
        <p:spPr>
          <a:xfrm>
            <a:off x="609480" y="1828800"/>
            <a:ext cx="784872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Outline method of Price Discovery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550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Small group of counterparties (confidentiality)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550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Enron-on-Line (EOL)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Work with Enron to gain market knowledge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550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Best time to execute transaction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Market flows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Unit outages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Weather conditions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99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" name="PlaceHolder 2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Developing an Execution Strategy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PlaceHolder 1"/>
          <p:cNvSpPr>
            <a:spLocks noGrp="1"/>
          </p:cNvSpPr>
          <p:nvPr>
            <p:ph/>
          </p:nvPr>
        </p:nvSpPr>
        <p:spPr>
          <a:xfrm>
            <a:off x="609480" y="1828800"/>
            <a:ext cx="784872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Determine Execution Strategies Given Market Limitations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550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Quiet execution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550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Enron-on-Line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550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Specify parameters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550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Work with Enron to adjust parameters given market conditions and product availability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550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Include alternate hedging products in portfolio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Weather hedges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Heat rate swaps/ Btu swaps (link to gas price)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Unit contingent outage option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99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5" name="PlaceHolder 2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Developing an Execution Strategy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PlaceHolder 1"/>
          <p:cNvSpPr>
            <a:spLocks noGrp="1"/>
          </p:cNvSpPr>
          <p:nvPr>
            <p:ph/>
          </p:nvPr>
        </p:nvSpPr>
        <p:spPr>
          <a:xfrm>
            <a:off x="609480" y="1828800"/>
            <a:ext cx="784872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Determine Execution Strategies Given Market Limitations (cont.)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550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Transact when liquidity is highest (i.e. morning)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550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Hedge in most active zones possible (consider taking on basis risk if designated zone is highly illiquid)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550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Hedge in active terms:  off-peak often illiquid, consider hedging off-peak by transacting in on-peak market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550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Focus on commodity exposure.  (Largest exposure is to commodity risk, which is also the most liquid component)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550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Very expensive to hedge ICAP and ancillaries (cost to hedge may be significantly above current market due to illiquidity)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550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Dependent on recovery mechanism-- fuel hedge (i.e. natural gas) may be a consideration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5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7" name="PlaceHolder 2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Developing an Execution Strategy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PlaceHolder 1"/>
          <p:cNvSpPr>
            <a:spLocks noGrp="1"/>
          </p:cNvSpPr>
          <p:nvPr>
            <p:ph/>
          </p:nvPr>
        </p:nvSpPr>
        <p:spPr>
          <a:xfrm>
            <a:off x="609120" y="1828800"/>
            <a:ext cx="769644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Determine Execution Strategies Given Market Limitations (cont.)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550"/>
              </a:spcBef>
              <a:buClr>
                <a:srgbClr val="ff0000"/>
              </a:buClr>
              <a:buSzPct val="15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Specify parameters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Lay out buying program– dollar cost averaging.  Set up targets to execute and thresholds as stop loss targets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Determine who has authority to transact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Obtain necessary approvals, so as not to miss market opportunities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Ensure documents are complete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" name="PlaceHolder 2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Developing an Execution Strategy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0" name=""/>
          <p:cNvGrpSpPr/>
          <p:nvPr/>
        </p:nvGrpSpPr>
        <p:grpSpPr>
          <a:xfrm>
            <a:off x="3151080" y="1436760"/>
            <a:ext cx="2861640" cy="2879280"/>
            <a:chOff x="3151080" y="1436760"/>
            <a:chExt cx="2861640" cy="2879280"/>
          </a:xfrm>
        </p:grpSpPr>
        <p:pic>
          <p:nvPicPr>
            <p:cNvPr id="681" name="ENE_C_WHI" descr=""/>
            <p:cNvPicPr/>
            <p:nvPr/>
          </p:nvPicPr>
          <p:blipFill>
            <a:blip r:embed="rId1"/>
            <a:stretch/>
          </p:blipFill>
          <p:spPr>
            <a:xfrm>
              <a:off x="3151080" y="1436760"/>
              <a:ext cx="2801160" cy="28792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682" name=""/>
            <p:cNvSpPr/>
            <p:nvPr/>
          </p:nvSpPr>
          <p:spPr>
            <a:xfrm>
              <a:off x="5680440" y="2962440"/>
              <a:ext cx="3322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9bff"/>
                  </a:solidFill>
                  <a:effectLst/>
                  <a:uFillTx/>
                  <a:latin typeface="Times New Roman"/>
                </a:rPr>
                <a:t>®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"/>
          <p:cNvSpPr/>
          <p:nvPr/>
        </p:nvSpPr>
        <p:spPr>
          <a:xfrm>
            <a:off x="457200" y="1447920"/>
            <a:ext cx="3859200" cy="41112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2b2bac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North America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457200" y="1905120"/>
            <a:ext cx="3859200" cy="2787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4765680" y="1909800"/>
            <a:ext cx="3859200" cy="2787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1" name=""/>
          <p:cNvGrpSpPr/>
          <p:nvPr/>
        </p:nvGrpSpPr>
        <p:grpSpPr>
          <a:xfrm>
            <a:off x="5257800" y="2133720"/>
            <a:ext cx="2095200" cy="2509200"/>
            <a:chOff x="5257800" y="2133720"/>
            <a:chExt cx="2095200" cy="2509200"/>
          </a:xfrm>
        </p:grpSpPr>
        <p:grpSp>
          <p:nvGrpSpPr>
            <p:cNvPr id="62" name=""/>
            <p:cNvGrpSpPr/>
            <p:nvPr/>
          </p:nvGrpSpPr>
          <p:grpSpPr>
            <a:xfrm>
              <a:off x="5885640" y="2133720"/>
              <a:ext cx="1095840" cy="1403640"/>
              <a:chOff x="5885640" y="2133720"/>
              <a:chExt cx="1095840" cy="1403640"/>
            </a:xfrm>
          </p:grpSpPr>
          <p:sp>
            <p:nvSpPr>
              <p:cNvPr id="63" name=""/>
              <p:cNvSpPr/>
              <p:nvPr/>
            </p:nvSpPr>
            <p:spPr>
              <a:xfrm>
                <a:off x="5885640" y="2133720"/>
                <a:ext cx="1076400" cy="1216440"/>
              </a:xfrm>
              <a:custGeom>
                <a:avLst/>
                <a:gdLst/>
                <a:ahLst/>
                <a:rect l="l" t="t" r="r" b="b"/>
                <a:pathLst>
                  <a:path w="470" h="509">
                    <a:moveTo>
                      <a:pt x="48" y="343"/>
                    </a:moveTo>
                    <a:lnTo>
                      <a:pt x="37" y="350"/>
                    </a:lnTo>
                    <a:lnTo>
                      <a:pt x="48" y="356"/>
                    </a:lnTo>
                    <a:lnTo>
                      <a:pt x="46" y="359"/>
                    </a:lnTo>
                    <a:lnTo>
                      <a:pt x="26" y="361"/>
                    </a:lnTo>
                    <a:lnTo>
                      <a:pt x="30" y="363"/>
                    </a:lnTo>
                    <a:lnTo>
                      <a:pt x="28" y="367"/>
                    </a:lnTo>
                    <a:lnTo>
                      <a:pt x="28" y="373"/>
                    </a:lnTo>
                    <a:lnTo>
                      <a:pt x="25" y="367"/>
                    </a:lnTo>
                    <a:lnTo>
                      <a:pt x="20" y="375"/>
                    </a:lnTo>
                    <a:lnTo>
                      <a:pt x="22" y="379"/>
                    </a:lnTo>
                    <a:lnTo>
                      <a:pt x="4" y="375"/>
                    </a:lnTo>
                    <a:lnTo>
                      <a:pt x="4" y="382"/>
                    </a:lnTo>
                    <a:lnTo>
                      <a:pt x="26" y="384"/>
                    </a:lnTo>
                    <a:lnTo>
                      <a:pt x="2" y="388"/>
                    </a:lnTo>
                    <a:lnTo>
                      <a:pt x="7" y="392"/>
                    </a:lnTo>
                    <a:lnTo>
                      <a:pt x="2" y="401"/>
                    </a:lnTo>
                    <a:lnTo>
                      <a:pt x="2" y="410"/>
                    </a:lnTo>
                    <a:lnTo>
                      <a:pt x="25" y="408"/>
                    </a:lnTo>
                    <a:lnTo>
                      <a:pt x="28" y="401"/>
                    </a:lnTo>
                    <a:lnTo>
                      <a:pt x="28" y="406"/>
                    </a:lnTo>
                    <a:lnTo>
                      <a:pt x="37" y="408"/>
                    </a:lnTo>
                    <a:lnTo>
                      <a:pt x="46" y="395"/>
                    </a:lnTo>
                    <a:lnTo>
                      <a:pt x="44" y="406"/>
                    </a:lnTo>
                    <a:lnTo>
                      <a:pt x="48" y="406"/>
                    </a:lnTo>
                    <a:lnTo>
                      <a:pt x="39" y="410"/>
                    </a:lnTo>
                    <a:lnTo>
                      <a:pt x="39" y="416"/>
                    </a:lnTo>
                    <a:lnTo>
                      <a:pt x="35" y="418"/>
                    </a:lnTo>
                    <a:lnTo>
                      <a:pt x="33" y="410"/>
                    </a:lnTo>
                    <a:lnTo>
                      <a:pt x="2" y="416"/>
                    </a:lnTo>
                    <a:lnTo>
                      <a:pt x="7" y="418"/>
                    </a:lnTo>
                    <a:lnTo>
                      <a:pt x="7" y="424"/>
                    </a:lnTo>
                    <a:lnTo>
                      <a:pt x="0" y="422"/>
                    </a:lnTo>
                    <a:lnTo>
                      <a:pt x="4" y="428"/>
                    </a:lnTo>
                    <a:lnTo>
                      <a:pt x="13" y="424"/>
                    </a:lnTo>
                    <a:lnTo>
                      <a:pt x="4" y="435"/>
                    </a:lnTo>
                    <a:lnTo>
                      <a:pt x="7" y="442"/>
                    </a:lnTo>
                    <a:lnTo>
                      <a:pt x="11" y="437"/>
                    </a:lnTo>
                    <a:lnTo>
                      <a:pt x="11" y="444"/>
                    </a:lnTo>
                    <a:lnTo>
                      <a:pt x="9" y="448"/>
                    </a:lnTo>
                    <a:lnTo>
                      <a:pt x="9" y="450"/>
                    </a:lnTo>
                    <a:lnTo>
                      <a:pt x="25" y="429"/>
                    </a:lnTo>
                    <a:lnTo>
                      <a:pt x="37" y="429"/>
                    </a:lnTo>
                    <a:lnTo>
                      <a:pt x="30" y="437"/>
                    </a:lnTo>
                    <a:lnTo>
                      <a:pt x="28" y="433"/>
                    </a:lnTo>
                    <a:lnTo>
                      <a:pt x="16" y="452"/>
                    </a:lnTo>
                    <a:lnTo>
                      <a:pt x="25" y="453"/>
                    </a:lnTo>
                    <a:lnTo>
                      <a:pt x="4" y="465"/>
                    </a:lnTo>
                    <a:lnTo>
                      <a:pt x="7" y="469"/>
                    </a:lnTo>
                    <a:lnTo>
                      <a:pt x="25" y="463"/>
                    </a:lnTo>
                    <a:lnTo>
                      <a:pt x="18" y="482"/>
                    </a:lnTo>
                    <a:lnTo>
                      <a:pt x="11" y="478"/>
                    </a:lnTo>
                    <a:lnTo>
                      <a:pt x="9" y="489"/>
                    </a:lnTo>
                    <a:lnTo>
                      <a:pt x="25" y="502"/>
                    </a:lnTo>
                    <a:lnTo>
                      <a:pt x="33" y="501"/>
                    </a:lnTo>
                    <a:lnTo>
                      <a:pt x="30" y="508"/>
                    </a:lnTo>
                    <a:lnTo>
                      <a:pt x="48" y="508"/>
                    </a:lnTo>
                    <a:lnTo>
                      <a:pt x="74" y="491"/>
                    </a:lnTo>
                    <a:lnTo>
                      <a:pt x="82" y="477"/>
                    </a:lnTo>
                    <a:lnTo>
                      <a:pt x="93" y="478"/>
                    </a:lnTo>
                    <a:lnTo>
                      <a:pt x="98" y="471"/>
                    </a:lnTo>
                    <a:lnTo>
                      <a:pt x="96" y="457"/>
                    </a:lnTo>
                    <a:lnTo>
                      <a:pt x="100" y="461"/>
                    </a:lnTo>
                    <a:lnTo>
                      <a:pt x="98" y="452"/>
                    </a:lnTo>
                    <a:lnTo>
                      <a:pt x="102" y="450"/>
                    </a:lnTo>
                    <a:lnTo>
                      <a:pt x="105" y="473"/>
                    </a:lnTo>
                    <a:lnTo>
                      <a:pt x="112" y="477"/>
                    </a:lnTo>
                    <a:lnTo>
                      <a:pt x="112" y="484"/>
                    </a:lnTo>
                    <a:lnTo>
                      <a:pt x="119" y="482"/>
                    </a:lnTo>
                    <a:lnTo>
                      <a:pt x="121" y="471"/>
                    </a:lnTo>
                    <a:lnTo>
                      <a:pt x="119" y="461"/>
                    </a:lnTo>
                    <a:lnTo>
                      <a:pt x="124" y="450"/>
                    </a:lnTo>
                    <a:lnTo>
                      <a:pt x="134" y="444"/>
                    </a:lnTo>
                    <a:lnTo>
                      <a:pt x="136" y="428"/>
                    </a:lnTo>
                    <a:lnTo>
                      <a:pt x="130" y="416"/>
                    </a:lnTo>
                    <a:lnTo>
                      <a:pt x="141" y="403"/>
                    </a:lnTo>
                    <a:lnTo>
                      <a:pt x="130" y="386"/>
                    </a:lnTo>
                    <a:lnTo>
                      <a:pt x="128" y="359"/>
                    </a:lnTo>
                    <a:lnTo>
                      <a:pt x="132" y="341"/>
                    </a:lnTo>
                    <a:lnTo>
                      <a:pt x="128" y="330"/>
                    </a:lnTo>
                    <a:lnTo>
                      <a:pt x="130" y="318"/>
                    </a:lnTo>
                    <a:lnTo>
                      <a:pt x="145" y="308"/>
                    </a:lnTo>
                    <a:lnTo>
                      <a:pt x="166" y="303"/>
                    </a:lnTo>
                    <a:lnTo>
                      <a:pt x="166" y="292"/>
                    </a:lnTo>
                    <a:lnTo>
                      <a:pt x="157" y="283"/>
                    </a:lnTo>
                    <a:lnTo>
                      <a:pt x="171" y="261"/>
                    </a:lnTo>
                    <a:lnTo>
                      <a:pt x="173" y="226"/>
                    </a:lnTo>
                    <a:lnTo>
                      <a:pt x="186" y="222"/>
                    </a:lnTo>
                    <a:lnTo>
                      <a:pt x="190" y="209"/>
                    </a:lnTo>
                    <a:lnTo>
                      <a:pt x="206" y="187"/>
                    </a:lnTo>
                    <a:lnTo>
                      <a:pt x="204" y="173"/>
                    </a:lnTo>
                    <a:lnTo>
                      <a:pt x="211" y="151"/>
                    </a:lnTo>
                    <a:lnTo>
                      <a:pt x="225" y="141"/>
                    </a:lnTo>
                    <a:lnTo>
                      <a:pt x="234" y="147"/>
                    </a:lnTo>
                    <a:lnTo>
                      <a:pt x="240" y="122"/>
                    </a:lnTo>
                    <a:lnTo>
                      <a:pt x="272" y="126"/>
                    </a:lnTo>
                    <a:lnTo>
                      <a:pt x="274" y="126"/>
                    </a:lnTo>
                    <a:lnTo>
                      <a:pt x="270" y="118"/>
                    </a:lnTo>
                    <a:lnTo>
                      <a:pt x="277" y="106"/>
                    </a:lnTo>
                    <a:lnTo>
                      <a:pt x="274" y="98"/>
                    </a:lnTo>
                    <a:lnTo>
                      <a:pt x="283" y="98"/>
                    </a:lnTo>
                    <a:lnTo>
                      <a:pt x="291" y="94"/>
                    </a:lnTo>
                    <a:lnTo>
                      <a:pt x="290" y="89"/>
                    </a:lnTo>
                    <a:lnTo>
                      <a:pt x="294" y="87"/>
                    </a:lnTo>
                    <a:lnTo>
                      <a:pt x="317" y="112"/>
                    </a:lnTo>
                    <a:lnTo>
                      <a:pt x="335" y="116"/>
                    </a:lnTo>
                    <a:lnTo>
                      <a:pt x="344" y="108"/>
                    </a:lnTo>
                    <a:lnTo>
                      <a:pt x="357" y="116"/>
                    </a:lnTo>
                    <a:lnTo>
                      <a:pt x="376" y="102"/>
                    </a:lnTo>
                    <a:lnTo>
                      <a:pt x="378" y="75"/>
                    </a:lnTo>
                    <a:lnTo>
                      <a:pt x="380" y="65"/>
                    </a:lnTo>
                    <a:lnTo>
                      <a:pt x="417" y="51"/>
                    </a:lnTo>
                    <a:lnTo>
                      <a:pt x="439" y="68"/>
                    </a:lnTo>
                    <a:lnTo>
                      <a:pt x="441" y="83"/>
                    </a:lnTo>
                    <a:lnTo>
                      <a:pt x="432" y="92"/>
                    </a:lnTo>
                    <a:lnTo>
                      <a:pt x="436" y="98"/>
                    </a:lnTo>
                    <a:lnTo>
                      <a:pt x="453" y="83"/>
                    </a:lnTo>
                    <a:lnTo>
                      <a:pt x="458" y="73"/>
                    </a:lnTo>
                    <a:lnTo>
                      <a:pt x="469" y="77"/>
                    </a:lnTo>
                    <a:lnTo>
                      <a:pt x="469" y="66"/>
                    </a:lnTo>
                    <a:lnTo>
                      <a:pt x="445" y="71"/>
                    </a:lnTo>
                    <a:lnTo>
                      <a:pt x="451" y="61"/>
                    </a:lnTo>
                    <a:lnTo>
                      <a:pt x="427" y="47"/>
                    </a:lnTo>
                    <a:lnTo>
                      <a:pt x="453" y="51"/>
                    </a:lnTo>
                    <a:lnTo>
                      <a:pt x="469" y="34"/>
                    </a:lnTo>
                    <a:lnTo>
                      <a:pt x="451" y="19"/>
                    </a:lnTo>
                    <a:lnTo>
                      <a:pt x="441" y="21"/>
                    </a:lnTo>
                    <a:lnTo>
                      <a:pt x="439" y="12"/>
                    </a:lnTo>
                    <a:lnTo>
                      <a:pt x="427" y="18"/>
                    </a:lnTo>
                    <a:lnTo>
                      <a:pt x="427" y="34"/>
                    </a:lnTo>
                    <a:lnTo>
                      <a:pt x="417" y="34"/>
                    </a:lnTo>
                    <a:lnTo>
                      <a:pt x="422" y="24"/>
                    </a:lnTo>
                    <a:lnTo>
                      <a:pt x="413" y="26"/>
                    </a:lnTo>
                    <a:lnTo>
                      <a:pt x="417" y="21"/>
                    </a:lnTo>
                    <a:lnTo>
                      <a:pt x="415" y="18"/>
                    </a:lnTo>
                    <a:lnTo>
                      <a:pt x="422" y="16"/>
                    </a:lnTo>
                    <a:lnTo>
                      <a:pt x="424" y="8"/>
                    </a:lnTo>
                    <a:lnTo>
                      <a:pt x="408" y="0"/>
                    </a:lnTo>
                    <a:lnTo>
                      <a:pt x="399" y="34"/>
                    </a:lnTo>
                    <a:lnTo>
                      <a:pt x="391" y="36"/>
                    </a:lnTo>
                    <a:lnTo>
                      <a:pt x="391" y="10"/>
                    </a:lnTo>
                    <a:lnTo>
                      <a:pt x="363" y="51"/>
                    </a:lnTo>
                    <a:lnTo>
                      <a:pt x="361" y="49"/>
                    </a:lnTo>
                    <a:lnTo>
                      <a:pt x="366" y="34"/>
                    </a:lnTo>
                    <a:lnTo>
                      <a:pt x="378" y="14"/>
                    </a:lnTo>
                    <a:lnTo>
                      <a:pt x="368" y="16"/>
                    </a:lnTo>
                    <a:lnTo>
                      <a:pt x="361" y="8"/>
                    </a:lnTo>
                    <a:lnTo>
                      <a:pt x="350" y="14"/>
                    </a:lnTo>
                    <a:lnTo>
                      <a:pt x="357" y="21"/>
                    </a:lnTo>
                    <a:lnTo>
                      <a:pt x="331" y="43"/>
                    </a:lnTo>
                    <a:lnTo>
                      <a:pt x="331" y="55"/>
                    </a:lnTo>
                    <a:lnTo>
                      <a:pt x="324" y="49"/>
                    </a:lnTo>
                    <a:lnTo>
                      <a:pt x="324" y="45"/>
                    </a:lnTo>
                    <a:lnTo>
                      <a:pt x="314" y="49"/>
                    </a:lnTo>
                    <a:lnTo>
                      <a:pt x="307" y="42"/>
                    </a:lnTo>
                    <a:lnTo>
                      <a:pt x="305" y="47"/>
                    </a:lnTo>
                    <a:lnTo>
                      <a:pt x="300" y="42"/>
                    </a:lnTo>
                    <a:lnTo>
                      <a:pt x="300" y="49"/>
                    </a:lnTo>
                    <a:lnTo>
                      <a:pt x="307" y="51"/>
                    </a:lnTo>
                    <a:lnTo>
                      <a:pt x="309" y="68"/>
                    </a:lnTo>
                    <a:lnTo>
                      <a:pt x="294" y="55"/>
                    </a:lnTo>
                    <a:lnTo>
                      <a:pt x="296" y="59"/>
                    </a:lnTo>
                    <a:lnTo>
                      <a:pt x="286" y="63"/>
                    </a:lnTo>
                    <a:lnTo>
                      <a:pt x="283" y="66"/>
                    </a:lnTo>
                    <a:lnTo>
                      <a:pt x="283" y="75"/>
                    </a:lnTo>
                    <a:lnTo>
                      <a:pt x="277" y="85"/>
                    </a:lnTo>
                    <a:lnTo>
                      <a:pt x="277" y="77"/>
                    </a:lnTo>
                    <a:lnTo>
                      <a:pt x="277" y="59"/>
                    </a:lnTo>
                    <a:lnTo>
                      <a:pt x="268" y="66"/>
                    </a:lnTo>
                    <a:lnTo>
                      <a:pt x="265" y="81"/>
                    </a:lnTo>
                    <a:lnTo>
                      <a:pt x="265" y="65"/>
                    </a:lnTo>
                    <a:lnTo>
                      <a:pt x="258" y="66"/>
                    </a:lnTo>
                    <a:lnTo>
                      <a:pt x="255" y="79"/>
                    </a:lnTo>
                    <a:lnTo>
                      <a:pt x="264" y="92"/>
                    </a:lnTo>
                    <a:lnTo>
                      <a:pt x="249" y="77"/>
                    </a:lnTo>
                    <a:lnTo>
                      <a:pt x="244" y="77"/>
                    </a:lnTo>
                    <a:lnTo>
                      <a:pt x="253" y="87"/>
                    </a:lnTo>
                    <a:lnTo>
                      <a:pt x="249" y="89"/>
                    </a:lnTo>
                    <a:lnTo>
                      <a:pt x="240" y="87"/>
                    </a:lnTo>
                    <a:lnTo>
                      <a:pt x="240" y="79"/>
                    </a:lnTo>
                    <a:lnTo>
                      <a:pt x="237" y="89"/>
                    </a:lnTo>
                    <a:lnTo>
                      <a:pt x="240" y="92"/>
                    </a:lnTo>
                    <a:lnTo>
                      <a:pt x="227" y="100"/>
                    </a:lnTo>
                    <a:lnTo>
                      <a:pt x="234" y="108"/>
                    </a:lnTo>
                    <a:lnTo>
                      <a:pt x="229" y="108"/>
                    </a:lnTo>
                    <a:lnTo>
                      <a:pt x="232" y="112"/>
                    </a:lnTo>
                    <a:lnTo>
                      <a:pt x="210" y="122"/>
                    </a:lnTo>
                    <a:lnTo>
                      <a:pt x="229" y="126"/>
                    </a:lnTo>
                    <a:lnTo>
                      <a:pt x="223" y="132"/>
                    </a:lnTo>
                    <a:lnTo>
                      <a:pt x="206" y="130"/>
                    </a:lnTo>
                    <a:lnTo>
                      <a:pt x="208" y="147"/>
                    </a:lnTo>
                    <a:lnTo>
                      <a:pt x="204" y="149"/>
                    </a:lnTo>
                    <a:lnTo>
                      <a:pt x="197" y="138"/>
                    </a:lnTo>
                    <a:lnTo>
                      <a:pt x="190" y="151"/>
                    </a:lnTo>
                    <a:lnTo>
                      <a:pt x="192" y="159"/>
                    </a:lnTo>
                    <a:lnTo>
                      <a:pt x="186" y="163"/>
                    </a:lnTo>
                    <a:lnTo>
                      <a:pt x="195" y="163"/>
                    </a:lnTo>
                    <a:lnTo>
                      <a:pt x="175" y="167"/>
                    </a:lnTo>
                    <a:lnTo>
                      <a:pt x="166" y="188"/>
                    </a:lnTo>
                    <a:lnTo>
                      <a:pt x="152" y="200"/>
                    </a:lnTo>
                    <a:lnTo>
                      <a:pt x="152" y="206"/>
                    </a:lnTo>
                    <a:lnTo>
                      <a:pt x="156" y="209"/>
                    </a:lnTo>
                    <a:lnTo>
                      <a:pt x="150" y="211"/>
                    </a:lnTo>
                    <a:lnTo>
                      <a:pt x="154" y="218"/>
                    </a:lnTo>
                    <a:lnTo>
                      <a:pt x="136" y="232"/>
                    </a:lnTo>
                    <a:lnTo>
                      <a:pt x="147" y="228"/>
                    </a:lnTo>
                    <a:lnTo>
                      <a:pt x="150" y="235"/>
                    </a:lnTo>
                    <a:lnTo>
                      <a:pt x="143" y="232"/>
                    </a:lnTo>
                    <a:lnTo>
                      <a:pt x="141" y="241"/>
                    </a:lnTo>
                    <a:lnTo>
                      <a:pt x="136" y="243"/>
                    </a:lnTo>
                    <a:lnTo>
                      <a:pt x="138" y="253"/>
                    </a:lnTo>
                    <a:lnTo>
                      <a:pt x="132" y="247"/>
                    </a:lnTo>
                    <a:lnTo>
                      <a:pt x="130" y="258"/>
                    </a:lnTo>
                    <a:lnTo>
                      <a:pt x="134" y="256"/>
                    </a:lnTo>
                    <a:lnTo>
                      <a:pt x="134" y="263"/>
                    </a:lnTo>
                    <a:lnTo>
                      <a:pt x="117" y="271"/>
                    </a:lnTo>
                    <a:lnTo>
                      <a:pt x="115" y="277"/>
                    </a:lnTo>
                    <a:lnTo>
                      <a:pt x="119" y="279"/>
                    </a:lnTo>
                    <a:lnTo>
                      <a:pt x="117" y="286"/>
                    </a:lnTo>
                    <a:lnTo>
                      <a:pt x="108" y="284"/>
                    </a:lnTo>
                    <a:lnTo>
                      <a:pt x="93" y="303"/>
                    </a:lnTo>
                    <a:lnTo>
                      <a:pt x="93" y="308"/>
                    </a:lnTo>
                    <a:lnTo>
                      <a:pt x="87" y="312"/>
                    </a:lnTo>
                    <a:lnTo>
                      <a:pt x="96" y="324"/>
                    </a:lnTo>
                    <a:lnTo>
                      <a:pt x="115" y="314"/>
                    </a:lnTo>
                    <a:lnTo>
                      <a:pt x="93" y="330"/>
                    </a:lnTo>
                    <a:lnTo>
                      <a:pt x="87" y="320"/>
                    </a:lnTo>
                    <a:lnTo>
                      <a:pt x="79" y="324"/>
                    </a:lnTo>
                    <a:lnTo>
                      <a:pt x="82" y="330"/>
                    </a:lnTo>
                    <a:lnTo>
                      <a:pt x="79" y="332"/>
                    </a:lnTo>
                    <a:lnTo>
                      <a:pt x="76" y="326"/>
                    </a:lnTo>
                    <a:lnTo>
                      <a:pt x="65" y="330"/>
                    </a:lnTo>
                    <a:lnTo>
                      <a:pt x="48" y="343"/>
                    </a:lnTo>
                  </a:path>
                </a:pathLst>
              </a:custGeom>
              <a:solidFill>
                <a:srgbClr val="00ff00"/>
              </a:solidFill>
              <a:ln cap="rnd" w="12600">
                <a:solidFill>
                  <a:srgbClr val="676767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" name=""/>
              <p:cNvSpPr/>
              <p:nvPr/>
            </p:nvSpPr>
            <p:spPr>
              <a:xfrm>
                <a:off x="6136200" y="2369160"/>
                <a:ext cx="541800" cy="1168200"/>
              </a:xfrm>
              <a:custGeom>
                <a:avLst/>
                <a:gdLst/>
                <a:ahLst/>
                <a:rect l="l" t="t" r="r" b="b"/>
                <a:pathLst>
                  <a:path w="236" h="489">
                    <a:moveTo>
                      <a:pt x="173" y="0"/>
                    </a:moveTo>
                    <a:lnTo>
                      <a:pt x="164" y="0"/>
                    </a:lnTo>
                    <a:lnTo>
                      <a:pt x="166" y="8"/>
                    </a:lnTo>
                    <a:lnTo>
                      <a:pt x="160" y="19"/>
                    </a:lnTo>
                    <a:lnTo>
                      <a:pt x="164" y="28"/>
                    </a:lnTo>
                    <a:lnTo>
                      <a:pt x="162" y="28"/>
                    </a:lnTo>
                    <a:lnTo>
                      <a:pt x="129" y="23"/>
                    </a:lnTo>
                    <a:lnTo>
                      <a:pt x="124" y="49"/>
                    </a:lnTo>
                    <a:lnTo>
                      <a:pt x="115" y="43"/>
                    </a:lnTo>
                    <a:lnTo>
                      <a:pt x="101" y="53"/>
                    </a:lnTo>
                    <a:lnTo>
                      <a:pt x="93" y="75"/>
                    </a:lnTo>
                    <a:lnTo>
                      <a:pt x="96" y="89"/>
                    </a:lnTo>
                    <a:lnTo>
                      <a:pt x="80" y="110"/>
                    </a:lnTo>
                    <a:lnTo>
                      <a:pt x="75" y="124"/>
                    </a:lnTo>
                    <a:lnTo>
                      <a:pt x="63" y="128"/>
                    </a:lnTo>
                    <a:lnTo>
                      <a:pt x="61" y="162"/>
                    </a:lnTo>
                    <a:lnTo>
                      <a:pt x="47" y="185"/>
                    </a:lnTo>
                    <a:lnTo>
                      <a:pt x="56" y="194"/>
                    </a:lnTo>
                    <a:lnTo>
                      <a:pt x="56" y="204"/>
                    </a:lnTo>
                    <a:lnTo>
                      <a:pt x="35" y="209"/>
                    </a:lnTo>
                    <a:lnTo>
                      <a:pt x="20" y="219"/>
                    </a:lnTo>
                    <a:lnTo>
                      <a:pt x="18" y="232"/>
                    </a:lnTo>
                    <a:lnTo>
                      <a:pt x="21" y="243"/>
                    </a:lnTo>
                    <a:lnTo>
                      <a:pt x="18" y="260"/>
                    </a:lnTo>
                    <a:lnTo>
                      <a:pt x="20" y="288"/>
                    </a:lnTo>
                    <a:lnTo>
                      <a:pt x="30" y="304"/>
                    </a:lnTo>
                    <a:lnTo>
                      <a:pt x="20" y="318"/>
                    </a:lnTo>
                    <a:lnTo>
                      <a:pt x="26" y="330"/>
                    </a:lnTo>
                    <a:lnTo>
                      <a:pt x="24" y="345"/>
                    </a:lnTo>
                    <a:lnTo>
                      <a:pt x="13" y="351"/>
                    </a:lnTo>
                    <a:lnTo>
                      <a:pt x="9" y="362"/>
                    </a:lnTo>
                    <a:lnTo>
                      <a:pt x="11" y="373"/>
                    </a:lnTo>
                    <a:lnTo>
                      <a:pt x="9" y="384"/>
                    </a:lnTo>
                    <a:lnTo>
                      <a:pt x="2" y="386"/>
                    </a:lnTo>
                    <a:lnTo>
                      <a:pt x="2" y="379"/>
                    </a:lnTo>
                    <a:lnTo>
                      <a:pt x="0" y="382"/>
                    </a:lnTo>
                    <a:lnTo>
                      <a:pt x="2" y="396"/>
                    </a:lnTo>
                    <a:lnTo>
                      <a:pt x="4" y="403"/>
                    </a:lnTo>
                    <a:lnTo>
                      <a:pt x="9" y="402"/>
                    </a:lnTo>
                    <a:lnTo>
                      <a:pt x="9" y="403"/>
                    </a:lnTo>
                    <a:lnTo>
                      <a:pt x="4" y="407"/>
                    </a:lnTo>
                    <a:lnTo>
                      <a:pt x="11" y="409"/>
                    </a:lnTo>
                    <a:lnTo>
                      <a:pt x="11" y="418"/>
                    </a:lnTo>
                    <a:lnTo>
                      <a:pt x="16" y="418"/>
                    </a:lnTo>
                    <a:lnTo>
                      <a:pt x="13" y="431"/>
                    </a:lnTo>
                    <a:lnTo>
                      <a:pt x="33" y="456"/>
                    </a:lnTo>
                    <a:lnTo>
                      <a:pt x="26" y="460"/>
                    </a:lnTo>
                    <a:lnTo>
                      <a:pt x="28" y="465"/>
                    </a:lnTo>
                    <a:lnTo>
                      <a:pt x="24" y="467"/>
                    </a:lnTo>
                    <a:lnTo>
                      <a:pt x="33" y="484"/>
                    </a:lnTo>
                    <a:lnTo>
                      <a:pt x="30" y="488"/>
                    </a:lnTo>
                    <a:lnTo>
                      <a:pt x="54" y="488"/>
                    </a:lnTo>
                    <a:lnTo>
                      <a:pt x="58" y="471"/>
                    </a:lnTo>
                    <a:lnTo>
                      <a:pt x="87" y="467"/>
                    </a:lnTo>
                    <a:lnTo>
                      <a:pt x="100" y="429"/>
                    </a:lnTo>
                    <a:lnTo>
                      <a:pt x="98" y="413"/>
                    </a:lnTo>
                    <a:lnTo>
                      <a:pt x="100" y="413"/>
                    </a:lnTo>
                    <a:lnTo>
                      <a:pt x="101" y="402"/>
                    </a:lnTo>
                    <a:lnTo>
                      <a:pt x="93" y="398"/>
                    </a:lnTo>
                    <a:lnTo>
                      <a:pt x="101" y="396"/>
                    </a:lnTo>
                    <a:lnTo>
                      <a:pt x="91" y="392"/>
                    </a:lnTo>
                    <a:lnTo>
                      <a:pt x="106" y="390"/>
                    </a:lnTo>
                    <a:lnTo>
                      <a:pt x="115" y="379"/>
                    </a:lnTo>
                    <a:lnTo>
                      <a:pt x="121" y="384"/>
                    </a:lnTo>
                    <a:lnTo>
                      <a:pt x="129" y="377"/>
                    </a:lnTo>
                    <a:lnTo>
                      <a:pt x="129" y="373"/>
                    </a:lnTo>
                    <a:lnTo>
                      <a:pt x="134" y="369"/>
                    </a:lnTo>
                    <a:lnTo>
                      <a:pt x="110" y="373"/>
                    </a:lnTo>
                    <a:lnTo>
                      <a:pt x="93" y="364"/>
                    </a:lnTo>
                    <a:lnTo>
                      <a:pt x="106" y="362"/>
                    </a:lnTo>
                    <a:lnTo>
                      <a:pt x="121" y="369"/>
                    </a:lnTo>
                    <a:lnTo>
                      <a:pt x="134" y="362"/>
                    </a:lnTo>
                    <a:lnTo>
                      <a:pt x="138" y="351"/>
                    </a:lnTo>
                    <a:lnTo>
                      <a:pt x="129" y="339"/>
                    </a:lnTo>
                    <a:lnTo>
                      <a:pt x="132" y="339"/>
                    </a:lnTo>
                    <a:lnTo>
                      <a:pt x="117" y="328"/>
                    </a:lnTo>
                    <a:lnTo>
                      <a:pt x="103" y="341"/>
                    </a:lnTo>
                    <a:lnTo>
                      <a:pt x="93" y="343"/>
                    </a:lnTo>
                    <a:lnTo>
                      <a:pt x="108" y="333"/>
                    </a:lnTo>
                    <a:lnTo>
                      <a:pt x="106" y="296"/>
                    </a:lnTo>
                    <a:lnTo>
                      <a:pt x="108" y="290"/>
                    </a:lnTo>
                    <a:lnTo>
                      <a:pt x="112" y="292"/>
                    </a:lnTo>
                    <a:lnTo>
                      <a:pt x="115" y="273"/>
                    </a:lnTo>
                    <a:lnTo>
                      <a:pt x="112" y="262"/>
                    </a:lnTo>
                    <a:lnTo>
                      <a:pt x="117" y="264"/>
                    </a:lnTo>
                    <a:lnTo>
                      <a:pt x="121" y="258"/>
                    </a:lnTo>
                    <a:lnTo>
                      <a:pt x="121" y="247"/>
                    </a:lnTo>
                    <a:lnTo>
                      <a:pt x="124" y="253"/>
                    </a:lnTo>
                    <a:lnTo>
                      <a:pt x="129" y="245"/>
                    </a:lnTo>
                    <a:lnTo>
                      <a:pt x="138" y="235"/>
                    </a:lnTo>
                    <a:lnTo>
                      <a:pt x="171" y="217"/>
                    </a:lnTo>
                    <a:lnTo>
                      <a:pt x="190" y="194"/>
                    </a:lnTo>
                    <a:lnTo>
                      <a:pt x="181" y="179"/>
                    </a:lnTo>
                    <a:lnTo>
                      <a:pt x="190" y="164"/>
                    </a:lnTo>
                    <a:lnTo>
                      <a:pt x="188" y="157"/>
                    </a:lnTo>
                    <a:lnTo>
                      <a:pt x="199" y="149"/>
                    </a:lnTo>
                    <a:lnTo>
                      <a:pt x="195" y="143"/>
                    </a:lnTo>
                    <a:lnTo>
                      <a:pt x="204" y="147"/>
                    </a:lnTo>
                    <a:lnTo>
                      <a:pt x="206" y="136"/>
                    </a:lnTo>
                    <a:lnTo>
                      <a:pt x="234" y="141"/>
                    </a:lnTo>
                    <a:lnTo>
                      <a:pt x="235" y="134"/>
                    </a:lnTo>
                    <a:lnTo>
                      <a:pt x="229" y="117"/>
                    </a:lnTo>
                    <a:lnTo>
                      <a:pt x="234" y="102"/>
                    </a:lnTo>
                    <a:lnTo>
                      <a:pt x="225" y="85"/>
                    </a:lnTo>
                    <a:lnTo>
                      <a:pt x="227" y="49"/>
                    </a:lnTo>
                    <a:lnTo>
                      <a:pt x="214" y="34"/>
                    </a:lnTo>
                    <a:lnTo>
                      <a:pt x="173" y="0"/>
                    </a:lnTo>
                  </a:path>
                </a:pathLst>
              </a:custGeom>
              <a:solidFill>
                <a:srgbClr val="00ff00"/>
              </a:solidFill>
              <a:ln cap="rnd" w="12600">
                <a:solidFill>
                  <a:srgbClr val="676767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" name=""/>
              <p:cNvSpPr/>
              <p:nvPr/>
            </p:nvSpPr>
            <p:spPr>
              <a:xfrm>
                <a:off x="6532920" y="2256480"/>
                <a:ext cx="448560" cy="952200"/>
              </a:xfrm>
              <a:custGeom>
                <a:avLst/>
                <a:gdLst/>
                <a:ahLst/>
                <a:rect l="l" t="t" r="r" b="b"/>
                <a:pathLst>
                  <a:path w="195" h="399">
                    <a:moveTo>
                      <a:pt x="0" y="47"/>
                    </a:moveTo>
                    <a:lnTo>
                      <a:pt x="41" y="81"/>
                    </a:lnTo>
                    <a:lnTo>
                      <a:pt x="54" y="96"/>
                    </a:lnTo>
                    <a:lnTo>
                      <a:pt x="52" y="132"/>
                    </a:lnTo>
                    <a:lnTo>
                      <a:pt x="61" y="149"/>
                    </a:lnTo>
                    <a:lnTo>
                      <a:pt x="56" y="164"/>
                    </a:lnTo>
                    <a:lnTo>
                      <a:pt x="62" y="181"/>
                    </a:lnTo>
                    <a:lnTo>
                      <a:pt x="85" y="200"/>
                    </a:lnTo>
                    <a:lnTo>
                      <a:pt x="88" y="219"/>
                    </a:lnTo>
                    <a:lnTo>
                      <a:pt x="73" y="226"/>
                    </a:lnTo>
                    <a:lnTo>
                      <a:pt x="71" y="235"/>
                    </a:lnTo>
                    <a:lnTo>
                      <a:pt x="38" y="275"/>
                    </a:lnTo>
                    <a:lnTo>
                      <a:pt x="30" y="284"/>
                    </a:lnTo>
                    <a:lnTo>
                      <a:pt x="19" y="284"/>
                    </a:lnTo>
                    <a:lnTo>
                      <a:pt x="19" y="292"/>
                    </a:lnTo>
                    <a:lnTo>
                      <a:pt x="12" y="292"/>
                    </a:lnTo>
                    <a:lnTo>
                      <a:pt x="7" y="304"/>
                    </a:lnTo>
                    <a:lnTo>
                      <a:pt x="10" y="319"/>
                    </a:lnTo>
                    <a:lnTo>
                      <a:pt x="10" y="326"/>
                    </a:lnTo>
                    <a:lnTo>
                      <a:pt x="17" y="345"/>
                    </a:lnTo>
                    <a:lnTo>
                      <a:pt x="15" y="345"/>
                    </a:lnTo>
                    <a:lnTo>
                      <a:pt x="15" y="354"/>
                    </a:lnTo>
                    <a:lnTo>
                      <a:pt x="10" y="362"/>
                    </a:lnTo>
                    <a:lnTo>
                      <a:pt x="15" y="370"/>
                    </a:lnTo>
                    <a:lnTo>
                      <a:pt x="10" y="375"/>
                    </a:lnTo>
                    <a:lnTo>
                      <a:pt x="34" y="386"/>
                    </a:lnTo>
                    <a:lnTo>
                      <a:pt x="38" y="382"/>
                    </a:lnTo>
                    <a:lnTo>
                      <a:pt x="43" y="396"/>
                    </a:lnTo>
                    <a:lnTo>
                      <a:pt x="47" y="392"/>
                    </a:lnTo>
                    <a:lnTo>
                      <a:pt x="52" y="398"/>
                    </a:lnTo>
                    <a:lnTo>
                      <a:pt x="67" y="394"/>
                    </a:lnTo>
                    <a:lnTo>
                      <a:pt x="95" y="380"/>
                    </a:lnTo>
                    <a:lnTo>
                      <a:pt x="125" y="377"/>
                    </a:lnTo>
                    <a:lnTo>
                      <a:pt x="168" y="341"/>
                    </a:lnTo>
                    <a:lnTo>
                      <a:pt x="194" y="304"/>
                    </a:lnTo>
                    <a:lnTo>
                      <a:pt x="194" y="290"/>
                    </a:lnTo>
                    <a:lnTo>
                      <a:pt x="184" y="279"/>
                    </a:lnTo>
                    <a:lnTo>
                      <a:pt x="175" y="266"/>
                    </a:lnTo>
                    <a:lnTo>
                      <a:pt x="182" y="245"/>
                    </a:lnTo>
                    <a:lnTo>
                      <a:pt x="173" y="237"/>
                    </a:lnTo>
                    <a:lnTo>
                      <a:pt x="170" y="226"/>
                    </a:lnTo>
                    <a:lnTo>
                      <a:pt x="167" y="223"/>
                    </a:lnTo>
                    <a:lnTo>
                      <a:pt x="167" y="206"/>
                    </a:lnTo>
                    <a:lnTo>
                      <a:pt x="173" y="186"/>
                    </a:lnTo>
                    <a:lnTo>
                      <a:pt x="156" y="141"/>
                    </a:lnTo>
                    <a:lnTo>
                      <a:pt x="170" y="113"/>
                    </a:lnTo>
                    <a:lnTo>
                      <a:pt x="158" y="90"/>
                    </a:lnTo>
                    <a:lnTo>
                      <a:pt x="144" y="79"/>
                    </a:lnTo>
                    <a:lnTo>
                      <a:pt x="147" y="59"/>
                    </a:lnTo>
                    <a:lnTo>
                      <a:pt x="144" y="57"/>
                    </a:lnTo>
                    <a:lnTo>
                      <a:pt x="153" y="47"/>
                    </a:lnTo>
                    <a:lnTo>
                      <a:pt x="149" y="41"/>
                    </a:lnTo>
                    <a:lnTo>
                      <a:pt x="158" y="32"/>
                    </a:lnTo>
                    <a:lnTo>
                      <a:pt x="156" y="17"/>
                    </a:lnTo>
                    <a:lnTo>
                      <a:pt x="134" y="0"/>
                    </a:lnTo>
                    <a:lnTo>
                      <a:pt x="97" y="14"/>
                    </a:lnTo>
                    <a:lnTo>
                      <a:pt x="95" y="23"/>
                    </a:lnTo>
                    <a:lnTo>
                      <a:pt x="92" y="51"/>
                    </a:lnTo>
                    <a:lnTo>
                      <a:pt x="73" y="64"/>
                    </a:lnTo>
                    <a:lnTo>
                      <a:pt x="61" y="57"/>
                    </a:lnTo>
                    <a:lnTo>
                      <a:pt x="52" y="64"/>
                    </a:lnTo>
                    <a:lnTo>
                      <a:pt x="34" y="61"/>
                    </a:lnTo>
                    <a:lnTo>
                      <a:pt x="10" y="36"/>
                    </a:lnTo>
                    <a:lnTo>
                      <a:pt x="7" y="38"/>
                    </a:lnTo>
                    <a:lnTo>
                      <a:pt x="8" y="43"/>
                    </a:lnTo>
                    <a:lnTo>
                      <a:pt x="0" y="47"/>
                    </a:lnTo>
                  </a:path>
                </a:pathLst>
              </a:custGeom>
              <a:solidFill>
                <a:srgbClr val="00ff00"/>
              </a:solidFill>
              <a:ln cap="rnd" w="12600">
                <a:solidFill>
                  <a:srgbClr val="676767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66" name=""/>
            <p:cNvSpPr/>
            <p:nvPr/>
          </p:nvSpPr>
          <p:spPr>
            <a:xfrm>
              <a:off x="6375240" y="3903480"/>
              <a:ext cx="236880" cy="115560"/>
            </a:xfrm>
            <a:custGeom>
              <a:avLst/>
              <a:gdLst/>
              <a:ahLst/>
              <a:rect l="l" t="t" r="r" b="b"/>
              <a:pathLst>
                <a:path w="103" h="49">
                  <a:moveTo>
                    <a:pt x="0" y="26"/>
                  </a:moveTo>
                  <a:lnTo>
                    <a:pt x="7" y="20"/>
                  </a:lnTo>
                  <a:lnTo>
                    <a:pt x="11" y="2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9" y="4"/>
                  </a:lnTo>
                  <a:lnTo>
                    <a:pt x="48" y="2"/>
                  </a:lnTo>
                  <a:lnTo>
                    <a:pt x="56" y="10"/>
                  </a:lnTo>
                  <a:lnTo>
                    <a:pt x="84" y="4"/>
                  </a:lnTo>
                  <a:lnTo>
                    <a:pt x="102" y="14"/>
                  </a:lnTo>
                  <a:lnTo>
                    <a:pt x="98" y="30"/>
                  </a:lnTo>
                  <a:lnTo>
                    <a:pt x="72" y="28"/>
                  </a:lnTo>
                  <a:lnTo>
                    <a:pt x="56" y="36"/>
                  </a:lnTo>
                  <a:lnTo>
                    <a:pt x="35" y="40"/>
                  </a:lnTo>
                  <a:lnTo>
                    <a:pt x="30" y="48"/>
                  </a:lnTo>
                  <a:lnTo>
                    <a:pt x="18" y="48"/>
                  </a:lnTo>
                  <a:lnTo>
                    <a:pt x="7" y="40"/>
                  </a:lnTo>
                  <a:lnTo>
                    <a:pt x="0" y="26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" name=""/>
            <p:cNvSpPr/>
            <p:nvPr/>
          </p:nvSpPr>
          <p:spPr>
            <a:xfrm>
              <a:off x="6331320" y="4155840"/>
              <a:ext cx="159480" cy="147240"/>
            </a:xfrm>
            <a:custGeom>
              <a:avLst/>
              <a:gdLst/>
              <a:ahLst/>
              <a:rect l="l" t="t" r="r" b="b"/>
              <a:pathLst>
                <a:path w="70" h="63">
                  <a:moveTo>
                    <a:pt x="28" y="45"/>
                  </a:moveTo>
                  <a:lnTo>
                    <a:pt x="4" y="14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6"/>
                  </a:lnTo>
                  <a:lnTo>
                    <a:pt x="21" y="0"/>
                  </a:lnTo>
                  <a:lnTo>
                    <a:pt x="51" y="6"/>
                  </a:lnTo>
                  <a:lnTo>
                    <a:pt x="58" y="12"/>
                  </a:lnTo>
                  <a:lnTo>
                    <a:pt x="60" y="10"/>
                  </a:lnTo>
                  <a:lnTo>
                    <a:pt x="67" y="12"/>
                  </a:lnTo>
                  <a:lnTo>
                    <a:pt x="60" y="24"/>
                  </a:lnTo>
                  <a:lnTo>
                    <a:pt x="69" y="30"/>
                  </a:lnTo>
                  <a:lnTo>
                    <a:pt x="69" y="32"/>
                  </a:lnTo>
                  <a:lnTo>
                    <a:pt x="65" y="32"/>
                  </a:lnTo>
                  <a:lnTo>
                    <a:pt x="67" y="40"/>
                  </a:lnTo>
                  <a:lnTo>
                    <a:pt x="62" y="42"/>
                  </a:lnTo>
                  <a:lnTo>
                    <a:pt x="58" y="42"/>
                  </a:lnTo>
                  <a:lnTo>
                    <a:pt x="60" y="45"/>
                  </a:lnTo>
                  <a:lnTo>
                    <a:pt x="51" y="42"/>
                  </a:lnTo>
                  <a:lnTo>
                    <a:pt x="49" y="43"/>
                  </a:lnTo>
                  <a:lnTo>
                    <a:pt x="53" y="52"/>
                  </a:lnTo>
                  <a:lnTo>
                    <a:pt x="47" y="54"/>
                  </a:lnTo>
                  <a:lnTo>
                    <a:pt x="49" y="62"/>
                  </a:lnTo>
                  <a:lnTo>
                    <a:pt x="28" y="45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" name=""/>
            <p:cNvSpPr/>
            <p:nvPr/>
          </p:nvSpPr>
          <p:spPr>
            <a:xfrm>
              <a:off x="6456960" y="4114440"/>
              <a:ext cx="172080" cy="220320"/>
            </a:xfrm>
            <a:custGeom>
              <a:avLst/>
              <a:gdLst/>
              <a:ahLst/>
              <a:rect l="l" t="t" r="r" b="b"/>
              <a:pathLst>
                <a:path w="76" h="93">
                  <a:moveTo>
                    <a:pt x="7" y="28"/>
                  </a:moveTo>
                  <a:lnTo>
                    <a:pt x="9" y="24"/>
                  </a:lnTo>
                  <a:lnTo>
                    <a:pt x="16" y="24"/>
                  </a:lnTo>
                  <a:lnTo>
                    <a:pt x="4" y="17"/>
                  </a:lnTo>
                  <a:lnTo>
                    <a:pt x="0" y="6"/>
                  </a:lnTo>
                  <a:lnTo>
                    <a:pt x="17" y="0"/>
                  </a:lnTo>
                  <a:lnTo>
                    <a:pt x="28" y="0"/>
                  </a:lnTo>
                  <a:lnTo>
                    <a:pt x="37" y="6"/>
                  </a:lnTo>
                  <a:lnTo>
                    <a:pt x="43" y="21"/>
                  </a:lnTo>
                  <a:lnTo>
                    <a:pt x="49" y="24"/>
                  </a:lnTo>
                  <a:lnTo>
                    <a:pt x="49" y="30"/>
                  </a:lnTo>
                  <a:lnTo>
                    <a:pt x="65" y="37"/>
                  </a:lnTo>
                  <a:lnTo>
                    <a:pt x="68" y="34"/>
                  </a:lnTo>
                  <a:lnTo>
                    <a:pt x="71" y="37"/>
                  </a:lnTo>
                  <a:lnTo>
                    <a:pt x="67" y="39"/>
                  </a:lnTo>
                  <a:lnTo>
                    <a:pt x="73" y="47"/>
                  </a:lnTo>
                  <a:lnTo>
                    <a:pt x="67" y="49"/>
                  </a:lnTo>
                  <a:lnTo>
                    <a:pt x="65" y="55"/>
                  </a:lnTo>
                  <a:lnTo>
                    <a:pt x="67" y="60"/>
                  </a:lnTo>
                  <a:lnTo>
                    <a:pt x="75" y="71"/>
                  </a:lnTo>
                  <a:lnTo>
                    <a:pt x="67" y="83"/>
                  </a:lnTo>
                  <a:lnTo>
                    <a:pt x="67" y="84"/>
                  </a:lnTo>
                  <a:lnTo>
                    <a:pt x="49" y="84"/>
                  </a:lnTo>
                  <a:lnTo>
                    <a:pt x="35" y="92"/>
                  </a:lnTo>
                  <a:lnTo>
                    <a:pt x="26" y="83"/>
                  </a:lnTo>
                  <a:lnTo>
                    <a:pt x="21" y="83"/>
                  </a:lnTo>
                  <a:lnTo>
                    <a:pt x="21" y="77"/>
                  </a:lnTo>
                  <a:lnTo>
                    <a:pt x="26" y="79"/>
                  </a:lnTo>
                  <a:lnTo>
                    <a:pt x="26" y="75"/>
                  </a:lnTo>
                  <a:lnTo>
                    <a:pt x="9" y="60"/>
                  </a:lnTo>
                  <a:lnTo>
                    <a:pt x="9" y="59"/>
                  </a:lnTo>
                  <a:lnTo>
                    <a:pt x="13" y="57"/>
                  </a:lnTo>
                  <a:lnTo>
                    <a:pt x="11" y="49"/>
                  </a:lnTo>
                  <a:lnTo>
                    <a:pt x="16" y="49"/>
                  </a:lnTo>
                  <a:lnTo>
                    <a:pt x="16" y="47"/>
                  </a:lnTo>
                  <a:lnTo>
                    <a:pt x="7" y="41"/>
                  </a:lnTo>
                  <a:lnTo>
                    <a:pt x="13" y="30"/>
                  </a:lnTo>
                  <a:lnTo>
                    <a:pt x="7" y="28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" name=""/>
            <p:cNvSpPr/>
            <p:nvPr/>
          </p:nvSpPr>
          <p:spPr>
            <a:xfrm>
              <a:off x="6605280" y="4223880"/>
              <a:ext cx="267840" cy="156960"/>
            </a:xfrm>
            <a:custGeom>
              <a:avLst/>
              <a:gdLst/>
              <a:ahLst/>
              <a:rect l="l" t="t" r="r" b="b"/>
              <a:pathLst>
                <a:path w="117" h="65">
                  <a:moveTo>
                    <a:pt x="116" y="8"/>
                  </a:moveTo>
                  <a:lnTo>
                    <a:pt x="83" y="0"/>
                  </a:lnTo>
                  <a:lnTo>
                    <a:pt x="57" y="12"/>
                  </a:lnTo>
                  <a:lnTo>
                    <a:pt x="12" y="8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2" y="13"/>
                  </a:lnTo>
                  <a:lnTo>
                    <a:pt x="10" y="23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2" y="41"/>
                  </a:lnTo>
                  <a:lnTo>
                    <a:pt x="10" y="47"/>
                  </a:lnTo>
                  <a:lnTo>
                    <a:pt x="12" y="62"/>
                  </a:lnTo>
                  <a:lnTo>
                    <a:pt x="38" y="57"/>
                  </a:lnTo>
                  <a:lnTo>
                    <a:pt x="57" y="64"/>
                  </a:lnTo>
                  <a:lnTo>
                    <a:pt x="64" y="62"/>
                  </a:lnTo>
                  <a:lnTo>
                    <a:pt x="71" y="59"/>
                  </a:lnTo>
                  <a:lnTo>
                    <a:pt x="71" y="53"/>
                  </a:lnTo>
                  <a:lnTo>
                    <a:pt x="73" y="53"/>
                  </a:lnTo>
                  <a:lnTo>
                    <a:pt x="88" y="47"/>
                  </a:lnTo>
                  <a:lnTo>
                    <a:pt x="104" y="49"/>
                  </a:lnTo>
                  <a:lnTo>
                    <a:pt x="95" y="37"/>
                  </a:lnTo>
                  <a:lnTo>
                    <a:pt x="101" y="31"/>
                  </a:lnTo>
                  <a:lnTo>
                    <a:pt x="104" y="23"/>
                  </a:lnTo>
                  <a:lnTo>
                    <a:pt x="111" y="15"/>
                  </a:lnTo>
                  <a:lnTo>
                    <a:pt x="116" y="8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" name=""/>
            <p:cNvSpPr/>
            <p:nvPr/>
          </p:nvSpPr>
          <p:spPr>
            <a:xfrm>
              <a:off x="6643440" y="3489120"/>
              <a:ext cx="402120" cy="321840"/>
            </a:xfrm>
            <a:custGeom>
              <a:avLst/>
              <a:gdLst/>
              <a:ahLst/>
              <a:rect l="l" t="t" r="r" b="b"/>
              <a:pathLst>
                <a:path w="175" h="134">
                  <a:moveTo>
                    <a:pt x="4" y="126"/>
                  </a:moveTo>
                  <a:lnTo>
                    <a:pt x="4" y="114"/>
                  </a:lnTo>
                  <a:lnTo>
                    <a:pt x="0" y="107"/>
                  </a:lnTo>
                  <a:lnTo>
                    <a:pt x="11" y="96"/>
                  </a:lnTo>
                  <a:lnTo>
                    <a:pt x="7" y="62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39" y="53"/>
                  </a:lnTo>
                  <a:lnTo>
                    <a:pt x="45" y="56"/>
                  </a:lnTo>
                  <a:lnTo>
                    <a:pt x="47" y="56"/>
                  </a:lnTo>
                  <a:lnTo>
                    <a:pt x="45" y="49"/>
                  </a:lnTo>
                  <a:lnTo>
                    <a:pt x="49" y="33"/>
                  </a:lnTo>
                  <a:lnTo>
                    <a:pt x="63" y="30"/>
                  </a:lnTo>
                  <a:lnTo>
                    <a:pt x="66" y="24"/>
                  </a:lnTo>
                  <a:lnTo>
                    <a:pt x="61" y="21"/>
                  </a:lnTo>
                  <a:lnTo>
                    <a:pt x="61" y="17"/>
                  </a:lnTo>
                  <a:lnTo>
                    <a:pt x="66" y="15"/>
                  </a:lnTo>
                  <a:lnTo>
                    <a:pt x="71" y="9"/>
                  </a:lnTo>
                  <a:lnTo>
                    <a:pt x="77" y="9"/>
                  </a:lnTo>
                  <a:lnTo>
                    <a:pt x="86" y="0"/>
                  </a:lnTo>
                  <a:lnTo>
                    <a:pt x="93" y="0"/>
                  </a:lnTo>
                  <a:lnTo>
                    <a:pt x="93" y="2"/>
                  </a:lnTo>
                  <a:lnTo>
                    <a:pt x="110" y="4"/>
                  </a:lnTo>
                  <a:lnTo>
                    <a:pt x="115" y="6"/>
                  </a:lnTo>
                  <a:lnTo>
                    <a:pt x="115" y="11"/>
                  </a:lnTo>
                  <a:lnTo>
                    <a:pt x="127" y="7"/>
                  </a:lnTo>
                  <a:lnTo>
                    <a:pt x="140" y="15"/>
                  </a:lnTo>
                  <a:lnTo>
                    <a:pt x="140" y="24"/>
                  </a:lnTo>
                  <a:lnTo>
                    <a:pt x="143" y="28"/>
                  </a:lnTo>
                  <a:lnTo>
                    <a:pt x="140" y="37"/>
                  </a:lnTo>
                  <a:lnTo>
                    <a:pt x="150" y="54"/>
                  </a:lnTo>
                  <a:lnTo>
                    <a:pt x="157" y="58"/>
                  </a:lnTo>
                  <a:lnTo>
                    <a:pt x="157" y="67"/>
                  </a:lnTo>
                  <a:lnTo>
                    <a:pt x="166" y="64"/>
                  </a:lnTo>
                  <a:lnTo>
                    <a:pt x="171" y="67"/>
                  </a:lnTo>
                  <a:lnTo>
                    <a:pt x="171" y="71"/>
                  </a:lnTo>
                  <a:lnTo>
                    <a:pt x="174" y="73"/>
                  </a:lnTo>
                  <a:lnTo>
                    <a:pt x="174" y="77"/>
                  </a:lnTo>
                  <a:lnTo>
                    <a:pt x="164" y="84"/>
                  </a:lnTo>
                  <a:lnTo>
                    <a:pt x="150" y="80"/>
                  </a:lnTo>
                  <a:lnTo>
                    <a:pt x="146" y="84"/>
                  </a:lnTo>
                  <a:lnTo>
                    <a:pt x="150" y="90"/>
                  </a:lnTo>
                  <a:lnTo>
                    <a:pt x="157" y="112"/>
                  </a:lnTo>
                  <a:lnTo>
                    <a:pt x="143" y="114"/>
                  </a:lnTo>
                  <a:lnTo>
                    <a:pt x="138" y="120"/>
                  </a:lnTo>
                  <a:lnTo>
                    <a:pt x="136" y="129"/>
                  </a:lnTo>
                  <a:lnTo>
                    <a:pt x="131" y="133"/>
                  </a:lnTo>
                  <a:lnTo>
                    <a:pt x="127" y="129"/>
                  </a:lnTo>
                  <a:lnTo>
                    <a:pt x="115" y="131"/>
                  </a:lnTo>
                  <a:lnTo>
                    <a:pt x="108" y="126"/>
                  </a:lnTo>
                  <a:lnTo>
                    <a:pt x="103" y="131"/>
                  </a:lnTo>
                  <a:lnTo>
                    <a:pt x="91" y="126"/>
                  </a:lnTo>
                  <a:lnTo>
                    <a:pt x="82" y="129"/>
                  </a:lnTo>
                  <a:lnTo>
                    <a:pt x="80" y="126"/>
                  </a:lnTo>
                  <a:lnTo>
                    <a:pt x="75" y="126"/>
                  </a:lnTo>
                  <a:lnTo>
                    <a:pt x="68" y="122"/>
                  </a:lnTo>
                  <a:lnTo>
                    <a:pt x="49" y="116"/>
                  </a:lnTo>
                  <a:lnTo>
                    <a:pt x="26" y="118"/>
                  </a:lnTo>
                  <a:lnTo>
                    <a:pt x="21" y="122"/>
                  </a:lnTo>
                  <a:lnTo>
                    <a:pt x="4" y="126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" name=""/>
            <p:cNvSpPr/>
            <p:nvPr/>
          </p:nvSpPr>
          <p:spPr>
            <a:xfrm>
              <a:off x="6179040" y="3819240"/>
              <a:ext cx="267840" cy="155160"/>
            </a:xfrm>
            <a:custGeom>
              <a:avLst/>
              <a:gdLst/>
              <a:ahLst/>
              <a:rect l="l" t="t" r="r" b="b"/>
              <a:pathLst>
                <a:path w="117" h="65">
                  <a:moveTo>
                    <a:pt x="86" y="64"/>
                  </a:moveTo>
                  <a:lnTo>
                    <a:pt x="92" y="59"/>
                  </a:lnTo>
                  <a:lnTo>
                    <a:pt x="97" y="59"/>
                  </a:lnTo>
                  <a:lnTo>
                    <a:pt x="106" y="51"/>
                  </a:lnTo>
                  <a:lnTo>
                    <a:pt x="106" y="47"/>
                  </a:lnTo>
                  <a:lnTo>
                    <a:pt x="111" y="41"/>
                  </a:lnTo>
                  <a:lnTo>
                    <a:pt x="116" y="39"/>
                  </a:lnTo>
                  <a:lnTo>
                    <a:pt x="104" y="27"/>
                  </a:lnTo>
                  <a:lnTo>
                    <a:pt x="101" y="21"/>
                  </a:lnTo>
                  <a:lnTo>
                    <a:pt x="88" y="19"/>
                  </a:lnTo>
                  <a:lnTo>
                    <a:pt x="83" y="25"/>
                  </a:lnTo>
                  <a:lnTo>
                    <a:pt x="69" y="10"/>
                  </a:lnTo>
                  <a:lnTo>
                    <a:pt x="56" y="4"/>
                  </a:lnTo>
                  <a:lnTo>
                    <a:pt x="47" y="8"/>
                  </a:lnTo>
                  <a:lnTo>
                    <a:pt x="38" y="0"/>
                  </a:lnTo>
                  <a:lnTo>
                    <a:pt x="38" y="8"/>
                  </a:lnTo>
                  <a:lnTo>
                    <a:pt x="3" y="25"/>
                  </a:lnTo>
                  <a:lnTo>
                    <a:pt x="0" y="21"/>
                  </a:lnTo>
                  <a:lnTo>
                    <a:pt x="8" y="41"/>
                  </a:lnTo>
                  <a:lnTo>
                    <a:pt x="32" y="61"/>
                  </a:lnTo>
                  <a:lnTo>
                    <a:pt x="45" y="64"/>
                  </a:lnTo>
                  <a:lnTo>
                    <a:pt x="56" y="55"/>
                  </a:lnTo>
                  <a:lnTo>
                    <a:pt x="83" y="61"/>
                  </a:lnTo>
                  <a:lnTo>
                    <a:pt x="86" y="64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" name=""/>
            <p:cNvSpPr/>
            <p:nvPr/>
          </p:nvSpPr>
          <p:spPr>
            <a:xfrm>
              <a:off x="6520320" y="4352760"/>
              <a:ext cx="263880" cy="212040"/>
            </a:xfrm>
            <a:custGeom>
              <a:avLst/>
              <a:gdLst/>
              <a:ahLst/>
              <a:rect l="l" t="t" r="r" b="b"/>
              <a:pathLst>
                <a:path w="115" h="89">
                  <a:moveTo>
                    <a:pt x="9" y="58"/>
                  </a:moveTo>
                  <a:lnTo>
                    <a:pt x="15" y="60"/>
                  </a:lnTo>
                  <a:lnTo>
                    <a:pt x="17" y="62"/>
                  </a:lnTo>
                  <a:lnTo>
                    <a:pt x="9" y="62"/>
                  </a:lnTo>
                  <a:lnTo>
                    <a:pt x="17" y="73"/>
                  </a:lnTo>
                  <a:lnTo>
                    <a:pt x="42" y="73"/>
                  </a:lnTo>
                  <a:lnTo>
                    <a:pt x="54" y="77"/>
                  </a:lnTo>
                  <a:lnTo>
                    <a:pt x="47" y="80"/>
                  </a:lnTo>
                  <a:lnTo>
                    <a:pt x="60" y="80"/>
                  </a:lnTo>
                  <a:lnTo>
                    <a:pt x="68" y="88"/>
                  </a:lnTo>
                  <a:lnTo>
                    <a:pt x="67" y="77"/>
                  </a:lnTo>
                  <a:lnTo>
                    <a:pt x="40" y="60"/>
                  </a:lnTo>
                  <a:lnTo>
                    <a:pt x="49" y="60"/>
                  </a:lnTo>
                  <a:lnTo>
                    <a:pt x="47" y="53"/>
                  </a:lnTo>
                  <a:lnTo>
                    <a:pt x="54" y="55"/>
                  </a:lnTo>
                  <a:lnTo>
                    <a:pt x="42" y="39"/>
                  </a:lnTo>
                  <a:lnTo>
                    <a:pt x="42" y="28"/>
                  </a:lnTo>
                  <a:lnTo>
                    <a:pt x="47" y="26"/>
                  </a:lnTo>
                  <a:lnTo>
                    <a:pt x="47" y="30"/>
                  </a:lnTo>
                  <a:lnTo>
                    <a:pt x="60" y="39"/>
                  </a:lnTo>
                  <a:lnTo>
                    <a:pt x="58" y="33"/>
                  </a:lnTo>
                  <a:lnTo>
                    <a:pt x="67" y="39"/>
                  </a:lnTo>
                  <a:lnTo>
                    <a:pt x="65" y="32"/>
                  </a:lnTo>
                  <a:lnTo>
                    <a:pt x="73" y="33"/>
                  </a:lnTo>
                  <a:lnTo>
                    <a:pt x="63" y="26"/>
                  </a:lnTo>
                  <a:lnTo>
                    <a:pt x="75" y="17"/>
                  </a:lnTo>
                  <a:lnTo>
                    <a:pt x="86" y="17"/>
                  </a:lnTo>
                  <a:lnTo>
                    <a:pt x="105" y="21"/>
                  </a:lnTo>
                  <a:lnTo>
                    <a:pt x="114" y="6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7" y="6"/>
                  </a:lnTo>
                  <a:lnTo>
                    <a:pt x="101" y="9"/>
                  </a:lnTo>
                  <a:lnTo>
                    <a:pt x="94" y="11"/>
                  </a:lnTo>
                  <a:lnTo>
                    <a:pt x="75" y="4"/>
                  </a:lnTo>
                  <a:lnTo>
                    <a:pt x="49" y="9"/>
                  </a:lnTo>
                  <a:lnTo>
                    <a:pt x="13" y="19"/>
                  </a:lnTo>
                  <a:lnTo>
                    <a:pt x="15" y="28"/>
                  </a:lnTo>
                  <a:lnTo>
                    <a:pt x="0" y="45"/>
                  </a:lnTo>
                  <a:lnTo>
                    <a:pt x="9" y="58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" name=""/>
            <p:cNvSpPr/>
            <p:nvPr/>
          </p:nvSpPr>
          <p:spPr>
            <a:xfrm>
              <a:off x="6073200" y="3949200"/>
              <a:ext cx="318960" cy="152280"/>
            </a:xfrm>
            <a:custGeom>
              <a:avLst/>
              <a:gdLst/>
              <a:ahLst/>
              <a:rect l="l" t="t" r="r" b="b"/>
              <a:pathLst>
                <a:path w="139" h="63">
                  <a:moveTo>
                    <a:pt x="131" y="9"/>
                  </a:moveTo>
                  <a:lnTo>
                    <a:pt x="129" y="6"/>
                  </a:lnTo>
                  <a:lnTo>
                    <a:pt x="102" y="0"/>
                  </a:lnTo>
                  <a:lnTo>
                    <a:pt x="91" y="9"/>
                  </a:lnTo>
                  <a:lnTo>
                    <a:pt x="77" y="6"/>
                  </a:lnTo>
                  <a:lnTo>
                    <a:pt x="61" y="19"/>
                  </a:lnTo>
                  <a:lnTo>
                    <a:pt x="63" y="33"/>
                  </a:lnTo>
                  <a:lnTo>
                    <a:pt x="61" y="35"/>
                  </a:lnTo>
                  <a:lnTo>
                    <a:pt x="49" y="32"/>
                  </a:lnTo>
                  <a:lnTo>
                    <a:pt x="30" y="39"/>
                  </a:lnTo>
                  <a:lnTo>
                    <a:pt x="18" y="35"/>
                  </a:lnTo>
                  <a:lnTo>
                    <a:pt x="13" y="41"/>
                  </a:lnTo>
                  <a:lnTo>
                    <a:pt x="7" y="35"/>
                  </a:lnTo>
                  <a:lnTo>
                    <a:pt x="0" y="37"/>
                  </a:lnTo>
                  <a:lnTo>
                    <a:pt x="2" y="49"/>
                  </a:lnTo>
                  <a:lnTo>
                    <a:pt x="16" y="53"/>
                  </a:lnTo>
                  <a:lnTo>
                    <a:pt x="48" y="47"/>
                  </a:lnTo>
                  <a:lnTo>
                    <a:pt x="54" y="56"/>
                  </a:lnTo>
                  <a:lnTo>
                    <a:pt x="75" y="60"/>
                  </a:lnTo>
                  <a:lnTo>
                    <a:pt x="91" y="62"/>
                  </a:lnTo>
                  <a:lnTo>
                    <a:pt x="119" y="53"/>
                  </a:lnTo>
                  <a:lnTo>
                    <a:pt x="126" y="47"/>
                  </a:lnTo>
                  <a:lnTo>
                    <a:pt x="128" y="32"/>
                  </a:lnTo>
                  <a:lnTo>
                    <a:pt x="136" y="32"/>
                  </a:lnTo>
                  <a:lnTo>
                    <a:pt x="138" y="23"/>
                  </a:lnTo>
                  <a:lnTo>
                    <a:pt x="131" y="9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" name=""/>
            <p:cNvSpPr/>
            <p:nvPr/>
          </p:nvSpPr>
          <p:spPr>
            <a:xfrm>
              <a:off x="5796720" y="3803400"/>
              <a:ext cx="147960" cy="112320"/>
            </a:xfrm>
            <a:custGeom>
              <a:avLst/>
              <a:gdLst/>
              <a:ahLst/>
              <a:rect l="l" t="t" r="r" b="b"/>
              <a:pathLst>
                <a:path w="64" h="48">
                  <a:moveTo>
                    <a:pt x="41" y="0"/>
                  </a:moveTo>
                  <a:lnTo>
                    <a:pt x="19" y="4"/>
                  </a:lnTo>
                  <a:lnTo>
                    <a:pt x="12" y="2"/>
                  </a:lnTo>
                  <a:lnTo>
                    <a:pt x="0" y="8"/>
                  </a:lnTo>
                  <a:lnTo>
                    <a:pt x="0" y="16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38" y="34"/>
                  </a:lnTo>
                  <a:lnTo>
                    <a:pt x="38" y="44"/>
                  </a:lnTo>
                  <a:lnTo>
                    <a:pt x="54" y="47"/>
                  </a:lnTo>
                  <a:lnTo>
                    <a:pt x="50" y="38"/>
                  </a:lnTo>
                  <a:lnTo>
                    <a:pt x="59" y="32"/>
                  </a:lnTo>
                  <a:lnTo>
                    <a:pt x="63" y="26"/>
                  </a:lnTo>
                  <a:lnTo>
                    <a:pt x="59" y="18"/>
                  </a:lnTo>
                  <a:lnTo>
                    <a:pt x="52" y="16"/>
                  </a:lnTo>
                  <a:lnTo>
                    <a:pt x="50" y="6"/>
                  </a:lnTo>
                  <a:lnTo>
                    <a:pt x="41" y="0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" name=""/>
            <p:cNvSpPr/>
            <p:nvPr/>
          </p:nvSpPr>
          <p:spPr>
            <a:xfrm>
              <a:off x="6345360" y="3978000"/>
              <a:ext cx="280800" cy="161640"/>
            </a:xfrm>
            <a:custGeom>
              <a:avLst/>
              <a:gdLst/>
              <a:ahLst/>
              <a:rect l="l" t="t" r="r" b="b"/>
              <a:pathLst>
                <a:path w="122" h="68">
                  <a:moveTo>
                    <a:pt x="5" y="44"/>
                  </a:moveTo>
                  <a:lnTo>
                    <a:pt x="33" y="67"/>
                  </a:lnTo>
                  <a:lnTo>
                    <a:pt x="47" y="63"/>
                  </a:lnTo>
                  <a:lnTo>
                    <a:pt x="64" y="57"/>
                  </a:lnTo>
                  <a:lnTo>
                    <a:pt x="76" y="57"/>
                  </a:lnTo>
                  <a:lnTo>
                    <a:pt x="90" y="53"/>
                  </a:lnTo>
                  <a:lnTo>
                    <a:pt x="106" y="21"/>
                  </a:lnTo>
                  <a:lnTo>
                    <a:pt x="121" y="14"/>
                  </a:lnTo>
                  <a:lnTo>
                    <a:pt x="111" y="2"/>
                  </a:lnTo>
                  <a:lnTo>
                    <a:pt x="85" y="0"/>
                  </a:lnTo>
                  <a:lnTo>
                    <a:pt x="69" y="8"/>
                  </a:lnTo>
                  <a:lnTo>
                    <a:pt x="47" y="12"/>
                  </a:lnTo>
                  <a:lnTo>
                    <a:pt x="43" y="20"/>
                  </a:lnTo>
                  <a:lnTo>
                    <a:pt x="31" y="20"/>
                  </a:lnTo>
                  <a:lnTo>
                    <a:pt x="19" y="12"/>
                  </a:lnTo>
                  <a:lnTo>
                    <a:pt x="17" y="20"/>
                  </a:lnTo>
                  <a:lnTo>
                    <a:pt x="9" y="20"/>
                  </a:lnTo>
                  <a:lnTo>
                    <a:pt x="7" y="36"/>
                  </a:lnTo>
                  <a:lnTo>
                    <a:pt x="0" y="42"/>
                  </a:lnTo>
                  <a:lnTo>
                    <a:pt x="5" y="44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" name=""/>
            <p:cNvSpPr/>
            <p:nvPr/>
          </p:nvSpPr>
          <p:spPr>
            <a:xfrm>
              <a:off x="5929200" y="3571560"/>
              <a:ext cx="369360" cy="477360"/>
            </a:xfrm>
            <a:custGeom>
              <a:avLst/>
              <a:gdLst/>
              <a:ahLst/>
              <a:rect l="l" t="t" r="r" b="b"/>
              <a:pathLst>
                <a:path w="161" h="200">
                  <a:moveTo>
                    <a:pt x="155" y="111"/>
                  </a:moveTo>
                  <a:lnTo>
                    <a:pt x="160" y="96"/>
                  </a:lnTo>
                  <a:lnTo>
                    <a:pt x="153" y="89"/>
                  </a:lnTo>
                  <a:lnTo>
                    <a:pt x="151" y="62"/>
                  </a:lnTo>
                  <a:lnTo>
                    <a:pt x="146" y="57"/>
                  </a:lnTo>
                  <a:lnTo>
                    <a:pt x="149" y="45"/>
                  </a:lnTo>
                  <a:lnTo>
                    <a:pt x="146" y="32"/>
                  </a:lnTo>
                  <a:lnTo>
                    <a:pt x="123" y="14"/>
                  </a:lnTo>
                  <a:lnTo>
                    <a:pt x="114" y="18"/>
                  </a:lnTo>
                  <a:lnTo>
                    <a:pt x="116" y="12"/>
                  </a:lnTo>
                  <a:lnTo>
                    <a:pt x="97" y="28"/>
                  </a:lnTo>
                  <a:lnTo>
                    <a:pt x="85" y="28"/>
                  </a:lnTo>
                  <a:lnTo>
                    <a:pt x="88" y="16"/>
                  </a:lnTo>
                  <a:lnTo>
                    <a:pt x="71" y="16"/>
                  </a:lnTo>
                  <a:lnTo>
                    <a:pt x="69" y="12"/>
                  </a:lnTo>
                  <a:lnTo>
                    <a:pt x="69" y="2"/>
                  </a:lnTo>
                  <a:lnTo>
                    <a:pt x="62" y="2"/>
                  </a:lnTo>
                  <a:lnTo>
                    <a:pt x="47" y="0"/>
                  </a:lnTo>
                  <a:lnTo>
                    <a:pt x="54" y="12"/>
                  </a:lnTo>
                  <a:lnTo>
                    <a:pt x="47" y="16"/>
                  </a:lnTo>
                  <a:lnTo>
                    <a:pt x="56" y="30"/>
                  </a:lnTo>
                  <a:lnTo>
                    <a:pt x="45" y="32"/>
                  </a:lnTo>
                  <a:lnTo>
                    <a:pt x="47" y="45"/>
                  </a:lnTo>
                  <a:lnTo>
                    <a:pt x="45" y="40"/>
                  </a:lnTo>
                  <a:lnTo>
                    <a:pt x="38" y="42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26" y="47"/>
                  </a:lnTo>
                  <a:lnTo>
                    <a:pt x="19" y="47"/>
                  </a:lnTo>
                  <a:lnTo>
                    <a:pt x="15" y="62"/>
                  </a:lnTo>
                  <a:lnTo>
                    <a:pt x="10" y="64"/>
                  </a:lnTo>
                  <a:lnTo>
                    <a:pt x="17" y="73"/>
                  </a:lnTo>
                  <a:lnTo>
                    <a:pt x="8" y="83"/>
                  </a:lnTo>
                  <a:lnTo>
                    <a:pt x="0" y="83"/>
                  </a:lnTo>
                  <a:lnTo>
                    <a:pt x="0" y="115"/>
                  </a:lnTo>
                  <a:lnTo>
                    <a:pt x="5" y="122"/>
                  </a:lnTo>
                  <a:lnTo>
                    <a:pt x="0" y="128"/>
                  </a:lnTo>
                  <a:lnTo>
                    <a:pt x="5" y="141"/>
                  </a:lnTo>
                  <a:lnTo>
                    <a:pt x="5" y="144"/>
                  </a:lnTo>
                  <a:lnTo>
                    <a:pt x="12" y="152"/>
                  </a:lnTo>
                  <a:lnTo>
                    <a:pt x="36" y="158"/>
                  </a:lnTo>
                  <a:lnTo>
                    <a:pt x="26" y="180"/>
                  </a:lnTo>
                  <a:lnTo>
                    <a:pt x="26" y="191"/>
                  </a:lnTo>
                  <a:lnTo>
                    <a:pt x="50" y="191"/>
                  </a:lnTo>
                  <a:lnTo>
                    <a:pt x="62" y="195"/>
                  </a:lnTo>
                  <a:lnTo>
                    <a:pt x="69" y="193"/>
                  </a:lnTo>
                  <a:lnTo>
                    <a:pt x="75" y="199"/>
                  </a:lnTo>
                  <a:lnTo>
                    <a:pt x="80" y="193"/>
                  </a:lnTo>
                  <a:lnTo>
                    <a:pt x="92" y="197"/>
                  </a:lnTo>
                  <a:lnTo>
                    <a:pt x="112" y="190"/>
                  </a:lnTo>
                  <a:lnTo>
                    <a:pt x="123" y="193"/>
                  </a:lnTo>
                  <a:lnTo>
                    <a:pt x="125" y="191"/>
                  </a:lnTo>
                  <a:lnTo>
                    <a:pt x="123" y="177"/>
                  </a:lnTo>
                  <a:lnTo>
                    <a:pt x="140" y="164"/>
                  </a:lnTo>
                  <a:lnTo>
                    <a:pt x="116" y="144"/>
                  </a:lnTo>
                  <a:lnTo>
                    <a:pt x="108" y="124"/>
                  </a:lnTo>
                  <a:lnTo>
                    <a:pt x="112" y="128"/>
                  </a:lnTo>
                  <a:lnTo>
                    <a:pt x="146" y="111"/>
                  </a:lnTo>
                  <a:lnTo>
                    <a:pt x="146" y="103"/>
                  </a:lnTo>
                  <a:lnTo>
                    <a:pt x="155" y="111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" name=""/>
            <p:cNvSpPr/>
            <p:nvPr/>
          </p:nvSpPr>
          <p:spPr>
            <a:xfrm>
              <a:off x="6265080" y="3579480"/>
              <a:ext cx="410400" cy="366480"/>
            </a:xfrm>
            <a:custGeom>
              <a:avLst/>
              <a:gdLst/>
              <a:ahLst/>
              <a:rect l="l" t="t" r="r" b="b"/>
              <a:pathLst>
                <a:path w="179" h="154">
                  <a:moveTo>
                    <a:pt x="171" y="26"/>
                  </a:moveTo>
                  <a:lnTo>
                    <a:pt x="176" y="59"/>
                  </a:lnTo>
                  <a:lnTo>
                    <a:pt x="164" y="70"/>
                  </a:lnTo>
                  <a:lnTo>
                    <a:pt x="169" y="77"/>
                  </a:lnTo>
                  <a:lnTo>
                    <a:pt x="169" y="89"/>
                  </a:lnTo>
                  <a:lnTo>
                    <a:pt x="178" y="114"/>
                  </a:lnTo>
                  <a:lnTo>
                    <a:pt x="160" y="132"/>
                  </a:lnTo>
                  <a:lnTo>
                    <a:pt x="153" y="143"/>
                  </a:lnTo>
                  <a:lnTo>
                    <a:pt x="153" y="153"/>
                  </a:lnTo>
                  <a:lnTo>
                    <a:pt x="150" y="153"/>
                  </a:lnTo>
                  <a:lnTo>
                    <a:pt x="132" y="143"/>
                  </a:lnTo>
                  <a:lnTo>
                    <a:pt x="104" y="149"/>
                  </a:lnTo>
                  <a:lnTo>
                    <a:pt x="96" y="141"/>
                  </a:lnTo>
                  <a:lnTo>
                    <a:pt x="87" y="143"/>
                  </a:lnTo>
                  <a:lnTo>
                    <a:pt x="78" y="139"/>
                  </a:lnTo>
                  <a:lnTo>
                    <a:pt x="65" y="128"/>
                  </a:lnTo>
                  <a:lnTo>
                    <a:pt x="63" y="121"/>
                  </a:lnTo>
                  <a:lnTo>
                    <a:pt x="50" y="119"/>
                  </a:lnTo>
                  <a:lnTo>
                    <a:pt x="45" y="125"/>
                  </a:lnTo>
                  <a:lnTo>
                    <a:pt x="30" y="110"/>
                  </a:lnTo>
                  <a:lnTo>
                    <a:pt x="18" y="104"/>
                  </a:lnTo>
                  <a:lnTo>
                    <a:pt x="9" y="108"/>
                  </a:lnTo>
                  <a:lnTo>
                    <a:pt x="14" y="94"/>
                  </a:lnTo>
                  <a:lnTo>
                    <a:pt x="7" y="87"/>
                  </a:lnTo>
                  <a:lnTo>
                    <a:pt x="5" y="59"/>
                  </a:lnTo>
                  <a:lnTo>
                    <a:pt x="0" y="55"/>
                  </a:lnTo>
                  <a:lnTo>
                    <a:pt x="2" y="43"/>
                  </a:lnTo>
                  <a:lnTo>
                    <a:pt x="0" y="30"/>
                  </a:lnTo>
                  <a:lnTo>
                    <a:pt x="5" y="34"/>
                  </a:lnTo>
                  <a:lnTo>
                    <a:pt x="7" y="28"/>
                  </a:lnTo>
                  <a:lnTo>
                    <a:pt x="0" y="28"/>
                  </a:lnTo>
                  <a:lnTo>
                    <a:pt x="5" y="26"/>
                  </a:lnTo>
                  <a:lnTo>
                    <a:pt x="56" y="2"/>
                  </a:lnTo>
                  <a:lnTo>
                    <a:pt x="80" y="0"/>
                  </a:lnTo>
                  <a:lnTo>
                    <a:pt x="82" y="6"/>
                  </a:lnTo>
                  <a:lnTo>
                    <a:pt x="78" y="4"/>
                  </a:lnTo>
                  <a:lnTo>
                    <a:pt x="82" y="16"/>
                  </a:lnTo>
                  <a:lnTo>
                    <a:pt x="98" y="10"/>
                  </a:lnTo>
                  <a:lnTo>
                    <a:pt x="124" y="14"/>
                  </a:lnTo>
                  <a:lnTo>
                    <a:pt x="155" y="12"/>
                  </a:lnTo>
                  <a:lnTo>
                    <a:pt x="169" y="21"/>
                  </a:lnTo>
                  <a:lnTo>
                    <a:pt x="171" y="26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5823360" y="3671640"/>
              <a:ext cx="153720" cy="177480"/>
            </a:xfrm>
            <a:custGeom>
              <a:avLst/>
              <a:gdLst/>
              <a:ahLst/>
              <a:rect l="l" t="t" r="r" b="b"/>
              <a:pathLst>
                <a:path w="66" h="74">
                  <a:moveTo>
                    <a:pt x="28" y="15"/>
                  </a:moveTo>
                  <a:lnTo>
                    <a:pt x="30" y="20"/>
                  </a:lnTo>
                  <a:lnTo>
                    <a:pt x="28" y="22"/>
                  </a:lnTo>
                  <a:lnTo>
                    <a:pt x="28" y="27"/>
                  </a:lnTo>
                  <a:lnTo>
                    <a:pt x="35" y="31"/>
                  </a:lnTo>
                  <a:lnTo>
                    <a:pt x="35" y="26"/>
                  </a:lnTo>
                  <a:lnTo>
                    <a:pt x="37" y="15"/>
                  </a:lnTo>
                  <a:lnTo>
                    <a:pt x="35" y="15"/>
                  </a:lnTo>
                  <a:lnTo>
                    <a:pt x="35" y="5"/>
                  </a:lnTo>
                  <a:lnTo>
                    <a:pt x="58" y="0"/>
                  </a:lnTo>
                  <a:lnTo>
                    <a:pt x="65" y="5"/>
                  </a:lnTo>
                  <a:lnTo>
                    <a:pt x="61" y="20"/>
                  </a:lnTo>
                  <a:lnTo>
                    <a:pt x="56" y="22"/>
                  </a:lnTo>
                  <a:lnTo>
                    <a:pt x="63" y="31"/>
                  </a:lnTo>
                  <a:lnTo>
                    <a:pt x="54" y="41"/>
                  </a:lnTo>
                  <a:lnTo>
                    <a:pt x="46" y="41"/>
                  </a:lnTo>
                  <a:lnTo>
                    <a:pt x="46" y="73"/>
                  </a:lnTo>
                  <a:lnTo>
                    <a:pt x="39" y="71"/>
                  </a:lnTo>
                  <a:lnTo>
                    <a:pt x="37" y="61"/>
                  </a:lnTo>
                  <a:lnTo>
                    <a:pt x="28" y="54"/>
                  </a:lnTo>
                  <a:lnTo>
                    <a:pt x="7" y="59"/>
                  </a:lnTo>
                  <a:lnTo>
                    <a:pt x="0" y="57"/>
                  </a:lnTo>
                  <a:lnTo>
                    <a:pt x="16" y="54"/>
                  </a:lnTo>
                  <a:lnTo>
                    <a:pt x="9" y="52"/>
                  </a:lnTo>
                  <a:lnTo>
                    <a:pt x="26" y="47"/>
                  </a:lnTo>
                  <a:lnTo>
                    <a:pt x="16" y="47"/>
                  </a:lnTo>
                  <a:lnTo>
                    <a:pt x="13" y="41"/>
                  </a:lnTo>
                  <a:lnTo>
                    <a:pt x="28" y="15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6520320" y="3995280"/>
              <a:ext cx="386640" cy="261720"/>
            </a:xfrm>
            <a:custGeom>
              <a:avLst/>
              <a:gdLst/>
              <a:ahLst/>
              <a:rect l="l" t="t" r="r" b="b"/>
              <a:pathLst>
                <a:path w="169" h="109">
                  <a:moveTo>
                    <a:pt x="0" y="49"/>
                  </a:moveTo>
                  <a:lnTo>
                    <a:pt x="15" y="45"/>
                  </a:lnTo>
                  <a:lnTo>
                    <a:pt x="30" y="13"/>
                  </a:lnTo>
                  <a:lnTo>
                    <a:pt x="45" y="6"/>
                  </a:lnTo>
                  <a:lnTo>
                    <a:pt x="77" y="6"/>
                  </a:lnTo>
                  <a:lnTo>
                    <a:pt x="84" y="10"/>
                  </a:lnTo>
                  <a:lnTo>
                    <a:pt x="116" y="0"/>
                  </a:lnTo>
                  <a:lnTo>
                    <a:pt x="127" y="10"/>
                  </a:lnTo>
                  <a:lnTo>
                    <a:pt x="140" y="34"/>
                  </a:lnTo>
                  <a:lnTo>
                    <a:pt x="144" y="66"/>
                  </a:lnTo>
                  <a:lnTo>
                    <a:pt x="150" y="70"/>
                  </a:lnTo>
                  <a:lnTo>
                    <a:pt x="168" y="66"/>
                  </a:lnTo>
                  <a:lnTo>
                    <a:pt x="168" y="80"/>
                  </a:lnTo>
                  <a:lnTo>
                    <a:pt x="157" y="88"/>
                  </a:lnTo>
                  <a:lnTo>
                    <a:pt x="159" y="80"/>
                  </a:lnTo>
                  <a:lnTo>
                    <a:pt x="157" y="76"/>
                  </a:lnTo>
                  <a:lnTo>
                    <a:pt x="152" y="104"/>
                  </a:lnTo>
                  <a:lnTo>
                    <a:pt x="120" y="96"/>
                  </a:lnTo>
                  <a:lnTo>
                    <a:pt x="94" y="108"/>
                  </a:lnTo>
                  <a:lnTo>
                    <a:pt x="49" y="104"/>
                  </a:lnTo>
                  <a:lnTo>
                    <a:pt x="47" y="100"/>
                  </a:lnTo>
                  <a:lnTo>
                    <a:pt x="49" y="96"/>
                  </a:lnTo>
                  <a:lnTo>
                    <a:pt x="45" y="96"/>
                  </a:lnTo>
                  <a:lnTo>
                    <a:pt x="39" y="88"/>
                  </a:lnTo>
                  <a:lnTo>
                    <a:pt x="43" y="86"/>
                  </a:lnTo>
                  <a:lnTo>
                    <a:pt x="40" y="83"/>
                  </a:lnTo>
                  <a:lnTo>
                    <a:pt x="37" y="86"/>
                  </a:lnTo>
                  <a:lnTo>
                    <a:pt x="21" y="78"/>
                  </a:lnTo>
                  <a:lnTo>
                    <a:pt x="21" y="72"/>
                  </a:lnTo>
                  <a:lnTo>
                    <a:pt x="15" y="70"/>
                  </a:lnTo>
                  <a:lnTo>
                    <a:pt x="9" y="55"/>
                  </a:lnTo>
                  <a:lnTo>
                    <a:pt x="0" y="49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5488920" y="3823920"/>
              <a:ext cx="526320" cy="502920"/>
            </a:xfrm>
            <a:custGeom>
              <a:avLst/>
              <a:gdLst/>
              <a:ahLst/>
              <a:rect l="l" t="t" r="r" b="b"/>
              <a:pathLst>
                <a:path w="229" h="210">
                  <a:moveTo>
                    <a:pt x="134" y="0"/>
                  </a:moveTo>
                  <a:lnTo>
                    <a:pt x="134" y="8"/>
                  </a:lnTo>
                  <a:lnTo>
                    <a:pt x="157" y="19"/>
                  </a:lnTo>
                  <a:lnTo>
                    <a:pt x="159" y="28"/>
                  </a:lnTo>
                  <a:lnTo>
                    <a:pt x="172" y="25"/>
                  </a:lnTo>
                  <a:lnTo>
                    <a:pt x="172" y="36"/>
                  </a:lnTo>
                  <a:lnTo>
                    <a:pt x="188" y="39"/>
                  </a:lnTo>
                  <a:lnTo>
                    <a:pt x="197" y="39"/>
                  </a:lnTo>
                  <a:lnTo>
                    <a:pt x="204" y="47"/>
                  </a:lnTo>
                  <a:lnTo>
                    <a:pt x="228" y="53"/>
                  </a:lnTo>
                  <a:lnTo>
                    <a:pt x="218" y="74"/>
                  </a:lnTo>
                  <a:lnTo>
                    <a:pt x="218" y="86"/>
                  </a:lnTo>
                  <a:lnTo>
                    <a:pt x="209" y="90"/>
                  </a:lnTo>
                  <a:lnTo>
                    <a:pt x="192" y="115"/>
                  </a:lnTo>
                  <a:lnTo>
                    <a:pt x="192" y="121"/>
                  </a:lnTo>
                  <a:lnTo>
                    <a:pt x="198" y="117"/>
                  </a:lnTo>
                  <a:lnTo>
                    <a:pt x="204" y="117"/>
                  </a:lnTo>
                  <a:lnTo>
                    <a:pt x="209" y="127"/>
                  </a:lnTo>
                  <a:lnTo>
                    <a:pt x="204" y="129"/>
                  </a:lnTo>
                  <a:lnTo>
                    <a:pt x="211" y="143"/>
                  </a:lnTo>
                  <a:lnTo>
                    <a:pt x="204" y="151"/>
                  </a:lnTo>
                  <a:lnTo>
                    <a:pt x="207" y="153"/>
                  </a:lnTo>
                  <a:lnTo>
                    <a:pt x="211" y="166"/>
                  </a:lnTo>
                  <a:lnTo>
                    <a:pt x="218" y="168"/>
                  </a:lnTo>
                  <a:lnTo>
                    <a:pt x="220" y="176"/>
                  </a:lnTo>
                  <a:lnTo>
                    <a:pt x="194" y="194"/>
                  </a:lnTo>
                  <a:lnTo>
                    <a:pt x="174" y="186"/>
                  </a:lnTo>
                  <a:lnTo>
                    <a:pt x="157" y="181"/>
                  </a:lnTo>
                  <a:lnTo>
                    <a:pt x="143" y="192"/>
                  </a:lnTo>
                  <a:lnTo>
                    <a:pt x="140" y="198"/>
                  </a:lnTo>
                  <a:lnTo>
                    <a:pt x="140" y="207"/>
                  </a:lnTo>
                  <a:lnTo>
                    <a:pt x="120" y="209"/>
                  </a:lnTo>
                  <a:lnTo>
                    <a:pt x="115" y="205"/>
                  </a:lnTo>
                  <a:lnTo>
                    <a:pt x="110" y="204"/>
                  </a:lnTo>
                  <a:lnTo>
                    <a:pt x="101" y="200"/>
                  </a:lnTo>
                  <a:lnTo>
                    <a:pt x="92" y="204"/>
                  </a:lnTo>
                  <a:lnTo>
                    <a:pt x="73" y="200"/>
                  </a:lnTo>
                  <a:lnTo>
                    <a:pt x="54" y="186"/>
                  </a:lnTo>
                  <a:lnTo>
                    <a:pt x="61" y="181"/>
                  </a:lnTo>
                  <a:lnTo>
                    <a:pt x="66" y="157"/>
                  </a:lnTo>
                  <a:lnTo>
                    <a:pt x="64" y="155"/>
                  </a:lnTo>
                  <a:lnTo>
                    <a:pt x="66" y="137"/>
                  </a:lnTo>
                  <a:lnTo>
                    <a:pt x="73" y="143"/>
                  </a:lnTo>
                  <a:lnTo>
                    <a:pt x="64" y="132"/>
                  </a:lnTo>
                  <a:lnTo>
                    <a:pt x="64" y="119"/>
                  </a:lnTo>
                  <a:lnTo>
                    <a:pt x="54" y="113"/>
                  </a:lnTo>
                  <a:lnTo>
                    <a:pt x="49" y="106"/>
                  </a:lnTo>
                  <a:lnTo>
                    <a:pt x="47" y="98"/>
                  </a:lnTo>
                  <a:lnTo>
                    <a:pt x="54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12" y="83"/>
                  </a:lnTo>
                  <a:lnTo>
                    <a:pt x="7" y="85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2" y="72"/>
                  </a:lnTo>
                  <a:lnTo>
                    <a:pt x="7" y="6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24" y="59"/>
                  </a:lnTo>
                  <a:lnTo>
                    <a:pt x="37" y="64"/>
                  </a:lnTo>
                  <a:lnTo>
                    <a:pt x="58" y="62"/>
                  </a:lnTo>
                  <a:lnTo>
                    <a:pt x="52" y="36"/>
                  </a:lnTo>
                  <a:lnTo>
                    <a:pt x="63" y="37"/>
                  </a:lnTo>
                  <a:lnTo>
                    <a:pt x="66" y="45"/>
                  </a:lnTo>
                  <a:lnTo>
                    <a:pt x="94" y="43"/>
                  </a:lnTo>
                  <a:lnTo>
                    <a:pt x="89" y="41"/>
                  </a:lnTo>
                  <a:lnTo>
                    <a:pt x="91" y="36"/>
                  </a:lnTo>
                  <a:lnTo>
                    <a:pt x="115" y="23"/>
                  </a:lnTo>
                  <a:lnTo>
                    <a:pt x="117" y="6"/>
                  </a:lnTo>
                  <a:lnTo>
                    <a:pt x="134" y="0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5257800" y="3551040"/>
              <a:ext cx="178920" cy="248760"/>
            </a:xfrm>
            <a:custGeom>
              <a:avLst/>
              <a:gdLst/>
              <a:ahLst/>
              <a:rect l="l" t="t" r="r" b="b"/>
              <a:pathLst>
                <a:path w="78" h="104">
                  <a:moveTo>
                    <a:pt x="49" y="7"/>
                  </a:moveTo>
                  <a:lnTo>
                    <a:pt x="49" y="0"/>
                  </a:lnTo>
                  <a:lnTo>
                    <a:pt x="40" y="4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32" y="29"/>
                  </a:lnTo>
                  <a:lnTo>
                    <a:pt x="10" y="28"/>
                  </a:lnTo>
                  <a:lnTo>
                    <a:pt x="8" y="33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12" y="41"/>
                  </a:lnTo>
                  <a:lnTo>
                    <a:pt x="6" y="49"/>
                  </a:lnTo>
                  <a:lnTo>
                    <a:pt x="8" y="54"/>
                  </a:lnTo>
                  <a:lnTo>
                    <a:pt x="26" y="58"/>
                  </a:lnTo>
                  <a:lnTo>
                    <a:pt x="10" y="74"/>
                  </a:lnTo>
                  <a:lnTo>
                    <a:pt x="26" y="68"/>
                  </a:lnTo>
                  <a:lnTo>
                    <a:pt x="30" y="72"/>
                  </a:lnTo>
                  <a:lnTo>
                    <a:pt x="12" y="76"/>
                  </a:lnTo>
                  <a:lnTo>
                    <a:pt x="8" y="84"/>
                  </a:lnTo>
                  <a:lnTo>
                    <a:pt x="0" y="86"/>
                  </a:lnTo>
                  <a:lnTo>
                    <a:pt x="8" y="88"/>
                  </a:lnTo>
                  <a:lnTo>
                    <a:pt x="0" y="94"/>
                  </a:lnTo>
                  <a:lnTo>
                    <a:pt x="12" y="94"/>
                  </a:lnTo>
                  <a:lnTo>
                    <a:pt x="4" y="100"/>
                  </a:lnTo>
                  <a:lnTo>
                    <a:pt x="15" y="98"/>
                  </a:lnTo>
                  <a:lnTo>
                    <a:pt x="10" y="103"/>
                  </a:lnTo>
                  <a:lnTo>
                    <a:pt x="19" y="103"/>
                  </a:lnTo>
                  <a:lnTo>
                    <a:pt x="49" y="88"/>
                  </a:lnTo>
                  <a:lnTo>
                    <a:pt x="70" y="86"/>
                  </a:lnTo>
                  <a:lnTo>
                    <a:pt x="77" y="66"/>
                  </a:lnTo>
                  <a:lnTo>
                    <a:pt x="77" y="49"/>
                  </a:lnTo>
                  <a:lnTo>
                    <a:pt x="70" y="39"/>
                  </a:lnTo>
                  <a:lnTo>
                    <a:pt x="75" y="35"/>
                  </a:lnTo>
                  <a:lnTo>
                    <a:pt x="68" y="23"/>
                  </a:lnTo>
                  <a:lnTo>
                    <a:pt x="47" y="31"/>
                  </a:lnTo>
                  <a:lnTo>
                    <a:pt x="40" y="21"/>
                  </a:lnTo>
                  <a:lnTo>
                    <a:pt x="49" y="7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5429880" y="3308040"/>
              <a:ext cx="324360" cy="582120"/>
            </a:xfrm>
            <a:custGeom>
              <a:avLst/>
              <a:gdLst/>
              <a:ahLst/>
              <a:rect l="l" t="t" r="r" b="b"/>
              <a:pathLst>
                <a:path w="142" h="244">
                  <a:moveTo>
                    <a:pt x="67" y="229"/>
                  </a:moveTo>
                  <a:lnTo>
                    <a:pt x="82" y="226"/>
                  </a:lnTo>
                  <a:lnTo>
                    <a:pt x="87" y="222"/>
                  </a:lnTo>
                  <a:lnTo>
                    <a:pt x="97" y="226"/>
                  </a:lnTo>
                  <a:lnTo>
                    <a:pt x="127" y="220"/>
                  </a:lnTo>
                  <a:lnTo>
                    <a:pt x="136" y="209"/>
                  </a:lnTo>
                  <a:lnTo>
                    <a:pt x="123" y="209"/>
                  </a:lnTo>
                  <a:lnTo>
                    <a:pt x="121" y="205"/>
                  </a:lnTo>
                  <a:lnTo>
                    <a:pt x="141" y="188"/>
                  </a:lnTo>
                  <a:lnTo>
                    <a:pt x="141" y="173"/>
                  </a:lnTo>
                  <a:lnTo>
                    <a:pt x="134" y="166"/>
                  </a:lnTo>
                  <a:lnTo>
                    <a:pt x="113" y="168"/>
                  </a:lnTo>
                  <a:lnTo>
                    <a:pt x="117" y="156"/>
                  </a:lnTo>
                  <a:lnTo>
                    <a:pt x="104" y="147"/>
                  </a:lnTo>
                  <a:lnTo>
                    <a:pt x="113" y="149"/>
                  </a:lnTo>
                  <a:lnTo>
                    <a:pt x="113" y="143"/>
                  </a:lnTo>
                  <a:lnTo>
                    <a:pt x="99" y="124"/>
                  </a:lnTo>
                  <a:lnTo>
                    <a:pt x="90" y="119"/>
                  </a:lnTo>
                  <a:lnTo>
                    <a:pt x="82" y="94"/>
                  </a:lnTo>
                  <a:lnTo>
                    <a:pt x="63" y="81"/>
                  </a:lnTo>
                  <a:lnTo>
                    <a:pt x="52" y="81"/>
                  </a:lnTo>
                  <a:lnTo>
                    <a:pt x="63" y="75"/>
                  </a:lnTo>
                  <a:lnTo>
                    <a:pt x="56" y="66"/>
                  </a:lnTo>
                  <a:lnTo>
                    <a:pt x="63" y="66"/>
                  </a:lnTo>
                  <a:lnTo>
                    <a:pt x="69" y="55"/>
                  </a:lnTo>
                  <a:lnTo>
                    <a:pt x="78" y="39"/>
                  </a:lnTo>
                  <a:lnTo>
                    <a:pt x="76" y="32"/>
                  </a:lnTo>
                  <a:lnTo>
                    <a:pt x="35" y="35"/>
                  </a:lnTo>
                  <a:lnTo>
                    <a:pt x="33" y="32"/>
                  </a:lnTo>
                  <a:lnTo>
                    <a:pt x="41" y="26"/>
                  </a:lnTo>
                  <a:lnTo>
                    <a:pt x="37" y="23"/>
                  </a:lnTo>
                  <a:lnTo>
                    <a:pt x="54" y="10"/>
                  </a:lnTo>
                  <a:lnTo>
                    <a:pt x="54" y="2"/>
                  </a:lnTo>
                  <a:lnTo>
                    <a:pt x="52" y="0"/>
                  </a:lnTo>
                  <a:lnTo>
                    <a:pt x="21" y="4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2" y="17"/>
                  </a:lnTo>
                  <a:lnTo>
                    <a:pt x="15" y="21"/>
                  </a:lnTo>
                  <a:lnTo>
                    <a:pt x="7" y="26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7" y="39"/>
                  </a:lnTo>
                  <a:lnTo>
                    <a:pt x="10" y="41"/>
                  </a:lnTo>
                  <a:lnTo>
                    <a:pt x="7" y="59"/>
                  </a:lnTo>
                  <a:lnTo>
                    <a:pt x="0" y="59"/>
                  </a:lnTo>
                  <a:lnTo>
                    <a:pt x="9" y="66"/>
                  </a:lnTo>
                  <a:lnTo>
                    <a:pt x="15" y="62"/>
                  </a:lnTo>
                  <a:lnTo>
                    <a:pt x="7" y="100"/>
                  </a:lnTo>
                  <a:lnTo>
                    <a:pt x="15" y="88"/>
                  </a:lnTo>
                  <a:lnTo>
                    <a:pt x="12" y="81"/>
                  </a:lnTo>
                  <a:lnTo>
                    <a:pt x="17" y="75"/>
                  </a:lnTo>
                  <a:lnTo>
                    <a:pt x="15" y="84"/>
                  </a:lnTo>
                  <a:lnTo>
                    <a:pt x="21" y="81"/>
                  </a:lnTo>
                  <a:lnTo>
                    <a:pt x="26" y="83"/>
                  </a:lnTo>
                  <a:lnTo>
                    <a:pt x="24" y="90"/>
                  </a:lnTo>
                  <a:lnTo>
                    <a:pt x="26" y="96"/>
                  </a:lnTo>
                  <a:lnTo>
                    <a:pt x="21" y="111"/>
                  </a:lnTo>
                  <a:lnTo>
                    <a:pt x="17" y="111"/>
                  </a:lnTo>
                  <a:lnTo>
                    <a:pt x="21" y="117"/>
                  </a:lnTo>
                  <a:lnTo>
                    <a:pt x="24" y="113"/>
                  </a:lnTo>
                  <a:lnTo>
                    <a:pt x="30" y="117"/>
                  </a:lnTo>
                  <a:lnTo>
                    <a:pt x="33" y="113"/>
                  </a:lnTo>
                  <a:lnTo>
                    <a:pt x="54" y="111"/>
                  </a:lnTo>
                  <a:lnTo>
                    <a:pt x="45" y="124"/>
                  </a:lnTo>
                  <a:lnTo>
                    <a:pt x="52" y="135"/>
                  </a:lnTo>
                  <a:lnTo>
                    <a:pt x="63" y="131"/>
                  </a:lnTo>
                  <a:lnTo>
                    <a:pt x="56" y="143"/>
                  </a:lnTo>
                  <a:lnTo>
                    <a:pt x="61" y="145"/>
                  </a:lnTo>
                  <a:lnTo>
                    <a:pt x="56" y="151"/>
                  </a:lnTo>
                  <a:lnTo>
                    <a:pt x="59" y="155"/>
                  </a:lnTo>
                  <a:lnTo>
                    <a:pt x="43" y="156"/>
                  </a:lnTo>
                  <a:lnTo>
                    <a:pt x="26" y="168"/>
                  </a:lnTo>
                  <a:lnTo>
                    <a:pt x="37" y="166"/>
                  </a:lnTo>
                  <a:lnTo>
                    <a:pt x="38" y="179"/>
                  </a:lnTo>
                  <a:lnTo>
                    <a:pt x="37" y="184"/>
                  </a:lnTo>
                  <a:lnTo>
                    <a:pt x="15" y="196"/>
                  </a:lnTo>
                  <a:lnTo>
                    <a:pt x="21" y="202"/>
                  </a:lnTo>
                  <a:lnTo>
                    <a:pt x="30" y="198"/>
                  </a:lnTo>
                  <a:lnTo>
                    <a:pt x="33" y="202"/>
                  </a:lnTo>
                  <a:lnTo>
                    <a:pt x="41" y="200"/>
                  </a:lnTo>
                  <a:lnTo>
                    <a:pt x="50" y="207"/>
                  </a:lnTo>
                  <a:lnTo>
                    <a:pt x="64" y="200"/>
                  </a:lnTo>
                  <a:lnTo>
                    <a:pt x="56" y="211"/>
                  </a:lnTo>
                  <a:lnTo>
                    <a:pt x="37" y="213"/>
                  </a:lnTo>
                  <a:lnTo>
                    <a:pt x="10" y="243"/>
                  </a:lnTo>
                  <a:lnTo>
                    <a:pt x="17" y="243"/>
                  </a:lnTo>
                  <a:lnTo>
                    <a:pt x="26" y="235"/>
                  </a:lnTo>
                  <a:lnTo>
                    <a:pt x="45" y="237"/>
                  </a:lnTo>
                  <a:lnTo>
                    <a:pt x="50" y="228"/>
                  </a:lnTo>
                  <a:lnTo>
                    <a:pt x="61" y="226"/>
                  </a:lnTo>
                  <a:lnTo>
                    <a:pt x="67" y="229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6649200" y="3220560"/>
              <a:ext cx="207360" cy="168120"/>
            </a:xfrm>
            <a:custGeom>
              <a:avLst/>
              <a:gdLst/>
              <a:ahLst/>
              <a:rect l="l" t="t" r="r" b="b"/>
              <a:pathLst>
                <a:path w="90" h="71">
                  <a:moveTo>
                    <a:pt x="75" y="70"/>
                  </a:moveTo>
                  <a:lnTo>
                    <a:pt x="75" y="68"/>
                  </a:lnTo>
                  <a:lnTo>
                    <a:pt x="82" y="62"/>
                  </a:lnTo>
                  <a:lnTo>
                    <a:pt x="80" y="56"/>
                  </a:lnTo>
                  <a:lnTo>
                    <a:pt x="75" y="51"/>
                  </a:lnTo>
                  <a:lnTo>
                    <a:pt x="75" y="46"/>
                  </a:lnTo>
                  <a:lnTo>
                    <a:pt x="71" y="46"/>
                  </a:lnTo>
                  <a:lnTo>
                    <a:pt x="66" y="28"/>
                  </a:lnTo>
                  <a:lnTo>
                    <a:pt x="82" y="24"/>
                  </a:lnTo>
                  <a:lnTo>
                    <a:pt x="89" y="12"/>
                  </a:lnTo>
                  <a:lnTo>
                    <a:pt x="89" y="4"/>
                  </a:lnTo>
                  <a:lnTo>
                    <a:pt x="84" y="0"/>
                  </a:lnTo>
                  <a:lnTo>
                    <a:pt x="82" y="10"/>
                  </a:lnTo>
                  <a:lnTo>
                    <a:pt x="80" y="12"/>
                  </a:lnTo>
                  <a:lnTo>
                    <a:pt x="41" y="4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7" y="34"/>
                  </a:lnTo>
                  <a:lnTo>
                    <a:pt x="2" y="36"/>
                  </a:lnTo>
                  <a:lnTo>
                    <a:pt x="5" y="46"/>
                  </a:lnTo>
                  <a:lnTo>
                    <a:pt x="19" y="46"/>
                  </a:lnTo>
                  <a:lnTo>
                    <a:pt x="17" y="62"/>
                  </a:lnTo>
                  <a:lnTo>
                    <a:pt x="37" y="56"/>
                  </a:lnTo>
                  <a:lnTo>
                    <a:pt x="52" y="62"/>
                  </a:lnTo>
                  <a:lnTo>
                    <a:pt x="59" y="70"/>
                  </a:lnTo>
                  <a:lnTo>
                    <a:pt x="69" y="68"/>
                  </a:lnTo>
                  <a:lnTo>
                    <a:pt x="75" y="7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6546240" y="3354120"/>
              <a:ext cx="314280" cy="174240"/>
            </a:xfrm>
            <a:custGeom>
              <a:avLst/>
              <a:gdLst/>
              <a:ahLst/>
              <a:rect l="l" t="t" r="r" b="b"/>
              <a:pathLst>
                <a:path w="137" h="73">
                  <a:moveTo>
                    <a:pt x="0" y="55"/>
                  </a:moveTo>
                  <a:lnTo>
                    <a:pt x="2" y="40"/>
                  </a:lnTo>
                  <a:lnTo>
                    <a:pt x="15" y="15"/>
                  </a:lnTo>
                  <a:lnTo>
                    <a:pt x="29" y="8"/>
                  </a:lnTo>
                  <a:lnTo>
                    <a:pt x="43" y="27"/>
                  </a:lnTo>
                  <a:lnTo>
                    <a:pt x="57" y="33"/>
                  </a:lnTo>
                  <a:lnTo>
                    <a:pt x="60" y="23"/>
                  </a:lnTo>
                  <a:lnTo>
                    <a:pt x="62" y="6"/>
                  </a:lnTo>
                  <a:lnTo>
                    <a:pt x="82" y="0"/>
                  </a:lnTo>
                  <a:lnTo>
                    <a:pt x="97" y="6"/>
                  </a:lnTo>
                  <a:lnTo>
                    <a:pt x="103" y="14"/>
                  </a:lnTo>
                  <a:lnTo>
                    <a:pt x="114" y="12"/>
                  </a:lnTo>
                  <a:lnTo>
                    <a:pt x="120" y="14"/>
                  </a:lnTo>
                  <a:lnTo>
                    <a:pt x="127" y="21"/>
                  </a:lnTo>
                  <a:lnTo>
                    <a:pt x="125" y="33"/>
                  </a:lnTo>
                  <a:lnTo>
                    <a:pt x="129" y="35"/>
                  </a:lnTo>
                  <a:lnTo>
                    <a:pt x="134" y="45"/>
                  </a:lnTo>
                  <a:lnTo>
                    <a:pt x="136" y="57"/>
                  </a:lnTo>
                  <a:lnTo>
                    <a:pt x="129" y="57"/>
                  </a:lnTo>
                  <a:lnTo>
                    <a:pt x="120" y="66"/>
                  </a:lnTo>
                  <a:lnTo>
                    <a:pt x="114" y="66"/>
                  </a:lnTo>
                  <a:lnTo>
                    <a:pt x="109" y="72"/>
                  </a:lnTo>
                  <a:lnTo>
                    <a:pt x="101" y="68"/>
                  </a:lnTo>
                  <a:lnTo>
                    <a:pt x="85" y="57"/>
                  </a:lnTo>
                  <a:lnTo>
                    <a:pt x="80" y="55"/>
                  </a:lnTo>
                  <a:lnTo>
                    <a:pt x="73" y="47"/>
                  </a:lnTo>
                  <a:lnTo>
                    <a:pt x="62" y="53"/>
                  </a:lnTo>
                  <a:lnTo>
                    <a:pt x="54" y="49"/>
                  </a:lnTo>
                  <a:lnTo>
                    <a:pt x="26" y="49"/>
                  </a:lnTo>
                  <a:lnTo>
                    <a:pt x="12" y="53"/>
                  </a:lnTo>
                  <a:lnTo>
                    <a:pt x="6" y="59"/>
                  </a:lnTo>
                  <a:lnTo>
                    <a:pt x="0" y="55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6788520" y="3979440"/>
              <a:ext cx="138240" cy="176040"/>
            </a:xfrm>
            <a:custGeom>
              <a:avLst/>
              <a:gdLst/>
              <a:ahLst/>
              <a:rect l="l" t="t" r="r" b="b"/>
              <a:pathLst>
                <a:path w="60" h="73">
                  <a:moveTo>
                    <a:pt x="28" y="72"/>
                  </a:moveTo>
                  <a:lnTo>
                    <a:pt x="33" y="68"/>
                  </a:lnTo>
                  <a:lnTo>
                    <a:pt x="36" y="65"/>
                  </a:lnTo>
                  <a:lnTo>
                    <a:pt x="42" y="57"/>
                  </a:lnTo>
                  <a:lnTo>
                    <a:pt x="45" y="49"/>
                  </a:lnTo>
                  <a:lnTo>
                    <a:pt x="59" y="49"/>
                  </a:lnTo>
                  <a:lnTo>
                    <a:pt x="59" y="40"/>
                  </a:lnTo>
                  <a:lnTo>
                    <a:pt x="56" y="35"/>
                  </a:lnTo>
                  <a:lnTo>
                    <a:pt x="51" y="25"/>
                  </a:lnTo>
                  <a:lnTo>
                    <a:pt x="45" y="21"/>
                  </a:lnTo>
                  <a:lnTo>
                    <a:pt x="45" y="1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14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10" y="16"/>
                  </a:lnTo>
                  <a:lnTo>
                    <a:pt x="23" y="40"/>
                  </a:lnTo>
                  <a:lnTo>
                    <a:pt x="28" y="72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6599520" y="3741480"/>
              <a:ext cx="753480" cy="472680"/>
            </a:xfrm>
            <a:custGeom>
              <a:avLst/>
              <a:gdLst/>
              <a:ahLst/>
              <a:rect l="l" t="t" r="r" b="b"/>
              <a:pathLst>
                <a:path w="328" h="197">
                  <a:moveTo>
                    <a:pt x="82" y="106"/>
                  </a:moveTo>
                  <a:lnTo>
                    <a:pt x="49" y="116"/>
                  </a:lnTo>
                  <a:lnTo>
                    <a:pt x="43" y="112"/>
                  </a:lnTo>
                  <a:lnTo>
                    <a:pt x="10" y="112"/>
                  </a:lnTo>
                  <a:lnTo>
                    <a:pt x="0" y="100"/>
                  </a:lnTo>
                  <a:lnTo>
                    <a:pt x="4" y="85"/>
                  </a:lnTo>
                  <a:lnTo>
                    <a:pt x="8" y="85"/>
                  </a:lnTo>
                  <a:lnTo>
                    <a:pt x="8" y="75"/>
                  </a:lnTo>
                  <a:lnTo>
                    <a:pt x="15" y="63"/>
                  </a:lnTo>
                  <a:lnTo>
                    <a:pt x="33" y="46"/>
                  </a:lnTo>
                  <a:lnTo>
                    <a:pt x="24" y="20"/>
                  </a:lnTo>
                  <a:lnTo>
                    <a:pt x="40" y="16"/>
                  </a:lnTo>
                  <a:lnTo>
                    <a:pt x="45" y="12"/>
                  </a:lnTo>
                  <a:lnTo>
                    <a:pt x="69" y="10"/>
                  </a:lnTo>
                  <a:lnTo>
                    <a:pt x="88" y="16"/>
                  </a:lnTo>
                  <a:lnTo>
                    <a:pt x="94" y="20"/>
                  </a:lnTo>
                  <a:lnTo>
                    <a:pt x="99" y="20"/>
                  </a:lnTo>
                  <a:lnTo>
                    <a:pt x="101" y="23"/>
                  </a:lnTo>
                  <a:lnTo>
                    <a:pt x="110" y="20"/>
                  </a:lnTo>
                  <a:lnTo>
                    <a:pt x="122" y="26"/>
                  </a:lnTo>
                  <a:lnTo>
                    <a:pt x="127" y="20"/>
                  </a:lnTo>
                  <a:lnTo>
                    <a:pt x="134" y="26"/>
                  </a:lnTo>
                  <a:lnTo>
                    <a:pt x="146" y="23"/>
                  </a:lnTo>
                  <a:lnTo>
                    <a:pt x="151" y="28"/>
                  </a:lnTo>
                  <a:lnTo>
                    <a:pt x="155" y="23"/>
                  </a:lnTo>
                  <a:lnTo>
                    <a:pt x="157" y="14"/>
                  </a:lnTo>
                  <a:lnTo>
                    <a:pt x="162" y="8"/>
                  </a:lnTo>
                  <a:lnTo>
                    <a:pt x="176" y="6"/>
                  </a:lnTo>
                  <a:lnTo>
                    <a:pt x="181" y="8"/>
                  </a:lnTo>
                  <a:lnTo>
                    <a:pt x="188" y="0"/>
                  </a:lnTo>
                  <a:lnTo>
                    <a:pt x="211" y="0"/>
                  </a:lnTo>
                  <a:lnTo>
                    <a:pt x="221" y="14"/>
                  </a:lnTo>
                  <a:lnTo>
                    <a:pt x="221" y="16"/>
                  </a:lnTo>
                  <a:lnTo>
                    <a:pt x="218" y="18"/>
                  </a:lnTo>
                  <a:lnTo>
                    <a:pt x="219" y="26"/>
                  </a:lnTo>
                  <a:lnTo>
                    <a:pt x="230" y="30"/>
                  </a:lnTo>
                  <a:lnTo>
                    <a:pt x="235" y="30"/>
                  </a:lnTo>
                  <a:lnTo>
                    <a:pt x="239" y="36"/>
                  </a:lnTo>
                  <a:lnTo>
                    <a:pt x="242" y="46"/>
                  </a:lnTo>
                  <a:lnTo>
                    <a:pt x="244" y="49"/>
                  </a:lnTo>
                  <a:lnTo>
                    <a:pt x="254" y="49"/>
                  </a:lnTo>
                  <a:lnTo>
                    <a:pt x="258" y="53"/>
                  </a:lnTo>
                  <a:lnTo>
                    <a:pt x="263" y="53"/>
                  </a:lnTo>
                  <a:lnTo>
                    <a:pt x="275" y="49"/>
                  </a:lnTo>
                  <a:lnTo>
                    <a:pt x="287" y="61"/>
                  </a:lnTo>
                  <a:lnTo>
                    <a:pt x="293" y="59"/>
                  </a:lnTo>
                  <a:lnTo>
                    <a:pt x="301" y="65"/>
                  </a:lnTo>
                  <a:lnTo>
                    <a:pt x="308" y="63"/>
                  </a:lnTo>
                  <a:lnTo>
                    <a:pt x="325" y="70"/>
                  </a:lnTo>
                  <a:lnTo>
                    <a:pt x="324" y="72"/>
                  </a:lnTo>
                  <a:lnTo>
                    <a:pt x="327" y="79"/>
                  </a:lnTo>
                  <a:lnTo>
                    <a:pt x="324" y="85"/>
                  </a:lnTo>
                  <a:lnTo>
                    <a:pt x="319" y="85"/>
                  </a:lnTo>
                  <a:lnTo>
                    <a:pt x="325" y="91"/>
                  </a:lnTo>
                  <a:lnTo>
                    <a:pt x="319" y="93"/>
                  </a:lnTo>
                  <a:lnTo>
                    <a:pt x="319" y="102"/>
                  </a:lnTo>
                  <a:lnTo>
                    <a:pt x="321" y="102"/>
                  </a:lnTo>
                  <a:lnTo>
                    <a:pt x="319" y="116"/>
                  </a:lnTo>
                  <a:lnTo>
                    <a:pt x="308" y="116"/>
                  </a:lnTo>
                  <a:lnTo>
                    <a:pt x="303" y="112"/>
                  </a:lnTo>
                  <a:lnTo>
                    <a:pt x="298" y="118"/>
                  </a:lnTo>
                  <a:lnTo>
                    <a:pt x="293" y="119"/>
                  </a:lnTo>
                  <a:lnTo>
                    <a:pt x="291" y="124"/>
                  </a:lnTo>
                  <a:lnTo>
                    <a:pt x="291" y="134"/>
                  </a:lnTo>
                  <a:lnTo>
                    <a:pt x="245" y="145"/>
                  </a:lnTo>
                  <a:lnTo>
                    <a:pt x="237" y="153"/>
                  </a:lnTo>
                  <a:lnTo>
                    <a:pt x="235" y="149"/>
                  </a:lnTo>
                  <a:lnTo>
                    <a:pt x="230" y="155"/>
                  </a:lnTo>
                  <a:lnTo>
                    <a:pt x="230" y="161"/>
                  </a:lnTo>
                  <a:lnTo>
                    <a:pt x="226" y="155"/>
                  </a:lnTo>
                  <a:lnTo>
                    <a:pt x="221" y="161"/>
                  </a:lnTo>
                  <a:lnTo>
                    <a:pt x="216" y="151"/>
                  </a:lnTo>
                  <a:lnTo>
                    <a:pt x="216" y="155"/>
                  </a:lnTo>
                  <a:lnTo>
                    <a:pt x="209" y="155"/>
                  </a:lnTo>
                  <a:lnTo>
                    <a:pt x="218" y="161"/>
                  </a:lnTo>
                  <a:lnTo>
                    <a:pt x="224" y="161"/>
                  </a:lnTo>
                  <a:lnTo>
                    <a:pt x="221" y="165"/>
                  </a:lnTo>
                  <a:lnTo>
                    <a:pt x="230" y="166"/>
                  </a:lnTo>
                  <a:lnTo>
                    <a:pt x="233" y="177"/>
                  </a:lnTo>
                  <a:lnTo>
                    <a:pt x="261" y="173"/>
                  </a:lnTo>
                  <a:lnTo>
                    <a:pt x="258" y="183"/>
                  </a:lnTo>
                  <a:lnTo>
                    <a:pt x="242" y="181"/>
                  </a:lnTo>
                  <a:lnTo>
                    <a:pt x="214" y="196"/>
                  </a:lnTo>
                  <a:lnTo>
                    <a:pt x="202" y="194"/>
                  </a:lnTo>
                  <a:lnTo>
                    <a:pt x="202" y="181"/>
                  </a:lnTo>
                  <a:lnTo>
                    <a:pt x="188" y="173"/>
                  </a:lnTo>
                  <a:lnTo>
                    <a:pt x="211" y="161"/>
                  </a:lnTo>
                  <a:lnTo>
                    <a:pt x="207" y="159"/>
                  </a:lnTo>
                  <a:lnTo>
                    <a:pt x="174" y="155"/>
                  </a:lnTo>
                  <a:lnTo>
                    <a:pt x="179" y="151"/>
                  </a:lnTo>
                  <a:lnTo>
                    <a:pt x="170" y="149"/>
                  </a:lnTo>
                  <a:lnTo>
                    <a:pt x="183" y="149"/>
                  </a:lnTo>
                  <a:lnTo>
                    <a:pt x="176" y="142"/>
                  </a:lnTo>
                  <a:lnTo>
                    <a:pt x="155" y="147"/>
                  </a:lnTo>
                  <a:lnTo>
                    <a:pt x="151" y="155"/>
                  </a:lnTo>
                  <a:lnTo>
                    <a:pt x="144" y="151"/>
                  </a:lnTo>
                  <a:lnTo>
                    <a:pt x="148" y="159"/>
                  </a:lnTo>
                  <a:lnTo>
                    <a:pt x="138" y="168"/>
                  </a:lnTo>
                  <a:lnTo>
                    <a:pt x="134" y="163"/>
                  </a:lnTo>
                  <a:lnTo>
                    <a:pt x="134" y="173"/>
                  </a:lnTo>
                  <a:lnTo>
                    <a:pt x="116" y="177"/>
                  </a:lnTo>
                  <a:lnTo>
                    <a:pt x="110" y="173"/>
                  </a:lnTo>
                  <a:lnTo>
                    <a:pt x="116" y="168"/>
                  </a:lnTo>
                  <a:lnTo>
                    <a:pt x="118" y="165"/>
                  </a:lnTo>
                  <a:lnTo>
                    <a:pt x="125" y="157"/>
                  </a:lnTo>
                  <a:lnTo>
                    <a:pt x="127" y="149"/>
                  </a:lnTo>
                  <a:lnTo>
                    <a:pt x="142" y="149"/>
                  </a:lnTo>
                  <a:lnTo>
                    <a:pt x="142" y="140"/>
                  </a:lnTo>
                  <a:lnTo>
                    <a:pt x="138" y="136"/>
                  </a:lnTo>
                  <a:lnTo>
                    <a:pt x="134" y="126"/>
                  </a:lnTo>
                  <a:lnTo>
                    <a:pt x="127" y="121"/>
                  </a:lnTo>
                  <a:lnTo>
                    <a:pt x="127" y="110"/>
                  </a:lnTo>
                  <a:lnTo>
                    <a:pt x="118" y="106"/>
                  </a:lnTo>
                  <a:lnTo>
                    <a:pt x="112" y="106"/>
                  </a:lnTo>
                  <a:lnTo>
                    <a:pt x="97" y="100"/>
                  </a:lnTo>
                  <a:lnTo>
                    <a:pt x="85" y="100"/>
                  </a:lnTo>
                  <a:lnTo>
                    <a:pt x="82" y="106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6491160" y="4460400"/>
              <a:ext cx="25200" cy="15840"/>
            </a:xfrm>
            <a:custGeom>
              <a:avLst/>
              <a:gdLst/>
              <a:ahLst/>
              <a:rect l="l" t="t" r="r" b="b"/>
              <a:pathLst>
                <a:path w="10" h="7">
                  <a:moveTo>
                    <a:pt x="9" y="6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9" y="6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6491160" y="4460400"/>
              <a:ext cx="25200" cy="15840"/>
            </a:xfrm>
            <a:custGeom>
              <a:avLst/>
              <a:gdLst/>
              <a:ahLst/>
              <a:rect l="l" t="t" r="r" b="b"/>
              <a:pathLst>
                <a:path w="10" h="7">
                  <a:moveTo>
                    <a:pt x="9" y="6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9" y="6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" name=""/>
            <p:cNvSpPr/>
            <p:nvPr/>
          </p:nvSpPr>
          <p:spPr>
            <a:xfrm>
              <a:off x="6526080" y="4527360"/>
              <a:ext cx="16920" cy="1872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7" y="7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7" y="7"/>
                  </a:lnTo>
                </a:path>
              </a:pathLst>
            </a:custGeom>
            <a:solidFill>
              <a:srgbClr val="ffcc99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6526080" y="4527360"/>
              <a:ext cx="16920" cy="1872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7" y="7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7" y="7"/>
                  </a:lnTo>
                </a:path>
              </a:pathLst>
            </a:custGeom>
            <a:solidFill>
              <a:srgbClr val="ffcc99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" name=""/>
            <p:cNvSpPr/>
            <p:nvPr/>
          </p:nvSpPr>
          <p:spPr>
            <a:xfrm>
              <a:off x="6560280" y="4532040"/>
              <a:ext cx="95760" cy="93240"/>
            </a:xfrm>
            <a:custGeom>
              <a:avLst/>
              <a:gdLst/>
              <a:ahLst/>
              <a:rect l="l" t="t" r="r" b="b"/>
              <a:pathLst>
                <a:path w="42" h="39">
                  <a:moveTo>
                    <a:pt x="16" y="0"/>
                  </a:moveTo>
                  <a:lnTo>
                    <a:pt x="4" y="2"/>
                  </a:lnTo>
                  <a:lnTo>
                    <a:pt x="0" y="9"/>
                  </a:lnTo>
                  <a:lnTo>
                    <a:pt x="9" y="21"/>
                  </a:lnTo>
                  <a:lnTo>
                    <a:pt x="9" y="29"/>
                  </a:lnTo>
                  <a:lnTo>
                    <a:pt x="11" y="30"/>
                  </a:lnTo>
                  <a:lnTo>
                    <a:pt x="16" y="25"/>
                  </a:lnTo>
                  <a:lnTo>
                    <a:pt x="20" y="38"/>
                  </a:lnTo>
                  <a:lnTo>
                    <a:pt x="25" y="30"/>
                  </a:lnTo>
                  <a:lnTo>
                    <a:pt x="34" y="38"/>
                  </a:lnTo>
                  <a:lnTo>
                    <a:pt x="28" y="15"/>
                  </a:lnTo>
                  <a:lnTo>
                    <a:pt x="34" y="21"/>
                  </a:lnTo>
                  <a:lnTo>
                    <a:pt x="41" y="17"/>
                  </a:lnTo>
                  <a:lnTo>
                    <a:pt x="34" y="7"/>
                  </a:lnTo>
                  <a:lnTo>
                    <a:pt x="16" y="0"/>
                  </a:lnTo>
                </a:path>
              </a:pathLst>
            </a:custGeom>
            <a:solidFill>
              <a:srgbClr val="ffcc99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440" bIns="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6560280" y="4532040"/>
              <a:ext cx="95760" cy="93240"/>
            </a:xfrm>
            <a:custGeom>
              <a:avLst/>
              <a:gdLst/>
              <a:ahLst/>
              <a:rect l="l" t="t" r="r" b="b"/>
              <a:pathLst>
                <a:path w="42" h="39">
                  <a:moveTo>
                    <a:pt x="16" y="0"/>
                  </a:moveTo>
                  <a:lnTo>
                    <a:pt x="4" y="2"/>
                  </a:lnTo>
                  <a:lnTo>
                    <a:pt x="0" y="9"/>
                  </a:lnTo>
                  <a:lnTo>
                    <a:pt x="9" y="21"/>
                  </a:lnTo>
                  <a:lnTo>
                    <a:pt x="9" y="29"/>
                  </a:lnTo>
                  <a:lnTo>
                    <a:pt x="11" y="30"/>
                  </a:lnTo>
                  <a:lnTo>
                    <a:pt x="16" y="25"/>
                  </a:lnTo>
                  <a:lnTo>
                    <a:pt x="20" y="38"/>
                  </a:lnTo>
                  <a:lnTo>
                    <a:pt x="25" y="30"/>
                  </a:lnTo>
                  <a:lnTo>
                    <a:pt x="34" y="38"/>
                  </a:lnTo>
                  <a:lnTo>
                    <a:pt x="28" y="15"/>
                  </a:lnTo>
                  <a:lnTo>
                    <a:pt x="34" y="21"/>
                  </a:lnTo>
                  <a:lnTo>
                    <a:pt x="41" y="17"/>
                  </a:lnTo>
                  <a:lnTo>
                    <a:pt x="34" y="7"/>
                  </a:lnTo>
                  <a:lnTo>
                    <a:pt x="16" y="0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440" bIns="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5958720" y="4062240"/>
              <a:ext cx="488160" cy="488520"/>
            </a:xfrm>
            <a:custGeom>
              <a:avLst/>
              <a:gdLst/>
              <a:ahLst/>
              <a:rect l="l" t="t" r="r" b="b"/>
              <a:pathLst>
                <a:path w="212" h="204">
                  <a:moveTo>
                    <a:pt x="125" y="35"/>
                  </a:moveTo>
                  <a:lnTo>
                    <a:pt x="129" y="33"/>
                  </a:lnTo>
                  <a:lnTo>
                    <a:pt x="125" y="28"/>
                  </a:lnTo>
                  <a:lnTo>
                    <a:pt x="123" y="19"/>
                  </a:lnTo>
                  <a:lnTo>
                    <a:pt x="121" y="19"/>
                  </a:lnTo>
                  <a:lnTo>
                    <a:pt x="125" y="13"/>
                  </a:lnTo>
                  <a:lnTo>
                    <a:pt x="103" y="9"/>
                  </a:lnTo>
                  <a:lnTo>
                    <a:pt x="98" y="0"/>
                  </a:lnTo>
                  <a:lnTo>
                    <a:pt x="65" y="6"/>
                  </a:lnTo>
                  <a:lnTo>
                    <a:pt x="65" y="9"/>
                  </a:lnTo>
                  <a:lnTo>
                    <a:pt x="61" y="11"/>
                  </a:lnTo>
                  <a:lnTo>
                    <a:pt x="61" y="17"/>
                  </a:lnTo>
                  <a:lnTo>
                    <a:pt x="46" y="13"/>
                  </a:lnTo>
                  <a:lnTo>
                    <a:pt x="42" y="28"/>
                  </a:lnTo>
                  <a:lnTo>
                    <a:pt x="30" y="17"/>
                  </a:lnTo>
                  <a:lnTo>
                    <a:pt x="19" y="28"/>
                  </a:lnTo>
                  <a:lnTo>
                    <a:pt x="4" y="28"/>
                  </a:lnTo>
                  <a:lnTo>
                    <a:pt x="0" y="30"/>
                  </a:lnTo>
                  <a:lnTo>
                    <a:pt x="7" y="43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7" y="66"/>
                  </a:lnTo>
                  <a:lnTo>
                    <a:pt x="13" y="68"/>
                  </a:lnTo>
                  <a:lnTo>
                    <a:pt x="16" y="77"/>
                  </a:lnTo>
                  <a:lnTo>
                    <a:pt x="26" y="72"/>
                  </a:lnTo>
                  <a:lnTo>
                    <a:pt x="37" y="62"/>
                  </a:lnTo>
                  <a:lnTo>
                    <a:pt x="63" y="72"/>
                  </a:lnTo>
                  <a:lnTo>
                    <a:pt x="70" y="94"/>
                  </a:lnTo>
                  <a:lnTo>
                    <a:pt x="80" y="107"/>
                  </a:lnTo>
                  <a:lnTo>
                    <a:pt x="89" y="109"/>
                  </a:lnTo>
                  <a:lnTo>
                    <a:pt x="114" y="133"/>
                  </a:lnTo>
                  <a:lnTo>
                    <a:pt x="125" y="133"/>
                  </a:lnTo>
                  <a:lnTo>
                    <a:pt x="138" y="147"/>
                  </a:lnTo>
                  <a:lnTo>
                    <a:pt x="147" y="147"/>
                  </a:lnTo>
                  <a:lnTo>
                    <a:pt x="149" y="154"/>
                  </a:lnTo>
                  <a:lnTo>
                    <a:pt x="157" y="160"/>
                  </a:lnTo>
                  <a:lnTo>
                    <a:pt x="159" y="158"/>
                  </a:lnTo>
                  <a:lnTo>
                    <a:pt x="171" y="184"/>
                  </a:lnTo>
                  <a:lnTo>
                    <a:pt x="164" y="188"/>
                  </a:lnTo>
                  <a:lnTo>
                    <a:pt x="162" y="198"/>
                  </a:lnTo>
                  <a:lnTo>
                    <a:pt x="162" y="203"/>
                  </a:lnTo>
                  <a:lnTo>
                    <a:pt x="168" y="203"/>
                  </a:lnTo>
                  <a:lnTo>
                    <a:pt x="177" y="194"/>
                  </a:lnTo>
                  <a:lnTo>
                    <a:pt x="178" y="184"/>
                  </a:lnTo>
                  <a:lnTo>
                    <a:pt x="187" y="180"/>
                  </a:lnTo>
                  <a:lnTo>
                    <a:pt x="187" y="170"/>
                  </a:lnTo>
                  <a:lnTo>
                    <a:pt x="177" y="164"/>
                  </a:lnTo>
                  <a:lnTo>
                    <a:pt x="181" y="153"/>
                  </a:lnTo>
                  <a:lnTo>
                    <a:pt x="190" y="149"/>
                  </a:lnTo>
                  <a:lnTo>
                    <a:pt x="201" y="154"/>
                  </a:lnTo>
                  <a:lnTo>
                    <a:pt x="209" y="162"/>
                  </a:lnTo>
                  <a:lnTo>
                    <a:pt x="211" y="158"/>
                  </a:lnTo>
                  <a:lnTo>
                    <a:pt x="201" y="143"/>
                  </a:lnTo>
                  <a:lnTo>
                    <a:pt x="166" y="128"/>
                  </a:lnTo>
                  <a:lnTo>
                    <a:pt x="171" y="119"/>
                  </a:lnTo>
                  <a:lnTo>
                    <a:pt x="168" y="117"/>
                  </a:lnTo>
                  <a:lnTo>
                    <a:pt x="153" y="119"/>
                  </a:lnTo>
                  <a:lnTo>
                    <a:pt x="143" y="113"/>
                  </a:lnTo>
                  <a:lnTo>
                    <a:pt x="134" y="104"/>
                  </a:lnTo>
                  <a:lnTo>
                    <a:pt x="123" y="81"/>
                  </a:lnTo>
                  <a:lnTo>
                    <a:pt x="103" y="68"/>
                  </a:lnTo>
                  <a:lnTo>
                    <a:pt x="99" y="58"/>
                  </a:lnTo>
                  <a:lnTo>
                    <a:pt x="103" y="49"/>
                  </a:lnTo>
                  <a:lnTo>
                    <a:pt x="99" y="47"/>
                  </a:lnTo>
                  <a:lnTo>
                    <a:pt x="99" y="39"/>
                  </a:lnTo>
                  <a:lnTo>
                    <a:pt x="117" y="32"/>
                  </a:lnTo>
                  <a:lnTo>
                    <a:pt x="123" y="32"/>
                  </a:lnTo>
                  <a:lnTo>
                    <a:pt x="125" y="35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6195960" y="4532040"/>
              <a:ext cx="129600" cy="74160"/>
            </a:xfrm>
            <a:custGeom>
              <a:avLst/>
              <a:gdLst/>
              <a:ahLst/>
              <a:rect l="l" t="t" r="r" b="b"/>
              <a:pathLst>
                <a:path w="57" h="31">
                  <a:moveTo>
                    <a:pt x="56" y="0"/>
                  </a:moveTo>
                  <a:lnTo>
                    <a:pt x="48" y="17"/>
                  </a:lnTo>
                  <a:lnTo>
                    <a:pt x="49" y="25"/>
                  </a:lnTo>
                  <a:lnTo>
                    <a:pt x="48" y="30"/>
                  </a:lnTo>
                  <a:lnTo>
                    <a:pt x="39" y="30"/>
                  </a:lnTo>
                  <a:lnTo>
                    <a:pt x="32" y="25"/>
                  </a:lnTo>
                  <a:lnTo>
                    <a:pt x="2" y="13"/>
                  </a:lnTo>
                  <a:lnTo>
                    <a:pt x="0" y="7"/>
                  </a:lnTo>
                  <a:lnTo>
                    <a:pt x="2" y="2"/>
                  </a:lnTo>
                  <a:lnTo>
                    <a:pt x="13" y="2"/>
                  </a:lnTo>
                  <a:lnTo>
                    <a:pt x="21" y="5"/>
                  </a:lnTo>
                  <a:lnTo>
                    <a:pt x="56" y="0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" name=""/>
            <p:cNvSpPr/>
            <p:nvPr/>
          </p:nvSpPr>
          <p:spPr>
            <a:xfrm>
              <a:off x="5294160" y="4336560"/>
              <a:ext cx="138240" cy="257040"/>
            </a:xfrm>
            <a:custGeom>
              <a:avLst/>
              <a:gdLst/>
              <a:ahLst/>
              <a:rect l="l" t="t" r="r" b="b"/>
              <a:pathLst>
                <a:path w="60" h="107">
                  <a:moveTo>
                    <a:pt x="11" y="6"/>
                  </a:moveTo>
                  <a:lnTo>
                    <a:pt x="14" y="23"/>
                  </a:lnTo>
                  <a:lnTo>
                    <a:pt x="0" y="70"/>
                  </a:lnTo>
                  <a:lnTo>
                    <a:pt x="7" y="76"/>
                  </a:lnTo>
                  <a:lnTo>
                    <a:pt x="14" y="76"/>
                  </a:lnTo>
                  <a:lnTo>
                    <a:pt x="11" y="106"/>
                  </a:lnTo>
                  <a:lnTo>
                    <a:pt x="37" y="102"/>
                  </a:lnTo>
                  <a:lnTo>
                    <a:pt x="37" y="94"/>
                  </a:lnTo>
                  <a:lnTo>
                    <a:pt x="45" y="86"/>
                  </a:lnTo>
                  <a:lnTo>
                    <a:pt x="40" y="76"/>
                  </a:lnTo>
                  <a:lnTo>
                    <a:pt x="43" y="64"/>
                  </a:lnTo>
                  <a:lnTo>
                    <a:pt x="37" y="53"/>
                  </a:lnTo>
                  <a:lnTo>
                    <a:pt x="48" y="45"/>
                  </a:lnTo>
                  <a:lnTo>
                    <a:pt x="45" y="39"/>
                  </a:lnTo>
                  <a:lnTo>
                    <a:pt x="48" y="21"/>
                  </a:lnTo>
                  <a:lnTo>
                    <a:pt x="59" y="10"/>
                  </a:lnTo>
                  <a:lnTo>
                    <a:pt x="54" y="4"/>
                  </a:lnTo>
                  <a:lnTo>
                    <a:pt x="26" y="4"/>
                  </a:lnTo>
                  <a:lnTo>
                    <a:pt x="24" y="0"/>
                  </a:lnTo>
                  <a:lnTo>
                    <a:pt x="11" y="6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5301000" y="4255920"/>
              <a:ext cx="520560" cy="387000"/>
            </a:xfrm>
            <a:custGeom>
              <a:avLst/>
              <a:gdLst/>
              <a:ahLst/>
              <a:rect l="l" t="t" r="r" b="b"/>
              <a:pathLst>
                <a:path w="227" h="162">
                  <a:moveTo>
                    <a:pt x="136" y="5"/>
                  </a:moveTo>
                  <a:lnTo>
                    <a:pt x="155" y="19"/>
                  </a:lnTo>
                  <a:lnTo>
                    <a:pt x="174" y="24"/>
                  </a:lnTo>
                  <a:lnTo>
                    <a:pt x="183" y="19"/>
                  </a:lnTo>
                  <a:lnTo>
                    <a:pt x="192" y="24"/>
                  </a:lnTo>
                  <a:lnTo>
                    <a:pt x="195" y="27"/>
                  </a:lnTo>
                  <a:lnTo>
                    <a:pt x="197" y="25"/>
                  </a:lnTo>
                  <a:lnTo>
                    <a:pt x="202" y="29"/>
                  </a:lnTo>
                  <a:lnTo>
                    <a:pt x="223" y="27"/>
                  </a:lnTo>
                  <a:lnTo>
                    <a:pt x="226" y="29"/>
                  </a:lnTo>
                  <a:lnTo>
                    <a:pt x="223" y="41"/>
                  </a:lnTo>
                  <a:lnTo>
                    <a:pt x="181" y="63"/>
                  </a:lnTo>
                  <a:lnTo>
                    <a:pt x="162" y="92"/>
                  </a:lnTo>
                  <a:lnTo>
                    <a:pt x="164" y="102"/>
                  </a:lnTo>
                  <a:lnTo>
                    <a:pt x="171" y="106"/>
                  </a:lnTo>
                  <a:lnTo>
                    <a:pt x="169" y="108"/>
                  </a:lnTo>
                  <a:lnTo>
                    <a:pt x="160" y="116"/>
                  </a:lnTo>
                  <a:lnTo>
                    <a:pt x="155" y="129"/>
                  </a:lnTo>
                  <a:lnTo>
                    <a:pt x="145" y="131"/>
                  </a:lnTo>
                  <a:lnTo>
                    <a:pt x="132" y="147"/>
                  </a:lnTo>
                  <a:lnTo>
                    <a:pt x="89" y="147"/>
                  </a:lnTo>
                  <a:lnTo>
                    <a:pt x="71" y="161"/>
                  </a:lnTo>
                  <a:lnTo>
                    <a:pt x="58" y="157"/>
                  </a:lnTo>
                  <a:lnTo>
                    <a:pt x="49" y="142"/>
                  </a:lnTo>
                  <a:lnTo>
                    <a:pt x="35" y="137"/>
                  </a:lnTo>
                  <a:lnTo>
                    <a:pt x="35" y="129"/>
                  </a:lnTo>
                  <a:lnTo>
                    <a:pt x="43" y="121"/>
                  </a:lnTo>
                  <a:lnTo>
                    <a:pt x="37" y="112"/>
                  </a:lnTo>
                  <a:lnTo>
                    <a:pt x="40" y="99"/>
                  </a:lnTo>
                  <a:lnTo>
                    <a:pt x="35" y="88"/>
                  </a:lnTo>
                  <a:lnTo>
                    <a:pt x="45" y="80"/>
                  </a:lnTo>
                  <a:lnTo>
                    <a:pt x="43" y="74"/>
                  </a:lnTo>
                  <a:lnTo>
                    <a:pt x="45" y="56"/>
                  </a:lnTo>
                  <a:lnTo>
                    <a:pt x="56" y="45"/>
                  </a:lnTo>
                  <a:lnTo>
                    <a:pt x="52" y="39"/>
                  </a:lnTo>
                  <a:lnTo>
                    <a:pt x="24" y="39"/>
                  </a:lnTo>
                  <a:lnTo>
                    <a:pt x="21" y="35"/>
                  </a:lnTo>
                  <a:lnTo>
                    <a:pt x="9" y="41"/>
                  </a:lnTo>
                  <a:lnTo>
                    <a:pt x="11" y="29"/>
                  </a:lnTo>
                  <a:lnTo>
                    <a:pt x="9" y="29"/>
                  </a:lnTo>
                  <a:lnTo>
                    <a:pt x="7" y="25"/>
                  </a:lnTo>
                  <a:lnTo>
                    <a:pt x="9" y="22"/>
                  </a:lnTo>
                  <a:lnTo>
                    <a:pt x="0" y="13"/>
                  </a:lnTo>
                  <a:lnTo>
                    <a:pt x="7" y="7"/>
                  </a:lnTo>
                  <a:lnTo>
                    <a:pt x="17" y="7"/>
                  </a:lnTo>
                  <a:lnTo>
                    <a:pt x="21" y="0"/>
                  </a:lnTo>
                  <a:lnTo>
                    <a:pt x="136" y="5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" name=""/>
            <p:cNvSpPr/>
            <p:nvPr/>
          </p:nvSpPr>
          <p:spPr>
            <a:xfrm>
              <a:off x="6481080" y="4306680"/>
              <a:ext cx="74880" cy="156600"/>
            </a:xfrm>
            <a:custGeom>
              <a:avLst/>
              <a:gdLst/>
              <a:ahLst/>
              <a:rect l="l" t="t" r="r" b="b"/>
              <a:pathLst>
                <a:path w="32" h="65">
                  <a:moveTo>
                    <a:pt x="30" y="39"/>
                  </a:moveTo>
                  <a:lnTo>
                    <a:pt x="31" y="47"/>
                  </a:lnTo>
                  <a:lnTo>
                    <a:pt x="17" y="64"/>
                  </a:lnTo>
                  <a:lnTo>
                    <a:pt x="0" y="49"/>
                  </a:lnTo>
                  <a:lnTo>
                    <a:pt x="2" y="49"/>
                  </a:lnTo>
                  <a:lnTo>
                    <a:pt x="2" y="28"/>
                  </a:lnTo>
                  <a:lnTo>
                    <a:pt x="4" y="19"/>
                  </a:lnTo>
                  <a:lnTo>
                    <a:pt x="0" y="17"/>
                  </a:lnTo>
                  <a:lnTo>
                    <a:pt x="2" y="3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23" y="11"/>
                  </a:lnTo>
                  <a:lnTo>
                    <a:pt x="21" y="28"/>
                  </a:lnTo>
                  <a:lnTo>
                    <a:pt x="30" y="39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" name=""/>
            <p:cNvSpPr/>
            <p:nvPr/>
          </p:nvSpPr>
          <p:spPr>
            <a:xfrm>
              <a:off x="6481080" y="4306680"/>
              <a:ext cx="74880" cy="156600"/>
            </a:xfrm>
            <a:custGeom>
              <a:avLst/>
              <a:gdLst/>
              <a:ahLst/>
              <a:rect l="l" t="t" r="r" b="b"/>
              <a:pathLst>
                <a:path w="32" h="65">
                  <a:moveTo>
                    <a:pt x="30" y="39"/>
                  </a:moveTo>
                  <a:lnTo>
                    <a:pt x="31" y="47"/>
                  </a:lnTo>
                  <a:lnTo>
                    <a:pt x="17" y="64"/>
                  </a:lnTo>
                  <a:lnTo>
                    <a:pt x="0" y="49"/>
                  </a:lnTo>
                  <a:lnTo>
                    <a:pt x="2" y="49"/>
                  </a:lnTo>
                  <a:lnTo>
                    <a:pt x="2" y="28"/>
                  </a:lnTo>
                  <a:lnTo>
                    <a:pt x="4" y="19"/>
                  </a:lnTo>
                  <a:lnTo>
                    <a:pt x="0" y="17"/>
                  </a:lnTo>
                  <a:lnTo>
                    <a:pt x="2" y="3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23" y="11"/>
                  </a:lnTo>
                  <a:lnTo>
                    <a:pt x="21" y="28"/>
                  </a:lnTo>
                  <a:lnTo>
                    <a:pt x="30" y="39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6527520" y="4314600"/>
              <a:ext cx="105840" cy="86760"/>
            </a:xfrm>
            <a:custGeom>
              <a:avLst/>
              <a:gdLst/>
              <a:ahLst/>
              <a:rect l="l" t="t" r="r" b="b"/>
              <a:pathLst>
                <a:path w="46" h="37">
                  <a:moveTo>
                    <a:pt x="9" y="36"/>
                  </a:moveTo>
                  <a:lnTo>
                    <a:pt x="0" y="26"/>
                  </a:lnTo>
                  <a:lnTo>
                    <a:pt x="2" y="8"/>
                  </a:lnTo>
                  <a:lnTo>
                    <a:pt x="17" y="0"/>
                  </a:lnTo>
                  <a:lnTo>
                    <a:pt x="35" y="0"/>
                  </a:lnTo>
                  <a:lnTo>
                    <a:pt x="35" y="4"/>
                  </a:lnTo>
                  <a:lnTo>
                    <a:pt x="43" y="10"/>
                  </a:lnTo>
                  <a:lnTo>
                    <a:pt x="45" y="26"/>
                  </a:lnTo>
                  <a:lnTo>
                    <a:pt x="9" y="36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960" bIns="39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" name=""/>
            <p:cNvSpPr/>
            <p:nvPr/>
          </p:nvSpPr>
          <p:spPr>
            <a:xfrm>
              <a:off x="6527520" y="4314600"/>
              <a:ext cx="105840" cy="86760"/>
            </a:xfrm>
            <a:custGeom>
              <a:avLst/>
              <a:gdLst/>
              <a:ahLst/>
              <a:rect l="l" t="t" r="r" b="b"/>
              <a:pathLst>
                <a:path w="46" h="37">
                  <a:moveTo>
                    <a:pt x="9" y="36"/>
                  </a:moveTo>
                  <a:lnTo>
                    <a:pt x="0" y="26"/>
                  </a:lnTo>
                  <a:lnTo>
                    <a:pt x="2" y="8"/>
                  </a:lnTo>
                  <a:lnTo>
                    <a:pt x="17" y="0"/>
                  </a:lnTo>
                  <a:lnTo>
                    <a:pt x="35" y="0"/>
                  </a:lnTo>
                  <a:lnTo>
                    <a:pt x="35" y="4"/>
                  </a:lnTo>
                  <a:lnTo>
                    <a:pt x="43" y="10"/>
                  </a:lnTo>
                  <a:lnTo>
                    <a:pt x="45" y="26"/>
                  </a:lnTo>
                  <a:lnTo>
                    <a:pt x="9" y="36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960" bIns="39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" name=""/>
            <p:cNvSpPr/>
            <p:nvPr/>
          </p:nvSpPr>
          <p:spPr>
            <a:xfrm>
              <a:off x="6033600" y="2893680"/>
              <a:ext cx="33840" cy="17280"/>
            </a:xfrm>
            <a:custGeom>
              <a:avLst/>
              <a:gdLst/>
              <a:ahLst/>
              <a:rect l="l" t="t" r="r" b="b"/>
              <a:pathLst>
                <a:path w="15" h="7">
                  <a:moveTo>
                    <a:pt x="0" y="6"/>
                  </a:moveTo>
                  <a:lnTo>
                    <a:pt x="9" y="0"/>
                  </a:lnTo>
                  <a:lnTo>
                    <a:pt x="14" y="4"/>
                  </a:lnTo>
                  <a:lnTo>
                    <a:pt x="0" y="6"/>
                  </a:lnTo>
                </a:path>
              </a:pathLst>
            </a:custGeom>
            <a:solidFill>
              <a:srgbClr val="ffcc99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" name=""/>
            <p:cNvSpPr/>
            <p:nvPr/>
          </p:nvSpPr>
          <p:spPr>
            <a:xfrm>
              <a:off x="6033600" y="2893680"/>
              <a:ext cx="33840" cy="17280"/>
            </a:xfrm>
            <a:custGeom>
              <a:avLst/>
              <a:gdLst/>
              <a:ahLst/>
              <a:rect l="l" t="t" r="r" b="b"/>
              <a:pathLst>
                <a:path w="15" h="7">
                  <a:moveTo>
                    <a:pt x="0" y="6"/>
                  </a:moveTo>
                  <a:lnTo>
                    <a:pt x="9" y="0"/>
                  </a:lnTo>
                  <a:lnTo>
                    <a:pt x="14" y="4"/>
                  </a:lnTo>
                  <a:lnTo>
                    <a:pt x="0" y="6"/>
                  </a:lnTo>
                </a:path>
              </a:pathLst>
            </a:custGeom>
            <a:solidFill>
              <a:srgbClr val="ffcc99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" name=""/>
            <p:cNvSpPr/>
            <p:nvPr/>
          </p:nvSpPr>
          <p:spPr>
            <a:xfrm>
              <a:off x="6728040" y="2138040"/>
              <a:ext cx="30960" cy="18720"/>
            </a:xfrm>
            <a:custGeom>
              <a:avLst/>
              <a:gdLst/>
              <a:ahLst/>
              <a:rect l="l" t="t" r="r" b="b"/>
              <a:pathLst>
                <a:path w="13" h="7">
                  <a:moveTo>
                    <a:pt x="10" y="0"/>
                  </a:moveTo>
                  <a:lnTo>
                    <a:pt x="12" y="6"/>
                  </a:lnTo>
                  <a:lnTo>
                    <a:pt x="0" y="4"/>
                  </a:lnTo>
                  <a:lnTo>
                    <a:pt x="10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6728040" y="2138040"/>
              <a:ext cx="30960" cy="18720"/>
            </a:xfrm>
            <a:custGeom>
              <a:avLst/>
              <a:gdLst/>
              <a:ahLst/>
              <a:rect l="l" t="t" r="r" b="b"/>
              <a:pathLst>
                <a:path w="13" h="7">
                  <a:moveTo>
                    <a:pt x="10" y="0"/>
                  </a:moveTo>
                  <a:lnTo>
                    <a:pt x="12" y="6"/>
                  </a:lnTo>
                  <a:lnTo>
                    <a:pt x="0" y="4"/>
                  </a:lnTo>
                  <a:lnTo>
                    <a:pt x="10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" name=""/>
            <p:cNvSpPr/>
            <p:nvPr/>
          </p:nvSpPr>
          <p:spPr>
            <a:xfrm>
              <a:off x="6663240" y="2187360"/>
              <a:ext cx="12240" cy="20160"/>
            </a:xfrm>
            <a:custGeom>
              <a:avLst/>
              <a:gdLst/>
              <a:ahLst/>
              <a:rect l="l" t="t" r="r" b="b"/>
              <a:pathLst>
                <a:path w="5" h="9">
                  <a:moveTo>
                    <a:pt x="4" y="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640" bIns="-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" name=""/>
            <p:cNvSpPr/>
            <p:nvPr/>
          </p:nvSpPr>
          <p:spPr>
            <a:xfrm>
              <a:off x="6663240" y="2187360"/>
              <a:ext cx="12240" cy="20160"/>
            </a:xfrm>
            <a:custGeom>
              <a:avLst/>
              <a:gdLst/>
              <a:ahLst/>
              <a:rect l="l" t="t" r="r" b="b"/>
              <a:pathLst>
                <a:path w="5" h="9">
                  <a:moveTo>
                    <a:pt x="4" y="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640" bIns="-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" name=""/>
            <p:cNvSpPr/>
            <p:nvPr/>
          </p:nvSpPr>
          <p:spPr>
            <a:xfrm>
              <a:off x="6626520" y="2199960"/>
              <a:ext cx="34920" cy="36000"/>
            </a:xfrm>
            <a:custGeom>
              <a:avLst/>
              <a:gdLst/>
              <a:ahLst/>
              <a:rect l="l" t="t" r="r" b="b"/>
              <a:pathLst>
                <a:path w="14" h="15">
                  <a:moveTo>
                    <a:pt x="9" y="10"/>
                  </a:moveTo>
                  <a:lnTo>
                    <a:pt x="2" y="14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3" y="6"/>
                  </a:lnTo>
                  <a:lnTo>
                    <a:pt x="9" y="1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" name=""/>
            <p:cNvSpPr/>
            <p:nvPr/>
          </p:nvSpPr>
          <p:spPr>
            <a:xfrm>
              <a:off x="6626520" y="2199960"/>
              <a:ext cx="34920" cy="36000"/>
            </a:xfrm>
            <a:custGeom>
              <a:avLst/>
              <a:gdLst/>
              <a:ahLst/>
              <a:rect l="l" t="t" r="r" b="b"/>
              <a:pathLst>
                <a:path w="14" h="15">
                  <a:moveTo>
                    <a:pt x="9" y="10"/>
                  </a:moveTo>
                  <a:lnTo>
                    <a:pt x="2" y="14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3" y="6"/>
                  </a:lnTo>
                  <a:lnTo>
                    <a:pt x="9" y="1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" name=""/>
            <p:cNvSpPr/>
            <p:nvPr/>
          </p:nvSpPr>
          <p:spPr>
            <a:xfrm>
              <a:off x="6592320" y="2187360"/>
              <a:ext cx="46440" cy="29520"/>
            </a:xfrm>
            <a:custGeom>
              <a:avLst/>
              <a:gdLst/>
              <a:ahLst/>
              <a:rect l="l" t="t" r="r" b="b"/>
              <a:pathLst>
                <a:path w="20" h="13">
                  <a:moveTo>
                    <a:pt x="4" y="0"/>
                  </a:moveTo>
                  <a:lnTo>
                    <a:pt x="19" y="2"/>
                  </a:lnTo>
                  <a:lnTo>
                    <a:pt x="4" y="12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280" bIns="-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" name=""/>
            <p:cNvSpPr/>
            <p:nvPr/>
          </p:nvSpPr>
          <p:spPr>
            <a:xfrm>
              <a:off x="6592320" y="2187360"/>
              <a:ext cx="46440" cy="29520"/>
            </a:xfrm>
            <a:custGeom>
              <a:avLst/>
              <a:gdLst/>
              <a:ahLst/>
              <a:rect l="l" t="t" r="r" b="b"/>
              <a:pathLst>
                <a:path w="20" h="13">
                  <a:moveTo>
                    <a:pt x="4" y="0"/>
                  </a:moveTo>
                  <a:lnTo>
                    <a:pt x="19" y="2"/>
                  </a:lnTo>
                  <a:lnTo>
                    <a:pt x="4" y="12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280" bIns="-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" name=""/>
            <p:cNvSpPr/>
            <p:nvPr/>
          </p:nvSpPr>
          <p:spPr>
            <a:xfrm>
              <a:off x="6612480" y="2225520"/>
              <a:ext cx="16920" cy="12240"/>
            </a:xfrm>
            <a:custGeom>
              <a:avLst/>
              <a:gdLst/>
              <a:ahLst/>
              <a:rect l="l" t="t" r="r" b="b"/>
              <a:pathLst>
                <a:path w="8" h="6">
                  <a:moveTo>
                    <a:pt x="5" y="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5" y="5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" name=""/>
            <p:cNvSpPr/>
            <p:nvPr/>
          </p:nvSpPr>
          <p:spPr>
            <a:xfrm>
              <a:off x="6612480" y="2225520"/>
              <a:ext cx="16920" cy="12240"/>
            </a:xfrm>
            <a:custGeom>
              <a:avLst/>
              <a:gdLst/>
              <a:ahLst/>
              <a:rect l="l" t="t" r="r" b="b"/>
              <a:pathLst>
                <a:path w="8" h="6">
                  <a:moveTo>
                    <a:pt x="5" y="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5" y="5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" name=""/>
            <p:cNvSpPr/>
            <p:nvPr/>
          </p:nvSpPr>
          <p:spPr>
            <a:xfrm>
              <a:off x="6527520" y="2236320"/>
              <a:ext cx="15480" cy="21960"/>
            </a:xfrm>
            <a:custGeom>
              <a:avLst/>
              <a:gdLst/>
              <a:ahLst/>
              <a:rect l="l" t="t" r="r" b="b"/>
              <a:pathLst>
                <a:path w="6" h="9">
                  <a:moveTo>
                    <a:pt x="5" y="0"/>
                  </a:moveTo>
                  <a:lnTo>
                    <a:pt x="5" y="8"/>
                  </a:lnTo>
                  <a:lnTo>
                    <a:pt x="0" y="6"/>
                  </a:lnTo>
                  <a:lnTo>
                    <a:pt x="5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" name=""/>
            <p:cNvSpPr/>
            <p:nvPr/>
          </p:nvSpPr>
          <p:spPr>
            <a:xfrm>
              <a:off x="6527520" y="2236320"/>
              <a:ext cx="15480" cy="21960"/>
            </a:xfrm>
            <a:custGeom>
              <a:avLst/>
              <a:gdLst/>
              <a:ahLst/>
              <a:rect l="l" t="t" r="r" b="b"/>
              <a:pathLst>
                <a:path w="6" h="9">
                  <a:moveTo>
                    <a:pt x="5" y="0"/>
                  </a:moveTo>
                  <a:lnTo>
                    <a:pt x="5" y="8"/>
                  </a:lnTo>
                  <a:lnTo>
                    <a:pt x="0" y="6"/>
                  </a:lnTo>
                  <a:lnTo>
                    <a:pt x="5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" name=""/>
            <p:cNvSpPr/>
            <p:nvPr/>
          </p:nvSpPr>
          <p:spPr>
            <a:xfrm>
              <a:off x="6491160" y="2236320"/>
              <a:ext cx="25200" cy="21960"/>
            </a:xfrm>
            <a:custGeom>
              <a:avLst/>
              <a:gdLst/>
              <a:ahLst/>
              <a:rect l="l" t="t" r="r" b="b"/>
              <a:pathLst>
                <a:path w="11" h="9">
                  <a:moveTo>
                    <a:pt x="3" y="4"/>
                  </a:moveTo>
                  <a:lnTo>
                    <a:pt x="10" y="8"/>
                  </a:lnTo>
                  <a:lnTo>
                    <a:pt x="3" y="8"/>
                  </a:lnTo>
                  <a:lnTo>
                    <a:pt x="0" y="0"/>
                  </a:lnTo>
                  <a:lnTo>
                    <a:pt x="3" y="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" name=""/>
            <p:cNvSpPr/>
            <p:nvPr/>
          </p:nvSpPr>
          <p:spPr>
            <a:xfrm>
              <a:off x="6491160" y="2236320"/>
              <a:ext cx="25200" cy="21960"/>
            </a:xfrm>
            <a:custGeom>
              <a:avLst/>
              <a:gdLst/>
              <a:ahLst/>
              <a:rect l="l" t="t" r="r" b="b"/>
              <a:pathLst>
                <a:path w="11" h="9">
                  <a:moveTo>
                    <a:pt x="3" y="4"/>
                  </a:moveTo>
                  <a:lnTo>
                    <a:pt x="10" y="8"/>
                  </a:lnTo>
                  <a:lnTo>
                    <a:pt x="3" y="8"/>
                  </a:lnTo>
                  <a:lnTo>
                    <a:pt x="0" y="0"/>
                  </a:lnTo>
                  <a:lnTo>
                    <a:pt x="3" y="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" name=""/>
            <p:cNvSpPr/>
            <p:nvPr/>
          </p:nvSpPr>
          <p:spPr>
            <a:xfrm>
              <a:off x="6464160" y="2261880"/>
              <a:ext cx="26640" cy="24840"/>
            </a:xfrm>
            <a:custGeom>
              <a:avLst/>
              <a:gdLst/>
              <a:ahLst/>
              <a:rect l="l" t="t" r="r" b="b"/>
              <a:pathLst>
                <a:path w="12" h="11">
                  <a:moveTo>
                    <a:pt x="0" y="0"/>
                  </a:moveTo>
                  <a:lnTo>
                    <a:pt x="11" y="2"/>
                  </a:lnTo>
                  <a:lnTo>
                    <a:pt x="4" y="10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" name=""/>
            <p:cNvSpPr/>
            <p:nvPr/>
          </p:nvSpPr>
          <p:spPr>
            <a:xfrm>
              <a:off x="6464160" y="2261880"/>
              <a:ext cx="26640" cy="24840"/>
            </a:xfrm>
            <a:custGeom>
              <a:avLst/>
              <a:gdLst/>
              <a:ahLst/>
              <a:rect l="l" t="t" r="r" b="b"/>
              <a:pathLst>
                <a:path w="12" h="11">
                  <a:moveTo>
                    <a:pt x="0" y="0"/>
                  </a:moveTo>
                  <a:lnTo>
                    <a:pt x="11" y="2"/>
                  </a:lnTo>
                  <a:lnTo>
                    <a:pt x="4" y="10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" name=""/>
            <p:cNvSpPr/>
            <p:nvPr/>
          </p:nvSpPr>
          <p:spPr>
            <a:xfrm>
              <a:off x="6427440" y="2292120"/>
              <a:ext cx="39600" cy="28080"/>
            </a:xfrm>
            <a:custGeom>
              <a:avLst/>
              <a:gdLst/>
              <a:ahLst/>
              <a:rect l="l" t="t" r="r" b="b"/>
              <a:pathLst>
                <a:path w="17" h="12">
                  <a:moveTo>
                    <a:pt x="2" y="3"/>
                  </a:moveTo>
                  <a:lnTo>
                    <a:pt x="16" y="0"/>
                  </a:lnTo>
                  <a:lnTo>
                    <a:pt x="5" y="11"/>
                  </a:lnTo>
                  <a:lnTo>
                    <a:pt x="0" y="9"/>
                  </a:lnTo>
                  <a:lnTo>
                    <a:pt x="2" y="3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" name=""/>
            <p:cNvSpPr/>
            <p:nvPr/>
          </p:nvSpPr>
          <p:spPr>
            <a:xfrm>
              <a:off x="6427440" y="2292120"/>
              <a:ext cx="39600" cy="28080"/>
            </a:xfrm>
            <a:custGeom>
              <a:avLst/>
              <a:gdLst/>
              <a:ahLst/>
              <a:rect l="l" t="t" r="r" b="b"/>
              <a:pathLst>
                <a:path w="17" h="12">
                  <a:moveTo>
                    <a:pt x="2" y="3"/>
                  </a:moveTo>
                  <a:lnTo>
                    <a:pt x="16" y="0"/>
                  </a:lnTo>
                  <a:lnTo>
                    <a:pt x="5" y="11"/>
                  </a:lnTo>
                  <a:lnTo>
                    <a:pt x="0" y="9"/>
                  </a:lnTo>
                  <a:lnTo>
                    <a:pt x="2" y="3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" name=""/>
            <p:cNvSpPr/>
            <p:nvPr/>
          </p:nvSpPr>
          <p:spPr>
            <a:xfrm>
              <a:off x="6381000" y="2312640"/>
              <a:ext cx="46080" cy="61560"/>
            </a:xfrm>
            <a:custGeom>
              <a:avLst/>
              <a:gdLst/>
              <a:ahLst/>
              <a:rect l="l" t="t" r="r" b="b"/>
              <a:pathLst>
                <a:path w="21" h="26">
                  <a:moveTo>
                    <a:pt x="0" y="17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20" y="10"/>
                  </a:lnTo>
                  <a:lnTo>
                    <a:pt x="18" y="17"/>
                  </a:lnTo>
                  <a:lnTo>
                    <a:pt x="0" y="25"/>
                  </a:lnTo>
                  <a:lnTo>
                    <a:pt x="0" y="17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" name=""/>
            <p:cNvSpPr/>
            <p:nvPr/>
          </p:nvSpPr>
          <p:spPr>
            <a:xfrm>
              <a:off x="6381000" y="2312640"/>
              <a:ext cx="46080" cy="61560"/>
            </a:xfrm>
            <a:custGeom>
              <a:avLst/>
              <a:gdLst/>
              <a:ahLst/>
              <a:rect l="l" t="t" r="r" b="b"/>
              <a:pathLst>
                <a:path w="21" h="26">
                  <a:moveTo>
                    <a:pt x="0" y="17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20" y="10"/>
                  </a:lnTo>
                  <a:lnTo>
                    <a:pt x="18" y="17"/>
                  </a:lnTo>
                  <a:lnTo>
                    <a:pt x="0" y="25"/>
                  </a:lnTo>
                  <a:lnTo>
                    <a:pt x="0" y="17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" name=""/>
            <p:cNvSpPr/>
            <p:nvPr/>
          </p:nvSpPr>
          <p:spPr>
            <a:xfrm>
              <a:off x="6324480" y="2346120"/>
              <a:ext cx="30960" cy="28080"/>
            </a:xfrm>
            <a:custGeom>
              <a:avLst/>
              <a:gdLst/>
              <a:ahLst/>
              <a:rect l="l" t="t" r="r" b="b"/>
              <a:pathLst>
                <a:path w="13" h="12">
                  <a:moveTo>
                    <a:pt x="2" y="3"/>
                  </a:moveTo>
                  <a:lnTo>
                    <a:pt x="12" y="0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2" y="3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" name=""/>
            <p:cNvSpPr/>
            <p:nvPr/>
          </p:nvSpPr>
          <p:spPr>
            <a:xfrm>
              <a:off x="6324480" y="2346120"/>
              <a:ext cx="30960" cy="28080"/>
            </a:xfrm>
            <a:custGeom>
              <a:avLst/>
              <a:gdLst/>
              <a:ahLst/>
              <a:rect l="l" t="t" r="r" b="b"/>
              <a:pathLst>
                <a:path w="13" h="12">
                  <a:moveTo>
                    <a:pt x="2" y="3"/>
                  </a:moveTo>
                  <a:lnTo>
                    <a:pt x="12" y="0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2" y="3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" name=""/>
            <p:cNvSpPr/>
            <p:nvPr/>
          </p:nvSpPr>
          <p:spPr>
            <a:xfrm>
              <a:off x="6276240" y="2377800"/>
              <a:ext cx="37800" cy="34560"/>
            </a:xfrm>
            <a:custGeom>
              <a:avLst/>
              <a:gdLst/>
              <a:ahLst/>
              <a:rect l="l" t="t" r="r" b="b"/>
              <a:pathLst>
                <a:path w="16" h="15">
                  <a:moveTo>
                    <a:pt x="0" y="14"/>
                  </a:moveTo>
                  <a:lnTo>
                    <a:pt x="9" y="6"/>
                  </a:lnTo>
                  <a:lnTo>
                    <a:pt x="9" y="0"/>
                  </a:lnTo>
                  <a:lnTo>
                    <a:pt x="15" y="14"/>
                  </a:lnTo>
                  <a:lnTo>
                    <a:pt x="0" y="1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6276240" y="2377800"/>
              <a:ext cx="37800" cy="34560"/>
            </a:xfrm>
            <a:custGeom>
              <a:avLst/>
              <a:gdLst/>
              <a:ahLst/>
              <a:rect l="l" t="t" r="r" b="b"/>
              <a:pathLst>
                <a:path w="16" h="15">
                  <a:moveTo>
                    <a:pt x="0" y="14"/>
                  </a:moveTo>
                  <a:lnTo>
                    <a:pt x="9" y="6"/>
                  </a:lnTo>
                  <a:lnTo>
                    <a:pt x="9" y="0"/>
                  </a:lnTo>
                  <a:lnTo>
                    <a:pt x="15" y="14"/>
                  </a:lnTo>
                  <a:lnTo>
                    <a:pt x="0" y="1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6272280" y="2382480"/>
              <a:ext cx="95760" cy="83880"/>
            </a:xfrm>
            <a:custGeom>
              <a:avLst/>
              <a:gdLst/>
              <a:ahLst/>
              <a:rect l="l" t="t" r="r" b="b"/>
              <a:pathLst>
                <a:path w="42" h="35">
                  <a:moveTo>
                    <a:pt x="23" y="0"/>
                  </a:moveTo>
                  <a:lnTo>
                    <a:pt x="28" y="10"/>
                  </a:lnTo>
                  <a:lnTo>
                    <a:pt x="28" y="15"/>
                  </a:lnTo>
                  <a:lnTo>
                    <a:pt x="34" y="4"/>
                  </a:lnTo>
                  <a:lnTo>
                    <a:pt x="41" y="6"/>
                  </a:lnTo>
                  <a:lnTo>
                    <a:pt x="41" y="13"/>
                  </a:lnTo>
                  <a:lnTo>
                    <a:pt x="23" y="28"/>
                  </a:lnTo>
                  <a:lnTo>
                    <a:pt x="23" y="22"/>
                  </a:lnTo>
                  <a:lnTo>
                    <a:pt x="0" y="34"/>
                  </a:lnTo>
                  <a:lnTo>
                    <a:pt x="17" y="20"/>
                  </a:lnTo>
                  <a:lnTo>
                    <a:pt x="23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080" bIns="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6272280" y="2382480"/>
              <a:ext cx="95760" cy="83880"/>
            </a:xfrm>
            <a:custGeom>
              <a:avLst/>
              <a:gdLst/>
              <a:ahLst/>
              <a:rect l="l" t="t" r="r" b="b"/>
              <a:pathLst>
                <a:path w="42" h="35">
                  <a:moveTo>
                    <a:pt x="23" y="0"/>
                  </a:moveTo>
                  <a:lnTo>
                    <a:pt x="28" y="10"/>
                  </a:lnTo>
                  <a:lnTo>
                    <a:pt x="28" y="15"/>
                  </a:lnTo>
                  <a:lnTo>
                    <a:pt x="34" y="4"/>
                  </a:lnTo>
                  <a:lnTo>
                    <a:pt x="41" y="6"/>
                  </a:lnTo>
                  <a:lnTo>
                    <a:pt x="41" y="13"/>
                  </a:lnTo>
                  <a:lnTo>
                    <a:pt x="23" y="28"/>
                  </a:lnTo>
                  <a:lnTo>
                    <a:pt x="23" y="22"/>
                  </a:lnTo>
                  <a:lnTo>
                    <a:pt x="0" y="34"/>
                  </a:lnTo>
                  <a:lnTo>
                    <a:pt x="17" y="20"/>
                  </a:lnTo>
                  <a:lnTo>
                    <a:pt x="23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080" bIns="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5919480" y="3011040"/>
              <a:ext cx="12240" cy="1404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solidFill>
              <a:srgbClr val="ffcc99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5919480" y="3011040"/>
              <a:ext cx="12240" cy="1404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solidFill>
              <a:srgbClr val="ffcc99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5930640" y="4027320"/>
              <a:ext cx="166320" cy="101160"/>
            </a:xfrm>
            <a:custGeom>
              <a:avLst/>
              <a:gdLst/>
              <a:ahLst/>
              <a:rect l="l" t="t" r="r" b="b"/>
              <a:pathLst>
                <a:path w="118" h="64">
                  <a:moveTo>
                    <a:pt x="0" y="54"/>
                  </a:moveTo>
                  <a:lnTo>
                    <a:pt x="1" y="43"/>
                  </a:lnTo>
                  <a:lnTo>
                    <a:pt x="25" y="10"/>
                  </a:lnTo>
                  <a:lnTo>
                    <a:pt x="37" y="3"/>
                  </a:lnTo>
                  <a:lnTo>
                    <a:pt x="82" y="0"/>
                  </a:lnTo>
                  <a:lnTo>
                    <a:pt x="94" y="4"/>
                  </a:lnTo>
                  <a:lnTo>
                    <a:pt x="102" y="12"/>
                  </a:lnTo>
                  <a:lnTo>
                    <a:pt x="109" y="27"/>
                  </a:lnTo>
                  <a:lnTo>
                    <a:pt x="118" y="33"/>
                  </a:lnTo>
                  <a:lnTo>
                    <a:pt x="118" y="45"/>
                  </a:lnTo>
                  <a:lnTo>
                    <a:pt x="97" y="42"/>
                  </a:lnTo>
                  <a:lnTo>
                    <a:pt x="90" y="60"/>
                  </a:lnTo>
                  <a:lnTo>
                    <a:pt x="70" y="48"/>
                  </a:lnTo>
                  <a:lnTo>
                    <a:pt x="48" y="64"/>
                  </a:lnTo>
                  <a:lnTo>
                    <a:pt x="28" y="64"/>
                  </a:lnTo>
                  <a:lnTo>
                    <a:pt x="21" y="49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32" name=""/>
          <p:cNvSpPr/>
          <p:nvPr/>
        </p:nvSpPr>
        <p:spPr>
          <a:xfrm>
            <a:off x="533520" y="841680"/>
            <a:ext cx="8110440" cy="39888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2b2bac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Regional Energy Networks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527040" y="4835520"/>
            <a:ext cx="2639880" cy="858960"/>
          </a:xfrm>
          <a:prstGeom prst="rect">
            <a:avLst/>
          </a:prstGeom>
          <a:gradFill rotWithShape="0">
            <a:gsLst>
              <a:gs pos="0">
                <a:srgbClr val="fc0128"/>
              </a:gs>
              <a:gs pos="100000">
                <a:srgbClr val="d40021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Global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Crude &amp; Products, Coal &amp; Emissions, Weather, LNG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3244680" y="4835520"/>
            <a:ext cx="2641680" cy="858960"/>
          </a:xfrm>
          <a:prstGeom prst="rect">
            <a:avLst/>
          </a:prstGeom>
          <a:gradFill rotWithShape="0">
            <a:gsLst>
              <a:gs pos="0">
                <a:srgbClr val="ff7d0f"/>
              </a:gs>
              <a:gs pos="100000">
                <a:srgbClr val="f6780e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Industrial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Pulp, Paper &amp; Lumber, Metals, Steel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>
            <a:off x="5983200" y="4835520"/>
            <a:ext cx="2640240" cy="858960"/>
          </a:xfrm>
          <a:prstGeom prst="rect">
            <a:avLst/>
          </a:prstGeom>
          <a:gradFill rotWithShape="0">
            <a:gsLst>
              <a:gs pos="0">
                <a:srgbClr val="00f008"/>
              </a:gs>
              <a:gs pos="100000">
                <a:srgbClr val="00b406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Global Assets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Asset Operations Worldwide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"/>
          <p:cNvSpPr/>
          <p:nvPr/>
        </p:nvSpPr>
        <p:spPr>
          <a:xfrm>
            <a:off x="5821200" y="3784680"/>
            <a:ext cx="147960" cy="112680"/>
          </a:xfrm>
          <a:custGeom>
            <a:avLst/>
            <a:gdLst/>
            <a:ahLst/>
            <a:rect l="l" t="t" r="r" b="b"/>
            <a:pathLst>
              <a:path w="64" h="48">
                <a:moveTo>
                  <a:pt x="41" y="0"/>
                </a:moveTo>
                <a:lnTo>
                  <a:pt x="19" y="4"/>
                </a:lnTo>
                <a:lnTo>
                  <a:pt x="12" y="2"/>
                </a:lnTo>
                <a:lnTo>
                  <a:pt x="0" y="8"/>
                </a:lnTo>
                <a:lnTo>
                  <a:pt x="0" y="16"/>
                </a:lnTo>
                <a:lnTo>
                  <a:pt x="24" y="28"/>
                </a:lnTo>
                <a:lnTo>
                  <a:pt x="26" y="36"/>
                </a:lnTo>
                <a:lnTo>
                  <a:pt x="38" y="34"/>
                </a:lnTo>
                <a:lnTo>
                  <a:pt x="38" y="44"/>
                </a:lnTo>
                <a:lnTo>
                  <a:pt x="54" y="47"/>
                </a:lnTo>
                <a:lnTo>
                  <a:pt x="50" y="38"/>
                </a:lnTo>
                <a:lnTo>
                  <a:pt x="59" y="32"/>
                </a:lnTo>
                <a:lnTo>
                  <a:pt x="63" y="26"/>
                </a:lnTo>
                <a:lnTo>
                  <a:pt x="59" y="18"/>
                </a:lnTo>
                <a:lnTo>
                  <a:pt x="52" y="16"/>
                </a:lnTo>
                <a:lnTo>
                  <a:pt x="50" y="6"/>
                </a:lnTo>
                <a:lnTo>
                  <a:pt x="41" y="0"/>
                </a:lnTo>
              </a:path>
            </a:pathLst>
          </a:custGeom>
          <a:solidFill>
            <a:srgbClr val="00ff00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>
            <a:off x="5943600" y="2992320"/>
            <a:ext cx="12600" cy="14400"/>
          </a:xfrm>
          <a:custGeom>
            <a:avLst/>
            <a:gdLst/>
            <a:ahLst/>
            <a:rect l="l" t="t" r="r" b="b"/>
            <a:pathLst>
              <a:path w="5" h="5">
                <a:moveTo>
                  <a:pt x="2" y="4"/>
                </a:moveTo>
                <a:lnTo>
                  <a:pt x="4" y="0"/>
                </a:lnTo>
                <a:lnTo>
                  <a:pt x="0" y="0"/>
                </a:lnTo>
                <a:lnTo>
                  <a:pt x="2" y="4"/>
                </a:lnTo>
              </a:path>
            </a:pathLst>
          </a:custGeom>
          <a:solidFill>
            <a:srgbClr val="ffcc99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/>
          <p:nvPr/>
        </p:nvSpPr>
        <p:spPr>
          <a:xfrm>
            <a:off x="5943600" y="2992320"/>
            <a:ext cx="12600" cy="14400"/>
          </a:xfrm>
          <a:custGeom>
            <a:avLst/>
            <a:gdLst/>
            <a:ahLst/>
            <a:rect l="l" t="t" r="r" b="b"/>
            <a:pathLst>
              <a:path w="5" h="5">
                <a:moveTo>
                  <a:pt x="2" y="4"/>
                </a:moveTo>
                <a:lnTo>
                  <a:pt x="4" y="0"/>
                </a:lnTo>
                <a:lnTo>
                  <a:pt x="0" y="0"/>
                </a:lnTo>
                <a:lnTo>
                  <a:pt x="2" y="4"/>
                </a:lnTo>
              </a:path>
            </a:pathLst>
          </a:custGeom>
          <a:solidFill>
            <a:srgbClr val="ffcc99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5586480" y="3706920"/>
            <a:ext cx="203040" cy="228600"/>
          </a:xfrm>
          <a:prstGeom prst="star5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9520" bIns="29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>
            <a:off x="5497560" y="3313080"/>
            <a:ext cx="203040" cy="228600"/>
          </a:xfrm>
          <a:prstGeom prst="star5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9520" bIns="29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"/>
          <p:cNvSpPr/>
          <p:nvPr/>
        </p:nvSpPr>
        <p:spPr>
          <a:xfrm>
            <a:off x="6518160" y="2943360"/>
            <a:ext cx="203400" cy="228600"/>
          </a:xfrm>
          <a:prstGeom prst="star5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9520" bIns="29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/>
          <p:nvPr/>
        </p:nvSpPr>
        <p:spPr>
          <a:xfrm>
            <a:off x="5553000" y="4316400"/>
            <a:ext cx="120600" cy="136440"/>
          </a:xfrm>
          <a:prstGeom prst="ellipse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"/>
          <p:cNvSpPr/>
          <p:nvPr/>
        </p:nvSpPr>
        <p:spPr>
          <a:xfrm>
            <a:off x="5599080" y="3556080"/>
            <a:ext cx="122400" cy="136440"/>
          </a:xfrm>
          <a:prstGeom prst="ellipse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>
            <a:off x="5945040" y="2932200"/>
            <a:ext cx="120960" cy="136440"/>
          </a:xfrm>
          <a:prstGeom prst="ellipse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5924520" y="3760920"/>
            <a:ext cx="122400" cy="136440"/>
          </a:xfrm>
          <a:prstGeom prst="ellipse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5880240" y="3676680"/>
            <a:ext cx="120600" cy="136440"/>
          </a:xfrm>
          <a:prstGeom prst="ellipse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6130800" y="4110120"/>
            <a:ext cx="111240" cy="122040"/>
          </a:xfrm>
          <a:prstGeom prst="ellipse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"/>
          <p:cNvSpPr/>
          <p:nvPr/>
        </p:nvSpPr>
        <p:spPr>
          <a:xfrm>
            <a:off x="6078600" y="4027320"/>
            <a:ext cx="112680" cy="122400"/>
          </a:xfrm>
          <a:prstGeom prst="ellipse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0320" bIns="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"/>
          <p:cNvSpPr/>
          <p:nvPr/>
        </p:nvSpPr>
        <p:spPr>
          <a:xfrm>
            <a:off x="6383160" y="3973680"/>
            <a:ext cx="122400" cy="136440"/>
          </a:xfrm>
          <a:prstGeom prst="ellipse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6329520" y="3897360"/>
            <a:ext cx="120600" cy="136440"/>
          </a:xfrm>
          <a:prstGeom prst="ellipse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6440400" y="3807000"/>
            <a:ext cx="120600" cy="136440"/>
          </a:xfrm>
          <a:prstGeom prst="ellipse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/>
          <p:nvPr/>
        </p:nvSpPr>
        <p:spPr>
          <a:xfrm>
            <a:off x="6440400" y="3672000"/>
            <a:ext cx="120600" cy="136440"/>
          </a:xfrm>
          <a:prstGeom prst="ellipse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"/>
          <p:cNvSpPr/>
          <p:nvPr/>
        </p:nvSpPr>
        <p:spPr>
          <a:xfrm>
            <a:off x="6551640" y="2567160"/>
            <a:ext cx="122040" cy="136440"/>
          </a:xfrm>
          <a:prstGeom prst="ellipse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" name=""/>
          <p:cNvSpPr/>
          <p:nvPr/>
        </p:nvSpPr>
        <p:spPr>
          <a:xfrm>
            <a:off x="6303960" y="3152880"/>
            <a:ext cx="120600" cy="136440"/>
          </a:xfrm>
          <a:prstGeom prst="ellipse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"/>
          <p:cNvSpPr/>
          <p:nvPr/>
        </p:nvSpPr>
        <p:spPr>
          <a:xfrm>
            <a:off x="6173640" y="3632040"/>
            <a:ext cx="120960" cy="136800"/>
          </a:xfrm>
          <a:prstGeom prst="ellipse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" name=""/>
          <p:cNvSpPr/>
          <p:nvPr/>
        </p:nvSpPr>
        <p:spPr>
          <a:xfrm>
            <a:off x="6219720" y="3587760"/>
            <a:ext cx="122400" cy="136440"/>
          </a:xfrm>
          <a:prstGeom prst="ellipse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" name=""/>
          <p:cNvSpPr/>
          <p:nvPr/>
        </p:nvSpPr>
        <p:spPr>
          <a:xfrm>
            <a:off x="6329520" y="3807000"/>
            <a:ext cx="120600" cy="136440"/>
          </a:xfrm>
          <a:prstGeom prst="ellipse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" name=""/>
          <p:cNvSpPr/>
          <p:nvPr/>
        </p:nvSpPr>
        <p:spPr>
          <a:xfrm>
            <a:off x="6647040" y="4019400"/>
            <a:ext cx="120600" cy="136800"/>
          </a:xfrm>
          <a:prstGeom prst="ellipse">
            <a:avLst/>
          </a:prstGeom>
          <a:solidFill>
            <a:srgbClr val="3333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"/>
          <p:cNvSpPr/>
          <p:nvPr/>
        </p:nvSpPr>
        <p:spPr>
          <a:xfrm>
            <a:off x="5830920" y="3767040"/>
            <a:ext cx="120600" cy="136800"/>
          </a:xfrm>
          <a:prstGeom prst="ellipse">
            <a:avLst/>
          </a:prstGeom>
          <a:solidFill>
            <a:srgbClr val="3333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"/>
          <p:cNvSpPr/>
          <p:nvPr/>
        </p:nvSpPr>
        <p:spPr>
          <a:xfrm>
            <a:off x="5835600" y="3870360"/>
            <a:ext cx="122400" cy="136440"/>
          </a:xfrm>
          <a:prstGeom prst="ellipse">
            <a:avLst/>
          </a:prstGeom>
          <a:solidFill>
            <a:srgbClr val="3333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>
            <a:off x="5911920" y="3863880"/>
            <a:ext cx="122040" cy="136800"/>
          </a:xfrm>
          <a:prstGeom prst="ellipse">
            <a:avLst/>
          </a:prstGeom>
          <a:solidFill>
            <a:srgbClr val="3333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>
            <a:off x="6058080" y="3753000"/>
            <a:ext cx="120600" cy="136440"/>
          </a:xfrm>
          <a:prstGeom prst="ellipse">
            <a:avLst/>
          </a:prstGeom>
          <a:solidFill>
            <a:srgbClr val="3333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"/>
          <p:cNvSpPr/>
          <p:nvPr/>
        </p:nvSpPr>
        <p:spPr>
          <a:xfrm>
            <a:off x="5599080" y="3452760"/>
            <a:ext cx="122400" cy="136440"/>
          </a:xfrm>
          <a:prstGeom prst="ellipse">
            <a:avLst/>
          </a:prstGeom>
          <a:solidFill>
            <a:srgbClr val="3333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5353200" y="3387600"/>
            <a:ext cx="122040" cy="136800"/>
          </a:xfrm>
          <a:prstGeom prst="ellipse">
            <a:avLst/>
          </a:prstGeom>
          <a:solidFill>
            <a:srgbClr val="3333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>
            <a:off x="6031080" y="3886200"/>
            <a:ext cx="203040" cy="228600"/>
          </a:xfrm>
          <a:prstGeom prst="star5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9520" bIns="29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>
            <a:off x="5991120" y="3987720"/>
            <a:ext cx="112680" cy="122400"/>
          </a:xfrm>
          <a:prstGeom prst="ellipse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0320" bIns="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7" name=""/>
          <p:cNvGrpSpPr/>
          <p:nvPr/>
        </p:nvGrpSpPr>
        <p:grpSpPr>
          <a:xfrm>
            <a:off x="7659720" y="3508200"/>
            <a:ext cx="743040" cy="833400"/>
            <a:chOff x="7659720" y="3508200"/>
            <a:chExt cx="743040" cy="833400"/>
          </a:xfrm>
        </p:grpSpPr>
        <p:sp>
          <p:nvSpPr>
            <p:cNvPr id="168" name=""/>
            <p:cNvSpPr/>
            <p:nvPr/>
          </p:nvSpPr>
          <p:spPr>
            <a:xfrm>
              <a:off x="8327880" y="3508200"/>
              <a:ext cx="74880" cy="64440"/>
            </a:xfrm>
            <a:custGeom>
              <a:avLst/>
              <a:gdLst/>
              <a:ahLst/>
              <a:rect l="l" t="t" r="r" b="b"/>
              <a:pathLst>
                <a:path w="36" h="25">
                  <a:moveTo>
                    <a:pt x="35" y="2"/>
                  </a:moveTo>
                  <a:lnTo>
                    <a:pt x="0" y="24"/>
                  </a:lnTo>
                  <a:lnTo>
                    <a:pt x="15" y="4"/>
                  </a:lnTo>
                  <a:lnTo>
                    <a:pt x="21" y="6"/>
                  </a:lnTo>
                  <a:lnTo>
                    <a:pt x="33" y="0"/>
                  </a:lnTo>
                  <a:lnTo>
                    <a:pt x="35" y="2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640" bIns="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8327880" y="3508200"/>
              <a:ext cx="74880" cy="64440"/>
            </a:xfrm>
            <a:custGeom>
              <a:avLst/>
              <a:gdLst/>
              <a:ahLst/>
              <a:rect l="l" t="t" r="r" b="b"/>
              <a:pathLst>
                <a:path w="36" h="25">
                  <a:moveTo>
                    <a:pt x="35" y="2"/>
                  </a:moveTo>
                  <a:lnTo>
                    <a:pt x="0" y="24"/>
                  </a:lnTo>
                  <a:lnTo>
                    <a:pt x="15" y="4"/>
                  </a:lnTo>
                  <a:lnTo>
                    <a:pt x="21" y="6"/>
                  </a:lnTo>
                  <a:lnTo>
                    <a:pt x="33" y="0"/>
                  </a:lnTo>
                  <a:lnTo>
                    <a:pt x="35" y="2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640" bIns="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8270280" y="3569760"/>
              <a:ext cx="37080" cy="50040"/>
            </a:xfrm>
            <a:custGeom>
              <a:avLst/>
              <a:gdLst/>
              <a:ahLst/>
              <a:rect l="l" t="t" r="r" b="b"/>
              <a:pathLst>
                <a:path w="18" h="19">
                  <a:moveTo>
                    <a:pt x="14" y="0"/>
                  </a:moveTo>
                  <a:lnTo>
                    <a:pt x="17" y="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14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" bIns="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8270280" y="3569760"/>
              <a:ext cx="37080" cy="50040"/>
            </a:xfrm>
            <a:custGeom>
              <a:avLst/>
              <a:gdLst/>
              <a:ahLst/>
              <a:rect l="l" t="t" r="r" b="b"/>
              <a:pathLst>
                <a:path w="18" h="19">
                  <a:moveTo>
                    <a:pt x="14" y="0"/>
                  </a:moveTo>
                  <a:lnTo>
                    <a:pt x="17" y="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14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" bIns="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8062920" y="3508200"/>
              <a:ext cx="225000" cy="241200"/>
            </a:xfrm>
            <a:custGeom>
              <a:avLst/>
              <a:gdLst/>
              <a:ahLst/>
              <a:rect l="l" t="t" r="r" b="b"/>
              <a:pathLst>
                <a:path w="109" h="93">
                  <a:moveTo>
                    <a:pt x="92" y="34"/>
                  </a:moveTo>
                  <a:lnTo>
                    <a:pt x="101" y="30"/>
                  </a:lnTo>
                  <a:lnTo>
                    <a:pt x="95" y="40"/>
                  </a:lnTo>
                  <a:lnTo>
                    <a:pt x="99" y="49"/>
                  </a:lnTo>
                  <a:lnTo>
                    <a:pt x="108" y="47"/>
                  </a:lnTo>
                  <a:lnTo>
                    <a:pt x="106" y="51"/>
                  </a:lnTo>
                  <a:lnTo>
                    <a:pt x="73" y="61"/>
                  </a:lnTo>
                  <a:lnTo>
                    <a:pt x="61" y="81"/>
                  </a:lnTo>
                  <a:lnTo>
                    <a:pt x="36" y="66"/>
                  </a:lnTo>
                  <a:lnTo>
                    <a:pt x="24" y="71"/>
                  </a:lnTo>
                  <a:lnTo>
                    <a:pt x="12" y="68"/>
                  </a:lnTo>
                  <a:lnTo>
                    <a:pt x="8" y="71"/>
                  </a:lnTo>
                  <a:lnTo>
                    <a:pt x="10" y="77"/>
                  </a:lnTo>
                  <a:lnTo>
                    <a:pt x="24" y="83"/>
                  </a:lnTo>
                  <a:lnTo>
                    <a:pt x="5" y="92"/>
                  </a:lnTo>
                  <a:lnTo>
                    <a:pt x="5" y="79"/>
                  </a:lnTo>
                  <a:lnTo>
                    <a:pt x="0" y="75"/>
                  </a:lnTo>
                  <a:lnTo>
                    <a:pt x="0" y="66"/>
                  </a:lnTo>
                  <a:lnTo>
                    <a:pt x="10" y="59"/>
                  </a:lnTo>
                  <a:lnTo>
                    <a:pt x="10" y="51"/>
                  </a:lnTo>
                  <a:lnTo>
                    <a:pt x="26" y="53"/>
                  </a:lnTo>
                  <a:lnTo>
                    <a:pt x="28" y="47"/>
                  </a:lnTo>
                  <a:lnTo>
                    <a:pt x="28" y="42"/>
                  </a:lnTo>
                  <a:lnTo>
                    <a:pt x="33" y="34"/>
                  </a:lnTo>
                  <a:lnTo>
                    <a:pt x="35" y="18"/>
                  </a:lnTo>
                  <a:lnTo>
                    <a:pt x="33" y="6"/>
                  </a:lnTo>
                  <a:lnTo>
                    <a:pt x="36" y="0"/>
                  </a:lnTo>
                  <a:lnTo>
                    <a:pt x="64" y="28"/>
                  </a:lnTo>
                  <a:lnTo>
                    <a:pt x="87" y="38"/>
                  </a:lnTo>
                  <a:lnTo>
                    <a:pt x="92" y="3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8062920" y="3508200"/>
              <a:ext cx="225000" cy="241200"/>
            </a:xfrm>
            <a:custGeom>
              <a:avLst/>
              <a:gdLst/>
              <a:ahLst/>
              <a:rect l="l" t="t" r="r" b="b"/>
              <a:pathLst>
                <a:path w="109" h="93">
                  <a:moveTo>
                    <a:pt x="92" y="34"/>
                  </a:moveTo>
                  <a:lnTo>
                    <a:pt x="101" y="30"/>
                  </a:lnTo>
                  <a:lnTo>
                    <a:pt x="95" y="40"/>
                  </a:lnTo>
                  <a:lnTo>
                    <a:pt x="99" y="49"/>
                  </a:lnTo>
                  <a:lnTo>
                    <a:pt x="108" y="47"/>
                  </a:lnTo>
                  <a:lnTo>
                    <a:pt x="106" y="51"/>
                  </a:lnTo>
                  <a:lnTo>
                    <a:pt x="73" y="61"/>
                  </a:lnTo>
                  <a:lnTo>
                    <a:pt x="61" y="81"/>
                  </a:lnTo>
                  <a:lnTo>
                    <a:pt x="36" y="66"/>
                  </a:lnTo>
                  <a:lnTo>
                    <a:pt x="24" y="71"/>
                  </a:lnTo>
                  <a:lnTo>
                    <a:pt x="12" y="68"/>
                  </a:lnTo>
                  <a:lnTo>
                    <a:pt x="8" y="71"/>
                  </a:lnTo>
                  <a:lnTo>
                    <a:pt x="10" y="77"/>
                  </a:lnTo>
                  <a:lnTo>
                    <a:pt x="24" y="83"/>
                  </a:lnTo>
                  <a:lnTo>
                    <a:pt x="5" y="92"/>
                  </a:lnTo>
                  <a:lnTo>
                    <a:pt x="5" y="79"/>
                  </a:lnTo>
                  <a:lnTo>
                    <a:pt x="0" y="75"/>
                  </a:lnTo>
                  <a:lnTo>
                    <a:pt x="0" y="66"/>
                  </a:lnTo>
                  <a:lnTo>
                    <a:pt x="10" y="59"/>
                  </a:lnTo>
                  <a:lnTo>
                    <a:pt x="10" y="51"/>
                  </a:lnTo>
                  <a:lnTo>
                    <a:pt x="26" y="53"/>
                  </a:lnTo>
                  <a:lnTo>
                    <a:pt x="28" y="47"/>
                  </a:lnTo>
                  <a:lnTo>
                    <a:pt x="28" y="42"/>
                  </a:lnTo>
                  <a:lnTo>
                    <a:pt x="33" y="34"/>
                  </a:lnTo>
                  <a:lnTo>
                    <a:pt x="35" y="18"/>
                  </a:lnTo>
                  <a:lnTo>
                    <a:pt x="33" y="6"/>
                  </a:lnTo>
                  <a:lnTo>
                    <a:pt x="36" y="0"/>
                  </a:lnTo>
                  <a:lnTo>
                    <a:pt x="64" y="28"/>
                  </a:lnTo>
                  <a:lnTo>
                    <a:pt x="87" y="38"/>
                  </a:lnTo>
                  <a:lnTo>
                    <a:pt x="92" y="3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7659720" y="4196160"/>
              <a:ext cx="8640" cy="16200"/>
            </a:xfrm>
            <a:custGeom>
              <a:avLst/>
              <a:gdLst/>
              <a:ahLst/>
              <a:rect l="l" t="t" r="r" b="b"/>
              <a:pathLst>
                <a:path w="5" h="7">
                  <a:moveTo>
                    <a:pt x="4" y="2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2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7659720" y="4196160"/>
              <a:ext cx="8640" cy="16200"/>
            </a:xfrm>
            <a:custGeom>
              <a:avLst/>
              <a:gdLst/>
              <a:ahLst/>
              <a:rect l="l" t="t" r="r" b="b"/>
              <a:pathLst>
                <a:path w="5" h="7">
                  <a:moveTo>
                    <a:pt x="4" y="2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2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" name=""/>
            <p:cNvSpPr/>
            <p:nvPr/>
          </p:nvSpPr>
          <p:spPr>
            <a:xfrm>
              <a:off x="7712640" y="4333680"/>
              <a:ext cx="8640" cy="7920"/>
            </a:xfrm>
            <a:custGeom>
              <a:avLst/>
              <a:gdLst/>
              <a:ahLst/>
              <a:rect l="l" t="t" r="r" b="b"/>
              <a:pathLst>
                <a:path w="5" h="3">
                  <a:moveTo>
                    <a:pt x="2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2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7712640" y="4333680"/>
              <a:ext cx="8640" cy="7920"/>
            </a:xfrm>
            <a:custGeom>
              <a:avLst/>
              <a:gdLst/>
              <a:ahLst/>
              <a:rect l="l" t="t" r="r" b="b"/>
              <a:pathLst>
                <a:path w="5" h="3">
                  <a:moveTo>
                    <a:pt x="2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2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7686360" y="4156920"/>
              <a:ext cx="85320" cy="145440"/>
            </a:xfrm>
            <a:custGeom>
              <a:avLst/>
              <a:gdLst/>
              <a:ahLst/>
              <a:rect l="l" t="t" r="r" b="b"/>
              <a:pathLst>
                <a:path w="42" h="56">
                  <a:moveTo>
                    <a:pt x="19" y="0"/>
                  </a:moveTo>
                  <a:lnTo>
                    <a:pt x="0" y="13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10" y="25"/>
                  </a:lnTo>
                  <a:lnTo>
                    <a:pt x="10" y="15"/>
                  </a:lnTo>
                  <a:lnTo>
                    <a:pt x="15" y="21"/>
                  </a:lnTo>
                  <a:lnTo>
                    <a:pt x="15" y="30"/>
                  </a:lnTo>
                  <a:lnTo>
                    <a:pt x="10" y="37"/>
                  </a:lnTo>
                  <a:lnTo>
                    <a:pt x="10" y="49"/>
                  </a:lnTo>
                  <a:lnTo>
                    <a:pt x="15" y="5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19" y="55"/>
                  </a:lnTo>
                  <a:lnTo>
                    <a:pt x="28" y="49"/>
                  </a:lnTo>
                  <a:lnTo>
                    <a:pt x="41" y="21"/>
                  </a:lnTo>
                  <a:lnTo>
                    <a:pt x="39" y="13"/>
                  </a:lnTo>
                  <a:lnTo>
                    <a:pt x="34" y="13"/>
                  </a:lnTo>
                  <a:lnTo>
                    <a:pt x="36" y="6"/>
                  </a:lnTo>
                  <a:lnTo>
                    <a:pt x="28" y="6"/>
                  </a:lnTo>
                  <a:lnTo>
                    <a:pt x="19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7686360" y="4156920"/>
              <a:ext cx="85320" cy="145440"/>
            </a:xfrm>
            <a:custGeom>
              <a:avLst/>
              <a:gdLst/>
              <a:ahLst/>
              <a:rect l="l" t="t" r="r" b="b"/>
              <a:pathLst>
                <a:path w="42" h="56">
                  <a:moveTo>
                    <a:pt x="19" y="0"/>
                  </a:moveTo>
                  <a:lnTo>
                    <a:pt x="0" y="13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10" y="25"/>
                  </a:lnTo>
                  <a:lnTo>
                    <a:pt x="10" y="15"/>
                  </a:lnTo>
                  <a:lnTo>
                    <a:pt x="15" y="21"/>
                  </a:lnTo>
                  <a:lnTo>
                    <a:pt x="15" y="30"/>
                  </a:lnTo>
                  <a:lnTo>
                    <a:pt x="10" y="37"/>
                  </a:lnTo>
                  <a:lnTo>
                    <a:pt x="10" y="49"/>
                  </a:lnTo>
                  <a:lnTo>
                    <a:pt x="15" y="5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19" y="55"/>
                  </a:lnTo>
                  <a:lnTo>
                    <a:pt x="28" y="49"/>
                  </a:lnTo>
                  <a:lnTo>
                    <a:pt x="41" y="21"/>
                  </a:lnTo>
                  <a:lnTo>
                    <a:pt x="39" y="13"/>
                  </a:lnTo>
                  <a:lnTo>
                    <a:pt x="34" y="13"/>
                  </a:lnTo>
                  <a:lnTo>
                    <a:pt x="36" y="6"/>
                  </a:lnTo>
                  <a:lnTo>
                    <a:pt x="28" y="6"/>
                  </a:lnTo>
                  <a:lnTo>
                    <a:pt x="19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" name=""/>
            <p:cNvSpPr/>
            <p:nvPr/>
          </p:nvSpPr>
          <p:spPr>
            <a:xfrm>
              <a:off x="7871040" y="4119840"/>
              <a:ext cx="15120" cy="1944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7" y="0"/>
                  </a:moveTo>
                  <a:lnTo>
                    <a:pt x="0" y="7"/>
                  </a:lnTo>
                  <a:lnTo>
                    <a:pt x="5" y="7"/>
                  </a:lnTo>
                  <a:lnTo>
                    <a:pt x="7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7871040" y="4119840"/>
              <a:ext cx="15120" cy="1944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7" y="0"/>
                  </a:moveTo>
                  <a:lnTo>
                    <a:pt x="0" y="7"/>
                  </a:lnTo>
                  <a:lnTo>
                    <a:pt x="5" y="7"/>
                  </a:lnTo>
                  <a:lnTo>
                    <a:pt x="7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" name=""/>
            <p:cNvSpPr/>
            <p:nvPr/>
          </p:nvSpPr>
          <p:spPr>
            <a:xfrm>
              <a:off x="7778880" y="4125240"/>
              <a:ext cx="91800" cy="93600"/>
            </a:xfrm>
            <a:custGeom>
              <a:avLst/>
              <a:gdLst/>
              <a:ahLst/>
              <a:rect l="l" t="t" r="r" b="b"/>
              <a:pathLst>
                <a:path w="46" h="35">
                  <a:moveTo>
                    <a:pt x="37" y="24"/>
                  </a:moveTo>
                  <a:lnTo>
                    <a:pt x="24" y="21"/>
                  </a:lnTo>
                  <a:lnTo>
                    <a:pt x="15" y="34"/>
                  </a:lnTo>
                  <a:lnTo>
                    <a:pt x="11" y="34"/>
                  </a:lnTo>
                  <a:lnTo>
                    <a:pt x="5" y="23"/>
                  </a:lnTo>
                  <a:lnTo>
                    <a:pt x="0" y="21"/>
                  </a:lnTo>
                  <a:lnTo>
                    <a:pt x="11" y="8"/>
                  </a:lnTo>
                  <a:lnTo>
                    <a:pt x="21" y="10"/>
                  </a:lnTo>
                  <a:lnTo>
                    <a:pt x="33" y="0"/>
                  </a:lnTo>
                  <a:lnTo>
                    <a:pt x="43" y="4"/>
                  </a:lnTo>
                  <a:lnTo>
                    <a:pt x="45" y="12"/>
                  </a:lnTo>
                  <a:lnTo>
                    <a:pt x="37" y="2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" name=""/>
            <p:cNvSpPr/>
            <p:nvPr/>
          </p:nvSpPr>
          <p:spPr>
            <a:xfrm>
              <a:off x="7778880" y="4125240"/>
              <a:ext cx="91800" cy="93600"/>
            </a:xfrm>
            <a:custGeom>
              <a:avLst/>
              <a:gdLst/>
              <a:ahLst/>
              <a:rect l="l" t="t" r="r" b="b"/>
              <a:pathLst>
                <a:path w="46" h="35">
                  <a:moveTo>
                    <a:pt x="37" y="24"/>
                  </a:moveTo>
                  <a:lnTo>
                    <a:pt x="24" y="21"/>
                  </a:lnTo>
                  <a:lnTo>
                    <a:pt x="15" y="34"/>
                  </a:lnTo>
                  <a:lnTo>
                    <a:pt x="11" y="34"/>
                  </a:lnTo>
                  <a:lnTo>
                    <a:pt x="5" y="23"/>
                  </a:lnTo>
                  <a:lnTo>
                    <a:pt x="0" y="21"/>
                  </a:lnTo>
                  <a:lnTo>
                    <a:pt x="11" y="8"/>
                  </a:lnTo>
                  <a:lnTo>
                    <a:pt x="21" y="10"/>
                  </a:lnTo>
                  <a:lnTo>
                    <a:pt x="33" y="0"/>
                  </a:lnTo>
                  <a:lnTo>
                    <a:pt x="43" y="4"/>
                  </a:lnTo>
                  <a:lnTo>
                    <a:pt x="45" y="12"/>
                  </a:lnTo>
                  <a:lnTo>
                    <a:pt x="37" y="2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" name=""/>
            <p:cNvSpPr/>
            <p:nvPr/>
          </p:nvSpPr>
          <p:spPr>
            <a:xfrm>
              <a:off x="8005680" y="3926160"/>
              <a:ext cx="11160" cy="2556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4" y="0"/>
                  </a:moveTo>
                  <a:lnTo>
                    <a:pt x="2" y="9"/>
                  </a:lnTo>
                  <a:lnTo>
                    <a:pt x="0" y="9"/>
                  </a:lnTo>
                  <a:lnTo>
                    <a:pt x="4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" name=""/>
            <p:cNvSpPr/>
            <p:nvPr/>
          </p:nvSpPr>
          <p:spPr>
            <a:xfrm>
              <a:off x="8005680" y="3926160"/>
              <a:ext cx="11160" cy="2556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4" y="0"/>
                  </a:moveTo>
                  <a:lnTo>
                    <a:pt x="2" y="9"/>
                  </a:lnTo>
                  <a:lnTo>
                    <a:pt x="0" y="9"/>
                  </a:lnTo>
                  <a:lnTo>
                    <a:pt x="4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" name=""/>
            <p:cNvSpPr/>
            <p:nvPr/>
          </p:nvSpPr>
          <p:spPr>
            <a:xfrm>
              <a:off x="7734600" y="3746160"/>
              <a:ext cx="412200" cy="432360"/>
            </a:xfrm>
            <a:custGeom>
              <a:avLst/>
              <a:gdLst/>
              <a:ahLst/>
              <a:rect l="l" t="t" r="r" b="b"/>
              <a:pathLst>
                <a:path w="201" h="165">
                  <a:moveTo>
                    <a:pt x="183" y="0"/>
                  </a:moveTo>
                  <a:lnTo>
                    <a:pt x="188" y="0"/>
                  </a:lnTo>
                  <a:lnTo>
                    <a:pt x="188" y="16"/>
                  </a:lnTo>
                  <a:lnTo>
                    <a:pt x="200" y="42"/>
                  </a:lnTo>
                  <a:lnTo>
                    <a:pt x="190" y="68"/>
                  </a:lnTo>
                  <a:lnTo>
                    <a:pt x="181" y="70"/>
                  </a:lnTo>
                  <a:lnTo>
                    <a:pt x="181" y="95"/>
                  </a:lnTo>
                  <a:lnTo>
                    <a:pt x="174" y="109"/>
                  </a:lnTo>
                  <a:lnTo>
                    <a:pt x="176" y="120"/>
                  </a:lnTo>
                  <a:lnTo>
                    <a:pt x="170" y="130"/>
                  </a:lnTo>
                  <a:lnTo>
                    <a:pt x="162" y="136"/>
                  </a:lnTo>
                  <a:lnTo>
                    <a:pt x="164" y="122"/>
                  </a:lnTo>
                  <a:lnTo>
                    <a:pt x="160" y="122"/>
                  </a:lnTo>
                  <a:lnTo>
                    <a:pt x="157" y="130"/>
                  </a:lnTo>
                  <a:lnTo>
                    <a:pt x="151" y="128"/>
                  </a:lnTo>
                  <a:lnTo>
                    <a:pt x="144" y="142"/>
                  </a:lnTo>
                  <a:lnTo>
                    <a:pt x="142" y="142"/>
                  </a:lnTo>
                  <a:lnTo>
                    <a:pt x="142" y="134"/>
                  </a:lnTo>
                  <a:lnTo>
                    <a:pt x="140" y="134"/>
                  </a:lnTo>
                  <a:lnTo>
                    <a:pt x="131" y="142"/>
                  </a:lnTo>
                  <a:lnTo>
                    <a:pt x="110" y="142"/>
                  </a:lnTo>
                  <a:lnTo>
                    <a:pt x="115" y="138"/>
                  </a:lnTo>
                  <a:lnTo>
                    <a:pt x="108" y="138"/>
                  </a:lnTo>
                  <a:lnTo>
                    <a:pt x="106" y="134"/>
                  </a:lnTo>
                  <a:lnTo>
                    <a:pt x="101" y="142"/>
                  </a:lnTo>
                  <a:lnTo>
                    <a:pt x="106" y="146"/>
                  </a:lnTo>
                  <a:lnTo>
                    <a:pt x="106" y="150"/>
                  </a:lnTo>
                  <a:lnTo>
                    <a:pt x="97" y="150"/>
                  </a:lnTo>
                  <a:lnTo>
                    <a:pt x="87" y="164"/>
                  </a:lnTo>
                  <a:lnTo>
                    <a:pt x="75" y="154"/>
                  </a:lnTo>
                  <a:lnTo>
                    <a:pt x="80" y="140"/>
                  </a:lnTo>
                  <a:lnTo>
                    <a:pt x="61" y="138"/>
                  </a:lnTo>
                  <a:lnTo>
                    <a:pt x="52" y="146"/>
                  </a:lnTo>
                  <a:lnTo>
                    <a:pt x="26" y="148"/>
                  </a:lnTo>
                  <a:lnTo>
                    <a:pt x="19" y="156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7" y="146"/>
                  </a:lnTo>
                  <a:lnTo>
                    <a:pt x="33" y="124"/>
                  </a:lnTo>
                  <a:lnTo>
                    <a:pt x="78" y="120"/>
                  </a:lnTo>
                  <a:lnTo>
                    <a:pt x="78" y="122"/>
                  </a:lnTo>
                  <a:lnTo>
                    <a:pt x="87" y="124"/>
                  </a:lnTo>
                  <a:lnTo>
                    <a:pt x="90" y="120"/>
                  </a:lnTo>
                  <a:lnTo>
                    <a:pt x="90" y="111"/>
                  </a:lnTo>
                  <a:lnTo>
                    <a:pt x="101" y="100"/>
                  </a:lnTo>
                  <a:lnTo>
                    <a:pt x="106" y="87"/>
                  </a:lnTo>
                  <a:lnTo>
                    <a:pt x="110" y="83"/>
                  </a:lnTo>
                  <a:lnTo>
                    <a:pt x="115" y="83"/>
                  </a:lnTo>
                  <a:lnTo>
                    <a:pt x="108" y="91"/>
                  </a:lnTo>
                  <a:lnTo>
                    <a:pt x="110" y="98"/>
                  </a:lnTo>
                  <a:lnTo>
                    <a:pt x="134" y="87"/>
                  </a:lnTo>
                  <a:lnTo>
                    <a:pt x="151" y="73"/>
                  </a:lnTo>
                  <a:lnTo>
                    <a:pt x="157" y="55"/>
                  </a:lnTo>
                  <a:lnTo>
                    <a:pt x="164" y="40"/>
                  </a:lnTo>
                  <a:lnTo>
                    <a:pt x="164" y="36"/>
                  </a:lnTo>
                  <a:lnTo>
                    <a:pt x="157" y="32"/>
                  </a:lnTo>
                  <a:lnTo>
                    <a:pt x="164" y="28"/>
                  </a:lnTo>
                  <a:lnTo>
                    <a:pt x="164" y="18"/>
                  </a:lnTo>
                  <a:lnTo>
                    <a:pt x="170" y="4"/>
                  </a:lnTo>
                  <a:lnTo>
                    <a:pt x="176" y="12"/>
                  </a:lnTo>
                  <a:lnTo>
                    <a:pt x="183" y="12"/>
                  </a:lnTo>
                  <a:lnTo>
                    <a:pt x="185" y="4"/>
                  </a:lnTo>
                  <a:lnTo>
                    <a:pt x="179" y="6"/>
                  </a:lnTo>
                  <a:lnTo>
                    <a:pt x="176" y="2"/>
                  </a:lnTo>
                  <a:lnTo>
                    <a:pt x="179" y="0"/>
                  </a:lnTo>
                  <a:lnTo>
                    <a:pt x="183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" name=""/>
            <p:cNvSpPr/>
            <p:nvPr/>
          </p:nvSpPr>
          <p:spPr>
            <a:xfrm>
              <a:off x="7734600" y="3746160"/>
              <a:ext cx="412200" cy="432360"/>
            </a:xfrm>
            <a:custGeom>
              <a:avLst/>
              <a:gdLst/>
              <a:ahLst/>
              <a:rect l="l" t="t" r="r" b="b"/>
              <a:pathLst>
                <a:path w="201" h="165">
                  <a:moveTo>
                    <a:pt x="183" y="0"/>
                  </a:moveTo>
                  <a:lnTo>
                    <a:pt x="188" y="0"/>
                  </a:lnTo>
                  <a:lnTo>
                    <a:pt x="188" y="16"/>
                  </a:lnTo>
                  <a:lnTo>
                    <a:pt x="200" y="42"/>
                  </a:lnTo>
                  <a:lnTo>
                    <a:pt x="190" y="68"/>
                  </a:lnTo>
                  <a:lnTo>
                    <a:pt x="181" y="70"/>
                  </a:lnTo>
                  <a:lnTo>
                    <a:pt x="181" y="95"/>
                  </a:lnTo>
                  <a:lnTo>
                    <a:pt x="174" y="109"/>
                  </a:lnTo>
                  <a:lnTo>
                    <a:pt x="176" y="120"/>
                  </a:lnTo>
                  <a:lnTo>
                    <a:pt x="170" y="130"/>
                  </a:lnTo>
                  <a:lnTo>
                    <a:pt x="162" y="136"/>
                  </a:lnTo>
                  <a:lnTo>
                    <a:pt x="164" y="122"/>
                  </a:lnTo>
                  <a:lnTo>
                    <a:pt x="160" y="122"/>
                  </a:lnTo>
                  <a:lnTo>
                    <a:pt x="157" y="130"/>
                  </a:lnTo>
                  <a:lnTo>
                    <a:pt x="151" y="128"/>
                  </a:lnTo>
                  <a:lnTo>
                    <a:pt x="144" y="142"/>
                  </a:lnTo>
                  <a:lnTo>
                    <a:pt x="142" y="142"/>
                  </a:lnTo>
                  <a:lnTo>
                    <a:pt x="142" y="134"/>
                  </a:lnTo>
                  <a:lnTo>
                    <a:pt x="140" y="134"/>
                  </a:lnTo>
                  <a:lnTo>
                    <a:pt x="131" y="142"/>
                  </a:lnTo>
                  <a:lnTo>
                    <a:pt x="110" y="142"/>
                  </a:lnTo>
                  <a:lnTo>
                    <a:pt x="115" y="138"/>
                  </a:lnTo>
                  <a:lnTo>
                    <a:pt x="108" y="138"/>
                  </a:lnTo>
                  <a:lnTo>
                    <a:pt x="106" y="134"/>
                  </a:lnTo>
                  <a:lnTo>
                    <a:pt x="101" y="142"/>
                  </a:lnTo>
                  <a:lnTo>
                    <a:pt x="106" y="146"/>
                  </a:lnTo>
                  <a:lnTo>
                    <a:pt x="106" y="150"/>
                  </a:lnTo>
                  <a:lnTo>
                    <a:pt x="97" y="150"/>
                  </a:lnTo>
                  <a:lnTo>
                    <a:pt x="87" y="164"/>
                  </a:lnTo>
                  <a:lnTo>
                    <a:pt x="75" y="154"/>
                  </a:lnTo>
                  <a:lnTo>
                    <a:pt x="80" y="140"/>
                  </a:lnTo>
                  <a:lnTo>
                    <a:pt x="61" y="138"/>
                  </a:lnTo>
                  <a:lnTo>
                    <a:pt x="52" y="146"/>
                  </a:lnTo>
                  <a:lnTo>
                    <a:pt x="26" y="148"/>
                  </a:lnTo>
                  <a:lnTo>
                    <a:pt x="19" y="156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7" y="146"/>
                  </a:lnTo>
                  <a:lnTo>
                    <a:pt x="33" y="124"/>
                  </a:lnTo>
                  <a:lnTo>
                    <a:pt x="78" y="120"/>
                  </a:lnTo>
                  <a:lnTo>
                    <a:pt x="78" y="122"/>
                  </a:lnTo>
                  <a:lnTo>
                    <a:pt x="87" y="124"/>
                  </a:lnTo>
                  <a:lnTo>
                    <a:pt x="90" y="120"/>
                  </a:lnTo>
                  <a:lnTo>
                    <a:pt x="90" y="111"/>
                  </a:lnTo>
                  <a:lnTo>
                    <a:pt x="101" y="100"/>
                  </a:lnTo>
                  <a:lnTo>
                    <a:pt x="106" y="87"/>
                  </a:lnTo>
                  <a:lnTo>
                    <a:pt x="110" y="83"/>
                  </a:lnTo>
                  <a:lnTo>
                    <a:pt x="115" y="83"/>
                  </a:lnTo>
                  <a:lnTo>
                    <a:pt x="108" y="91"/>
                  </a:lnTo>
                  <a:lnTo>
                    <a:pt x="110" y="98"/>
                  </a:lnTo>
                  <a:lnTo>
                    <a:pt x="134" y="87"/>
                  </a:lnTo>
                  <a:lnTo>
                    <a:pt x="151" y="73"/>
                  </a:lnTo>
                  <a:lnTo>
                    <a:pt x="157" y="55"/>
                  </a:lnTo>
                  <a:lnTo>
                    <a:pt x="164" y="40"/>
                  </a:lnTo>
                  <a:lnTo>
                    <a:pt x="164" y="36"/>
                  </a:lnTo>
                  <a:lnTo>
                    <a:pt x="157" y="32"/>
                  </a:lnTo>
                  <a:lnTo>
                    <a:pt x="164" y="28"/>
                  </a:lnTo>
                  <a:lnTo>
                    <a:pt x="164" y="18"/>
                  </a:lnTo>
                  <a:lnTo>
                    <a:pt x="170" y="4"/>
                  </a:lnTo>
                  <a:lnTo>
                    <a:pt x="176" y="12"/>
                  </a:lnTo>
                  <a:lnTo>
                    <a:pt x="183" y="12"/>
                  </a:lnTo>
                  <a:lnTo>
                    <a:pt x="185" y="4"/>
                  </a:lnTo>
                  <a:lnTo>
                    <a:pt x="179" y="6"/>
                  </a:lnTo>
                  <a:lnTo>
                    <a:pt x="176" y="2"/>
                  </a:lnTo>
                  <a:lnTo>
                    <a:pt x="179" y="0"/>
                  </a:lnTo>
                  <a:lnTo>
                    <a:pt x="183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" name=""/>
            <p:cNvSpPr/>
            <p:nvPr/>
          </p:nvSpPr>
          <p:spPr>
            <a:xfrm>
              <a:off x="8107200" y="3524400"/>
              <a:ext cx="10440" cy="14040"/>
            </a:xfrm>
            <a:custGeom>
              <a:avLst/>
              <a:gdLst/>
              <a:ahLst/>
              <a:rect l="l" t="t" r="r" b="b"/>
              <a:pathLst>
                <a:path w="6" h="5">
                  <a:moveTo>
                    <a:pt x="3" y="0"/>
                  </a:moveTo>
                  <a:lnTo>
                    <a:pt x="0" y="2"/>
                  </a:lnTo>
                  <a:lnTo>
                    <a:pt x="5" y="4"/>
                  </a:lnTo>
                  <a:lnTo>
                    <a:pt x="3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" name=""/>
            <p:cNvSpPr/>
            <p:nvPr/>
          </p:nvSpPr>
          <p:spPr>
            <a:xfrm>
              <a:off x="8107200" y="3524400"/>
              <a:ext cx="10440" cy="14040"/>
            </a:xfrm>
            <a:custGeom>
              <a:avLst/>
              <a:gdLst/>
              <a:ahLst/>
              <a:rect l="l" t="t" r="r" b="b"/>
              <a:pathLst>
                <a:path w="6" h="5">
                  <a:moveTo>
                    <a:pt x="3" y="0"/>
                  </a:moveTo>
                  <a:lnTo>
                    <a:pt x="0" y="2"/>
                  </a:lnTo>
                  <a:lnTo>
                    <a:pt x="5" y="4"/>
                  </a:lnTo>
                  <a:lnTo>
                    <a:pt x="3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0" name=""/>
          <p:cNvSpPr/>
          <p:nvPr/>
        </p:nvSpPr>
        <p:spPr>
          <a:xfrm>
            <a:off x="7981920" y="3962520"/>
            <a:ext cx="203400" cy="228600"/>
          </a:xfrm>
          <a:prstGeom prst="star5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9520" bIns="29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"/>
          <p:cNvSpPr/>
          <p:nvPr/>
        </p:nvSpPr>
        <p:spPr>
          <a:xfrm>
            <a:off x="7620120" y="2362320"/>
            <a:ext cx="806400" cy="734760"/>
          </a:xfrm>
          <a:custGeom>
            <a:avLst/>
            <a:gdLst/>
            <a:ahLst/>
            <a:rect l="l" t="t" r="r" b="b"/>
            <a:pathLst>
              <a:path w="727" h="523">
                <a:moveTo>
                  <a:pt x="12" y="192"/>
                </a:moveTo>
                <a:lnTo>
                  <a:pt x="12" y="189"/>
                </a:lnTo>
                <a:lnTo>
                  <a:pt x="15" y="202"/>
                </a:lnTo>
                <a:lnTo>
                  <a:pt x="21" y="192"/>
                </a:lnTo>
                <a:lnTo>
                  <a:pt x="38" y="187"/>
                </a:lnTo>
                <a:lnTo>
                  <a:pt x="47" y="177"/>
                </a:lnTo>
                <a:lnTo>
                  <a:pt x="61" y="169"/>
                </a:lnTo>
                <a:lnTo>
                  <a:pt x="78" y="171"/>
                </a:lnTo>
                <a:lnTo>
                  <a:pt x="97" y="163"/>
                </a:lnTo>
                <a:lnTo>
                  <a:pt x="103" y="159"/>
                </a:lnTo>
                <a:lnTo>
                  <a:pt x="112" y="159"/>
                </a:lnTo>
                <a:lnTo>
                  <a:pt x="138" y="151"/>
                </a:lnTo>
                <a:lnTo>
                  <a:pt x="148" y="145"/>
                </a:lnTo>
                <a:lnTo>
                  <a:pt x="153" y="134"/>
                </a:lnTo>
                <a:lnTo>
                  <a:pt x="162" y="126"/>
                </a:lnTo>
                <a:lnTo>
                  <a:pt x="160" y="116"/>
                </a:lnTo>
                <a:lnTo>
                  <a:pt x="162" y="108"/>
                </a:lnTo>
                <a:lnTo>
                  <a:pt x="170" y="104"/>
                </a:lnTo>
                <a:lnTo>
                  <a:pt x="172" y="98"/>
                </a:lnTo>
                <a:lnTo>
                  <a:pt x="185" y="116"/>
                </a:lnTo>
                <a:lnTo>
                  <a:pt x="185" y="110"/>
                </a:lnTo>
                <a:lnTo>
                  <a:pt x="190" y="110"/>
                </a:lnTo>
                <a:lnTo>
                  <a:pt x="185" y="100"/>
                </a:lnTo>
                <a:lnTo>
                  <a:pt x="185" y="95"/>
                </a:lnTo>
                <a:lnTo>
                  <a:pt x="192" y="93"/>
                </a:lnTo>
                <a:lnTo>
                  <a:pt x="196" y="98"/>
                </a:lnTo>
                <a:lnTo>
                  <a:pt x="200" y="100"/>
                </a:lnTo>
                <a:lnTo>
                  <a:pt x="198" y="96"/>
                </a:lnTo>
                <a:lnTo>
                  <a:pt x="205" y="89"/>
                </a:lnTo>
                <a:lnTo>
                  <a:pt x="202" y="83"/>
                </a:lnTo>
                <a:lnTo>
                  <a:pt x="211" y="81"/>
                </a:lnTo>
                <a:lnTo>
                  <a:pt x="211" y="75"/>
                </a:lnTo>
                <a:lnTo>
                  <a:pt x="218" y="77"/>
                </a:lnTo>
                <a:lnTo>
                  <a:pt x="214" y="67"/>
                </a:lnTo>
                <a:lnTo>
                  <a:pt x="224" y="65"/>
                </a:lnTo>
                <a:lnTo>
                  <a:pt x="224" y="69"/>
                </a:lnTo>
                <a:lnTo>
                  <a:pt x="228" y="65"/>
                </a:lnTo>
                <a:lnTo>
                  <a:pt x="228" y="55"/>
                </a:lnTo>
                <a:lnTo>
                  <a:pt x="230" y="61"/>
                </a:lnTo>
                <a:lnTo>
                  <a:pt x="246" y="55"/>
                </a:lnTo>
                <a:lnTo>
                  <a:pt x="258" y="59"/>
                </a:lnTo>
                <a:lnTo>
                  <a:pt x="267" y="69"/>
                </a:lnTo>
                <a:lnTo>
                  <a:pt x="263" y="85"/>
                </a:lnTo>
                <a:lnTo>
                  <a:pt x="270" y="75"/>
                </a:lnTo>
                <a:lnTo>
                  <a:pt x="274" y="70"/>
                </a:lnTo>
                <a:lnTo>
                  <a:pt x="287" y="70"/>
                </a:lnTo>
                <a:lnTo>
                  <a:pt x="296" y="77"/>
                </a:lnTo>
                <a:lnTo>
                  <a:pt x="296" y="73"/>
                </a:lnTo>
                <a:lnTo>
                  <a:pt x="296" y="70"/>
                </a:lnTo>
                <a:lnTo>
                  <a:pt x="289" y="63"/>
                </a:lnTo>
                <a:lnTo>
                  <a:pt x="300" y="49"/>
                </a:lnTo>
                <a:lnTo>
                  <a:pt x="306" y="47"/>
                </a:lnTo>
                <a:lnTo>
                  <a:pt x="306" y="44"/>
                </a:lnTo>
                <a:lnTo>
                  <a:pt x="303" y="44"/>
                </a:lnTo>
                <a:lnTo>
                  <a:pt x="306" y="38"/>
                </a:lnTo>
                <a:lnTo>
                  <a:pt x="312" y="34"/>
                </a:lnTo>
                <a:lnTo>
                  <a:pt x="319" y="38"/>
                </a:lnTo>
                <a:lnTo>
                  <a:pt x="317" y="32"/>
                </a:lnTo>
                <a:lnTo>
                  <a:pt x="319" y="28"/>
                </a:lnTo>
                <a:lnTo>
                  <a:pt x="338" y="30"/>
                </a:lnTo>
                <a:lnTo>
                  <a:pt x="347" y="26"/>
                </a:lnTo>
                <a:lnTo>
                  <a:pt x="347" y="18"/>
                </a:lnTo>
                <a:lnTo>
                  <a:pt x="336" y="12"/>
                </a:lnTo>
                <a:lnTo>
                  <a:pt x="332" y="12"/>
                </a:lnTo>
                <a:lnTo>
                  <a:pt x="338" y="10"/>
                </a:lnTo>
                <a:lnTo>
                  <a:pt x="341" y="12"/>
                </a:lnTo>
                <a:lnTo>
                  <a:pt x="343" y="10"/>
                </a:lnTo>
                <a:lnTo>
                  <a:pt x="350" y="16"/>
                </a:lnTo>
                <a:lnTo>
                  <a:pt x="352" y="14"/>
                </a:lnTo>
                <a:lnTo>
                  <a:pt x="355" y="18"/>
                </a:lnTo>
                <a:lnTo>
                  <a:pt x="369" y="20"/>
                </a:lnTo>
                <a:lnTo>
                  <a:pt x="378" y="26"/>
                </a:lnTo>
                <a:lnTo>
                  <a:pt x="385" y="23"/>
                </a:lnTo>
                <a:lnTo>
                  <a:pt x="394" y="28"/>
                </a:lnTo>
                <a:lnTo>
                  <a:pt x="409" y="22"/>
                </a:lnTo>
                <a:lnTo>
                  <a:pt x="406" y="26"/>
                </a:lnTo>
                <a:lnTo>
                  <a:pt x="409" y="26"/>
                </a:lnTo>
                <a:lnTo>
                  <a:pt x="409" y="34"/>
                </a:lnTo>
                <a:lnTo>
                  <a:pt x="418" y="22"/>
                </a:lnTo>
                <a:lnTo>
                  <a:pt x="420" y="30"/>
                </a:lnTo>
                <a:lnTo>
                  <a:pt x="425" y="30"/>
                </a:lnTo>
                <a:lnTo>
                  <a:pt x="418" y="38"/>
                </a:lnTo>
                <a:lnTo>
                  <a:pt x="420" y="42"/>
                </a:lnTo>
                <a:lnTo>
                  <a:pt x="418" y="44"/>
                </a:lnTo>
                <a:lnTo>
                  <a:pt x="414" y="44"/>
                </a:lnTo>
                <a:lnTo>
                  <a:pt x="414" y="47"/>
                </a:lnTo>
                <a:lnTo>
                  <a:pt x="409" y="46"/>
                </a:lnTo>
                <a:lnTo>
                  <a:pt x="407" y="53"/>
                </a:lnTo>
                <a:lnTo>
                  <a:pt x="409" y="51"/>
                </a:lnTo>
                <a:lnTo>
                  <a:pt x="403" y="75"/>
                </a:lnTo>
                <a:lnTo>
                  <a:pt x="416" y="81"/>
                </a:lnTo>
                <a:lnTo>
                  <a:pt x="418" y="91"/>
                </a:lnTo>
                <a:lnTo>
                  <a:pt x="434" y="89"/>
                </a:lnTo>
                <a:lnTo>
                  <a:pt x="448" y="102"/>
                </a:lnTo>
                <a:lnTo>
                  <a:pt x="463" y="104"/>
                </a:lnTo>
                <a:lnTo>
                  <a:pt x="470" y="112"/>
                </a:lnTo>
                <a:lnTo>
                  <a:pt x="483" y="120"/>
                </a:lnTo>
                <a:lnTo>
                  <a:pt x="498" y="116"/>
                </a:lnTo>
                <a:lnTo>
                  <a:pt x="505" y="100"/>
                </a:lnTo>
                <a:lnTo>
                  <a:pt x="511" y="75"/>
                </a:lnTo>
                <a:lnTo>
                  <a:pt x="509" y="51"/>
                </a:lnTo>
                <a:lnTo>
                  <a:pt x="514" y="34"/>
                </a:lnTo>
                <a:lnTo>
                  <a:pt x="511" y="30"/>
                </a:lnTo>
                <a:lnTo>
                  <a:pt x="524" y="6"/>
                </a:lnTo>
                <a:lnTo>
                  <a:pt x="530" y="0"/>
                </a:lnTo>
                <a:lnTo>
                  <a:pt x="533" y="6"/>
                </a:lnTo>
                <a:lnTo>
                  <a:pt x="533" y="18"/>
                </a:lnTo>
                <a:lnTo>
                  <a:pt x="537" y="22"/>
                </a:lnTo>
                <a:lnTo>
                  <a:pt x="537" y="28"/>
                </a:lnTo>
                <a:lnTo>
                  <a:pt x="543" y="34"/>
                </a:lnTo>
                <a:lnTo>
                  <a:pt x="550" y="61"/>
                </a:lnTo>
                <a:lnTo>
                  <a:pt x="554" y="65"/>
                </a:lnTo>
                <a:lnTo>
                  <a:pt x="565" y="61"/>
                </a:lnTo>
                <a:lnTo>
                  <a:pt x="580" y="75"/>
                </a:lnTo>
                <a:lnTo>
                  <a:pt x="582" y="100"/>
                </a:lnTo>
                <a:lnTo>
                  <a:pt x="589" y="106"/>
                </a:lnTo>
                <a:lnTo>
                  <a:pt x="593" y="132"/>
                </a:lnTo>
                <a:lnTo>
                  <a:pt x="597" y="136"/>
                </a:lnTo>
                <a:lnTo>
                  <a:pt x="597" y="143"/>
                </a:lnTo>
                <a:lnTo>
                  <a:pt x="608" y="147"/>
                </a:lnTo>
                <a:lnTo>
                  <a:pt x="617" y="147"/>
                </a:lnTo>
                <a:lnTo>
                  <a:pt x="620" y="155"/>
                </a:lnTo>
                <a:lnTo>
                  <a:pt x="629" y="157"/>
                </a:lnTo>
                <a:lnTo>
                  <a:pt x="643" y="165"/>
                </a:lnTo>
                <a:lnTo>
                  <a:pt x="641" y="171"/>
                </a:lnTo>
                <a:lnTo>
                  <a:pt x="646" y="175"/>
                </a:lnTo>
                <a:lnTo>
                  <a:pt x="653" y="185"/>
                </a:lnTo>
                <a:lnTo>
                  <a:pt x="657" y="202"/>
                </a:lnTo>
                <a:lnTo>
                  <a:pt x="662" y="202"/>
                </a:lnTo>
                <a:lnTo>
                  <a:pt x="664" y="196"/>
                </a:lnTo>
                <a:lnTo>
                  <a:pt x="674" y="204"/>
                </a:lnTo>
                <a:lnTo>
                  <a:pt x="674" y="200"/>
                </a:lnTo>
                <a:lnTo>
                  <a:pt x="679" y="220"/>
                </a:lnTo>
                <a:lnTo>
                  <a:pt x="707" y="241"/>
                </a:lnTo>
                <a:lnTo>
                  <a:pt x="720" y="264"/>
                </a:lnTo>
                <a:lnTo>
                  <a:pt x="720" y="287"/>
                </a:lnTo>
                <a:lnTo>
                  <a:pt x="726" y="316"/>
                </a:lnTo>
                <a:lnTo>
                  <a:pt x="718" y="365"/>
                </a:lnTo>
                <a:lnTo>
                  <a:pt x="707" y="384"/>
                </a:lnTo>
                <a:lnTo>
                  <a:pt x="686" y="409"/>
                </a:lnTo>
                <a:lnTo>
                  <a:pt x="688" y="414"/>
                </a:lnTo>
                <a:lnTo>
                  <a:pt x="677" y="441"/>
                </a:lnTo>
                <a:lnTo>
                  <a:pt x="674" y="439"/>
                </a:lnTo>
                <a:lnTo>
                  <a:pt x="669" y="452"/>
                </a:lnTo>
                <a:lnTo>
                  <a:pt x="664" y="486"/>
                </a:lnTo>
                <a:lnTo>
                  <a:pt x="651" y="492"/>
                </a:lnTo>
                <a:lnTo>
                  <a:pt x="629" y="494"/>
                </a:lnTo>
                <a:lnTo>
                  <a:pt x="606" y="512"/>
                </a:lnTo>
                <a:lnTo>
                  <a:pt x="597" y="512"/>
                </a:lnTo>
                <a:lnTo>
                  <a:pt x="597" y="516"/>
                </a:lnTo>
                <a:lnTo>
                  <a:pt x="601" y="516"/>
                </a:lnTo>
                <a:lnTo>
                  <a:pt x="599" y="522"/>
                </a:lnTo>
                <a:lnTo>
                  <a:pt x="584" y="508"/>
                </a:lnTo>
                <a:lnTo>
                  <a:pt x="580" y="503"/>
                </a:lnTo>
                <a:lnTo>
                  <a:pt x="571" y="505"/>
                </a:lnTo>
                <a:lnTo>
                  <a:pt x="573" y="501"/>
                </a:lnTo>
                <a:lnTo>
                  <a:pt x="571" y="494"/>
                </a:lnTo>
                <a:lnTo>
                  <a:pt x="563" y="499"/>
                </a:lnTo>
                <a:lnTo>
                  <a:pt x="566" y="501"/>
                </a:lnTo>
                <a:lnTo>
                  <a:pt x="543" y="514"/>
                </a:lnTo>
                <a:lnTo>
                  <a:pt x="528" y="505"/>
                </a:lnTo>
                <a:lnTo>
                  <a:pt x="515" y="503"/>
                </a:lnTo>
                <a:lnTo>
                  <a:pt x="511" y="505"/>
                </a:lnTo>
                <a:lnTo>
                  <a:pt x="491" y="494"/>
                </a:lnTo>
                <a:lnTo>
                  <a:pt x="483" y="484"/>
                </a:lnTo>
                <a:lnTo>
                  <a:pt x="479" y="477"/>
                </a:lnTo>
                <a:lnTo>
                  <a:pt x="479" y="467"/>
                </a:lnTo>
                <a:lnTo>
                  <a:pt x="477" y="459"/>
                </a:lnTo>
                <a:lnTo>
                  <a:pt x="470" y="449"/>
                </a:lnTo>
                <a:lnTo>
                  <a:pt x="470" y="443"/>
                </a:lnTo>
                <a:lnTo>
                  <a:pt x="451" y="449"/>
                </a:lnTo>
                <a:lnTo>
                  <a:pt x="455" y="441"/>
                </a:lnTo>
                <a:lnTo>
                  <a:pt x="455" y="432"/>
                </a:lnTo>
                <a:lnTo>
                  <a:pt x="448" y="420"/>
                </a:lnTo>
                <a:lnTo>
                  <a:pt x="442" y="439"/>
                </a:lnTo>
                <a:lnTo>
                  <a:pt x="427" y="439"/>
                </a:lnTo>
                <a:lnTo>
                  <a:pt x="429" y="433"/>
                </a:lnTo>
                <a:lnTo>
                  <a:pt x="435" y="433"/>
                </a:lnTo>
                <a:lnTo>
                  <a:pt x="437" y="418"/>
                </a:lnTo>
                <a:lnTo>
                  <a:pt x="446" y="407"/>
                </a:lnTo>
                <a:lnTo>
                  <a:pt x="446" y="400"/>
                </a:lnTo>
                <a:lnTo>
                  <a:pt x="442" y="386"/>
                </a:lnTo>
                <a:lnTo>
                  <a:pt x="442" y="394"/>
                </a:lnTo>
                <a:lnTo>
                  <a:pt x="434" y="410"/>
                </a:lnTo>
                <a:lnTo>
                  <a:pt x="418" y="418"/>
                </a:lnTo>
                <a:lnTo>
                  <a:pt x="409" y="428"/>
                </a:lnTo>
                <a:lnTo>
                  <a:pt x="409" y="437"/>
                </a:lnTo>
                <a:lnTo>
                  <a:pt x="394" y="428"/>
                </a:lnTo>
                <a:lnTo>
                  <a:pt x="394" y="426"/>
                </a:lnTo>
                <a:lnTo>
                  <a:pt x="401" y="428"/>
                </a:lnTo>
                <a:lnTo>
                  <a:pt x="399" y="422"/>
                </a:lnTo>
                <a:lnTo>
                  <a:pt x="388" y="400"/>
                </a:lnTo>
                <a:lnTo>
                  <a:pt x="378" y="394"/>
                </a:lnTo>
                <a:lnTo>
                  <a:pt x="380" y="388"/>
                </a:lnTo>
                <a:lnTo>
                  <a:pt x="362" y="379"/>
                </a:lnTo>
                <a:lnTo>
                  <a:pt x="364" y="383"/>
                </a:lnTo>
                <a:lnTo>
                  <a:pt x="350" y="377"/>
                </a:lnTo>
                <a:lnTo>
                  <a:pt x="345" y="379"/>
                </a:lnTo>
                <a:lnTo>
                  <a:pt x="332" y="371"/>
                </a:lnTo>
                <a:lnTo>
                  <a:pt x="319" y="367"/>
                </a:lnTo>
                <a:lnTo>
                  <a:pt x="289" y="369"/>
                </a:lnTo>
                <a:lnTo>
                  <a:pt x="267" y="379"/>
                </a:lnTo>
                <a:lnTo>
                  <a:pt x="233" y="383"/>
                </a:lnTo>
                <a:lnTo>
                  <a:pt x="196" y="396"/>
                </a:lnTo>
                <a:lnTo>
                  <a:pt x="188" y="412"/>
                </a:lnTo>
                <a:lnTo>
                  <a:pt x="122" y="414"/>
                </a:lnTo>
                <a:lnTo>
                  <a:pt x="112" y="424"/>
                </a:lnTo>
                <a:lnTo>
                  <a:pt x="101" y="426"/>
                </a:lnTo>
                <a:lnTo>
                  <a:pt x="90" y="433"/>
                </a:lnTo>
                <a:lnTo>
                  <a:pt x="84" y="433"/>
                </a:lnTo>
                <a:lnTo>
                  <a:pt x="84" y="437"/>
                </a:lnTo>
                <a:lnTo>
                  <a:pt x="52" y="433"/>
                </a:lnTo>
                <a:lnTo>
                  <a:pt x="40" y="422"/>
                </a:lnTo>
                <a:lnTo>
                  <a:pt x="35" y="420"/>
                </a:lnTo>
                <a:lnTo>
                  <a:pt x="35" y="409"/>
                </a:lnTo>
                <a:lnTo>
                  <a:pt x="40" y="409"/>
                </a:lnTo>
                <a:lnTo>
                  <a:pt x="45" y="400"/>
                </a:lnTo>
                <a:lnTo>
                  <a:pt x="45" y="371"/>
                </a:lnTo>
                <a:lnTo>
                  <a:pt x="33" y="345"/>
                </a:lnTo>
                <a:lnTo>
                  <a:pt x="30" y="324"/>
                </a:lnTo>
                <a:lnTo>
                  <a:pt x="17" y="302"/>
                </a:lnTo>
                <a:lnTo>
                  <a:pt x="10" y="285"/>
                </a:lnTo>
                <a:lnTo>
                  <a:pt x="0" y="269"/>
                </a:lnTo>
                <a:lnTo>
                  <a:pt x="2" y="271"/>
                </a:lnTo>
                <a:lnTo>
                  <a:pt x="7" y="277"/>
                </a:lnTo>
                <a:lnTo>
                  <a:pt x="10" y="275"/>
                </a:lnTo>
                <a:lnTo>
                  <a:pt x="9" y="267"/>
                </a:lnTo>
                <a:lnTo>
                  <a:pt x="10" y="273"/>
                </a:lnTo>
                <a:lnTo>
                  <a:pt x="17" y="267"/>
                </a:lnTo>
                <a:lnTo>
                  <a:pt x="2" y="238"/>
                </a:lnTo>
                <a:lnTo>
                  <a:pt x="2" y="230"/>
                </a:lnTo>
                <a:lnTo>
                  <a:pt x="9" y="218"/>
                </a:lnTo>
                <a:lnTo>
                  <a:pt x="7" y="200"/>
                </a:lnTo>
                <a:lnTo>
                  <a:pt x="12" y="192"/>
                </a:lnTo>
              </a:path>
            </a:pathLst>
          </a:custGeom>
          <a:solidFill>
            <a:srgbClr val="00ff00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" name=""/>
          <p:cNvSpPr/>
          <p:nvPr/>
        </p:nvSpPr>
        <p:spPr>
          <a:xfrm>
            <a:off x="8164440" y="2635200"/>
            <a:ext cx="122400" cy="136440"/>
          </a:xfrm>
          <a:prstGeom prst="ellipse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" name=""/>
          <p:cNvSpPr/>
          <p:nvPr/>
        </p:nvSpPr>
        <p:spPr>
          <a:xfrm>
            <a:off x="8220240" y="2693880"/>
            <a:ext cx="203040" cy="228600"/>
          </a:xfrm>
          <a:prstGeom prst="star5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9520" bIns="29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" name=""/>
          <p:cNvSpPr/>
          <p:nvPr/>
        </p:nvSpPr>
        <p:spPr>
          <a:xfrm>
            <a:off x="4764240" y="1947960"/>
            <a:ext cx="3859200" cy="57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r" pos="1547640"/>
                <a:tab algn="l" pos="2400480"/>
                <a:tab algn="l" pos="3600360"/>
                <a:tab algn="l" pos="4800600"/>
                <a:tab algn="l" pos="6000840"/>
                <a:tab algn="l" pos="7201080"/>
                <a:tab algn="l" pos="8400960"/>
                <a:tab algn="l" pos="9601200"/>
                <a:tab algn="l" pos="1080144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  Offices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18                                Employees 1,520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" name=""/>
          <p:cNvSpPr/>
          <p:nvPr/>
        </p:nvSpPr>
        <p:spPr>
          <a:xfrm>
            <a:off x="4800600" y="1447920"/>
            <a:ext cx="3859200" cy="41112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2b2bac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Europe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83808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Wholesale Services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7" name=""/>
          <p:cNvSpPr/>
          <p:nvPr/>
        </p:nvSpPr>
        <p:spPr>
          <a:xfrm>
            <a:off x="7504200" y="3462480"/>
            <a:ext cx="1015920" cy="10508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" name=""/>
          <p:cNvSpPr/>
          <p:nvPr/>
        </p:nvSpPr>
        <p:spPr>
          <a:xfrm>
            <a:off x="7543800" y="2286000"/>
            <a:ext cx="990720" cy="1066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9" name=""/>
          <p:cNvSpPr/>
          <p:nvPr/>
        </p:nvSpPr>
        <p:spPr>
          <a:xfrm>
            <a:off x="6407280" y="3929040"/>
            <a:ext cx="203040" cy="228600"/>
          </a:xfrm>
          <a:prstGeom prst="star5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9520" bIns="29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0" name=""/>
          <p:cNvSpPr/>
          <p:nvPr/>
        </p:nvSpPr>
        <p:spPr>
          <a:xfrm>
            <a:off x="6711840" y="4073400"/>
            <a:ext cx="203400" cy="228600"/>
          </a:xfrm>
          <a:prstGeom prst="star5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9520" bIns="29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" name=""/>
          <p:cNvSpPr/>
          <p:nvPr/>
        </p:nvSpPr>
        <p:spPr>
          <a:xfrm>
            <a:off x="6632640" y="3740040"/>
            <a:ext cx="203040" cy="228600"/>
          </a:xfrm>
          <a:prstGeom prst="star5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9520" bIns="29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2" name=""/>
          <p:cNvSpPr/>
          <p:nvPr/>
        </p:nvSpPr>
        <p:spPr>
          <a:xfrm>
            <a:off x="6292800" y="3638520"/>
            <a:ext cx="203400" cy="228600"/>
          </a:xfrm>
          <a:prstGeom prst="star5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9520" bIns="29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3" name=""/>
          <p:cNvSpPr/>
          <p:nvPr/>
        </p:nvSpPr>
        <p:spPr>
          <a:xfrm>
            <a:off x="6058080" y="3711600"/>
            <a:ext cx="203040" cy="228600"/>
          </a:xfrm>
          <a:prstGeom prst="star5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9520" bIns="29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4" name=""/>
          <p:cNvSpPr/>
          <p:nvPr/>
        </p:nvSpPr>
        <p:spPr>
          <a:xfrm>
            <a:off x="6027840" y="4095720"/>
            <a:ext cx="203040" cy="206280"/>
          </a:xfrm>
          <a:prstGeom prst="star5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1960" bIns="21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5" name=""/>
          <p:cNvSpPr/>
          <p:nvPr/>
        </p:nvSpPr>
        <p:spPr>
          <a:xfrm>
            <a:off x="5726160" y="3914640"/>
            <a:ext cx="203040" cy="228600"/>
          </a:xfrm>
          <a:prstGeom prst="star5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9520" bIns="29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" name=""/>
          <p:cNvSpPr/>
          <p:nvPr/>
        </p:nvSpPr>
        <p:spPr>
          <a:xfrm>
            <a:off x="5959440" y="3595680"/>
            <a:ext cx="203400" cy="228600"/>
          </a:xfrm>
          <a:prstGeom prst="star5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9520" bIns="29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" name=""/>
          <p:cNvSpPr/>
          <p:nvPr/>
        </p:nvSpPr>
        <p:spPr>
          <a:xfrm>
            <a:off x="5519880" y="3525840"/>
            <a:ext cx="203040" cy="228600"/>
          </a:xfrm>
          <a:prstGeom prst="star5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9520" bIns="29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" name=""/>
          <p:cNvSpPr/>
          <p:nvPr/>
        </p:nvSpPr>
        <p:spPr>
          <a:xfrm>
            <a:off x="5435640" y="4361040"/>
            <a:ext cx="203040" cy="228600"/>
          </a:xfrm>
          <a:prstGeom prst="star5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9520" bIns="29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" name=""/>
          <p:cNvSpPr/>
          <p:nvPr/>
        </p:nvSpPr>
        <p:spPr>
          <a:xfrm>
            <a:off x="7543800" y="3048120"/>
            <a:ext cx="1057320" cy="57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r" pos="1547640"/>
                <a:tab algn="l" pos="2400480"/>
                <a:tab algn="l" pos="3600360"/>
                <a:tab algn="l" pos="4800600"/>
                <a:tab algn="l" pos="6000840"/>
                <a:tab algn="l" pos="7201080"/>
                <a:tab algn="l" pos="8400960"/>
                <a:tab algn="l" pos="9601200"/>
                <a:tab algn="l" pos="1080144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Australia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" name=""/>
          <p:cNvSpPr/>
          <p:nvPr/>
        </p:nvSpPr>
        <p:spPr>
          <a:xfrm>
            <a:off x="7513560" y="4270320"/>
            <a:ext cx="105732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r" pos="1547640"/>
                <a:tab algn="l" pos="2400480"/>
                <a:tab algn="l" pos="3600360"/>
                <a:tab algn="l" pos="4800600"/>
                <a:tab algn="l" pos="6000840"/>
                <a:tab algn="l" pos="7201080"/>
                <a:tab algn="l" pos="8400960"/>
                <a:tab algn="l" pos="9601200"/>
                <a:tab algn="l" pos="1080144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Japan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" name=""/>
          <p:cNvSpPr/>
          <p:nvPr/>
        </p:nvSpPr>
        <p:spPr>
          <a:xfrm>
            <a:off x="8029440" y="3765600"/>
            <a:ext cx="120960" cy="136440"/>
          </a:xfrm>
          <a:prstGeom prst="ellipse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"/>
          <p:cNvSpPr/>
          <p:nvPr/>
        </p:nvSpPr>
        <p:spPr>
          <a:xfrm>
            <a:off x="512640" y="5868000"/>
            <a:ext cx="8110800" cy="39888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100000">
                <a:srgbClr val="00af83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Net Works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"/>
          <p:cNvSpPr/>
          <p:nvPr/>
        </p:nvSpPr>
        <p:spPr>
          <a:xfrm>
            <a:off x="3962520" y="2895480"/>
            <a:ext cx="1218960" cy="990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" name=""/>
          <p:cNvSpPr/>
          <p:nvPr/>
        </p:nvSpPr>
        <p:spPr>
          <a:xfrm>
            <a:off x="4062240" y="3581280"/>
            <a:ext cx="96840" cy="109800"/>
          </a:xfrm>
          <a:prstGeom prst="ellipse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1320" bIns="31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" name=""/>
          <p:cNvSpPr/>
          <p:nvPr/>
        </p:nvSpPr>
        <p:spPr>
          <a:xfrm>
            <a:off x="4060800" y="3414600"/>
            <a:ext cx="98280" cy="10980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1320" bIns="31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" name=""/>
          <p:cNvSpPr/>
          <p:nvPr/>
        </p:nvSpPr>
        <p:spPr>
          <a:xfrm>
            <a:off x="4024440" y="2978280"/>
            <a:ext cx="164880" cy="185760"/>
          </a:xfrm>
          <a:prstGeom prst="star5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" name=""/>
          <p:cNvSpPr/>
          <p:nvPr/>
        </p:nvSpPr>
        <p:spPr>
          <a:xfrm>
            <a:off x="4165560" y="2955960"/>
            <a:ext cx="831960" cy="24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r" pos="1547640"/>
                <a:tab algn="l" pos="2400480"/>
                <a:tab algn="l" pos="3600360"/>
                <a:tab algn="l" pos="4800600"/>
                <a:tab algn="l" pos="6000840"/>
                <a:tab algn="l" pos="7201080"/>
                <a:tab algn="l" pos="8400960"/>
                <a:tab algn="l" pos="9601200"/>
                <a:tab algn="l" pos="108014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Offices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" name=""/>
          <p:cNvSpPr/>
          <p:nvPr/>
        </p:nvSpPr>
        <p:spPr>
          <a:xfrm>
            <a:off x="4156200" y="3521160"/>
            <a:ext cx="830160" cy="24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r" pos="1547640"/>
                <a:tab algn="l" pos="2400480"/>
                <a:tab algn="l" pos="3600360"/>
                <a:tab algn="l" pos="4800600"/>
                <a:tab algn="l" pos="6000840"/>
                <a:tab algn="l" pos="7201080"/>
                <a:tab algn="l" pos="8400960"/>
                <a:tab algn="l" pos="9601200"/>
                <a:tab algn="l" pos="108014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" name=""/>
          <p:cNvSpPr/>
          <p:nvPr/>
        </p:nvSpPr>
        <p:spPr>
          <a:xfrm>
            <a:off x="3962520" y="3200400"/>
            <a:ext cx="830160" cy="24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r" pos="1547640"/>
                <a:tab algn="l" pos="2400480"/>
                <a:tab algn="l" pos="3600360"/>
                <a:tab algn="l" pos="4800600"/>
                <a:tab algn="l" pos="6000840"/>
                <a:tab algn="l" pos="7201080"/>
                <a:tab algn="l" pos="8400960"/>
                <a:tab algn="l" pos="9601200"/>
                <a:tab algn="l" pos="10801440"/>
              </a:tabLst>
            </a:pPr>
            <a:r>
              <a:rPr b="1" lang="en-US" sz="10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Marketing Activity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" name=""/>
          <p:cNvSpPr/>
          <p:nvPr/>
        </p:nvSpPr>
        <p:spPr>
          <a:xfrm>
            <a:off x="4167360" y="3344760"/>
            <a:ext cx="830160" cy="24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r" pos="1547640"/>
                <a:tab algn="l" pos="2400480"/>
                <a:tab algn="l" pos="3600360"/>
                <a:tab algn="l" pos="4800600"/>
                <a:tab algn="l" pos="6000840"/>
                <a:tab algn="l" pos="7201080"/>
                <a:tab algn="l" pos="8400960"/>
                <a:tab algn="l" pos="9601200"/>
                <a:tab algn="l" pos="108014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" name=""/>
          <p:cNvSpPr/>
          <p:nvPr/>
        </p:nvSpPr>
        <p:spPr>
          <a:xfrm>
            <a:off x="6286680" y="2976480"/>
            <a:ext cx="203040" cy="228600"/>
          </a:xfrm>
          <a:prstGeom prst="star5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9520" bIns="29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" name=""/>
          <p:cNvSpPr/>
          <p:nvPr/>
        </p:nvSpPr>
        <p:spPr>
          <a:xfrm>
            <a:off x="6049800" y="3084480"/>
            <a:ext cx="203400" cy="228600"/>
          </a:xfrm>
          <a:prstGeom prst="star5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9520" bIns="29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" name=""/>
          <p:cNvSpPr/>
          <p:nvPr/>
        </p:nvSpPr>
        <p:spPr>
          <a:xfrm>
            <a:off x="533520" y="1981080"/>
            <a:ext cx="3132000" cy="441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4" name=""/>
          <p:cNvGrpSpPr/>
          <p:nvPr/>
        </p:nvGrpSpPr>
        <p:grpSpPr>
          <a:xfrm>
            <a:off x="150840" y="1857240"/>
            <a:ext cx="3590640" cy="2844720"/>
            <a:chOff x="150840" y="1857240"/>
            <a:chExt cx="3590640" cy="2844720"/>
          </a:xfrm>
        </p:grpSpPr>
        <p:sp>
          <p:nvSpPr>
            <p:cNvPr id="225" name=""/>
            <p:cNvSpPr/>
            <p:nvPr/>
          </p:nvSpPr>
          <p:spPr>
            <a:xfrm>
              <a:off x="2586600" y="4205160"/>
              <a:ext cx="40680" cy="98640"/>
            </a:xfrm>
            <a:custGeom>
              <a:avLst/>
              <a:gdLst/>
              <a:ahLst/>
              <a:rect l="l" t="t" r="r" b="b"/>
              <a:pathLst>
                <a:path w="21" h="43">
                  <a:moveTo>
                    <a:pt x="7" y="42"/>
                  </a:moveTo>
                  <a:lnTo>
                    <a:pt x="18" y="26"/>
                  </a:lnTo>
                  <a:lnTo>
                    <a:pt x="20" y="4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7" y="8"/>
                  </a:lnTo>
                  <a:lnTo>
                    <a:pt x="0" y="10"/>
                  </a:lnTo>
                  <a:lnTo>
                    <a:pt x="0" y="42"/>
                  </a:lnTo>
                  <a:lnTo>
                    <a:pt x="7" y="42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" name=""/>
            <p:cNvSpPr/>
            <p:nvPr/>
          </p:nvSpPr>
          <p:spPr>
            <a:xfrm>
              <a:off x="2708280" y="4491360"/>
              <a:ext cx="115200" cy="108000"/>
            </a:xfrm>
            <a:custGeom>
              <a:avLst/>
              <a:gdLst/>
              <a:ahLst/>
              <a:rect l="l" t="t" r="r" b="b"/>
              <a:pathLst>
                <a:path w="59" h="46">
                  <a:moveTo>
                    <a:pt x="58" y="26"/>
                  </a:moveTo>
                  <a:lnTo>
                    <a:pt x="47" y="16"/>
                  </a:lnTo>
                  <a:lnTo>
                    <a:pt x="39" y="4"/>
                  </a:lnTo>
                  <a:lnTo>
                    <a:pt x="30" y="6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12"/>
                  </a:lnTo>
                  <a:lnTo>
                    <a:pt x="4" y="19"/>
                  </a:lnTo>
                  <a:lnTo>
                    <a:pt x="16" y="26"/>
                  </a:lnTo>
                  <a:lnTo>
                    <a:pt x="16" y="19"/>
                  </a:lnTo>
                  <a:lnTo>
                    <a:pt x="11" y="17"/>
                  </a:lnTo>
                  <a:lnTo>
                    <a:pt x="17" y="17"/>
                  </a:lnTo>
                  <a:lnTo>
                    <a:pt x="23" y="28"/>
                  </a:lnTo>
                  <a:lnTo>
                    <a:pt x="39" y="34"/>
                  </a:lnTo>
                  <a:lnTo>
                    <a:pt x="39" y="43"/>
                  </a:lnTo>
                  <a:lnTo>
                    <a:pt x="45" y="45"/>
                  </a:lnTo>
                  <a:lnTo>
                    <a:pt x="47" y="41"/>
                  </a:lnTo>
                  <a:lnTo>
                    <a:pt x="51" y="45"/>
                  </a:lnTo>
                  <a:lnTo>
                    <a:pt x="56" y="34"/>
                  </a:lnTo>
                  <a:lnTo>
                    <a:pt x="54" y="34"/>
                  </a:lnTo>
                  <a:lnTo>
                    <a:pt x="54" y="28"/>
                  </a:lnTo>
                  <a:lnTo>
                    <a:pt x="58" y="26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" name=""/>
            <p:cNvSpPr/>
            <p:nvPr/>
          </p:nvSpPr>
          <p:spPr>
            <a:xfrm>
              <a:off x="2476800" y="4231080"/>
              <a:ext cx="143280" cy="163440"/>
            </a:xfrm>
            <a:custGeom>
              <a:avLst/>
              <a:gdLst/>
              <a:ahLst/>
              <a:rect l="l" t="t" r="r" b="b"/>
              <a:pathLst>
                <a:path w="73" h="72">
                  <a:moveTo>
                    <a:pt x="72" y="35"/>
                  </a:moveTo>
                  <a:lnTo>
                    <a:pt x="63" y="32"/>
                  </a:lnTo>
                  <a:lnTo>
                    <a:pt x="56" y="32"/>
                  </a:lnTo>
                  <a:lnTo>
                    <a:pt x="56" y="0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14" y="8"/>
                  </a:lnTo>
                  <a:lnTo>
                    <a:pt x="28" y="20"/>
                  </a:lnTo>
                  <a:lnTo>
                    <a:pt x="33" y="30"/>
                  </a:lnTo>
                  <a:lnTo>
                    <a:pt x="16" y="32"/>
                  </a:lnTo>
                  <a:lnTo>
                    <a:pt x="5" y="47"/>
                  </a:lnTo>
                  <a:lnTo>
                    <a:pt x="0" y="56"/>
                  </a:lnTo>
                  <a:lnTo>
                    <a:pt x="18" y="67"/>
                  </a:lnTo>
                  <a:lnTo>
                    <a:pt x="42" y="71"/>
                  </a:lnTo>
                  <a:lnTo>
                    <a:pt x="53" y="59"/>
                  </a:lnTo>
                  <a:lnTo>
                    <a:pt x="56" y="56"/>
                  </a:lnTo>
                  <a:lnTo>
                    <a:pt x="56" y="49"/>
                  </a:lnTo>
                  <a:lnTo>
                    <a:pt x="72" y="39"/>
                  </a:lnTo>
                  <a:lnTo>
                    <a:pt x="72" y="35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" name=""/>
            <p:cNvSpPr/>
            <p:nvPr/>
          </p:nvSpPr>
          <p:spPr>
            <a:xfrm>
              <a:off x="2580840" y="4303800"/>
              <a:ext cx="219240" cy="117000"/>
            </a:xfrm>
            <a:custGeom>
              <a:avLst/>
              <a:gdLst/>
              <a:ahLst/>
              <a:rect l="l" t="t" r="r" b="b"/>
              <a:pathLst>
                <a:path w="112" h="51">
                  <a:moveTo>
                    <a:pt x="111" y="17"/>
                  </a:moveTo>
                  <a:lnTo>
                    <a:pt x="94" y="5"/>
                  </a:lnTo>
                  <a:lnTo>
                    <a:pt x="80" y="0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3" y="17"/>
                  </a:lnTo>
                  <a:lnTo>
                    <a:pt x="3" y="23"/>
                  </a:lnTo>
                  <a:lnTo>
                    <a:pt x="0" y="27"/>
                  </a:lnTo>
                  <a:lnTo>
                    <a:pt x="17" y="37"/>
                  </a:lnTo>
                  <a:lnTo>
                    <a:pt x="27" y="37"/>
                  </a:lnTo>
                  <a:lnTo>
                    <a:pt x="29" y="45"/>
                  </a:lnTo>
                  <a:lnTo>
                    <a:pt x="34" y="45"/>
                  </a:lnTo>
                  <a:lnTo>
                    <a:pt x="38" y="50"/>
                  </a:lnTo>
                  <a:lnTo>
                    <a:pt x="43" y="49"/>
                  </a:lnTo>
                  <a:lnTo>
                    <a:pt x="47" y="45"/>
                  </a:lnTo>
                  <a:lnTo>
                    <a:pt x="49" y="39"/>
                  </a:lnTo>
                  <a:lnTo>
                    <a:pt x="55" y="39"/>
                  </a:lnTo>
                  <a:lnTo>
                    <a:pt x="57" y="33"/>
                  </a:lnTo>
                  <a:lnTo>
                    <a:pt x="66" y="35"/>
                  </a:lnTo>
                  <a:lnTo>
                    <a:pt x="77" y="29"/>
                  </a:lnTo>
                  <a:lnTo>
                    <a:pt x="83" y="21"/>
                  </a:lnTo>
                  <a:lnTo>
                    <a:pt x="92" y="23"/>
                  </a:lnTo>
                  <a:lnTo>
                    <a:pt x="111" y="17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2648160" y="4340880"/>
              <a:ext cx="151920" cy="165600"/>
            </a:xfrm>
            <a:custGeom>
              <a:avLst/>
              <a:gdLst/>
              <a:ahLst/>
              <a:rect l="l" t="t" r="r" b="b"/>
              <a:pathLst>
                <a:path w="79" h="72">
                  <a:moveTo>
                    <a:pt x="70" y="69"/>
                  </a:moveTo>
                  <a:lnTo>
                    <a:pt x="68" y="59"/>
                  </a:lnTo>
                  <a:lnTo>
                    <a:pt x="78" y="0"/>
                  </a:lnTo>
                  <a:lnTo>
                    <a:pt x="59" y="6"/>
                  </a:lnTo>
                  <a:lnTo>
                    <a:pt x="50" y="4"/>
                  </a:lnTo>
                  <a:lnTo>
                    <a:pt x="44" y="11"/>
                  </a:lnTo>
                  <a:lnTo>
                    <a:pt x="33" y="17"/>
                  </a:lnTo>
                  <a:lnTo>
                    <a:pt x="24" y="15"/>
                  </a:lnTo>
                  <a:lnTo>
                    <a:pt x="21" y="22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9" y="32"/>
                  </a:lnTo>
                  <a:lnTo>
                    <a:pt x="5" y="33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33" y="65"/>
                  </a:lnTo>
                  <a:lnTo>
                    <a:pt x="54" y="67"/>
                  </a:lnTo>
                  <a:lnTo>
                    <a:pt x="61" y="71"/>
                  </a:lnTo>
                  <a:lnTo>
                    <a:pt x="70" y="69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" name=""/>
            <p:cNvSpPr/>
            <p:nvPr/>
          </p:nvSpPr>
          <p:spPr>
            <a:xfrm>
              <a:off x="963000" y="1857240"/>
              <a:ext cx="2778480" cy="1307880"/>
            </a:xfrm>
            <a:custGeom>
              <a:avLst/>
              <a:gdLst/>
              <a:ahLst/>
              <a:rect l="l" t="t" r="r" b="b"/>
              <a:pathLst>
                <a:path w="1570" h="632">
                  <a:moveTo>
                    <a:pt x="791" y="149"/>
                  </a:moveTo>
                  <a:lnTo>
                    <a:pt x="0" y="148"/>
                  </a:lnTo>
                  <a:lnTo>
                    <a:pt x="36" y="217"/>
                  </a:lnTo>
                  <a:lnTo>
                    <a:pt x="75" y="235"/>
                  </a:lnTo>
                  <a:lnTo>
                    <a:pt x="75" y="268"/>
                  </a:lnTo>
                  <a:lnTo>
                    <a:pt x="75" y="279"/>
                  </a:lnTo>
                  <a:lnTo>
                    <a:pt x="69" y="279"/>
                  </a:lnTo>
                  <a:lnTo>
                    <a:pt x="67" y="288"/>
                  </a:lnTo>
                  <a:lnTo>
                    <a:pt x="77" y="294"/>
                  </a:lnTo>
                  <a:lnTo>
                    <a:pt x="75" y="300"/>
                  </a:lnTo>
                  <a:lnTo>
                    <a:pt x="89" y="319"/>
                  </a:lnTo>
                  <a:lnTo>
                    <a:pt x="94" y="317"/>
                  </a:lnTo>
                  <a:lnTo>
                    <a:pt x="94" y="332"/>
                  </a:lnTo>
                  <a:lnTo>
                    <a:pt x="100" y="345"/>
                  </a:lnTo>
                  <a:lnTo>
                    <a:pt x="110" y="345"/>
                  </a:lnTo>
                  <a:lnTo>
                    <a:pt x="110" y="351"/>
                  </a:lnTo>
                  <a:lnTo>
                    <a:pt x="118" y="346"/>
                  </a:lnTo>
                  <a:lnTo>
                    <a:pt x="120" y="371"/>
                  </a:lnTo>
                  <a:lnTo>
                    <a:pt x="127" y="369"/>
                  </a:lnTo>
                  <a:lnTo>
                    <a:pt x="127" y="375"/>
                  </a:lnTo>
                  <a:lnTo>
                    <a:pt x="129" y="375"/>
                  </a:lnTo>
                  <a:lnTo>
                    <a:pt x="120" y="378"/>
                  </a:lnTo>
                  <a:lnTo>
                    <a:pt x="127" y="382"/>
                  </a:lnTo>
                  <a:lnTo>
                    <a:pt x="120" y="382"/>
                  </a:lnTo>
                  <a:lnTo>
                    <a:pt x="123" y="389"/>
                  </a:lnTo>
                  <a:lnTo>
                    <a:pt x="135" y="393"/>
                  </a:lnTo>
                  <a:lnTo>
                    <a:pt x="153" y="391"/>
                  </a:lnTo>
                  <a:lnTo>
                    <a:pt x="149" y="395"/>
                  </a:lnTo>
                  <a:lnTo>
                    <a:pt x="158" y="400"/>
                  </a:lnTo>
                  <a:lnTo>
                    <a:pt x="154" y="403"/>
                  </a:lnTo>
                  <a:lnTo>
                    <a:pt x="185" y="406"/>
                  </a:lnTo>
                  <a:lnTo>
                    <a:pt x="183" y="417"/>
                  </a:lnTo>
                  <a:lnTo>
                    <a:pt x="185" y="421"/>
                  </a:lnTo>
                  <a:lnTo>
                    <a:pt x="193" y="426"/>
                  </a:lnTo>
                  <a:lnTo>
                    <a:pt x="197" y="423"/>
                  </a:lnTo>
                  <a:lnTo>
                    <a:pt x="197" y="417"/>
                  </a:lnTo>
                  <a:lnTo>
                    <a:pt x="205" y="427"/>
                  </a:lnTo>
                  <a:lnTo>
                    <a:pt x="205" y="435"/>
                  </a:lnTo>
                  <a:lnTo>
                    <a:pt x="214" y="427"/>
                  </a:lnTo>
                  <a:lnTo>
                    <a:pt x="214" y="439"/>
                  </a:lnTo>
                  <a:lnTo>
                    <a:pt x="226" y="441"/>
                  </a:lnTo>
                  <a:lnTo>
                    <a:pt x="216" y="444"/>
                  </a:lnTo>
                  <a:lnTo>
                    <a:pt x="221" y="448"/>
                  </a:lnTo>
                  <a:lnTo>
                    <a:pt x="775" y="450"/>
                  </a:lnTo>
                  <a:lnTo>
                    <a:pt x="777" y="437"/>
                  </a:lnTo>
                  <a:lnTo>
                    <a:pt x="787" y="456"/>
                  </a:lnTo>
                  <a:lnTo>
                    <a:pt x="824" y="458"/>
                  </a:lnTo>
                  <a:lnTo>
                    <a:pt x="852" y="474"/>
                  </a:lnTo>
                  <a:lnTo>
                    <a:pt x="861" y="472"/>
                  </a:lnTo>
                  <a:lnTo>
                    <a:pt x="884" y="476"/>
                  </a:lnTo>
                  <a:lnTo>
                    <a:pt x="892" y="472"/>
                  </a:lnTo>
                  <a:lnTo>
                    <a:pt x="902" y="458"/>
                  </a:lnTo>
                  <a:lnTo>
                    <a:pt x="905" y="465"/>
                  </a:lnTo>
                  <a:lnTo>
                    <a:pt x="912" y="453"/>
                  </a:lnTo>
                  <a:lnTo>
                    <a:pt x="912" y="463"/>
                  </a:lnTo>
                  <a:lnTo>
                    <a:pt x="920" y="448"/>
                  </a:lnTo>
                  <a:lnTo>
                    <a:pt x="931" y="453"/>
                  </a:lnTo>
                  <a:lnTo>
                    <a:pt x="939" y="467"/>
                  </a:lnTo>
                  <a:lnTo>
                    <a:pt x="939" y="454"/>
                  </a:lnTo>
                  <a:lnTo>
                    <a:pt x="952" y="454"/>
                  </a:lnTo>
                  <a:lnTo>
                    <a:pt x="965" y="476"/>
                  </a:lnTo>
                  <a:lnTo>
                    <a:pt x="981" y="476"/>
                  </a:lnTo>
                  <a:lnTo>
                    <a:pt x="980" y="484"/>
                  </a:lnTo>
                  <a:lnTo>
                    <a:pt x="986" y="492"/>
                  </a:lnTo>
                  <a:lnTo>
                    <a:pt x="986" y="505"/>
                  </a:lnTo>
                  <a:lnTo>
                    <a:pt x="991" y="505"/>
                  </a:lnTo>
                  <a:lnTo>
                    <a:pt x="989" y="518"/>
                  </a:lnTo>
                  <a:lnTo>
                    <a:pt x="994" y="518"/>
                  </a:lnTo>
                  <a:lnTo>
                    <a:pt x="994" y="513"/>
                  </a:lnTo>
                  <a:lnTo>
                    <a:pt x="996" y="520"/>
                  </a:lnTo>
                  <a:lnTo>
                    <a:pt x="1063" y="531"/>
                  </a:lnTo>
                  <a:lnTo>
                    <a:pt x="1077" y="547"/>
                  </a:lnTo>
                  <a:lnTo>
                    <a:pt x="1077" y="551"/>
                  </a:lnTo>
                  <a:lnTo>
                    <a:pt x="1087" y="560"/>
                  </a:lnTo>
                  <a:lnTo>
                    <a:pt x="1077" y="558"/>
                  </a:lnTo>
                  <a:lnTo>
                    <a:pt x="1077" y="566"/>
                  </a:lnTo>
                  <a:lnTo>
                    <a:pt x="1066" y="562"/>
                  </a:lnTo>
                  <a:lnTo>
                    <a:pt x="1061" y="566"/>
                  </a:lnTo>
                  <a:lnTo>
                    <a:pt x="1061" y="556"/>
                  </a:lnTo>
                  <a:lnTo>
                    <a:pt x="1056" y="558"/>
                  </a:lnTo>
                  <a:lnTo>
                    <a:pt x="1053" y="549"/>
                  </a:lnTo>
                  <a:lnTo>
                    <a:pt x="1046" y="549"/>
                  </a:lnTo>
                  <a:lnTo>
                    <a:pt x="1051" y="562"/>
                  </a:lnTo>
                  <a:lnTo>
                    <a:pt x="1043" y="577"/>
                  </a:lnTo>
                  <a:lnTo>
                    <a:pt x="1043" y="596"/>
                  </a:lnTo>
                  <a:lnTo>
                    <a:pt x="1030" y="604"/>
                  </a:lnTo>
                  <a:lnTo>
                    <a:pt x="1027" y="615"/>
                  </a:lnTo>
                  <a:lnTo>
                    <a:pt x="1030" y="621"/>
                  </a:lnTo>
                  <a:lnTo>
                    <a:pt x="1022" y="621"/>
                  </a:lnTo>
                  <a:lnTo>
                    <a:pt x="1017" y="630"/>
                  </a:lnTo>
                  <a:lnTo>
                    <a:pt x="1030" y="632"/>
                  </a:lnTo>
                  <a:lnTo>
                    <a:pt x="1056" y="615"/>
                  </a:lnTo>
                  <a:lnTo>
                    <a:pt x="1069" y="616"/>
                  </a:lnTo>
                  <a:lnTo>
                    <a:pt x="1077" y="611"/>
                  </a:lnTo>
                  <a:lnTo>
                    <a:pt x="1101" y="611"/>
                  </a:lnTo>
                  <a:lnTo>
                    <a:pt x="1099" y="601"/>
                  </a:lnTo>
                  <a:lnTo>
                    <a:pt x="1085" y="598"/>
                  </a:lnTo>
                  <a:lnTo>
                    <a:pt x="1098" y="588"/>
                  </a:lnTo>
                  <a:lnTo>
                    <a:pt x="1119" y="581"/>
                  </a:lnTo>
                  <a:lnTo>
                    <a:pt x="1140" y="584"/>
                  </a:lnTo>
                  <a:lnTo>
                    <a:pt x="1135" y="577"/>
                  </a:lnTo>
                  <a:lnTo>
                    <a:pt x="1142" y="579"/>
                  </a:lnTo>
                  <a:lnTo>
                    <a:pt x="1166" y="566"/>
                  </a:lnTo>
                  <a:lnTo>
                    <a:pt x="1181" y="556"/>
                  </a:lnTo>
                  <a:lnTo>
                    <a:pt x="1250" y="556"/>
                  </a:lnTo>
                  <a:lnTo>
                    <a:pt x="1252" y="549"/>
                  </a:lnTo>
                  <a:lnTo>
                    <a:pt x="1270" y="547"/>
                  </a:lnTo>
                  <a:lnTo>
                    <a:pt x="1281" y="508"/>
                  </a:lnTo>
                  <a:lnTo>
                    <a:pt x="1293" y="492"/>
                  </a:lnTo>
                  <a:lnTo>
                    <a:pt x="1303" y="499"/>
                  </a:lnTo>
                  <a:lnTo>
                    <a:pt x="1315" y="492"/>
                  </a:lnTo>
                  <a:lnTo>
                    <a:pt x="1325" y="503"/>
                  </a:lnTo>
                  <a:lnTo>
                    <a:pt x="1325" y="537"/>
                  </a:lnTo>
                  <a:lnTo>
                    <a:pt x="1332" y="539"/>
                  </a:lnTo>
                  <a:lnTo>
                    <a:pt x="1332" y="549"/>
                  </a:lnTo>
                  <a:lnTo>
                    <a:pt x="1341" y="551"/>
                  </a:lnTo>
                  <a:lnTo>
                    <a:pt x="1370" y="549"/>
                  </a:lnTo>
                  <a:lnTo>
                    <a:pt x="1392" y="529"/>
                  </a:lnTo>
                  <a:lnTo>
                    <a:pt x="1396" y="533"/>
                  </a:lnTo>
                  <a:lnTo>
                    <a:pt x="1385" y="541"/>
                  </a:lnTo>
                  <a:lnTo>
                    <a:pt x="1388" y="547"/>
                  </a:lnTo>
                  <a:lnTo>
                    <a:pt x="1417" y="543"/>
                  </a:lnTo>
                  <a:lnTo>
                    <a:pt x="1399" y="553"/>
                  </a:lnTo>
                  <a:lnTo>
                    <a:pt x="1393" y="547"/>
                  </a:lnTo>
                  <a:lnTo>
                    <a:pt x="1361" y="566"/>
                  </a:lnTo>
                  <a:lnTo>
                    <a:pt x="1365" y="566"/>
                  </a:lnTo>
                  <a:lnTo>
                    <a:pt x="1361" y="575"/>
                  </a:lnTo>
                  <a:lnTo>
                    <a:pt x="1361" y="584"/>
                  </a:lnTo>
                  <a:lnTo>
                    <a:pt x="1375" y="592"/>
                  </a:lnTo>
                  <a:lnTo>
                    <a:pt x="1396" y="573"/>
                  </a:lnTo>
                  <a:lnTo>
                    <a:pt x="1401" y="566"/>
                  </a:lnTo>
                  <a:lnTo>
                    <a:pt x="1411" y="566"/>
                  </a:lnTo>
                  <a:lnTo>
                    <a:pt x="1411" y="562"/>
                  </a:lnTo>
                  <a:lnTo>
                    <a:pt x="1425" y="560"/>
                  </a:lnTo>
                  <a:lnTo>
                    <a:pt x="1463" y="547"/>
                  </a:lnTo>
                  <a:lnTo>
                    <a:pt x="1457" y="543"/>
                  </a:lnTo>
                  <a:lnTo>
                    <a:pt x="1457" y="539"/>
                  </a:lnTo>
                  <a:lnTo>
                    <a:pt x="1445" y="537"/>
                  </a:lnTo>
                  <a:lnTo>
                    <a:pt x="1445" y="531"/>
                  </a:lnTo>
                  <a:lnTo>
                    <a:pt x="1428" y="537"/>
                  </a:lnTo>
                  <a:lnTo>
                    <a:pt x="1403" y="529"/>
                  </a:lnTo>
                  <a:lnTo>
                    <a:pt x="1406" y="527"/>
                  </a:lnTo>
                  <a:lnTo>
                    <a:pt x="1392" y="520"/>
                  </a:lnTo>
                  <a:lnTo>
                    <a:pt x="1388" y="515"/>
                  </a:lnTo>
                  <a:lnTo>
                    <a:pt x="1385" y="501"/>
                  </a:lnTo>
                  <a:lnTo>
                    <a:pt x="1378" y="499"/>
                  </a:lnTo>
                  <a:lnTo>
                    <a:pt x="1388" y="481"/>
                  </a:lnTo>
                  <a:lnTo>
                    <a:pt x="1380" y="478"/>
                  </a:lnTo>
                  <a:lnTo>
                    <a:pt x="1370" y="482"/>
                  </a:lnTo>
                  <a:lnTo>
                    <a:pt x="1365" y="476"/>
                  </a:lnTo>
                  <a:lnTo>
                    <a:pt x="1351" y="474"/>
                  </a:lnTo>
                  <a:lnTo>
                    <a:pt x="1365" y="469"/>
                  </a:lnTo>
                  <a:lnTo>
                    <a:pt x="1378" y="474"/>
                  </a:lnTo>
                  <a:lnTo>
                    <a:pt x="1396" y="458"/>
                  </a:lnTo>
                  <a:lnTo>
                    <a:pt x="1396" y="448"/>
                  </a:lnTo>
                  <a:lnTo>
                    <a:pt x="1382" y="441"/>
                  </a:lnTo>
                  <a:lnTo>
                    <a:pt x="1351" y="444"/>
                  </a:lnTo>
                  <a:lnTo>
                    <a:pt x="1315" y="458"/>
                  </a:lnTo>
                  <a:lnTo>
                    <a:pt x="1291" y="476"/>
                  </a:lnTo>
                  <a:lnTo>
                    <a:pt x="1268" y="503"/>
                  </a:lnTo>
                  <a:lnTo>
                    <a:pt x="1260" y="505"/>
                  </a:lnTo>
                  <a:lnTo>
                    <a:pt x="1276" y="490"/>
                  </a:lnTo>
                  <a:lnTo>
                    <a:pt x="1286" y="469"/>
                  </a:lnTo>
                  <a:lnTo>
                    <a:pt x="1293" y="467"/>
                  </a:lnTo>
                  <a:lnTo>
                    <a:pt x="1303" y="453"/>
                  </a:lnTo>
                  <a:lnTo>
                    <a:pt x="1320" y="439"/>
                  </a:lnTo>
                  <a:lnTo>
                    <a:pt x="1336" y="437"/>
                  </a:lnTo>
                  <a:lnTo>
                    <a:pt x="1343" y="419"/>
                  </a:lnTo>
                  <a:lnTo>
                    <a:pt x="1356" y="412"/>
                  </a:lnTo>
                  <a:lnTo>
                    <a:pt x="1438" y="412"/>
                  </a:lnTo>
                  <a:lnTo>
                    <a:pt x="1452" y="417"/>
                  </a:lnTo>
                  <a:lnTo>
                    <a:pt x="1479" y="406"/>
                  </a:lnTo>
                  <a:lnTo>
                    <a:pt x="1479" y="410"/>
                  </a:lnTo>
                  <a:lnTo>
                    <a:pt x="1482" y="412"/>
                  </a:lnTo>
                  <a:lnTo>
                    <a:pt x="1513" y="382"/>
                  </a:lnTo>
                  <a:lnTo>
                    <a:pt x="1550" y="375"/>
                  </a:lnTo>
                  <a:lnTo>
                    <a:pt x="1570" y="355"/>
                  </a:lnTo>
                  <a:lnTo>
                    <a:pt x="1562" y="348"/>
                  </a:lnTo>
                  <a:lnTo>
                    <a:pt x="1570" y="351"/>
                  </a:lnTo>
                  <a:lnTo>
                    <a:pt x="1562" y="345"/>
                  </a:lnTo>
                  <a:lnTo>
                    <a:pt x="1568" y="343"/>
                  </a:lnTo>
                  <a:lnTo>
                    <a:pt x="1565" y="332"/>
                  </a:lnTo>
                  <a:lnTo>
                    <a:pt x="1555" y="325"/>
                  </a:lnTo>
                  <a:lnTo>
                    <a:pt x="1570" y="325"/>
                  </a:lnTo>
                  <a:lnTo>
                    <a:pt x="1562" y="317"/>
                  </a:lnTo>
                  <a:lnTo>
                    <a:pt x="1565" y="314"/>
                  </a:lnTo>
                  <a:lnTo>
                    <a:pt x="1545" y="307"/>
                  </a:lnTo>
                  <a:lnTo>
                    <a:pt x="1539" y="319"/>
                  </a:lnTo>
                  <a:lnTo>
                    <a:pt x="1539" y="294"/>
                  </a:lnTo>
                  <a:lnTo>
                    <a:pt x="1519" y="296"/>
                  </a:lnTo>
                  <a:lnTo>
                    <a:pt x="1529" y="296"/>
                  </a:lnTo>
                  <a:lnTo>
                    <a:pt x="1510" y="300"/>
                  </a:lnTo>
                  <a:lnTo>
                    <a:pt x="1477" y="323"/>
                  </a:lnTo>
                  <a:lnTo>
                    <a:pt x="1479" y="314"/>
                  </a:lnTo>
                  <a:lnTo>
                    <a:pt x="1461" y="309"/>
                  </a:lnTo>
                  <a:lnTo>
                    <a:pt x="1467" y="305"/>
                  </a:lnTo>
                  <a:lnTo>
                    <a:pt x="1479" y="311"/>
                  </a:lnTo>
                  <a:lnTo>
                    <a:pt x="1485" y="302"/>
                  </a:lnTo>
                  <a:lnTo>
                    <a:pt x="1510" y="296"/>
                  </a:lnTo>
                  <a:lnTo>
                    <a:pt x="1495" y="296"/>
                  </a:lnTo>
                  <a:lnTo>
                    <a:pt x="1533" y="283"/>
                  </a:lnTo>
                  <a:lnTo>
                    <a:pt x="1521" y="270"/>
                  </a:lnTo>
                  <a:lnTo>
                    <a:pt x="1513" y="277"/>
                  </a:lnTo>
                  <a:lnTo>
                    <a:pt x="1508" y="272"/>
                  </a:lnTo>
                  <a:lnTo>
                    <a:pt x="1500" y="262"/>
                  </a:lnTo>
                  <a:lnTo>
                    <a:pt x="1488" y="272"/>
                  </a:lnTo>
                  <a:lnTo>
                    <a:pt x="1492" y="262"/>
                  </a:lnTo>
                  <a:lnTo>
                    <a:pt x="1488" y="260"/>
                  </a:lnTo>
                  <a:lnTo>
                    <a:pt x="1473" y="260"/>
                  </a:lnTo>
                  <a:lnTo>
                    <a:pt x="1479" y="254"/>
                  </a:lnTo>
                  <a:lnTo>
                    <a:pt x="1477" y="243"/>
                  </a:lnTo>
                  <a:lnTo>
                    <a:pt x="1457" y="239"/>
                  </a:lnTo>
                  <a:lnTo>
                    <a:pt x="1457" y="229"/>
                  </a:lnTo>
                  <a:lnTo>
                    <a:pt x="1445" y="231"/>
                  </a:lnTo>
                  <a:lnTo>
                    <a:pt x="1448" y="226"/>
                  </a:lnTo>
                  <a:lnTo>
                    <a:pt x="1442" y="222"/>
                  </a:lnTo>
                  <a:lnTo>
                    <a:pt x="1448" y="217"/>
                  </a:lnTo>
                  <a:lnTo>
                    <a:pt x="1423" y="215"/>
                  </a:lnTo>
                  <a:lnTo>
                    <a:pt x="1438" y="213"/>
                  </a:lnTo>
                  <a:lnTo>
                    <a:pt x="1435" y="212"/>
                  </a:lnTo>
                  <a:lnTo>
                    <a:pt x="1448" y="213"/>
                  </a:lnTo>
                  <a:lnTo>
                    <a:pt x="1448" y="212"/>
                  </a:lnTo>
                  <a:lnTo>
                    <a:pt x="1453" y="203"/>
                  </a:lnTo>
                  <a:lnTo>
                    <a:pt x="1445" y="188"/>
                  </a:lnTo>
                  <a:lnTo>
                    <a:pt x="1432" y="188"/>
                  </a:lnTo>
                  <a:lnTo>
                    <a:pt x="1445" y="183"/>
                  </a:lnTo>
                  <a:lnTo>
                    <a:pt x="1438" y="174"/>
                  </a:lnTo>
                  <a:lnTo>
                    <a:pt x="1430" y="174"/>
                  </a:lnTo>
                  <a:lnTo>
                    <a:pt x="1435" y="169"/>
                  </a:lnTo>
                  <a:lnTo>
                    <a:pt x="1432" y="165"/>
                  </a:lnTo>
                  <a:lnTo>
                    <a:pt x="1419" y="167"/>
                  </a:lnTo>
                  <a:lnTo>
                    <a:pt x="1432" y="157"/>
                  </a:lnTo>
                  <a:lnTo>
                    <a:pt x="1411" y="152"/>
                  </a:lnTo>
                  <a:lnTo>
                    <a:pt x="1425" y="148"/>
                  </a:lnTo>
                  <a:lnTo>
                    <a:pt x="1419" y="140"/>
                  </a:lnTo>
                  <a:lnTo>
                    <a:pt x="1419" y="131"/>
                  </a:lnTo>
                  <a:lnTo>
                    <a:pt x="1396" y="136"/>
                  </a:lnTo>
                  <a:lnTo>
                    <a:pt x="1417" y="125"/>
                  </a:lnTo>
                  <a:lnTo>
                    <a:pt x="1401" y="119"/>
                  </a:lnTo>
                  <a:lnTo>
                    <a:pt x="1406" y="114"/>
                  </a:lnTo>
                  <a:lnTo>
                    <a:pt x="1399" y="114"/>
                  </a:lnTo>
                  <a:lnTo>
                    <a:pt x="1396" y="102"/>
                  </a:lnTo>
                  <a:lnTo>
                    <a:pt x="1392" y="102"/>
                  </a:lnTo>
                  <a:lnTo>
                    <a:pt x="1393" y="97"/>
                  </a:lnTo>
                  <a:lnTo>
                    <a:pt x="1392" y="89"/>
                  </a:lnTo>
                  <a:lnTo>
                    <a:pt x="1385" y="89"/>
                  </a:lnTo>
                  <a:lnTo>
                    <a:pt x="1370" y="108"/>
                  </a:lnTo>
                  <a:lnTo>
                    <a:pt x="1378" y="119"/>
                  </a:lnTo>
                  <a:lnTo>
                    <a:pt x="1368" y="123"/>
                  </a:lnTo>
                  <a:lnTo>
                    <a:pt x="1370" y="128"/>
                  </a:lnTo>
                  <a:lnTo>
                    <a:pt x="1365" y="136"/>
                  </a:lnTo>
                  <a:lnTo>
                    <a:pt x="1359" y="136"/>
                  </a:lnTo>
                  <a:lnTo>
                    <a:pt x="1365" y="146"/>
                  </a:lnTo>
                  <a:lnTo>
                    <a:pt x="1361" y="155"/>
                  </a:lnTo>
                  <a:lnTo>
                    <a:pt x="1361" y="146"/>
                  </a:lnTo>
                  <a:lnTo>
                    <a:pt x="1351" y="138"/>
                  </a:lnTo>
                  <a:lnTo>
                    <a:pt x="1346" y="152"/>
                  </a:lnTo>
                  <a:lnTo>
                    <a:pt x="1328" y="165"/>
                  </a:lnTo>
                  <a:lnTo>
                    <a:pt x="1325" y="155"/>
                  </a:lnTo>
                  <a:lnTo>
                    <a:pt x="1322" y="157"/>
                  </a:lnTo>
                  <a:lnTo>
                    <a:pt x="1325" y="148"/>
                  </a:lnTo>
                  <a:lnTo>
                    <a:pt x="1315" y="165"/>
                  </a:lnTo>
                  <a:lnTo>
                    <a:pt x="1301" y="167"/>
                  </a:lnTo>
                  <a:lnTo>
                    <a:pt x="1315" y="165"/>
                  </a:lnTo>
                  <a:lnTo>
                    <a:pt x="1318" y="155"/>
                  </a:lnTo>
                  <a:lnTo>
                    <a:pt x="1310" y="138"/>
                  </a:lnTo>
                  <a:lnTo>
                    <a:pt x="1275" y="146"/>
                  </a:lnTo>
                  <a:lnTo>
                    <a:pt x="1283" y="140"/>
                  </a:lnTo>
                  <a:lnTo>
                    <a:pt x="1279" y="136"/>
                  </a:lnTo>
                  <a:lnTo>
                    <a:pt x="1289" y="138"/>
                  </a:lnTo>
                  <a:lnTo>
                    <a:pt x="1296" y="136"/>
                  </a:lnTo>
                  <a:lnTo>
                    <a:pt x="1291" y="128"/>
                  </a:lnTo>
                  <a:lnTo>
                    <a:pt x="1296" y="123"/>
                  </a:lnTo>
                  <a:lnTo>
                    <a:pt x="1289" y="123"/>
                  </a:lnTo>
                  <a:lnTo>
                    <a:pt x="1293" y="112"/>
                  </a:lnTo>
                  <a:lnTo>
                    <a:pt x="1289" y="102"/>
                  </a:lnTo>
                  <a:lnTo>
                    <a:pt x="1255" y="97"/>
                  </a:lnTo>
                  <a:lnTo>
                    <a:pt x="1293" y="95"/>
                  </a:lnTo>
                  <a:lnTo>
                    <a:pt x="1286" y="78"/>
                  </a:lnTo>
                  <a:lnTo>
                    <a:pt x="1293" y="64"/>
                  </a:lnTo>
                  <a:lnTo>
                    <a:pt x="1289" y="57"/>
                  </a:lnTo>
                  <a:lnTo>
                    <a:pt x="1279" y="66"/>
                  </a:lnTo>
                  <a:lnTo>
                    <a:pt x="1275" y="57"/>
                  </a:lnTo>
                  <a:lnTo>
                    <a:pt x="1248" y="55"/>
                  </a:lnTo>
                  <a:lnTo>
                    <a:pt x="1243" y="45"/>
                  </a:lnTo>
                  <a:lnTo>
                    <a:pt x="1250" y="38"/>
                  </a:lnTo>
                  <a:lnTo>
                    <a:pt x="1236" y="40"/>
                  </a:lnTo>
                  <a:lnTo>
                    <a:pt x="1239" y="36"/>
                  </a:lnTo>
                  <a:lnTo>
                    <a:pt x="1236" y="26"/>
                  </a:lnTo>
                  <a:lnTo>
                    <a:pt x="1223" y="31"/>
                  </a:lnTo>
                  <a:lnTo>
                    <a:pt x="1229" y="16"/>
                  </a:lnTo>
                  <a:lnTo>
                    <a:pt x="1202" y="2"/>
                  </a:lnTo>
                  <a:lnTo>
                    <a:pt x="1179" y="16"/>
                  </a:lnTo>
                  <a:lnTo>
                    <a:pt x="1130" y="0"/>
                  </a:lnTo>
                  <a:lnTo>
                    <a:pt x="1116" y="13"/>
                  </a:lnTo>
                  <a:lnTo>
                    <a:pt x="1119" y="31"/>
                  </a:lnTo>
                  <a:lnTo>
                    <a:pt x="1130" y="34"/>
                  </a:lnTo>
                  <a:lnTo>
                    <a:pt x="1116" y="68"/>
                  </a:lnTo>
                  <a:lnTo>
                    <a:pt x="1130" y="71"/>
                  </a:lnTo>
                  <a:lnTo>
                    <a:pt x="1123" y="73"/>
                  </a:lnTo>
                  <a:lnTo>
                    <a:pt x="1126" y="81"/>
                  </a:lnTo>
                  <a:lnTo>
                    <a:pt x="1130" y="93"/>
                  </a:lnTo>
                  <a:lnTo>
                    <a:pt x="1126" y="100"/>
                  </a:lnTo>
                  <a:lnTo>
                    <a:pt x="1135" y="100"/>
                  </a:lnTo>
                  <a:lnTo>
                    <a:pt x="1130" y="110"/>
                  </a:lnTo>
                  <a:lnTo>
                    <a:pt x="1138" y="112"/>
                  </a:lnTo>
                  <a:lnTo>
                    <a:pt x="1126" y="112"/>
                  </a:lnTo>
                  <a:lnTo>
                    <a:pt x="1126" y="125"/>
                  </a:lnTo>
                  <a:lnTo>
                    <a:pt x="1103" y="131"/>
                  </a:lnTo>
                  <a:lnTo>
                    <a:pt x="1103" y="140"/>
                  </a:lnTo>
                  <a:lnTo>
                    <a:pt x="1130" y="160"/>
                  </a:lnTo>
                  <a:lnTo>
                    <a:pt x="1142" y="205"/>
                  </a:lnTo>
                  <a:lnTo>
                    <a:pt x="1145" y="226"/>
                  </a:lnTo>
                  <a:lnTo>
                    <a:pt x="1152" y="217"/>
                  </a:lnTo>
                  <a:lnTo>
                    <a:pt x="1158" y="229"/>
                  </a:lnTo>
                  <a:lnTo>
                    <a:pt x="1145" y="231"/>
                  </a:lnTo>
                  <a:lnTo>
                    <a:pt x="1128" y="260"/>
                  </a:lnTo>
                  <a:lnTo>
                    <a:pt x="1087" y="283"/>
                  </a:lnTo>
                  <a:lnTo>
                    <a:pt x="1101" y="302"/>
                  </a:lnTo>
                  <a:lnTo>
                    <a:pt x="1106" y="346"/>
                  </a:lnTo>
                  <a:lnTo>
                    <a:pt x="1113" y="353"/>
                  </a:lnTo>
                  <a:lnTo>
                    <a:pt x="1123" y="355"/>
                  </a:lnTo>
                  <a:lnTo>
                    <a:pt x="1111" y="355"/>
                  </a:lnTo>
                  <a:lnTo>
                    <a:pt x="1099" y="366"/>
                  </a:lnTo>
                  <a:lnTo>
                    <a:pt x="1106" y="375"/>
                  </a:lnTo>
                  <a:lnTo>
                    <a:pt x="1101" y="382"/>
                  </a:lnTo>
                  <a:lnTo>
                    <a:pt x="1092" y="375"/>
                  </a:lnTo>
                  <a:lnTo>
                    <a:pt x="1090" y="378"/>
                  </a:lnTo>
                  <a:lnTo>
                    <a:pt x="1085" y="380"/>
                  </a:lnTo>
                  <a:lnTo>
                    <a:pt x="1087" y="389"/>
                  </a:lnTo>
                  <a:lnTo>
                    <a:pt x="1072" y="382"/>
                  </a:lnTo>
                  <a:lnTo>
                    <a:pt x="1056" y="391"/>
                  </a:lnTo>
                  <a:lnTo>
                    <a:pt x="1069" y="378"/>
                  </a:lnTo>
                  <a:lnTo>
                    <a:pt x="1066" y="369"/>
                  </a:lnTo>
                  <a:lnTo>
                    <a:pt x="1056" y="360"/>
                  </a:lnTo>
                  <a:lnTo>
                    <a:pt x="1037" y="360"/>
                  </a:lnTo>
                  <a:lnTo>
                    <a:pt x="1051" y="351"/>
                  </a:lnTo>
                  <a:lnTo>
                    <a:pt x="1035" y="332"/>
                  </a:lnTo>
                  <a:lnTo>
                    <a:pt x="1035" y="323"/>
                  </a:lnTo>
                  <a:lnTo>
                    <a:pt x="1032" y="296"/>
                  </a:lnTo>
                  <a:lnTo>
                    <a:pt x="1035" y="266"/>
                  </a:lnTo>
                  <a:lnTo>
                    <a:pt x="975" y="260"/>
                  </a:lnTo>
                  <a:lnTo>
                    <a:pt x="965" y="274"/>
                  </a:lnTo>
                  <a:lnTo>
                    <a:pt x="972" y="257"/>
                  </a:lnTo>
                  <a:lnTo>
                    <a:pt x="960" y="248"/>
                  </a:lnTo>
                  <a:lnTo>
                    <a:pt x="929" y="239"/>
                  </a:lnTo>
                  <a:lnTo>
                    <a:pt x="915" y="222"/>
                  </a:lnTo>
                  <a:lnTo>
                    <a:pt x="895" y="212"/>
                  </a:lnTo>
                  <a:lnTo>
                    <a:pt x="857" y="193"/>
                  </a:lnTo>
                  <a:lnTo>
                    <a:pt x="821" y="207"/>
                  </a:lnTo>
                  <a:lnTo>
                    <a:pt x="831" y="197"/>
                  </a:lnTo>
                  <a:lnTo>
                    <a:pt x="831" y="186"/>
                  </a:lnTo>
                  <a:lnTo>
                    <a:pt x="814" y="146"/>
                  </a:lnTo>
                  <a:lnTo>
                    <a:pt x="795" y="142"/>
                  </a:lnTo>
                  <a:lnTo>
                    <a:pt x="792" y="152"/>
                  </a:lnTo>
                  <a:lnTo>
                    <a:pt x="790" y="14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" name=""/>
            <p:cNvSpPr/>
            <p:nvPr/>
          </p:nvSpPr>
          <p:spPr>
            <a:xfrm>
              <a:off x="1330560" y="2759400"/>
              <a:ext cx="2046600" cy="1173600"/>
            </a:xfrm>
            <a:custGeom>
              <a:avLst/>
              <a:gdLst/>
              <a:ahLst/>
              <a:rect l="l" t="t" r="r" b="b"/>
              <a:pathLst>
                <a:path w="1042" h="506">
                  <a:moveTo>
                    <a:pt x="724" y="72"/>
                  </a:moveTo>
                  <a:lnTo>
                    <a:pt x="716" y="68"/>
                  </a:lnTo>
                  <a:lnTo>
                    <a:pt x="714" y="64"/>
                  </a:lnTo>
                  <a:lnTo>
                    <a:pt x="693" y="66"/>
                  </a:lnTo>
                  <a:lnTo>
                    <a:pt x="685" y="72"/>
                  </a:lnTo>
                  <a:lnTo>
                    <a:pt x="674" y="72"/>
                  </a:lnTo>
                  <a:lnTo>
                    <a:pt x="662" y="61"/>
                  </a:lnTo>
                  <a:lnTo>
                    <a:pt x="653" y="64"/>
                  </a:lnTo>
                  <a:lnTo>
                    <a:pt x="653" y="61"/>
                  </a:lnTo>
                  <a:lnTo>
                    <a:pt x="663" y="47"/>
                  </a:lnTo>
                  <a:lnTo>
                    <a:pt x="620" y="68"/>
                  </a:lnTo>
                  <a:lnTo>
                    <a:pt x="609" y="68"/>
                  </a:lnTo>
                  <a:lnTo>
                    <a:pt x="609" y="61"/>
                  </a:lnTo>
                  <a:lnTo>
                    <a:pt x="587" y="68"/>
                  </a:lnTo>
                  <a:lnTo>
                    <a:pt x="603" y="53"/>
                  </a:lnTo>
                  <a:lnTo>
                    <a:pt x="629" y="36"/>
                  </a:lnTo>
                  <a:lnTo>
                    <a:pt x="609" y="32"/>
                  </a:lnTo>
                  <a:lnTo>
                    <a:pt x="601" y="34"/>
                  </a:lnTo>
                  <a:lnTo>
                    <a:pt x="575" y="19"/>
                  </a:lnTo>
                  <a:lnTo>
                    <a:pt x="542" y="17"/>
                  </a:lnTo>
                  <a:lnTo>
                    <a:pt x="533" y="0"/>
                  </a:lnTo>
                  <a:lnTo>
                    <a:pt x="531" y="12"/>
                  </a:lnTo>
                  <a:lnTo>
                    <a:pt x="33" y="10"/>
                  </a:lnTo>
                  <a:lnTo>
                    <a:pt x="42" y="17"/>
                  </a:lnTo>
                  <a:lnTo>
                    <a:pt x="37" y="21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33" y="49"/>
                  </a:lnTo>
                  <a:lnTo>
                    <a:pt x="28" y="45"/>
                  </a:lnTo>
                  <a:lnTo>
                    <a:pt x="35" y="36"/>
                  </a:lnTo>
                  <a:lnTo>
                    <a:pt x="35" y="32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11" y="63"/>
                  </a:lnTo>
                  <a:lnTo>
                    <a:pt x="16" y="64"/>
                  </a:lnTo>
                  <a:lnTo>
                    <a:pt x="16" y="70"/>
                  </a:lnTo>
                  <a:lnTo>
                    <a:pt x="11" y="66"/>
                  </a:lnTo>
                  <a:lnTo>
                    <a:pt x="11" y="72"/>
                  </a:lnTo>
                  <a:lnTo>
                    <a:pt x="26" y="77"/>
                  </a:lnTo>
                  <a:lnTo>
                    <a:pt x="14" y="81"/>
                  </a:lnTo>
                  <a:lnTo>
                    <a:pt x="9" y="141"/>
                  </a:lnTo>
                  <a:lnTo>
                    <a:pt x="5" y="153"/>
                  </a:lnTo>
                  <a:lnTo>
                    <a:pt x="9" y="176"/>
                  </a:lnTo>
                  <a:lnTo>
                    <a:pt x="11" y="186"/>
                  </a:lnTo>
                  <a:lnTo>
                    <a:pt x="7" y="209"/>
                  </a:lnTo>
                  <a:lnTo>
                    <a:pt x="16" y="223"/>
                  </a:lnTo>
                  <a:lnTo>
                    <a:pt x="20" y="241"/>
                  </a:lnTo>
                  <a:lnTo>
                    <a:pt x="33" y="256"/>
                  </a:lnTo>
                  <a:lnTo>
                    <a:pt x="37" y="260"/>
                  </a:lnTo>
                  <a:lnTo>
                    <a:pt x="39" y="255"/>
                  </a:lnTo>
                  <a:lnTo>
                    <a:pt x="48" y="256"/>
                  </a:lnTo>
                  <a:lnTo>
                    <a:pt x="42" y="260"/>
                  </a:lnTo>
                  <a:lnTo>
                    <a:pt x="46" y="268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44" y="276"/>
                  </a:lnTo>
                  <a:lnTo>
                    <a:pt x="52" y="282"/>
                  </a:lnTo>
                  <a:lnTo>
                    <a:pt x="52" y="292"/>
                  </a:lnTo>
                  <a:lnTo>
                    <a:pt x="74" y="317"/>
                  </a:lnTo>
                  <a:lnTo>
                    <a:pt x="77" y="327"/>
                  </a:lnTo>
                  <a:lnTo>
                    <a:pt x="110" y="339"/>
                  </a:lnTo>
                  <a:lnTo>
                    <a:pt x="115" y="345"/>
                  </a:lnTo>
                  <a:lnTo>
                    <a:pt x="122" y="347"/>
                  </a:lnTo>
                  <a:lnTo>
                    <a:pt x="132" y="356"/>
                  </a:lnTo>
                  <a:lnTo>
                    <a:pt x="136" y="368"/>
                  </a:lnTo>
                  <a:lnTo>
                    <a:pt x="178" y="364"/>
                  </a:lnTo>
                  <a:lnTo>
                    <a:pt x="244" y="392"/>
                  </a:lnTo>
                  <a:lnTo>
                    <a:pt x="294" y="390"/>
                  </a:lnTo>
                  <a:lnTo>
                    <a:pt x="294" y="382"/>
                  </a:lnTo>
                  <a:lnTo>
                    <a:pt x="329" y="382"/>
                  </a:lnTo>
                  <a:lnTo>
                    <a:pt x="355" y="403"/>
                  </a:lnTo>
                  <a:lnTo>
                    <a:pt x="359" y="415"/>
                  </a:lnTo>
                  <a:lnTo>
                    <a:pt x="366" y="423"/>
                  </a:lnTo>
                  <a:lnTo>
                    <a:pt x="385" y="435"/>
                  </a:lnTo>
                  <a:lnTo>
                    <a:pt x="396" y="421"/>
                  </a:lnTo>
                  <a:lnTo>
                    <a:pt x="418" y="419"/>
                  </a:lnTo>
                  <a:lnTo>
                    <a:pt x="432" y="433"/>
                  </a:lnTo>
                  <a:lnTo>
                    <a:pt x="437" y="447"/>
                  </a:lnTo>
                  <a:lnTo>
                    <a:pt x="451" y="460"/>
                  </a:lnTo>
                  <a:lnTo>
                    <a:pt x="463" y="482"/>
                  </a:lnTo>
                  <a:lnTo>
                    <a:pt x="500" y="494"/>
                  </a:lnTo>
                  <a:lnTo>
                    <a:pt x="493" y="477"/>
                  </a:lnTo>
                  <a:lnTo>
                    <a:pt x="493" y="470"/>
                  </a:lnTo>
                  <a:lnTo>
                    <a:pt x="491" y="468"/>
                  </a:lnTo>
                  <a:lnTo>
                    <a:pt x="495" y="466"/>
                  </a:lnTo>
                  <a:lnTo>
                    <a:pt x="493" y="456"/>
                  </a:lnTo>
                  <a:lnTo>
                    <a:pt x="510" y="447"/>
                  </a:lnTo>
                  <a:lnTo>
                    <a:pt x="508" y="441"/>
                  </a:lnTo>
                  <a:lnTo>
                    <a:pt x="523" y="441"/>
                  </a:lnTo>
                  <a:lnTo>
                    <a:pt x="531" y="437"/>
                  </a:lnTo>
                  <a:lnTo>
                    <a:pt x="536" y="421"/>
                  </a:lnTo>
                  <a:lnTo>
                    <a:pt x="542" y="423"/>
                  </a:lnTo>
                  <a:lnTo>
                    <a:pt x="538" y="426"/>
                  </a:lnTo>
                  <a:lnTo>
                    <a:pt x="554" y="421"/>
                  </a:lnTo>
                  <a:lnTo>
                    <a:pt x="583" y="423"/>
                  </a:lnTo>
                  <a:lnTo>
                    <a:pt x="590" y="421"/>
                  </a:lnTo>
                  <a:lnTo>
                    <a:pt x="609" y="431"/>
                  </a:lnTo>
                  <a:lnTo>
                    <a:pt x="620" y="431"/>
                  </a:lnTo>
                  <a:lnTo>
                    <a:pt x="625" y="426"/>
                  </a:lnTo>
                  <a:lnTo>
                    <a:pt x="636" y="435"/>
                  </a:lnTo>
                  <a:lnTo>
                    <a:pt x="639" y="433"/>
                  </a:lnTo>
                  <a:lnTo>
                    <a:pt x="631" y="423"/>
                  </a:lnTo>
                  <a:lnTo>
                    <a:pt x="637" y="413"/>
                  </a:lnTo>
                  <a:lnTo>
                    <a:pt x="620" y="415"/>
                  </a:lnTo>
                  <a:lnTo>
                    <a:pt x="618" y="409"/>
                  </a:lnTo>
                  <a:lnTo>
                    <a:pt x="657" y="409"/>
                  </a:lnTo>
                  <a:lnTo>
                    <a:pt x="662" y="398"/>
                  </a:lnTo>
                  <a:lnTo>
                    <a:pt x="662" y="411"/>
                  </a:lnTo>
                  <a:lnTo>
                    <a:pt x="679" y="405"/>
                  </a:lnTo>
                  <a:lnTo>
                    <a:pt x="679" y="407"/>
                  </a:lnTo>
                  <a:lnTo>
                    <a:pt x="691" y="405"/>
                  </a:lnTo>
                  <a:lnTo>
                    <a:pt x="711" y="421"/>
                  </a:lnTo>
                  <a:lnTo>
                    <a:pt x="733" y="413"/>
                  </a:lnTo>
                  <a:lnTo>
                    <a:pt x="754" y="431"/>
                  </a:lnTo>
                  <a:lnTo>
                    <a:pt x="756" y="456"/>
                  </a:lnTo>
                  <a:lnTo>
                    <a:pt x="761" y="456"/>
                  </a:lnTo>
                  <a:lnTo>
                    <a:pt x="759" y="464"/>
                  </a:lnTo>
                  <a:lnTo>
                    <a:pt x="765" y="473"/>
                  </a:lnTo>
                  <a:lnTo>
                    <a:pt x="768" y="472"/>
                  </a:lnTo>
                  <a:lnTo>
                    <a:pt x="773" y="490"/>
                  </a:lnTo>
                  <a:lnTo>
                    <a:pt x="780" y="494"/>
                  </a:lnTo>
                  <a:lnTo>
                    <a:pt x="784" y="505"/>
                  </a:lnTo>
                  <a:lnTo>
                    <a:pt x="799" y="501"/>
                  </a:lnTo>
                  <a:lnTo>
                    <a:pt x="801" y="488"/>
                  </a:lnTo>
                  <a:lnTo>
                    <a:pt x="804" y="472"/>
                  </a:lnTo>
                  <a:lnTo>
                    <a:pt x="778" y="405"/>
                  </a:lnTo>
                  <a:lnTo>
                    <a:pt x="789" y="376"/>
                  </a:lnTo>
                  <a:lnTo>
                    <a:pt x="796" y="372"/>
                  </a:lnTo>
                  <a:lnTo>
                    <a:pt x="793" y="368"/>
                  </a:lnTo>
                  <a:lnTo>
                    <a:pt x="804" y="368"/>
                  </a:lnTo>
                  <a:lnTo>
                    <a:pt x="822" y="356"/>
                  </a:lnTo>
                  <a:lnTo>
                    <a:pt x="825" y="347"/>
                  </a:lnTo>
                  <a:lnTo>
                    <a:pt x="847" y="339"/>
                  </a:lnTo>
                  <a:lnTo>
                    <a:pt x="853" y="329"/>
                  </a:lnTo>
                  <a:lnTo>
                    <a:pt x="871" y="323"/>
                  </a:lnTo>
                  <a:lnTo>
                    <a:pt x="871" y="319"/>
                  </a:lnTo>
                  <a:lnTo>
                    <a:pt x="867" y="319"/>
                  </a:lnTo>
                  <a:lnTo>
                    <a:pt x="871" y="313"/>
                  </a:lnTo>
                  <a:lnTo>
                    <a:pt x="864" y="311"/>
                  </a:lnTo>
                  <a:lnTo>
                    <a:pt x="871" y="309"/>
                  </a:lnTo>
                  <a:lnTo>
                    <a:pt x="877" y="313"/>
                  </a:lnTo>
                  <a:lnTo>
                    <a:pt x="883" y="307"/>
                  </a:lnTo>
                  <a:lnTo>
                    <a:pt x="881" y="302"/>
                  </a:lnTo>
                  <a:lnTo>
                    <a:pt x="879" y="305"/>
                  </a:lnTo>
                  <a:lnTo>
                    <a:pt x="877" y="302"/>
                  </a:lnTo>
                  <a:lnTo>
                    <a:pt x="867" y="302"/>
                  </a:lnTo>
                  <a:lnTo>
                    <a:pt x="869" y="294"/>
                  </a:lnTo>
                  <a:lnTo>
                    <a:pt x="871" y="298"/>
                  </a:lnTo>
                  <a:lnTo>
                    <a:pt x="877" y="296"/>
                  </a:lnTo>
                  <a:lnTo>
                    <a:pt x="883" y="298"/>
                  </a:lnTo>
                  <a:lnTo>
                    <a:pt x="879" y="281"/>
                  </a:lnTo>
                  <a:lnTo>
                    <a:pt x="871" y="281"/>
                  </a:lnTo>
                  <a:lnTo>
                    <a:pt x="876" y="279"/>
                  </a:lnTo>
                  <a:lnTo>
                    <a:pt x="871" y="266"/>
                  </a:lnTo>
                  <a:lnTo>
                    <a:pt x="876" y="262"/>
                  </a:lnTo>
                  <a:lnTo>
                    <a:pt x="855" y="249"/>
                  </a:lnTo>
                  <a:lnTo>
                    <a:pt x="855" y="247"/>
                  </a:lnTo>
                  <a:lnTo>
                    <a:pt x="873" y="256"/>
                  </a:lnTo>
                  <a:lnTo>
                    <a:pt x="869" y="249"/>
                  </a:lnTo>
                  <a:lnTo>
                    <a:pt x="869" y="233"/>
                  </a:lnTo>
                  <a:lnTo>
                    <a:pt x="881" y="225"/>
                  </a:lnTo>
                  <a:lnTo>
                    <a:pt x="876" y="239"/>
                  </a:lnTo>
                  <a:lnTo>
                    <a:pt x="877" y="241"/>
                  </a:lnTo>
                  <a:lnTo>
                    <a:pt x="876" y="249"/>
                  </a:lnTo>
                  <a:lnTo>
                    <a:pt x="886" y="258"/>
                  </a:lnTo>
                  <a:lnTo>
                    <a:pt x="879" y="268"/>
                  </a:lnTo>
                  <a:lnTo>
                    <a:pt x="881" y="276"/>
                  </a:lnTo>
                  <a:lnTo>
                    <a:pt x="897" y="247"/>
                  </a:lnTo>
                  <a:lnTo>
                    <a:pt x="888" y="225"/>
                  </a:lnTo>
                  <a:lnTo>
                    <a:pt x="899" y="233"/>
                  </a:lnTo>
                  <a:lnTo>
                    <a:pt x="899" y="239"/>
                  </a:lnTo>
                  <a:lnTo>
                    <a:pt x="912" y="223"/>
                  </a:lnTo>
                  <a:lnTo>
                    <a:pt x="916" y="213"/>
                  </a:lnTo>
                  <a:lnTo>
                    <a:pt x="912" y="206"/>
                  </a:lnTo>
                  <a:lnTo>
                    <a:pt x="912" y="202"/>
                  </a:lnTo>
                  <a:lnTo>
                    <a:pt x="933" y="190"/>
                  </a:lnTo>
                  <a:lnTo>
                    <a:pt x="959" y="186"/>
                  </a:lnTo>
                  <a:lnTo>
                    <a:pt x="966" y="181"/>
                  </a:lnTo>
                  <a:lnTo>
                    <a:pt x="968" y="183"/>
                  </a:lnTo>
                  <a:lnTo>
                    <a:pt x="989" y="181"/>
                  </a:lnTo>
                  <a:lnTo>
                    <a:pt x="989" y="174"/>
                  </a:lnTo>
                  <a:lnTo>
                    <a:pt x="987" y="181"/>
                  </a:lnTo>
                  <a:lnTo>
                    <a:pt x="981" y="181"/>
                  </a:lnTo>
                  <a:lnTo>
                    <a:pt x="970" y="166"/>
                  </a:lnTo>
                  <a:lnTo>
                    <a:pt x="982" y="136"/>
                  </a:lnTo>
                  <a:lnTo>
                    <a:pt x="1003" y="128"/>
                  </a:lnTo>
                  <a:lnTo>
                    <a:pt x="1008" y="115"/>
                  </a:lnTo>
                  <a:lnTo>
                    <a:pt x="1017" y="123"/>
                  </a:lnTo>
                  <a:lnTo>
                    <a:pt x="1039" y="113"/>
                  </a:lnTo>
                  <a:lnTo>
                    <a:pt x="1041" y="110"/>
                  </a:lnTo>
                  <a:lnTo>
                    <a:pt x="1039" y="108"/>
                  </a:lnTo>
                  <a:lnTo>
                    <a:pt x="1041" y="102"/>
                  </a:lnTo>
                  <a:lnTo>
                    <a:pt x="1033" y="100"/>
                  </a:lnTo>
                  <a:lnTo>
                    <a:pt x="1033" y="92"/>
                  </a:lnTo>
                  <a:lnTo>
                    <a:pt x="1026" y="90"/>
                  </a:lnTo>
                  <a:lnTo>
                    <a:pt x="1026" y="59"/>
                  </a:lnTo>
                  <a:lnTo>
                    <a:pt x="1017" y="49"/>
                  </a:lnTo>
                  <a:lnTo>
                    <a:pt x="1007" y="55"/>
                  </a:lnTo>
                  <a:lnTo>
                    <a:pt x="998" y="49"/>
                  </a:lnTo>
                  <a:lnTo>
                    <a:pt x="987" y="63"/>
                  </a:lnTo>
                  <a:lnTo>
                    <a:pt x="977" y="98"/>
                  </a:lnTo>
                  <a:lnTo>
                    <a:pt x="961" y="100"/>
                  </a:lnTo>
                  <a:lnTo>
                    <a:pt x="959" y="106"/>
                  </a:lnTo>
                  <a:lnTo>
                    <a:pt x="897" y="106"/>
                  </a:lnTo>
                  <a:lnTo>
                    <a:pt x="883" y="115"/>
                  </a:lnTo>
                  <a:lnTo>
                    <a:pt x="873" y="128"/>
                  </a:lnTo>
                  <a:lnTo>
                    <a:pt x="877" y="128"/>
                  </a:lnTo>
                  <a:lnTo>
                    <a:pt x="876" y="132"/>
                  </a:lnTo>
                  <a:lnTo>
                    <a:pt x="876" y="139"/>
                  </a:lnTo>
                  <a:lnTo>
                    <a:pt x="862" y="143"/>
                  </a:lnTo>
                  <a:lnTo>
                    <a:pt x="841" y="141"/>
                  </a:lnTo>
                  <a:lnTo>
                    <a:pt x="823" y="147"/>
                  </a:lnTo>
                  <a:lnTo>
                    <a:pt x="825" y="155"/>
                  </a:lnTo>
                  <a:lnTo>
                    <a:pt x="808" y="168"/>
                  </a:lnTo>
                  <a:lnTo>
                    <a:pt x="773" y="183"/>
                  </a:lnTo>
                  <a:lnTo>
                    <a:pt x="752" y="183"/>
                  </a:lnTo>
                  <a:lnTo>
                    <a:pt x="743" y="181"/>
                  </a:lnTo>
                  <a:lnTo>
                    <a:pt x="750" y="172"/>
                  </a:lnTo>
                  <a:lnTo>
                    <a:pt x="754" y="164"/>
                  </a:lnTo>
                  <a:lnTo>
                    <a:pt x="756" y="159"/>
                  </a:lnTo>
                  <a:lnTo>
                    <a:pt x="759" y="159"/>
                  </a:lnTo>
                  <a:lnTo>
                    <a:pt x="761" y="149"/>
                  </a:lnTo>
                  <a:lnTo>
                    <a:pt x="754" y="128"/>
                  </a:lnTo>
                  <a:lnTo>
                    <a:pt x="745" y="130"/>
                  </a:lnTo>
                  <a:lnTo>
                    <a:pt x="739" y="136"/>
                  </a:lnTo>
                  <a:lnTo>
                    <a:pt x="735" y="136"/>
                  </a:lnTo>
                  <a:lnTo>
                    <a:pt x="745" y="119"/>
                  </a:lnTo>
                  <a:lnTo>
                    <a:pt x="743" y="100"/>
                  </a:lnTo>
                  <a:lnTo>
                    <a:pt x="726" y="90"/>
                  </a:lnTo>
                  <a:lnTo>
                    <a:pt x="716" y="90"/>
                  </a:lnTo>
                  <a:lnTo>
                    <a:pt x="716" y="98"/>
                  </a:lnTo>
                  <a:lnTo>
                    <a:pt x="707" y="100"/>
                  </a:lnTo>
                  <a:lnTo>
                    <a:pt x="707" y="108"/>
                  </a:lnTo>
                  <a:lnTo>
                    <a:pt x="705" y="110"/>
                  </a:lnTo>
                  <a:lnTo>
                    <a:pt x="702" y="104"/>
                  </a:lnTo>
                  <a:lnTo>
                    <a:pt x="693" y="113"/>
                  </a:lnTo>
                  <a:lnTo>
                    <a:pt x="688" y="137"/>
                  </a:lnTo>
                  <a:lnTo>
                    <a:pt x="693" y="149"/>
                  </a:lnTo>
                  <a:lnTo>
                    <a:pt x="693" y="159"/>
                  </a:lnTo>
                  <a:lnTo>
                    <a:pt x="685" y="174"/>
                  </a:lnTo>
                  <a:lnTo>
                    <a:pt x="676" y="183"/>
                  </a:lnTo>
                  <a:lnTo>
                    <a:pt x="670" y="176"/>
                  </a:lnTo>
                  <a:lnTo>
                    <a:pt x="663" y="166"/>
                  </a:lnTo>
                  <a:lnTo>
                    <a:pt x="663" y="147"/>
                  </a:lnTo>
                  <a:lnTo>
                    <a:pt x="670" y="115"/>
                  </a:lnTo>
                  <a:lnTo>
                    <a:pt x="679" y="102"/>
                  </a:lnTo>
                  <a:lnTo>
                    <a:pt x="676" y="100"/>
                  </a:lnTo>
                  <a:lnTo>
                    <a:pt x="672" y="110"/>
                  </a:lnTo>
                  <a:lnTo>
                    <a:pt x="662" y="115"/>
                  </a:lnTo>
                  <a:lnTo>
                    <a:pt x="663" y="110"/>
                  </a:lnTo>
                  <a:lnTo>
                    <a:pt x="676" y="92"/>
                  </a:lnTo>
                  <a:lnTo>
                    <a:pt x="685" y="87"/>
                  </a:lnTo>
                  <a:lnTo>
                    <a:pt x="685" y="90"/>
                  </a:lnTo>
                  <a:lnTo>
                    <a:pt x="711" y="81"/>
                  </a:lnTo>
                  <a:lnTo>
                    <a:pt x="719" y="87"/>
                  </a:lnTo>
                  <a:lnTo>
                    <a:pt x="721" y="83"/>
                  </a:lnTo>
                  <a:lnTo>
                    <a:pt x="735" y="83"/>
                  </a:lnTo>
                  <a:lnTo>
                    <a:pt x="728" y="72"/>
                  </a:lnTo>
                  <a:lnTo>
                    <a:pt x="724" y="72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1596960" y="3604320"/>
              <a:ext cx="1078920" cy="754920"/>
            </a:xfrm>
            <a:custGeom>
              <a:avLst/>
              <a:gdLst/>
              <a:ahLst/>
              <a:rect l="l" t="t" r="r" b="b"/>
              <a:pathLst>
                <a:path w="548" h="325">
                  <a:moveTo>
                    <a:pt x="364" y="130"/>
                  </a:moveTo>
                  <a:lnTo>
                    <a:pt x="326" y="118"/>
                  </a:lnTo>
                  <a:lnTo>
                    <a:pt x="315" y="96"/>
                  </a:lnTo>
                  <a:lnTo>
                    <a:pt x="301" y="83"/>
                  </a:lnTo>
                  <a:lnTo>
                    <a:pt x="296" y="68"/>
                  </a:lnTo>
                  <a:lnTo>
                    <a:pt x="281" y="55"/>
                  </a:lnTo>
                  <a:lnTo>
                    <a:pt x="260" y="57"/>
                  </a:lnTo>
                  <a:lnTo>
                    <a:pt x="249" y="71"/>
                  </a:lnTo>
                  <a:lnTo>
                    <a:pt x="230" y="59"/>
                  </a:lnTo>
                  <a:lnTo>
                    <a:pt x="223" y="51"/>
                  </a:lnTo>
                  <a:lnTo>
                    <a:pt x="218" y="39"/>
                  </a:lnTo>
                  <a:lnTo>
                    <a:pt x="192" y="17"/>
                  </a:lnTo>
                  <a:lnTo>
                    <a:pt x="158" y="17"/>
                  </a:lnTo>
                  <a:lnTo>
                    <a:pt x="158" y="26"/>
                  </a:lnTo>
                  <a:lnTo>
                    <a:pt x="108" y="28"/>
                  </a:lnTo>
                  <a:lnTo>
                    <a:pt x="42" y="0"/>
                  </a:lnTo>
                  <a:lnTo>
                    <a:pt x="0" y="4"/>
                  </a:lnTo>
                  <a:lnTo>
                    <a:pt x="11" y="17"/>
                  </a:lnTo>
                  <a:lnTo>
                    <a:pt x="21" y="45"/>
                  </a:lnTo>
                  <a:lnTo>
                    <a:pt x="24" y="45"/>
                  </a:lnTo>
                  <a:lnTo>
                    <a:pt x="26" y="57"/>
                  </a:lnTo>
                  <a:lnTo>
                    <a:pt x="39" y="62"/>
                  </a:lnTo>
                  <a:lnTo>
                    <a:pt x="56" y="81"/>
                  </a:lnTo>
                  <a:lnTo>
                    <a:pt x="54" y="94"/>
                  </a:lnTo>
                  <a:lnTo>
                    <a:pt x="39" y="92"/>
                  </a:lnTo>
                  <a:lnTo>
                    <a:pt x="39" y="96"/>
                  </a:lnTo>
                  <a:lnTo>
                    <a:pt x="65" y="111"/>
                  </a:lnTo>
                  <a:lnTo>
                    <a:pt x="70" y="113"/>
                  </a:lnTo>
                  <a:lnTo>
                    <a:pt x="74" y="108"/>
                  </a:lnTo>
                  <a:lnTo>
                    <a:pt x="75" y="115"/>
                  </a:lnTo>
                  <a:lnTo>
                    <a:pt x="87" y="124"/>
                  </a:lnTo>
                  <a:lnTo>
                    <a:pt x="91" y="132"/>
                  </a:lnTo>
                  <a:lnTo>
                    <a:pt x="89" y="149"/>
                  </a:lnTo>
                  <a:lnTo>
                    <a:pt x="98" y="149"/>
                  </a:lnTo>
                  <a:lnTo>
                    <a:pt x="122" y="169"/>
                  </a:lnTo>
                  <a:lnTo>
                    <a:pt x="129" y="182"/>
                  </a:lnTo>
                  <a:lnTo>
                    <a:pt x="138" y="179"/>
                  </a:lnTo>
                  <a:lnTo>
                    <a:pt x="138" y="171"/>
                  </a:lnTo>
                  <a:lnTo>
                    <a:pt x="126" y="157"/>
                  </a:lnTo>
                  <a:lnTo>
                    <a:pt x="122" y="158"/>
                  </a:lnTo>
                  <a:lnTo>
                    <a:pt x="119" y="157"/>
                  </a:lnTo>
                  <a:lnTo>
                    <a:pt x="101" y="113"/>
                  </a:lnTo>
                  <a:lnTo>
                    <a:pt x="98" y="111"/>
                  </a:lnTo>
                  <a:lnTo>
                    <a:pt x="98" y="118"/>
                  </a:lnTo>
                  <a:lnTo>
                    <a:pt x="98" y="115"/>
                  </a:lnTo>
                  <a:lnTo>
                    <a:pt x="72" y="75"/>
                  </a:lnTo>
                  <a:lnTo>
                    <a:pt x="68" y="75"/>
                  </a:lnTo>
                  <a:lnTo>
                    <a:pt x="63" y="66"/>
                  </a:lnTo>
                  <a:lnTo>
                    <a:pt x="52" y="57"/>
                  </a:lnTo>
                  <a:lnTo>
                    <a:pt x="47" y="49"/>
                  </a:lnTo>
                  <a:lnTo>
                    <a:pt x="39" y="13"/>
                  </a:lnTo>
                  <a:lnTo>
                    <a:pt x="54" y="24"/>
                  </a:lnTo>
                  <a:lnTo>
                    <a:pt x="61" y="24"/>
                  </a:lnTo>
                  <a:lnTo>
                    <a:pt x="72" y="32"/>
                  </a:lnTo>
                  <a:lnTo>
                    <a:pt x="80" y="53"/>
                  </a:lnTo>
                  <a:lnTo>
                    <a:pt x="98" y="79"/>
                  </a:lnTo>
                  <a:lnTo>
                    <a:pt x="108" y="90"/>
                  </a:lnTo>
                  <a:lnTo>
                    <a:pt x="119" y="92"/>
                  </a:lnTo>
                  <a:lnTo>
                    <a:pt x="122" y="102"/>
                  </a:lnTo>
                  <a:lnTo>
                    <a:pt x="145" y="120"/>
                  </a:lnTo>
                  <a:lnTo>
                    <a:pt x="141" y="130"/>
                  </a:lnTo>
                  <a:lnTo>
                    <a:pt x="143" y="134"/>
                  </a:lnTo>
                  <a:lnTo>
                    <a:pt x="150" y="132"/>
                  </a:lnTo>
                  <a:lnTo>
                    <a:pt x="150" y="137"/>
                  </a:lnTo>
                  <a:lnTo>
                    <a:pt x="160" y="141"/>
                  </a:lnTo>
                  <a:lnTo>
                    <a:pt x="167" y="145"/>
                  </a:lnTo>
                  <a:lnTo>
                    <a:pt x="169" y="153"/>
                  </a:lnTo>
                  <a:lnTo>
                    <a:pt x="186" y="165"/>
                  </a:lnTo>
                  <a:lnTo>
                    <a:pt x="195" y="179"/>
                  </a:lnTo>
                  <a:lnTo>
                    <a:pt x="207" y="188"/>
                  </a:lnTo>
                  <a:lnTo>
                    <a:pt x="218" y="212"/>
                  </a:lnTo>
                  <a:lnTo>
                    <a:pt x="212" y="220"/>
                  </a:lnTo>
                  <a:lnTo>
                    <a:pt x="216" y="224"/>
                  </a:lnTo>
                  <a:lnTo>
                    <a:pt x="209" y="226"/>
                  </a:lnTo>
                  <a:lnTo>
                    <a:pt x="212" y="237"/>
                  </a:lnTo>
                  <a:lnTo>
                    <a:pt x="223" y="245"/>
                  </a:lnTo>
                  <a:lnTo>
                    <a:pt x="240" y="253"/>
                  </a:lnTo>
                  <a:lnTo>
                    <a:pt x="249" y="261"/>
                  </a:lnTo>
                  <a:lnTo>
                    <a:pt x="277" y="267"/>
                  </a:lnTo>
                  <a:lnTo>
                    <a:pt x="292" y="280"/>
                  </a:lnTo>
                  <a:lnTo>
                    <a:pt x="333" y="292"/>
                  </a:lnTo>
                  <a:lnTo>
                    <a:pt x="350" y="300"/>
                  </a:lnTo>
                  <a:lnTo>
                    <a:pt x="378" y="308"/>
                  </a:lnTo>
                  <a:lnTo>
                    <a:pt x="400" y="298"/>
                  </a:lnTo>
                  <a:lnTo>
                    <a:pt x="406" y="298"/>
                  </a:lnTo>
                  <a:lnTo>
                    <a:pt x="425" y="304"/>
                  </a:lnTo>
                  <a:lnTo>
                    <a:pt x="447" y="324"/>
                  </a:lnTo>
                  <a:lnTo>
                    <a:pt x="451" y="316"/>
                  </a:lnTo>
                  <a:lnTo>
                    <a:pt x="463" y="300"/>
                  </a:lnTo>
                  <a:lnTo>
                    <a:pt x="479" y="298"/>
                  </a:lnTo>
                  <a:lnTo>
                    <a:pt x="475" y="288"/>
                  </a:lnTo>
                  <a:lnTo>
                    <a:pt x="460" y="277"/>
                  </a:lnTo>
                  <a:lnTo>
                    <a:pt x="473" y="278"/>
                  </a:lnTo>
                  <a:lnTo>
                    <a:pt x="473" y="269"/>
                  </a:lnTo>
                  <a:lnTo>
                    <a:pt x="503" y="269"/>
                  </a:lnTo>
                  <a:lnTo>
                    <a:pt x="510" y="267"/>
                  </a:lnTo>
                  <a:lnTo>
                    <a:pt x="514" y="259"/>
                  </a:lnTo>
                  <a:lnTo>
                    <a:pt x="519" y="259"/>
                  </a:lnTo>
                  <a:lnTo>
                    <a:pt x="521" y="253"/>
                  </a:lnTo>
                  <a:lnTo>
                    <a:pt x="526" y="253"/>
                  </a:lnTo>
                  <a:lnTo>
                    <a:pt x="523" y="257"/>
                  </a:lnTo>
                  <a:lnTo>
                    <a:pt x="527" y="265"/>
                  </a:lnTo>
                  <a:lnTo>
                    <a:pt x="533" y="245"/>
                  </a:lnTo>
                  <a:lnTo>
                    <a:pt x="531" y="241"/>
                  </a:lnTo>
                  <a:lnTo>
                    <a:pt x="533" y="239"/>
                  </a:lnTo>
                  <a:lnTo>
                    <a:pt x="531" y="237"/>
                  </a:lnTo>
                  <a:lnTo>
                    <a:pt x="547" y="212"/>
                  </a:lnTo>
                  <a:lnTo>
                    <a:pt x="542" y="206"/>
                  </a:lnTo>
                  <a:lnTo>
                    <a:pt x="533" y="204"/>
                  </a:lnTo>
                  <a:lnTo>
                    <a:pt x="529" y="207"/>
                  </a:lnTo>
                  <a:lnTo>
                    <a:pt x="529" y="204"/>
                  </a:lnTo>
                  <a:lnTo>
                    <a:pt x="523" y="202"/>
                  </a:lnTo>
                  <a:lnTo>
                    <a:pt x="482" y="212"/>
                  </a:lnTo>
                  <a:lnTo>
                    <a:pt x="473" y="245"/>
                  </a:lnTo>
                  <a:lnTo>
                    <a:pt x="465" y="249"/>
                  </a:lnTo>
                  <a:lnTo>
                    <a:pt x="467" y="254"/>
                  </a:lnTo>
                  <a:lnTo>
                    <a:pt x="460" y="257"/>
                  </a:lnTo>
                  <a:lnTo>
                    <a:pt x="446" y="253"/>
                  </a:lnTo>
                  <a:lnTo>
                    <a:pt x="409" y="263"/>
                  </a:lnTo>
                  <a:lnTo>
                    <a:pt x="400" y="257"/>
                  </a:lnTo>
                  <a:lnTo>
                    <a:pt x="387" y="253"/>
                  </a:lnTo>
                  <a:lnTo>
                    <a:pt x="378" y="245"/>
                  </a:lnTo>
                  <a:lnTo>
                    <a:pt x="371" y="233"/>
                  </a:lnTo>
                  <a:lnTo>
                    <a:pt x="359" y="216"/>
                  </a:lnTo>
                  <a:lnTo>
                    <a:pt x="359" y="206"/>
                  </a:lnTo>
                  <a:lnTo>
                    <a:pt x="350" y="194"/>
                  </a:lnTo>
                  <a:lnTo>
                    <a:pt x="350" y="173"/>
                  </a:lnTo>
                  <a:lnTo>
                    <a:pt x="348" y="149"/>
                  </a:lnTo>
                  <a:lnTo>
                    <a:pt x="352" y="137"/>
                  </a:lnTo>
                  <a:lnTo>
                    <a:pt x="364" y="135"/>
                  </a:lnTo>
                  <a:lnTo>
                    <a:pt x="364" y="13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" name=""/>
            <p:cNvSpPr/>
            <p:nvPr/>
          </p:nvSpPr>
          <p:spPr>
            <a:xfrm>
              <a:off x="150840" y="3488760"/>
              <a:ext cx="1428840" cy="1213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" name=""/>
            <p:cNvSpPr/>
            <p:nvPr/>
          </p:nvSpPr>
          <p:spPr>
            <a:xfrm>
              <a:off x="2317320" y="3034800"/>
              <a:ext cx="126000" cy="16020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" name=""/>
            <p:cNvSpPr/>
            <p:nvPr/>
          </p:nvSpPr>
          <p:spPr>
            <a:xfrm>
              <a:off x="2364120" y="3161160"/>
              <a:ext cx="126000" cy="16020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" name=""/>
            <p:cNvSpPr/>
            <p:nvPr/>
          </p:nvSpPr>
          <p:spPr>
            <a:xfrm>
              <a:off x="1733040" y="2452320"/>
              <a:ext cx="125640" cy="15984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" name=""/>
            <p:cNvSpPr/>
            <p:nvPr/>
          </p:nvSpPr>
          <p:spPr>
            <a:xfrm>
              <a:off x="1351080" y="2971800"/>
              <a:ext cx="125640" cy="15984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" name=""/>
            <p:cNvSpPr/>
            <p:nvPr/>
          </p:nvSpPr>
          <p:spPr>
            <a:xfrm>
              <a:off x="1441800" y="2971800"/>
              <a:ext cx="126000" cy="15984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" name=""/>
            <p:cNvSpPr/>
            <p:nvPr/>
          </p:nvSpPr>
          <p:spPr>
            <a:xfrm>
              <a:off x="1544400" y="3010680"/>
              <a:ext cx="125640" cy="15984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" name=""/>
            <p:cNvSpPr/>
            <p:nvPr/>
          </p:nvSpPr>
          <p:spPr>
            <a:xfrm>
              <a:off x="1351080" y="3172680"/>
              <a:ext cx="97920" cy="10404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7000" bIns="27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" name=""/>
            <p:cNvSpPr/>
            <p:nvPr/>
          </p:nvSpPr>
          <p:spPr>
            <a:xfrm>
              <a:off x="1351080" y="3182040"/>
              <a:ext cx="125640" cy="15984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" name=""/>
            <p:cNvSpPr/>
            <p:nvPr/>
          </p:nvSpPr>
          <p:spPr>
            <a:xfrm>
              <a:off x="1402200" y="3280680"/>
              <a:ext cx="125640" cy="15984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" name=""/>
            <p:cNvSpPr/>
            <p:nvPr/>
          </p:nvSpPr>
          <p:spPr>
            <a:xfrm>
              <a:off x="1458000" y="3401280"/>
              <a:ext cx="97920" cy="10404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7000" bIns="27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1995120" y="3462840"/>
              <a:ext cx="125640" cy="15984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" name=""/>
            <p:cNvSpPr/>
            <p:nvPr/>
          </p:nvSpPr>
          <p:spPr>
            <a:xfrm>
              <a:off x="2133000" y="3381120"/>
              <a:ext cx="125640" cy="15984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" name=""/>
            <p:cNvSpPr/>
            <p:nvPr/>
          </p:nvSpPr>
          <p:spPr>
            <a:xfrm>
              <a:off x="2102040" y="3215160"/>
              <a:ext cx="125640" cy="15984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2116800" y="3051360"/>
              <a:ext cx="125640" cy="15984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8" name=""/>
            <p:cNvSpPr/>
            <p:nvPr/>
          </p:nvSpPr>
          <p:spPr>
            <a:xfrm>
              <a:off x="2501640" y="3474000"/>
              <a:ext cx="125640" cy="15984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" name=""/>
            <p:cNvSpPr/>
            <p:nvPr/>
          </p:nvSpPr>
          <p:spPr>
            <a:xfrm>
              <a:off x="2563200" y="3567240"/>
              <a:ext cx="125640" cy="15984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" name=""/>
            <p:cNvSpPr/>
            <p:nvPr/>
          </p:nvSpPr>
          <p:spPr>
            <a:xfrm>
              <a:off x="2772720" y="3741840"/>
              <a:ext cx="125640" cy="15984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" name=""/>
            <p:cNvSpPr/>
            <p:nvPr/>
          </p:nvSpPr>
          <p:spPr>
            <a:xfrm>
              <a:off x="3028680" y="2947320"/>
              <a:ext cx="126000" cy="15984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" name=""/>
            <p:cNvSpPr/>
            <p:nvPr/>
          </p:nvSpPr>
          <p:spPr>
            <a:xfrm>
              <a:off x="3125160" y="2886120"/>
              <a:ext cx="126000" cy="15984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" name=""/>
            <p:cNvSpPr/>
            <p:nvPr/>
          </p:nvSpPr>
          <p:spPr>
            <a:xfrm>
              <a:off x="2217600" y="4043520"/>
              <a:ext cx="210600" cy="26784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2840" bIns="42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" name=""/>
            <p:cNvSpPr/>
            <p:nvPr/>
          </p:nvSpPr>
          <p:spPr>
            <a:xfrm>
              <a:off x="3069720" y="3191040"/>
              <a:ext cx="97920" cy="9648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0" bIns="-14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" name=""/>
            <p:cNvSpPr/>
            <p:nvPr/>
          </p:nvSpPr>
          <p:spPr>
            <a:xfrm>
              <a:off x="3094560" y="3109320"/>
              <a:ext cx="99360" cy="9648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0" bIns="-14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3093120" y="3126240"/>
              <a:ext cx="99360" cy="9648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0" bIns="-14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" name=""/>
            <p:cNvSpPr/>
            <p:nvPr/>
          </p:nvSpPr>
          <p:spPr>
            <a:xfrm>
              <a:off x="1336320" y="3126240"/>
              <a:ext cx="99360" cy="9648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0" bIns="-14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" name=""/>
            <p:cNvSpPr/>
            <p:nvPr/>
          </p:nvSpPr>
          <p:spPr>
            <a:xfrm>
              <a:off x="2140200" y="2832120"/>
              <a:ext cx="210600" cy="26784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2840" bIns="42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3047760" y="3131640"/>
              <a:ext cx="97920" cy="9648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0" bIns="-14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" name=""/>
            <p:cNvSpPr/>
            <p:nvPr/>
          </p:nvSpPr>
          <p:spPr>
            <a:xfrm>
              <a:off x="3103200" y="3033000"/>
              <a:ext cx="97920" cy="9648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0" bIns="-14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" name=""/>
            <p:cNvSpPr/>
            <p:nvPr/>
          </p:nvSpPr>
          <p:spPr>
            <a:xfrm>
              <a:off x="3071160" y="3153960"/>
              <a:ext cx="99360" cy="9648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0" bIns="-14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1939680" y="3267720"/>
              <a:ext cx="87480" cy="964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1600" bIns="21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" name=""/>
            <p:cNvSpPr/>
            <p:nvPr/>
          </p:nvSpPr>
          <p:spPr>
            <a:xfrm>
              <a:off x="1348200" y="2890080"/>
              <a:ext cx="125640" cy="1598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" name=""/>
            <p:cNvSpPr/>
            <p:nvPr/>
          </p:nvSpPr>
          <p:spPr>
            <a:xfrm>
              <a:off x="1604520" y="2991960"/>
              <a:ext cx="125640" cy="1598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1472760" y="3399480"/>
              <a:ext cx="124200" cy="1375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" name=""/>
            <p:cNvSpPr/>
            <p:nvPr/>
          </p:nvSpPr>
          <p:spPr>
            <a:xfrm>
              <a:off x="1883880" y="3499920"/>
              <a:ext cx="125640" cy="1598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" name=""/>
            <p:cNvSpPr/>
            <p:nvPr/>
          </p:nvSpPr>
          <p:spPr>
            <a:xfrm>
              <a:off x="2280600" y="3559680"/>
              <a:ext cx="125640" cy="1598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" name=""/>
            <p:cNvSpPr/>
            <p:nvPr/>
          </p:nvSpPr>
          <p:spPr>
            <a:xfrm>
              <a:off x="2249640" y="3079440"/>
              <a:ext cx="126000" cy="1602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" name=""/>
            <p:cNvSpPr/>
            <p:nvPr/>
          </p:nvSpPr>
          <p:spPr>
            <a:xfrm>
              <a:off x="2437200" y="3124080"/>
              <a:ext cx="125640" cy="1598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" name=""/>
            <p:cNvSpPr/>
            <p:nvPr/>
          </p:nvSpPr>
          <p:spPr>
            <a:xfrm>
              <a:off x="2612880" y="3047760"/>
              <a:ext cx="124200" cy="1357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" name=""/>
            <p:cNvSpPr/>
            <p:nvPr/>
          </p:nvSpPr>
          <p:spPr>
            <a:xfrm>
              <a:off x="3192480" y="3025440"/>
              <a:ext cx="126000" cy="1602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" name=""/>
            <p:cNvSpPr/>
            <p:nvPr/>
          </p:nvSpPr>
          <p:spPr>
            <a:xfrm>
              <a:off x="3062520" y="3161160"/>
              <a:ext cx="125640" cy="1602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" name=""/>
            <p:cNvSpPr/>
            <p:nvPr/>
          </p:nvSpPr>
          <p:spPr>
            <a:xfrm>
              <a:off x="1333440" y="3142800"/>
              <a:ext cx="125640" cy="1598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" name=""/>
            <p:cNvSpPr/>
            <p:nvPr/>
          </p:nvSpPr>
          <p:spPr>
            <a:xfrm>
              <a:off x="1733040" y="3317760"/>
              <a:ext cx="125640" cy="1598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" name=""/>
            <p:cNvSpPr/>
            <p:nvPr/>
          </p:nvSpPr>
          <p:spPr>
            <a:xfrm>
              <a:off x="1888200" y="3321720"/>
              <a:ext cx="125640" cy="1598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" name=""/>
            <p:cNvSpPr/>
            <p:nvPr/>
          </p:nvSpPr>
          <p:spPr>
            <a:xfrm>
              <a:off x="2232360" y="3724920"/>
              <a:ext cx="125640" cy="1602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" name=""/>
            <p:cNvSpPr/>
            <p:nvPr/>
          </p:nvSpPr>
          <p:spPr>
            <a:xfrm>
              <a:off x="2471040" y="3626640"/>
              <a:ext cx="126000" cy="1598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" name=""/>
            <p:cNvSpPr/>
            <p:nvPr/>
          </p:nvSpPr>
          <p:spPr>
            <a:xfrm>
              <a:off x="2427120" y="3567240"/>
              <a:ext cx="125640" cy="1598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" name=""/>
            <p:cNvSpPr/>
            <p:nvPr/>
          </p:nvSpPr>
          <p:spPr>
            <a:xfrm>
              <a:off x="2435760" y="3499920"/>
              <a:ext cx="126000" cy="1598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" name=""/>
            <p:cNvSpPr/>
            <p:nvPr/>
          </p:nvSpPr>
          <p:spPr>
            <a:xfrm>
              <a:off x="2651040" y="3384720"/>
              <a:ext cx="125640" cy="1598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" name=""/>
            <p:cNvSpPr/>
            <p:nvPr/>
          </p:nvSpPr>
          <p:spPr>
            <a:xfrm>
              <a:off x="2388960" y="3128040"/>
              <a:ext cx="126000" cy="1598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" name=""/>
            <p:cNvSpPr/>
            <p:nvPr/>
          </p:nvSpPr>
          <p:spPr>
            <a:xfrm>
              <a:off x="2942280" y="3116880"/>
              <a:ext cx="125640" cy="1598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" name=""/>
            <p:cNvSpPr/>
            <p:nvPr/>
          </p:nvSpPr>
          <p:spPr>
            <a:xfrm>
              <a:off x="3093120" y="3070080"/>
              <a:ext cx="126000" cy="1602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" name=""/>
            <p:cNvSpPr/>
            <p:nvPr/>
          </p:nvSpPr>
          <p:spPr>
            <a:xfrm>
              <a:off x="3234960" y="2969640"/>
              <a:ext cx="125640" cy="1598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" name=""/>
            <p:cNvSpPr/>
            <p:nvPr/>
          </p:nvSpPr>
          <p:spPr>
            <a:xfrm>
              <a:off x="2822400" y="3803400"/>
              <a:ext cx="125640" cy="1598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" name=""/>
            <p:cNvSpPr/>
            <p:nvPr/>
          </p:nvSpPr>
          <p:spPr>
            <a:xfrm>
              <a:off x="2804760" y="3717720"/>
              <a:ext cx="125640" cy="1598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" name=""/>
            <p:cNvSpPr/>
            <p:nvPr/>
          </p:nvSpPr>
          <p:spPr>
            <a:xfrm>
              <a:off x="1577880" y="2519640"/>
              <a:ext cx="126000" cy="1598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" name=""/>
            <p:cNvSpPr/>
            <p:nvPr/>
          </p:nvSpPr>
          <p:spPr>
            <a:xfrm>
              <a:off x="1583640" y="2581200"/>
              <a:ext cx="125640" cy="1598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" name=""/>
            <p:cNvSpPr/>
            <p:nvPr/>
          </p:nvSpPr>
          <p:spPr>
            <a:xfrm>
              <a:off x="1860480" y="3165120"/>
              <a:ext cx="126000" cy="1598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" name=""/>
            <p:cNvSpPr/>
            <p:nvPr/>
          </p:nvSpPr>
          <p:spPr>
            <a:xfrm>
              <a:off x="1901520" y="3196800"/>
              <a:ext cx="125640" cy="1598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" name=""/>
            <p:cNvSpPr/>
            <p:nvPr/>
          </p:nvSpPr>
          <p:spPr>
            <a:xfrm>
              <a:off x="1939680" y="3222720"/>
              <a:ext cx="125640" cy="1598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" name=""/>
            <p:cNvSpPr/>
            <p:nvPr/>
          </p:nvSpPr>
          <p:spPr>
            <a:xfrm>
              <a:off x="2204640" y="3278520"/>
              <a:ext cx="125640" cy="1598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" name=""/>
            <p:cNvSpPr/>
            <p:nvPr/>
          </p:nvSpPr>
          <p:spPr>
            <a:xfrm>
              <a:off x="2561760" y="3358800"/>
              <a:ext cx="125640" cy="1598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" name=""/>
            <p:cNvSpPr/>
            <p:nvPr/>
          </p:nvSpPr>
          <p:spPr>
            <a:xfrm>
              <a:off x="2262960" y="3267720"/>
              <a:ext cx="125640" cy="1598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" name=""/>
            <p:cNvSpPr/>
            <p:nvPr/>
          </p:nvSpPr>
          <p:spPr>
            <a:xfrm>
              <a:off x="2317320" y="3302640"/>
              <a:ext cx="126000" cy="1602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" name=""/>
            <p:cNvSpPr/>
            <p:nvPr/>
          </p:nvSpPr>
          <p:spPr>
            <a:xfrm>
              <a:off x="1380240" y="2802240"/>
              <a:ext cx="125640" cy="1602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" name=""/>
            <p:cNvSpPr/>
            <p:nvPr/>
          </p:nvSpPr>
          <p:spPr>
            <a:xfrm>
              <a:off x="1336320" y="2887920"/>
              <a:ext cx="210600" cy="26784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2840" bIns="42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" name=""/>
            <p:cNvSpPr/>
            <p:nvPr/>
          </p:nvSpPr>
          <p:spPr>
            <a:xfrm>
              <a:off x="2340720" y="3630240"/>
              <a:ext cx="125640" cy="1598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" name=""/>
            <p:cNvSpPr/>
            <p:nvPr/>
          </p:nvSpPr>
          <p:spPr>
            <a:xfrm>
              <a:off x="2295360" y="3572640"/>
              <a:ext cx="210600" cy="26784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2840" bIns="42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" name=""/>
            <p:cNvSpPr/>
            <p:nvPr/>
          </p:nvSpPr>
          <p:spPr>
            <a:xfrm>
              <a:off x="2977560" y="3062880"/>
              <a:ext cx="125640" cy="1598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" name=""/>
            <p:cNvSpPr/>
            <p:nvPr/>
          </p:nvSpPr>
          <p:spPr>
            <a:xfrm>
              <a:off x="2870640" y="2887920"/>
              <a:ext cx="210600" cy="26784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2840" bIns="42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" name=""/>
            <p:cNvSpPr/>
            <p:nvPr/>
          </p:nvSpPr>
          <p:spPr>
            <a:xfrm>
              <a:off x="3021120" y="3099960"/>
              <a:ext cx="210600" cy="26784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2840" bIns="42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" name=""/>
            <p:cNvSpPr/>
            <p:nvPr/>
          </p:nvSpPr>
          <p:spPr>
            <a:xfrm>
              <a:off x="2526480" y="3010680"/>
              <a:ext cx="210600" cy="26784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2840" bIns="42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" name=""/>
            <p:cNvSpPr/>
            <p:nvPr/>
          </p:nvSpPr>
          <p:spPr>
            <a:xfrm>
              <a:off x="1761120" y="3040560"/>
              <a:ext cx="210600" cy="26784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2840" bIns="42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" name=""/>
            <p:cNvSpPr/>
            <p:nvPr/>
          </p:nvSpPr>
          <p:spPr>
            <a:xfrm>
              <a:off x="1684800" y="2540160"/>
              <a:ext cx="210600" cy="26784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2840" bIns="42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" name=""/>
            <p:cNvSpPr/>
            <p:nvPr/>
          </p:nvSpPr>
          <p:spPr>
            <a:xfrm>
              <a:off x="2144520" y="3998880"/>
              <a:ext cx="125640" cy="15984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" name=""/>
            <p:cNvSpPr/>
            <p:nvPr/>
          </p:nvSpPr>
          <p:spPr>
            <a:xfrm>
              <a:off x="1340640" y="3209760"/>
              <a:ext cx="210600" cy="26784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2840" bIns="42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" name=""/>
            <p:cNvSpPr/>
            <p:nvPr/>
          </p:nvSpPr>
          <p:spPr>
            <a:xfrm>
              <a:off x="2916000" y="3228480"/>
              <a:ext cx="210600" cy="26784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2840" bIns="42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09" name=""/>
          <p:cNvSpPr/>
          <p:nvPr/>
        </p:nvSpPr>
        <p:spPr>
          <a:xfrm>
            <a:off x="500040" y="1919160"/>
            <a:ext cx="3859200" cy="21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r" pos="1547640"/>
                <a:tab algn="l" pos="2400480"/>
                <a:tab algn="l" pos="3600360"/>
                <a:tab algn="l" pos="4800600"/>
                <a:tab algn="l" pos="6000840"/>
                <a:tab algn="l" pos="7201080"/>
                <a:tab algn="l" pos="8400960"/>
                <a:tab algn="l" pos="9601200"/>
                <a:tab algn="l" pos="1080144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   Offices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11                           Employees 2,730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0" name=""/>
          <p:cNvGraphicFramePr/>
          <p:nvPr/>
        </p:nvGraphicFramePr>
        <p:xfrm>
          <a:off x="457200" y="1828800"/>
          <a:ext cx="2482920" cy="4844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1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57200" y="1828800"/>
                    <a:ext cx="2482920" cy="4844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12" name=""/>
          <p:cNvSpPr/>
          <p:nvPr/>
        </p:nvSpPr>
        <p:spPr>
          <a:xfrm>
            <a:off x="534960" y="1905120"/>
            <a:ext cx="15400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Corp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Assets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(Millions)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" name=""/>
          <p:cNvSpPr/>
          <p:nvPr/>
        </p:nvSpPr>
        <p:spPr>
          <a:xfrm>
            <a:off x="457200" y="5334120"/>
            <a:ext cx="647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$9,105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" name=""/>
          <p:cNvSpPr/>
          <p:nvPr/>
        </p:nvSpPr>
        <p:spPr>
          <a:xfrm>
            <a:off x="990720" y="5105520"/>
            <a:ext cx="731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$11,966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5" name=""/>
          <p:cNvSpPr/>
          <p:nvPr/>
        </p:nvSpPr>
        <p:spPr>
          <a:xfrm>
            <a:off x="1600200" y="3581280"/>
            <a:ext cx="731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$33,381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6" name=""/>
          <p:cNvSpPr/>
          <p:nvPr/>
        </p:nvSpPr>
        <p:spPr>
          <a:xfrm>
            <a:off x="533520" y="6324480"/>
            <a:ext cx="520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" name=""/>
          <p:cNvSpPr/>
          <p:nvPr/>
        </p:nvSpPr>
        <p:spPr>
          <a:xfrm>
            <a:off x="1143360" y="632448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8" name=""/>
          <p:cNvSpPr/>
          <p:nvPr/>
        </p:nvSpPr>
        <p:spPr>
          <a:xfrm>
            <a:off x="1676520" y="6324480"/>
            <a:ext cx="520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9" name=""/>
          <p:cNvSpPr/>
          <p:nvPr/>
        </p:nvSpPr>
        <p:spPr>
          <a:xfrm>
            <a:off x="399960" y="1898640"/>
            <a:ext cx="2648160" cy="473076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20" name=""/>
          <p:cNvGraphicFramePr/>
          <p:nvPr/>
        </p:nvGraphicFramePr>
        <p:xfrm>
          <a:off x="6248520" y="2362320"/>
          <a:ext cx="2482560" cy="42908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2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248520" y="2362320"/>
                    <a:ext cx="2482560" cy="4290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22" name=""/>
          <p:cNvSpPr/>
          <p:nvPr/>
        </p:nvSpPr>
        <p:spPr>
          <a:xfrm>
            <a:off x="6400800" y="1905120"/>
            <a:ext cx="16606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Corp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 Income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(Recurring, Millions)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3" name=""/>
          <p:cNvSpPr/>
          <p:nvPr/>
        </p:nvSpPr>
        <p:spPr>
          <a:xfrm>
            <a:off x="6324840" y="541008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$226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4" name=""/>
          <p:cNvSpPr/>
          <p:nvPr/>
        </p:nvSpPr>
        <p:spPr>
          <a:xfrm>
            <a:off x="6324840" y="632448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5" name=""/>
          <p:cNvSpPr/>
          <p:nvPr/>
        </p:nvSpPr>
        <p:spPr>
          <a:xfrm>
            <a:off x="6934680" y="632448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6" name=""/>
          <p:cNvSpPr/>
          <p:nvPr/>
        </p:nvSpPr>
        <p:spPr>
          <a:xfrm>
            <a:off x="7544160" y="632448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7" name=""/>
          <p:cNvSpPr/>
          <p:nvPr/>
        </p:nvSpPr>
        <p:spPr>
          <a:xfrm>
            <a:off x="6202440" y="1898640"/>
            <a:ext cx="2651040" cy="473076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28" name=""/>
          <p:cNvGraphicFramePr/>
          <p:nvPr/>
        </p:nvGraphicFramePr>
        <p:xfrm>
          <a:off x="3429000" y="2209680"/>
          <a:ext cx="2494080" cy="44481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329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3429000" y="2209680"/>
                    <a:ext cx="2494080" cy="4448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30" name=""/>
          <p:cNvSpPr/>
          <p:nvPr/>
        </p:nvSpPr>
        <p:spPr>
          <a:xfrm>
            <a:off x="3429360" y="5867280"/>
            <a:ext cx="646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$4,631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1" name=""/>
          <p:cNvSpPr/>
          <p:nvPr/>
        </p:nvSpPr>
        <p:spPr>
          <a:xfrm>
            <a:off x="4038840" y="5715000"/>
            <a:ext cx="646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$8,984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2" name=""/>
          <p:cNvSpPr/>
          <p:nvPr/>
        </p:nvSpPr>
        <p:spPr>
          <a:xfrm>
            <a:off x="4572000" y="4724280"/>
            <a:ext cx="731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$40,112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3" name=""/>
          <p:cNvSpPr/>
          <p:nvPr/>
        </p:nvSpPr>
        <p:spPr>
          <a:xfrm>
            <a:off x="3429000" y="1905120"/>
            <a:ext cx="20653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Corp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Revenues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(Millions)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4" name=""/>
          <p:cNvSpPr/>
          <p:nvPr/>
        </p:nvSpPr>
        <p:spPr>
          <a:xfrm>
            <a:off x="3505320" y="6324480"/>
            <a:ext cx="520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" name=""/>
          <p:cNvSpPr/>
          <p:nvPr/>
        </p:nvSpPr>
        <p:spPr>
          <a:xfrm>
            <a:off x="4115160" y="632448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" name=""/>
          <p:cNvSpPr/>
          <p:nvPr/>
        </p:nvSpPr>
        <p:spPr>
          <a:xfrm>
            <a:off x="4724640" y="632448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" name=""/>
          <p:cNvSpPr/>
          <p:nvPr/>
        </p:nvSpPr>
        <p:spPr>
          <a:xfrm>
            <a:off x="3352680" y="1905120"/>
            <a:ext cx="2649600" cy="472428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" name=""/>
          <p:cNvSpPr/>
          <p:nvPr/>
        </p:nvSpPr>
        <p:spPr>
          <a:xfrm>
            <a:off x="6934680" y="480060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$453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9" name=""/>
          <p:cNvSpPr/>
          <p:nvPr/>
        </p:nvSpPr>
        <p:spPr>
          <a:xfrm>
            <a:off x="7467480" y="3581280"/>
            <a:ext cx="520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$893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0" name=""/>
          <p:cNvSpPr/>
          <p:nvPr/>
        </p:nvSpPr>
        <p:spPr>
          <a:xfrm>
            <a:off x="685800" y="3808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at a Glance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1" name=""/>
          <p:cNvSpPr/>
          <p:nvPr/>
        </p:nvSpPr>
        <p:spPr>
          <a:xfrm>
            <a:off x="304920" y="1523880"/>
            <a:ext cx="8535960" cy="114480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100000">
                <a:srgbClr val="00008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2" name=""/>
          <p:cNvSpPr/>
          <p:nvPr/>
        </p:nvSpPr>
        <p:spPr>
          <a:xfrm>
            <a:off x="2286000" y="6324480"/>
            <a:ext cx="6094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3" name=""/>
          <p:cNvSpPr/>
          <p:nvPr/>
        </p:nvSpPr>
        <p:spPr>
          <a:xfrm>
            <a:off x="8153280" y="6324480"/>
            <a:ext cx="60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4" name=""/>
          <p:cNvSpPr/>
          <p:nvPr/>
        </p:nvSpPr>
        <p:spPr>
          <a:xfrm>
            <a:off x="5257800" y="6324480"/>
            <a:ext cx="6094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5" name=""/>
          <p:cNvSpPr/>
          <p:nvPr/>
        </p:nvSpPr>
        <p:spPr>
          <a:xfrm>
            <a:off x="8001000" y="2438280"/>
            <a:ext cx="685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$1,300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6" name=""/>
          <p:cNvSpPr/>
          <p:nvPr/>
        </p:nvSpPr>
        <p:spPr>
          <a:xfrm>
            <a:off x="5105520" y="2666880"/>
            <a:ext cx="8380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$101,000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7" name=""/>
          <p:cNvSpPr/>
          <p:nvPr/>
        </p:nvSpPr>
        <p:spPr>
          <a:xfrm>
            <a:off x="2133720" y="2209680"/>
            <a:ext cx="7617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$53,000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"/>
          <p:cNvSpPr/>
          <p:nvPr/>
        </p:nvSpPr>
        <p:spPr>
          <a:xfrm>
            <a:off x="4495680" y="1828800"/>
            <a:ext cx="3962520" cy="480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49" name=""/>
          <p:cNvGraphicFramePr/>
          <p:nvPr/>
        </p:nvGraphicFramePr>
        <p:xfrm>
          <a:off x="4495680" y="1066680"/>
          <a:ext cx="3888000" cy="54104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5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495680" y="1066680"/>
                    <a:ext cx="3888000" cy="5410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1" name=""/>
          <p:cNvGraphicFramePr/>
          <p:nvPr/>
        </p:nvGraphicFramePr>
        <p:xfrm>
          <a:off x="380880" y="380880"/>
          <a:ext cx="3907080" cy="61344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5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80880" y="380880"/>
                    <a:ext cx="3907080" cy="6134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53" name=""/>
          <p:cNvSpPr/>
          <p:nvPr/>
        </p:nvSpPr>
        <p:spPr>
          <a:xfrm>
            <a:off x="645120" y="4495680"/>
            <a:ext cx="726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17,970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54" name=""/>
          <p:cNvGrpSpPr/>
          <p:nvPr/>
        </p:nvGrpSpPr>
        <p:grpSpPr>
          <a:xfrm>
            <a:off x="533520" y="2971800"/>
            <a:ext cx="1432800" cy="429480"/>
            <a:chOff x="533520" y="2971800"/>
            <a:chExt cx="1432800" cy="429480"/>
          </a:xfrm>
        </p:grpSpPr>
        <p:sp>
          <p:nvSpPr>
            <p:cNvPr id="355" name=""/>
            <p:cNvSpPr/>
            <p:nvPr/>
          </p:nvSpPr>
          <p:spPr>
            <a:xfrm>
              <a:off x="624600" y="2971800"/>
              <a:ext cx="1341720" cy="42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Power and Other 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Gas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6" name=""/>
            <p:cNvSpPr/>
            <p:nvPr/>
          </p:nvSpPr>
          <p:spPr>
            <a:xfrm>
              <a:off x="533520" y="3041640"/>
              <a:ext cx="120960" cy="90720"/>
            </a:xfrm>
            <a:prstGeom prst="rect">
              <a:avLst/>
            </a:prstGeom>
            <a:solidFill>
              <a:srgbClr val="f0010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3920" bIns="439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7" name=""/>
            <p:cNvSpPr/>
            <p:nvPr/>
          </p:nvSpPr>
          <p:spPr>
            <a:xfrm>
              <a:off x="533520" y="3213360"/>
              <a:ext cx="120960" cy="90360"/>
            </a:xfrm>
            <a:prstGeom prst="rect">
              <a:avLst/>
            </a:prstGeom>
            <a:solidFill>
              <a:srgbClr val="0091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3560" bIns="43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58" name=""/>
          <p:cNvSpPr/>
          <p:nvPr/>
        </p:nvSpPr>
        <p:spPr>
          <a:xfrm>
            <a:off x="-152280" y="1828800"/>
            <a:ext cx="3927240" cy="85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Wholesale            Physical Volumes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(BBtue/d)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" name=""/>
          <p:cNvSpPr/>
          <p:nvPr/>
        </p:nvSpPr>
        <p:spPr>
          <a:xfrm>
            <a:off x="380880" y="1828800"/>
            <a:ext cx="3886200" cy="480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0" name=""/>
          <p:cNvSpPr/>
          <p:nvPr/>
        </p:nvSpPr>
        <p:spPr>
          <a:xfrm>
            <a:off x="6556680" y="3962520"/>
            <a:ext cx="726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99,337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1" name=""/>
          <p:cNvSpPr/>
          <p:nvPr/>
        </p:nvSpPr>
        <p:spPr>
          <a:xfrm>
            <a:off x="4038480" y="1905120"/>
            <a:ext cx="4064040" cy="85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Enron Wholesale           Financial Settlements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(BBtue/d)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2" name=""/>
          <p:cNvSpPr/>
          <p:nvPr/>
        </p:nvSpPr>
        <p:spPr>
          <a:xfrm>
            <a:off x="380880" y="6324480"/>
            <a:ext cx="4191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31760"/>
                <a:tab algn="l" pos="2063880"/>
                <a:tab algn="l" pos="308304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1997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1998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1999           2000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3" name=""/>
          <p:cNvSpPr/>
          <p:nvPr/>
        </p:nvSpPr>
        <p:spPr>
          <a:xfrm>
            <a:off x="4724280" y="6324480"/>
            <a:ext cx="362268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31760"/>
                <a:tab algn="l" pos="1996920"/>
                <a:tab algn="l" pos="302904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1999         2000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4" name=""/>
          <p:cNvSpPr/>
          <p:nvPr/>
        </p:nvSpPr>
        <p:spPr>
          <a:xfrm>
            <a:off x="1559520" y="3809880"/>
            <a:ext cx="726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27,308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5" name=""/>
          <p:cNvSpPr/>
          <p:nvPr/>
        </p:nvSpPr>
        <p:spPr>
          <a:xfrm>
            <a:off x="2473920" y="3352680"/>
            <a:ext cx="726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32,429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6" name=""/>
          <p:cNvSpPr/>
          <p:nvPr/>
        </p:nvSpPr>
        <p:spPr>
          <a:xfrm>
            <a:off x="3389760" y="1905120"/>
            <a:ext cx="726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51,715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7" name=""/>
          <p:cNvSpPr/>
          <p:nvPr/>
        </p:nvSpPr>
        <p:spPr>
          <a:xfrm>
            <a:off x="7471440" y="1981080"/>
            <a:ext cx="825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196,148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8" name=""/>
          <p:cNvSpPr/>
          <p:nvPr/>
        </p:nvSpPr>
        <p:spPr>
          <a:xfrm>
            <a:off x="5718600" y="4495680"/>
            <a:ext cx="726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75,266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9" name=""/>
          <p:cNvSpPr/>
          <p:nvPr/>
        </p:nvSpPr>
        <p:spPr>
          <a:xfrm>
            <a:off x="4727880" y="4952880"/>
            <a:ext cx="726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49,082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at a Glance</a:t>
            </a:r>
            <a:endParaRPr b="1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1" name=""/>
          <p:cNvSpPr/>
          <p:nvPr/>
        </p:nvSpPr>
        <p:spPr>
          <a:xfrm>
            <a:off x="380880" y="2895480"/>
            <a:ext cx="1524240" cy="4860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2" name=""/>
          <p:cNvSpPr/>
          <p:nvPr/>
        </p:nvSpPr>
        <p:spPr>
          <a:xfrm>
            <a:off x="304920" y="1523880"/>
            <a:ext cx="8535960" cy="114480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100000">
                <a:srgbClr val="00008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73" name="fullcolorlogo" descr="">
            <a:hlinkClick r:id="rId5"/>
          </p:cNvPr>
          <p:cNvPicPr/>
          <p:nvPr/>
        </p:nvPicPr>
        <p:blipFill>
          <a:blip r:embed="rId6"/>
          <a:stretch/>
        </p:blipFill>
        <p:spPr>
          <a:xfrm>
            <a:off x="8515440" y="6194520"/>
            <a:ext cx="628560" cy="663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4" name=""/>
          <p:cNvGraphicFramePr/>
          <p:nvPr/>
        </p:nvGraphicFramePr>
        <p:xfrm>
          <a:off x="-152280" y="1752480"/>
          <a:ext cx="8829720" cy="4071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7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-152280" y="1752480"/>
                    <a:ext cx="8829720" cy="4071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76" name=""/>
          <p:cNvSpPr/>
          <p:nvPr/>
        </p:nvSpPr>
        <p:spPr>
          <a:xfrm>
            <a:off x="2524680" y="5664240"/>
            <a:ext cx="553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Duke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7" name=""/>
          <p:cNvSpPr/>
          <p:nvPr/>
        </p:nvSpPr>
        <p:spPr>
          <a:xfrm>
            <a:off x="5916960" y="5664240"/>
            <a:ext cx="731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Dynegy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8" name=""/>
          <p:cNvSpPr/>
          <p:nvPr/>
        </p:nvSpPr>
        <p:spPr>
          <a:xfrm>
            <a:off x="3932280" y="5664240"/>
            <a:ext cx="493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AEP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9" name=""/>
          <p:cNvSpPr/>
          <p:nvPr/>
        </p:nvSpPr>
        <p:spPr>
          <a:xfrm>
            <a:off x="7981920" y="5651640"/>
            <a:ext cx="739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Sempra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0" name=""/>
          <p:cNvSpPr/>
          <p:nvPr/>
        </p:nvSpPr>
        <p:spPr>
          <a:xfrm>
            <a:off x="6012000" y="4138560"/>
            <a:ext cx="4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13.1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1" name=""/>
          <p:cNvSpPr/>
          <p:nvPr/>
        </p:nvSpPr>
        <p:spPr>
          <a:xfrm>
            <a:off x="3276720" y="3954600"/>
            <a:ext cx="4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15.0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2" name=""/>
          <p:cNvSpPr/>
          <p:nvPr/>
        </p:nvSpPr>
        <p:spPr>
          <a:xfrm>
            <a:off x="3965760" y="4049640"/>
            <a:ext cx="4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14.1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3" name=""/>
          <p:cNvSpPr/>
          <p:nvPr/>
        </p:nvSpPr>
        <p:spPr>
          <a:xfrm>
            <a:off x="7377120" y="4367160"/>
            <a:ext cx="4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10.9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4" name=""/>
          <p:cNvSpPr/>
          <p:nvPr/>
        </p:nvSpPr>
        <p:spPr>
          <a:xfrm>
            <a:off x="8108640" y="4449600"/>
            <a:ext cx="392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9.9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5" name=""/>
          <p:cNvSpPr/>
          <p:nvPr/>
        </p:nvSpPr>
        <p:spPr>
          <a:xfrm>
            <a:off x="533520" y="1614600"/>
            <a:ext cx="4842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45.6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6" name=""/>
          <p:cNvSpPr/>
          <p:nvPr/>
        </p:nvSpPr>
        <p:spPr>
          <a:xfrm>
            <a:off x="460440" y="5638680"/>
            <a:ext cx="758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Aft>
                <a:spcPts val="37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FY00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87" name=""/>
          <p:cNvGrpSpPr/>
          <p:nvPr/>
        </p:nvGrpSpPr>
        <p:grpSpPr>
          <a:xfrm>
            <a:off x="7086600" y="2894400"/>
            <a:ext cx="782640" cy="567360"/>
            <a:chOff x="7086600" y="2894400"/>
            <a:chExt cx="782640" cy="567360"/>
          </a:xfrm>
        </p:grpSpPr>
        <p:sp>
          <p:nvSpPr>
            <p:cNvPr id="388" name=""/>
            <p:cNvSpPr/>
            <p:nvPr/>
          </p:nvSpPr>
          <p:spPr>
            <a:xfrm>
              <a:off x="7086600" y="2940120"/>
              <a:ext cx="180360" cy="15876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" name=""/>
            <p:cNvSpPr/>
            <p:nvPr/>
          </p:nvSpPr>
          <p:spPr>
            <a:xfrm>
              <a:off x="7086600" y="3230640"/>
              <a:ext cx="180360" cy="158760"/>
            </a:xfrm>
            <a:prstGeom prst="rect">
              <a:avLst/>
            </a:prstGeom>
            <a:solidFill>
              <a:srgbClr val="3366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390" name=""/>
            <p:cNvGrpSpPr/>
            <p:nvPr/>
          </p:nvGrpSpPr>
          <p:grpSpPr>
            <a:xfrm>
              <a:off x="7231320" y="2894400"/>
              <a:ext cx="637920" cy="567360"/>
              <a:chOff x="7231320" y="2894400"/>
              <a:chExt cx="637920" cy="567360"/>
            </a:xfrm>
          </p:grpSpPr>
          <p:sp>
            <p:nvSpPr>
              <p:cNvPr id="391" name=""/>
              <p:cNvSpPr/>
              <p:nvPr/>
            </p:nvSpPr>
            <p:spPr>
              <a:xfrm>
                <a:off x="7231320" y="2894400"/>
                <a:ext cx="63792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Power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2" name=""/>
              <p:cNvSpPr/>
              <p:nvPr/>
            </p:nvSpPr>
            <p:spPr>
              <a:xfrm>
                <a:off x="7238160" y="3184920"/>
                <a:ext cx="46872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Gas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393" name=""/>
          <p:cNvSpPr/>
          <p:nvPr/>
        </p:nvSpPr>
        <p:spPr>
          <a:xfrm>
            <a:off x="3204720" y="5664240"/>
            <a:ext cx="646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Aquila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4" name=""/>
          <p:cNvSpPr/>
          <p:nvPr/>
        </p:nvSpPr>
        <p:spPr>
          <a:xfrm>
            <a:off x="1222560" y="1905120"/>
            <a:ext cx="4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41.7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5" name=""/>
          <p:cNvSpPr/>
          <p:nvPr/>
        </p:nvSpPr>
        <p:spPr>
          <a:xfrm>
            <a:off x="4651560" y="4113360"/>
            <a:ext cx="4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13.3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6" name=""/>
          <p:cNvSpPr/>
          <p:nvPr/>
        </p:nvSpPr>
        <p:spPr>
          <a:xfrm>
            <a:off x="5329440" y="4132440"/>
            <a:ext cx="4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13.2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7" name=""/>
          <p:cNvSpPr/>
          <p:nvPr/>
        </p:nvSpPr>
        <p:spPr>
          <a:xfrm>
            <a:off x="6694560" y="4221000"/>
            <a:ext cx="4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12.3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8" name=""/>
          <p:cNvSpPr/>
          <p:nvPr/>
        </p:nvSpPr>
        <p:spPr>
          <a:xfrm>
            <a:off x="4546800" y="5664240"/>
            <a:ext cx="612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PG&amp;E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9" name=""/>
          <p:cNvSpPr/>
          <p:nvPr/>
        </p:nvSpPr>
        <p:spPr>
          <a:xfrm>
            <a:off x="5198400" y="5664240"/>
            <a:ext cx="688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Reliant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0" name=""/>
          <p:cNvSpPr/>
          <p:nvPr/>
        </p:nvSpPr>
        <p:spPr>
          <a:xfrm>
            <a:off x="7311240" y="5649840"/>
            <a:ext cx="570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Coral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1" name=""/>
          <p:cNvSpPr/>
          <p:nvPr/>
        </p:nvSpPr>
        <p:spPr>
          <a:xfrm>
            <a:off x="6492600" y="5656320"/>
            <a:ext cx="849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Southern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2" name=""/>
          <p:cNvSpPr/>
          <p:nvPr/>
        </p:nvSpPr>
        <p:spPr>
          <a:xfrm>
            <a:off x="214200" y="6397560"/>
            <a:ext cx="3605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 Gas Daily, Power Markets Week, Oil Daily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3" name=""/>
          <p:cNvSpPr/>
          <p:nvPr/>
        </p:nvSpPr>
        <p:spPr>
          <a:xfrm>
            <a:off x="2587680" y="3598920"/>
            <a:ext cx="4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19.2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4" name=""/>
          <p:cNvSpPr/>
          <p:nvPr/>
        </p:nvSpPr>
        <p:spPr>
          <a:xfrm>
            <a:off x="1133640" y="5624640"/>
            <a:ext cx="658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5" name=""/>
          <p:cNvSpPr/>
          <p:nvPr/>
        </p:nvSpPr>
        <p:spPr>
          <a:xfrm>
            <a:off x="4508280" y="5845320"/>
            <a:ext cx="824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3Q YTD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6" name=""/>
          <p:cNvSpPr/>
          <p:nvPr/>
        </p:nvSpPr>
        <p:spPr>
          <a:xfrm>
            <a:off x="1197000" y="6004080"/>
            <a:ext cx="3273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7" name=""/>
          <p:cNvSpPr/>
          <p:nvPr/>
        </p:nvSpPr>
        <p:spPr>
          <a:xfrm flipH="1">
            <a:off x="5364000" y="6004080"/>
            <a:ext cx="325440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8" name=""/>
          <p:cNvSpPr/>
          <p:nvPr/>
        </p:nvSpPr>
        <p:spPr>
          <a:xfrm>
            <a:off x="6959520" y="2778120"/>
            <a:ext cx="947880" cy="7333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9" name=""/>
          <p:cNvSpPr/>
          <p:nvPr/>
        </p:nvSpPr>
        <p:spPr>
          <a:xfrm>
            <a:off x="685800" y="3808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at a Glance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5737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2001-01-05T15:40:14Z</dcterms:created>
  <dc:creator>jstewart</dc:creator>
  <dc:description/>
  <dc:language>en-US</dc:language>
  <cp:lastModifiedBy>jstewart</cp:lastModifiedBy>
  <cp:lastPrinted>2001-01-22T20:00:03Z</cp:lastPrinted>
  <dcterms:modified xsi:type="dcterms:W3CDTF">2001-06-22T12:22:22Z</dcterms:modified>
  <cp:revision>65</cp:revision>
  <dc:subject/>
  <dc:title>I.  Primary Goals</dc:title>
</cp:coreProperties>
</file>