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slide1.xml" ContentType="application/vnd.openxmlformats-officedocument.presentationml.slide+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_rels/presentation.xml.rels" ContentType="application/vnd.openxmlformats-package.relationships+xml"/>
  <Override PartName="/ppt/media/image1.png" ContentType="image/png"/>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Lst>
  <p:sldSz cx="9144000" cy="6858000"/>
  <p:notesSz cx="7034213" cy="91948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9CE361F3-189F-471E-8EE2-48E25B42BC2F}"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C9F9250-66B9-4E8C-9050-6E4EDD825204}"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 name=""/>
          <p:cNvSpPr/>
          <p:nvPr/>
        </p:nvSpPr>
        <p:spPr>
          <a:xfrm>
            <a:off x="304920" y="3581280"/>
            <a:ext cx="8610480" cy="1069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Arial"/>
              </a:rPr>
              <a:t>Huber Energy</a:t>
            </a:r>
            <a:endParaRPr b="0" lang="en-US" sz="3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Arial"/>
              </a:rPr>
              <a:t>San Juan Gathering System Discussion</a:t>
            </a:r>
            <a:endParaRPr b="0" lang="en-US" sz="3200" strike="noStrike" u="none">
              <a:solidFill>
                <a:srgbClr val="000000"/>
              </a:solidFill>
              <a:effectLst/>
              <a:uFillTx/>
              <a:latin typeface="Times New Roman"/>
            </a:endParaRPr>
          </a:p>
        </p:txBody>
      </p:sp>
      <p:pic>
        <p:nvPicPr>
          <p:cNvPr id="6" name="LogoWh" descr=""/>
          <p:cNvPicPr/>
          <p:nvPr/>
        </p:nvPicPr>
        <p:blipFill>
          <a:blip r:embed="rId1"/>
          <a:stretch/>
        </p:blipFill>
        <p:spPr>
          <a:xfrm>
            <a:off x="3657600" y="990720"/>
            <a:ext cx="1596960" cy="1600200"/>
          </a:xfrm>
          <a:prstGeom prst="rect">
            <a:avLst/>
          </a:prstGeom>
          <a:noFill/>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 name=""/>
          <p:cNvSpPr/>
          <p:nvPr/>
        </p:nvSpPr>
        <p:spPr>
          <a:xfrm>
            <a:off x="689760" y="76320"/>
            <a:ext cx="3737160" cy="8254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3333cc"/>
                </a:solidFill>
                <a:effectLst/>
                <a:uFillTx/>
                <a:latin typeface="Arial"/>
              </a:rPr>
              <a:t>Background</a:t>
            </a:r>
            <a:endParaRPr b="0" lang="en-US" sz="4800" strike="noStrike" u="none">
              <a:solidFill>
                <a:srgbClr val="000000"/>
              </a:solidFill>
              <a:effectLst/>
              <a:uFillTx/>
              <a:latin typeface="Times New Roman"/>
            </a:endParaRPr>
          </a:p>
        </p:txBody>
      </p:sp>
      <p:sp>
        <p:nvSpPr>
          <p:cNvPr id="8" name=""/>
          <p:cNvSpPr/>
          <p:nvPr/>
        </p:nvSpPr>
        <p:spPr>
          <a:xfrm>
            <a:off x="762120" y="990720"/>
            <a:ext cx="7467480" cy="435456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90000"/>
              </a:lnSpc>
              <a:spcBef>
                <a:spcPts val="451"/>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Huber owns gathering assets in the San Juan basin used for its Energy’s equity production</a:t>
            </a:r>
            <a:endParaRPr b="0" lang="en-US" sz="1800" strike="noStrike" u="none">
              <a:solidFill>
                <a:srgbClr val="000000"/>
              </a:solidFill>
              <a:effectLst/>
              <a:uFillTx/>
              <a:latin typeface="Times New Roman"/>
            </a:endParaRPr>
          </a:p>
          <a:p>
            <a:pPr marL="230040" indent="-230040">
              <a:lnSpc>
                <a:spcPct val="90000"/>
              </a:lnSpc>
              <a:spcBef>
                <a:spcPts val="451"/>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230040" indent="-230040">
              <a:lnSpc>
                <a:spcPct val="90000"/>
              </a:lnSpc>
              <a:spcBef>
                <a:spcPts val="451"/>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Huber does not consider the gathering system to be a core asset and is interested in monetizing the asset</a:t>
            </a:r>
            <a:endParaRPr b="0" lang="en-US" sz="1800" strike="noStrike" u="none">
              <a:solidFill>
                <a:srgbClr val="000000"/>
              </a:solidFill>
              <a:effectLst/>
              <a:uFillTx/>
              <a:latin typeface="Times New Roman"/>
            </a:endParaRPr>
          </a:p>
          <a:p>
            <a:pPr marL="230040" indent="-230040">
              <a:lnSpc>
                <a:spcPct val="90000"/>
              </a:lnSpc>
              <a:spcBef>
                <a:spcPts val="451"/>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230040" indent="-230040">
              <a:lnSpc>
                <a:spcPct val="90000"/>
              </a:lnSpc>
              <a:spcBef>
                <a:spcPts val="451"/>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Within the last year, Huber was in discussions to divest of the asset, but the discussions ended when it became apparent that the proceeds from the sale would flow directly back to J.M. Huber Corp, rather than staying within Huber Energy, the E&amp;P business unit</a:t>
            </a:r>
            <a:endParaRPr b="0" lang="en-US" sz="1800" strike="noStrike" u="none">
              <a:solidFill>
                <a:srgbClr val="000000"/>
              </a:solidFill>
              <a:effectLst/>
              <a:uFillTx/>
              <a:latin typeface="Times New Roman"/>
            </a:endParaRPr>
          </a:p>
          <a:p>
            <a:pPr marL="230040" indent="-230040">
              <a:lnSpc>
                <a:spcPct val="90000"/>
              </a:lnSpc>
              <a:spcBef>
                <a:spcPts val="451"/>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230040" indent="-230040">
              <a:lnSpc>
                <a:spcPct val="90000"/>
              </a:lnSpc>
              <a:spcBef>
                <a:spcPts val="451"/>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Huber remains interested in monetizing the gathering system; however, any agreeable transaction structure must allow Huber Energy to benefit from the proceeds of the monetization</a:t>
            </a:r>
            <a:endParaRPr b="0" lang="en-US" sz="1800" strike="noStrike" u="none">
              <a:solidFill>
                <a:srgbClr val="000000"/>
              </a:solidFill>
              <a:effectLst/>
              <a:uFillTx/>
              <a:latin typeface="Times New Roman"/>
            </a:endParaRPr>
          </a:p>
          <a:p>
            <a:pPr marL="230040" indent="-230040">
              <a:lnSpc>
                <a:spcPct val="90000"/>
              </a:lnSpc>
              <a:spcBef>
                <a:spcPts val="451"/>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230040" indent="-230040">
              <a:lnSpc>
                <a:spcPct val="90000"/>
              </a:lnSpc>
              <a:spcBef>
                <a:spcPts val="451"/>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ENA’s speculation is that a transaction could be structured whereby Crestone acquires the assets for fair market value and ENA, acting as a clearinghouse, allows Huber to realize the gathering system’s value through a commodity-based transaction</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 name=""/>
          <p:cNvSpPr/>
          <p:nvPr/>
        </p:nvSpPr>
        <p:spPr>
          <a:xfrm>
            <a:off x="1295280" y="3733920"/>
            <a:ext cx="2590920" cy="0"/>
          </a:xfrm>
          <a:prstGeom prst="line">
            <a:avLst/>
          </a:prstGeom>
          <a:ln w="9360">
            <a:solidFill>
              <a:srgbClr val="000000"/>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 name=""/>
          <p:cNvSpPr/>
          <p:nvPr/>
        </p:nvSpPr>
        <p:spPr>
          <a:xfrm>
            <a:off x="6705720" y="3657600"/>
            <a:ext cx="533160" cy="914400"/>
          </a:xfrm>
          <a:custGeom>
            <a:avLst/>
            <a:gdLst>
              <a:gd name="textAreaLeft" fmla="*/ 71280 w 533160"/>
              <a:gd name="textAreaRight" fmla="*/ 461880 w 533160"/>
              <a:gd name="textAreaTop" fmla="*/ 159840 h 914400"/>
              <a:gd name="textAreaBottom" fmla="*/ 663120 h 914400"/>
              <a:gd name="GluePoint1X" fmla="*/ 0 w 21600"/>
              <a:gd name="GluePoint1Y" fmla="*/ 17 h 21600"/>
              <a:gd name="GluePoint2X" fmla="*/ 2 w 21600"/>
              <a:gd name="GluePoint2Y" fmla="*/ 14 h 21600"/>
              <a:gd name="GluePoint3X" fmla="*/ 22 w 21600"/>
              <a:gd name="GluePoint3Y" fmla="*/ 8 h 21600"/>
              <a:gd name="GluePoint4X" fmla="*/ 2 w 21600"/>
              <a:gd name="GluePoint4Y" fmla="*/ 12 h 21600"/>
              <a:gd name="GluePoint5X" fmla="*/ 22 w 21600"/>
              <a:gd name="GluePoint5Y" fmla="*/ 16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21600" y="0"/>
                </a:moveTo>
                <a:arcTo wR="21600" hR="7560" stAng="-5400000" swAng="-5400000"/>
                <a:lnTo>
                  <a:pt x="0" y="11880"/>
                </a:lnTo>
                <a:arcTo wR="21600" hR="7560" stAng="10800000" swAng="-2682637"/>
                <a:lnTo>
                  <a:pt x="14400" y="21168"/>
                </a:lnTo>
                <a:lnTo>
                  <a:pt x="21600" y="17280"/>
                </a:lnTo>
                <a:lnTo>
                  <a:pt x="14400" y="12528"/>
                </a:lnTo>
                <a:lnTo>
                  <a:pt x="14400" y="14688"/>
                </a:lnTo>
                <a:arcTo wR="21600" hR="7560" stAng="8117363" swAng="2325203"/>
                <a:lnTo>
                  <a:pt x="900" y="9720"/>
                </a:lnTo>
                <a:arcTo wR="21600" hR="7560" stAng="-10442565" swAng="5042565"/>
                <a:close/>
              </a:path>
              <a:path fill="darkenLess" w="21600" h="21600">
                <a:moveTo>
                  <a:pt x="21600" y="0"/>
                </a:moveTo>
                <a:arcTo wR="21600" hR="7560" stAng="-5400000" swAng="-5400000"/>
                <a:lnTo>
                  <a:pt x="0" y="7560"/>
                </a:lnTo>
                <a:arcTo wR="21600" hR="7560" stAng="10800000" swAng="-357435"/>
                <a:lnTo>
                  <a:pt x="900" y="9720"/>
                </a:lnTo>
                <a:arcTo wR="21600" hR="7560" stAng="-10442565" swAng="5042565"/>
                <a:close/>
              </a:path>
            </a:pathLst>
          </a:custGeom>
          <a:solidFill>
            <a:srgbClr val="0000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 name=""/>
          <p:cNvSpPr/>
          <p:nvPr/>
        </p:nvSpPr>
        <p:spPr>
          <a:xfrm>
            <a:off x="3505320" y="3657600"/>
            <a:ext cx="533160" cy="914400"/>
          </a:xfrm>
          <a:custGeom>
            <a:avLst/>
            <a:gdLst>
              <a:gd name="textAreaLeft" fmla="*/ 71280 w 533160"/>
              <a:gd name="textAreaRight" fmla="*/ 461880 w 533160"/>
              <a:gd name="textAreaTop" fmla="*/ 159840 h 914400"/>
              <a:gd name="textAreaBottom" fmla="*/ 663120 h 914400"/>
              <a:gd name="GluePoint1X" fmla="*/ 0 w 21600"/>
              <a:gd name="GluePoint1Y" fmla="*/ 17 h 21600"/>
              <a:gd name="GluePoint2X" fmla="*/ 2 w 21600"/>
              <a:gd name="GluePoint2Y" fmla="*/ 14 h 21600"/>
              <a:gd name="GluePoint3X" fmla="*/ 22 w 21600"/>
              <a:gd name="GluePoint3Y" fmla="*/ 8 h 21600"/>
              <a:gd name="GluePoint4X" fmla="*/ 2 w 21600"/>
              <a:gd name="GluePoint4Y" fmla="*/ 12 h 21600"/>
              <a:gd name="GluePoint5X" fmla="*/ 22 w 21600"/>
              <a:gd name="GluePoint5Y" fmla="*/ 16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21600" y="0"/>
                </a:moveTo>
                <a:arcTo wR="21600" hR="7560" stAng="-5400000" swAng="-5400000"/>
                <a:lnTo>
                  <a:pt x="0" y="11880"/>
                </a:lnTo>
                <a:arcTo wR="21600" hR="7560" stAng="10800000" swAng="-2682637"/>
                <a:lnTo>
                  <a:pt x="14400" y="21168"/>
                </a:lnTo>
                <a:lnTo>
                  <a:pt x="21600" y="17280"/>
                </a:lnTo>
                <a:lnTo>
                  <a:pt x="14400" y="12528"/>
                </a:lnTo>
                <a:lnTo>
                  <a:pt x="14400" y="14688"/>
                </a:lnTo>
                <a:arcTo wR="21600" hR="7560" stAng="8117363" swAng="2325203"/>
                <a:lnTo>
                  <a:pt x="900" y="9720"/>
                </a:lnTo>
                <a:arcTo wR="21600" hR="7560" stAng="-10442565" swAng="5042565"/>
                <a:close/>
              </a:path>
              <a:path fill="darkenLess" w="21600" h="21600">
                <a:moveTo>
                  <a:pt x="21600" y="0"/>
                </a:moveTo>
                <a:arcTo wR="21600" hR="7560" stAng="-5400000" swAng="-5400000"/>
                <a:lnTo>
                  <a:pt x="0" y="7560"/>
                </a:lnTo>
                <a:arcTo wR="21600" hR="7560" stAng="10800000" swAng="-357435"/>
                <a:lnTo>
                  <a:pt x="900" y="9720"/>
                </a:lnTo>
                <a:arcTo wR="21600" hR="7560" stAng="-10442565" swAng="5042565"/>
                <a:close/>
              </a:path>
            </a:pathLst>
          </a:custGeom>
          <a:solidFill>
            <a:srgbClr val="008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 name=""/>
          <p:cNvSpPr/>
          <p:nvPr/>
        </p:nvSpPr>
        <p:spPr>
          <a:xfrm>
            <a:off x="3886200" y="2684520"/>
            <a:ext cx="990720" cy="1202760"/>
          </a:xfrm>
          <a:prstGeom prst="rect">
            <a:avLst/>
          </a:prstGeom>
          <a:solidFill>
            <a:srgbClr val="ffffff"/>
          </a:solidFill>
          <a:ln w="28440">
            <a:solidFill>
              <a:srgbClr val="008000"/>
            </a:solidFill>
            <a:miter/>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Narrow"/>
              </a:rPr>
              <a:t>ENA</a:t>
            </a:r>
            <a:endParaRPr b="0" lang="en-US" sz="1800" strike="noStrike" u="none">
              <a:solidFill>
                <a:srgbClr val="000000"/>
              </a:solidFill>
              <a:effectLst/>
              <a:uFillTx/>
              <a:latin typeface="Times New Roman"/>
            </a:endParaRPr>
          </a:p>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13" name=""/>
          <p:cNvSpPr/>
          <p:nvPr/>
        </p:nvSpPr>
        <p:spPr>
          <a:xfrm>
            <a:off x="7238880" y="2684520"/>
            <a:ext cx="1067040" cy="1477080"/>
          </a:xfrm>
          <a:prstGeom prst="rect">
            <a:avLst/>
          </a:prstGeom>
          <a:solidFill>
            <a:srgbClr val="ffffff"/>
          </a:solidFill>
          <a:ln w="28440">
            <a:solidFill>
              <a:srgbClr val="3333cc"/>
            </a:solidFill>
            <a:miter/>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Narrow"/>
              </a:rPr>
              <a:t>Crestone</a:t>
            </a:r>
            <a:endParaRPr b="0" lang="en-US" sz="1800" strike="noStrike" u="none">
              <a:solidFill>
                <a:srgbClr val="000000"/>
              </a:solidFill>
              <a:effectLst/>
              <a:uFillTx/>
              <a:latin typeface="Times New Roman"/>
            </a:endParaRPr>
          </a:p>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14" name=""/>
          <p:cNvSpPr/>
          <p:nvPr/>
        </p:nvSpPr>
        <p:spPr>
          <a:xfrm>
            <a:off x="1295280" y="2819520"/>
            <a:ext cx="25909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 name=""/>
          <p:cNvSpPr/>
          <p:nvPr/>
        </p:nvSpPr>
        <p:spPr>
          <a:xfrm>
            <a:off x="1295280" y="3352680"/>
            <a:ext cx="2590920" cy="0"/>
          </a:xfrm>
          <a:prstGeom prst="line">
            <a:avLst/>
          </a:prstGeom>
          <a:ln w="9360">
            <a:solidFill>
              <a:srgbClr val="000000"/>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 name=""/>
          <p:cNvSpPr/>
          <p:nvPr/>
        </p:nvSpPr>
        <p:spPr>
          <a:xfrm>
            <a:off x="4876920" y="2819520"/>
            <a:ext cx="23619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 name=""/>
          <p:cNvSpPr/>
          <p:nvPr/>
        </p:nvSpPr>
        <p:spPr>
          <a:xfrm>
            <a:off x="4876920" y="3581280"/>
            <a:ext cx="2361960" cy="0"/>
          </a:xfrm>
          <a:prstGeom prst="line">
            <a:avLst/>
          </a:prstGeom>
          <a:ln w="9360">
            <a:solidFill>
              <a:srgbClr val="000000"/>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 name=""/>
          <p:cNvSpPr/>
          <p:nvPr/>
        </p:nvSpPr>
        <p:spPr>
          <a:xfrm>
            <a:off x="1870200" y="2590920"/>
            <a:ext cx="14425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Narrow"/>
              </a:rPr>
              <a:t>Gathering Assets</a:t>
            </a:r>
            <a:endParaRPr b="0" lang="en-US" sz="1200" strike="noStrike" u="none">
              <a:solidFill>
                <a:srgbClr val="000000"/>
              </a:solidFill>
              <a:effectLst/>
              <a:uFillTx/>
              <a:latin typeface="Times New Roman"/>
            </a:endParaRPr>
          </a:p>
        </p:txBody>
      </p:sp>
      <p:sp>
        <p:nvSpPr>
          <p:cNvPr id="19" name=""/>
          <p:cNvSpPr/>
          <p:nvPr/>
        </p:nvSpPr>
        <p:spPr>
          <a:xfrm>
            <a:off x="5299200" y="2590920"/>
            <a:ext cx="14425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Narrow"/>
              </a:rPr>
              <a:t>Gathering Assets</a:t>
            </a:r>
            <a:endParaRPr b="0" lang="en-US" sz="1200" strike="noStrike" u="none">
              <a:solidFill>
                <a:srgbClr val="000000"/>
              </a:solidFill>
              <a:effectLst/>
              <a:uFillTx/>
              <a:latin typeface="Times New Roman"/>
            </a:endParaRPr>
          </a:p>
        </p:txBody>
      </p:sp>
      <p:sp>
        <p:nvSpPr>
          <p:cNvPr id="20" name=""/>
          <p:cNvSpPr/>
          <p:nvPr/>
        </p:nvSpPr>
        <p:spPr>
          <a:xfrm>
            <a:off x="1964520" y="3124080"/>
            <a:ext cx="12477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Narrow"/>
              </a:rPr>
              <a:t>$10 MM (Cash)</a:t>
            </a:r>
            <a:endParaRPr b="0" lang="en-US" sz="1200" strike="noStrike" u="none">
              <a:solidFill>
                <a:srgbClr val="000000"/>
              </a:solidFill>
              <a:effectLst/>
              <a:uFillTx/>
              <a:latin typeface="Times New Roman"/>
            </a:endParaRPr>
          </a:p>
        </p:txBody>
      </p:sp>
      <p:sp>
        <p:nvSpPr>
          <p:cNvPr id="21" name=""/>
          <p:cNvSpPr/>
          <p:nvPr/>
        </p:nvSpPr>
        <p:spPr>
          <a:xfrm>
            <a:off x="1282320" y="3505320"/>
            <a:ext cx="260280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Narrow"/>
              </a:rPr>
              <a:t>Commodity Swap (see next slide)</a:t>
            </a:r>
            <a:endParaRPr b="0" lang="en-US" sz="1200" strike="noStrike" u="none">
              <a:solidFill>
                <a:srgbClr val="000000"/>
              </a:solidFill>
              <a:effectLst/>
              <a:uFillTx/>
              <a:latin typeface="Times New Roman"/>
            </a:endParaRPr>
          </a:p>
        </p:txBody>
      </p:sp>
      <p:sp>
        <p:nvSpPr>
          <p:cNvPr id="22" name=""/>
          <p:cNvSpPr/>
          <p:nvPr/>
        </p:nvSpPr>
        <p:spPr>
          <a:xfrm>
            <a:off x="5393520" y="3352680"/>
            <a:ext cx="12477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Narrow"/>
              </a:rPr>
              <a:t>$15 MM (Cash)</a:t>
            </a:r>
            <a:endParaRPr b="0" lang="en-US" sz="1200" strike="noStrike" u="none">
              <a:solidFill>
                <a:srgbClr val="000000"/>
              </a:solidFill>
              <a:effectLst/>
              <a:uFillTx/>
              <a:latin typeface="Times New Roman"/>
            </a:endParaRPr>
          </a:p>
        </p:txBody>
      </p:sp>
      <p:sp>
        <p:nvSpPr>
          <p:cNvPr id="23" name=""/>
          <p:cNvSpPr/>
          <p:nvPr/>
        </p:nvSpPr>
        <p:spPr>
          <a:xfrm>
            <a:off x="685800" y="914400"/>
            <a:ext cx="7772400" cy="1773000"/>
          </a:xfrm>
          <a:prstGeom prst="rect">
            <a:avLst/>
          </a:prstGeom>
          <a:solidFill>
            <a:srgbClr val="ffffcc"/>
          </a:solidFill>
          <a:ln w="9360">
            <a:solidFill>
              <a:srgbClr val="000000"/>
            </a:solidFill>
            <a:miter/>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Narrow"/>
              </a:rPr>
              <a:t>For discussion and illustrative purposes, the following assumptions have been made:</a:t>
            </a:r>
            <a:endParaRPr b="0" lang="en-US" sz="1000" strike="noStrike" u="none">
              <a:solidFill>
                <a:srgbClr val="000000"/>
              </a:solidFill>
              <a:effectLst/>
              <a:uFillTx/>
              <a:latin typeface="Times New Roman"/>
            </a:endParaRPr>
          </a:p>
          <a:p>
            <a:pPr lvl="1" marL="457200">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  The fair market value of Huber’s San Juan gathering assets is $15 MM</a:t>
            </a:r>
            <a:endParaRPr b="0" lang="en-US" sz="1000" strike="noStrike" u="none">
              <a:solidFill>
                <a:srgbClr val="000000"/>
              </a:solidFill>
              <a:effectLst/>
              <a:uFillTx/>
              <a:latin typeface="Times New Roman"/>
            </a:endParaRPr>
          </a:p>
          <a:p>
            <a:pPr lvl="1" marL="457200">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  The book value of the gathering assets is $10 MM</a:t>
            </a:r>
            <a:endParaRPr b="0" lang="en-US" sz="1000" strike="noStrike" u="none">
              <a:solidFill>
                <a:srgbClr val="000000"/>
              </a:solidFill>
              <a:effectLst/>
              <a:uFillTx/>
              <a:latin typeface="Times New Roman"/>
            </a:endParaRPr>
          </a:p>
          <a:p>
            <a:pPr lvl="1" marL="457200">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  The outright cash payment to Huber for the gathering system cannot be less than the book value (no loss is triggered on the asset sale)</a:t>
            </a:r>
            <a:endParaRPr b="0" lang="en-US" sz="1000" strike="noStrike" u="none">
              <a:solidFill>
                <a:srgbClr val="000000"/>
              </a:solidFill>
              <a:effectLst/>
              <a:uFillTx/>
              <a:latin typeface="Times New Roman"/>
            </a:endParaRPr>
          </a:p>
          <a:p>
            <a:pPr lvl="1" marL="457200">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  Huber Energy, which is J.M. Huber Corp’s E&amp;P business unit, can retain the gain on sale if the value is realized through a commodity based contract</a:t>
            </a:r>
            <a:endParaRPr b="0" lang="en-US" sz="1000" strike="noStrike" u="none">
              <a:solidFill>
                <a:srgbClr val="000000"/>
              </a:solidFill>
              <a:effectLst/>
              <a:uFillTx/>
              <a:latin typeface="Times New Roman"/>
            </a:endParaRPr>
          </a:p>
          <a:p>
            <a:pPr lvl="1" marL="457200">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  The respective parties can reach agreement such that each is compensated in the following manner:</a:t>
            </a:r>
            <a:endParaRPr b="0" lang="en-US" sz="1000" strike="noStrike" u="none">
              <a:solidFill>
                <a:srgbClr val="000000"/>
              </a:solidFill>
              <a:effectLst/>
              <a:uFillTx/>
              <a:latin typeface="Times New Roman"/>
            </a:endParaRPr>
          </a:p>
          <a:p>
            <a:pPr lvl="2" marL="914400">
              <a:lnSpc>
                <a:spcPct val="100000"/>
              </a:lnSpc>
              <a:buClr>
                <a:srgbClr val="00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  Huber – monetizes non-core asset at fair value, allowing capital to be re-deployed in core E&amp;P business</a:t>
            </a:r>
            <a:endParaRPr b="0" lang="en-US" sz="1000" strike="noStrike" u="none">
              <a:solidFill>
                <a:srgbClr val="000000"/>
              </a:solidFill>
              <a:effectLst/>
              <a:uFillTx/>
              <a:latin typeface="Times New Roman"/>
            </a:endParaRPr>
          </a:p>
          <a:p>
            <a:pPr lvl="2" marL="914400">
              <a:lnSpc>
                <a:spcPct val="100000"/>
              </a:lnSpc>
              <a:buClr>
                <a:srgbClr val="00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  ENA – extracts value through structuring of commodity contract</a:t>
            </a:r>
            <a:endParaRPr b="0" lang="en-US" sz="1000" strike="noStrike" u="none">
              <a:solidFill>
                <a:srgbClr val="000000"/>
              </a:solidFill>
              <a:effectLst/>
              <a:uFillTx/>
              <a:latin typeface="Times New Roman"/>
            </a:endParaRPr>
          </a:p>
          <a:p>
            <a:pPr lvl="2" marL="914400">
              <a:lnSpc>
                <a:spcPct val="100000"/>
              </a:lnSpc>
              <a:buClr>
                <a:srgbClr val="00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  Crestone – acquires gathering asset at fair value</a:t>
            </a:r>
            <a:endParaRPr b="0" lang="en-US" sz="1000" strike="noStrike" u="none">
              <a:solidFill>
                <a:srgbClr val="000000"/>
              </a:solidFill>
              <a:effectLst/>
              <a:uFillTx/>
              <a:latin typeface="Times New Roman"/>
            </a:endParaRPr>
          </a:p>
        </p:txBody>
      </p:sp>
      <p:sp>
        <p:nvSpPr>
          <p:cNvPr id="24" name=""/>
          <p:cNvSpPr/>
          <p:nvPr/>
        </p:nvSpPr>
        <p:spPr>
          <a:xfrm>
            <a:off x="1447920" y="3733920"/>
            <a:ext cx="2209680" cy="246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Narrow"/>
              </a:rPr>
              <a:t>($5 MM in-the-money)</a:t>
            </a:r>
            <a:endParaRPr b="0" lang="en-US" sz="1000" strike="noStrike" u="none">
              <a:solidFill>
                <a:srgbClr val="000000"/>
              </a:solidFill>
              <a:effectLst/>
              <a:uFillTx/>
              <a:latin typeface="Times New Roman"/>
            </a:endParaRPr>
          </a:p>
        </p:txBody>
      </p:sp>
      <p:sp>
        <p:nvSpPr>
          <p:cNvPr id="25" name=""/>
          <p:cNvSpPr/>
          <p:nvPr/>
        </p:nvSpPr>
        <p:spPr>
          <a:xfrm>
            <a:off x="76320" y="3657600"/>
            <a:ext cx="533160" cy="914400"/>
          </a:xfrm>
          <a:custGeom>
            <a:avLst/>
            <a:gdLst>
              <a:gd name="textAreaLeft" fmla="*/ 71280 w 533160"/>
              <a:gd name="textAreaRight" fmla="*/ 461880 w 533160"/>
              <a:gd name="textAreaTop" fmla="*/ 159840 h 914400"/>
              <a:gd name="textAreaBottom" fmla="*/ 663120 h 914400"/>
              <a:gd name="GluePoint1X" fmla="*/ 0 w 21600"/>
              <a:gd name="GluePoint1Y" fmla="*/ 17 h 21600"/>
              <a:gd name="GluePoint2X" fmla="*/ 2 w 21600"/>
              <a:gd name="GluePoint2Y" fmla="*/ 14 h 21600"/>
              <a:gd name="GluePoint3X" fmla="*/ 22 w 21600"/>
              <a:gd name="GluePoint3Y" fmla="*/ 8 h 21600"/>
              <a:gd name="GluePoint4X" fmla="*/ 2 w 21600"/>
              <a:gd name="GluePoint4Y" fmla="*/ 12 h 21600"/>
              <a:gd name="GluePoint5X" fmla="*/ 22 w 21600"/>
              <a:gd name="GluePoint5Y" fmla="*/ 16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21600" y="0"/>
                </a:moveTo>
                <a:arcTo wR="21600" hR="7560" stAng="-5400000" swAng="-5400000"/>
                <a:lnTo>
                  <a:pt x="0" y="11880"/>
                </a:lnTo>
                <a:arcTo wR="21600" hR="7560" stAng="10800000" swAng="-2682637"/>
                <a:lnTo>
                  <a:pt x="14400" y="21168"/>
                </a:lnTo>
                <a:lnTo>
                  <a:pt x="21600" y="17280"/>
                </a:lnTo>
                <a:lnTo>
                  <a:pt x="14400" y="12528"/>
                </a:lnTo>
                <a:lnTo>
                  <a:pt x="14400" y="14688"/>
                </a:lnTo>
                <a:arcTo wR="21600" hR="7560" stAng="8117363" swAng="2325203"/>
                <a:lnTo>
                  <a:pt x="900" y="9720"/>
                </a:lnTo>
                <a:arcTo wR="21600" hR="7560" stAng="-10442565" swAng="5042565"/>
                <a:close/>
              </a:path>
              <a:path fill="darkenLess" w="21600" h="21600">
                <a:moveTo>
                  <a:pt x="21600" y="0"/>
                </a:moveTo>
                <a:arcTo wR="21600" hR="7560" stAng="-5400000" swAng="-5400000"/>
                <a:lnTo>
                  <a:pt x="0" y="7560"/>
                </a:lnTo>
                <a:arcTo wR="21600" hR="7560" stAng="10800000" swAng="-357435"/>
                <a:lnTo>
                  <a:pt x="900" y="9720"/>
                </a:lnTo>
                <a:arcTo wR="21600" hR="7560" stAng="-10442565" swAng="5042565"/>
                <a:close/>
              </a:path>
            </a:pathLst>
          </a:cu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 name=""/>
          <p:cNvSpPr/>
          <p:nvPr/>
        </p:nvSpPr>
        <p:spPr>
          <a:xfrm>
            <a:off x="380880" y="2684520"/>
            <a:ext cx="914400" cy="1202760"/>
          </a:xfrm>
          <a:prstGeom prst="rect">
            <a:avLst/>
          </a:prstGeom>
          <a:solidFill>
            <a:srgbClr val="ffffff"/>
          </a:solidFill>
          <a:ln w="28440">
            <a:solidFill>
              <a:srgbClr val="ff0000"/>
            </a:solidFill>
            <a:miter/>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Narrow"/>
              </a:rPr>
              <a:t>Huber</a:t>
            </a:r>
            <a:endParaRPr b="0" lang="en-US" sz="1800" strike="noStrike" u="none">
              <a:solidFill>
                <a:srgbClr val="000000"/>
              </a:solidFill>
              <a:effectLst/>
              <a:uFillTx/>
              <a:latin typeface="Times New Roman"/>
            </a:endParaRPr>
          </a:p>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27" name=""/>
          <p:cNvSpPr/>
          <p:nvPr/>
        </p:nvSpPr>
        <p:spPr>
          <a:xfrm>
            <a:off x="669960" y="4325760"/>
            <a:ext cx="1692360" cy="253620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Narrow"/>
              </a:rPr>
              <a:t>Initial Cash Impact:</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cash</a:t>
            </a:r>
            <a:r>
              <a:rPr b="0" lang="en-US" sz="1000" strike="noStrike" u="none">
                <a:solidFill>
                  <a:srgbClr val="000000"/>
                </a:solidFill>
                <a:effectLst/>
                <a:uFillTx/>
                <a:latin typeface="Arial Narrow"/>
              </a:rPr>
              <a:t>	</a:t>
            </a:r>
            <a:r>
              <a:rPr b="0" lang="en-US" sz="1000" strike="noStrike" u="none">
                <a:solidFill>
                  <a:srgbClr val="000000"/>
                </a:solidFill>
                <a:effectLst/>
                <a:uFillTx/>
                <a:latin typeface="Arial Narrow"/>
              </a:rPr>
              <a:t> $10 MM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swap present value</a:t>
            </a:r>
            <a:r>
              <a:rPr b="0" lang="en-US" sz="1000" strike="noStrike" u="none">
                <a:solidFill>
                  <a:srgbClr val="000000"/>
                </a:solidFill>
                <a:effectLst/>
                <a:uFillTx/>
                <a:latin typeface="Arial Narrow"/>
              </a:rPr>
              <a:t>	</a:t>
            </a:r>
            <a:r>
              <a:rPr b="0" lang="en-US" sz="1000" strike="noStrike" u="none">
                <a:solidFill>
                  <a:srgbClr val="000000"/>
                </a:solidFill>
                <a:effectLst/>
                <a:uFillTx/>
                <a:latin typeface="Arial Narrow"/>
              </a:rPr>
              <a:t> </a:t>
            </a:r>
            <a:r>
              <a:rPr b="0" lang="en-US" sz="1000" strike="noStrike" u="sng">
                <a:solidFill>
                  <a:srgbClr val="000000"/>
                </a:solidFill>
                <a:effectLst/>
                <a:uFillTx/>
                <a:latin typeface="Arial Narrow"/>
              </a:rPr>
              <a:t>$ 5  MM</a:t>
            </a:r>
            <a:r>
              <a:rPr b="0" lang="en-US" sz="1000" strike="noStrike" u="none">
                <a:solidFill>
                  <a:srgbClr val="000000"/>
                </a:solidFill>
                <a:effectLst/>
                <a:uFillTx/>
                <a:latin typeface="Arial Narrow"/>
              </a:rPr>
              <a:t>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Arial Narrow"/>
              </a:rPr>
              <a:t>	</a:t>
            </a:r>
            <a:r>
              <a:rPr b="0" lang="en-US" sz="1000" strike="noStrike" u="none">
                <a:solidFill>
                  <a:srgbClr val="3333cc"/>
                </a:solidFill>
                <a:effectLst/>
                <a:uFillTx/>
                <a:latin typeface="Arial Narrow"/>
              </a:rPr>
              <a:t>+</a:t>
            </a:r>
            <a:r>
              <a:rPr b="1" lang="en-US" sz="1000" strike="noStrike" u="none">
                <a:solidFill>
                  <a:srgbClr val="3333cc"/>
                </a:solidFill>
                <a:effectLst/>
                <a:uFillTx/>
                <a:latin typeface="Arial Narrow"/>
              </a:rPr>
              <a:t>$15 MM</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Narrow"/>
              </a:rPr>
              <a:t>Earnings Impact:</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gain on sale</a:t>
            </a:r>
            <a:r>
              <a:rPr b="0" lang="en-US" sz="1000" strike="noStrike" u="none">
                <a:solidFill>
                  <a:srgbClr val="000000"/>
                </a:solidFill>
                <a:effectLst/>
                <a:uFillTx/>
                <a:latin typeface="Arial Narrow"/>
              </a:rPr>
              <a:t>	</a:t>
            </a:r>
            <a:r>
              <a:rPr b="0" lang="en-US" sz="1000" strike="noStrike" u="none">
                <a:solidFill>
                  <a:srgbClr val="000000"/>
                </a:solidFill>
                <a:effectLst/>
                <a:uFillTx/>
                <a:latin typeface="Arial Narrow"/>
              </a:rPr>
              <a:t>$ 0</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derivatives gain</a:t>
            </a:r>
            <a:r>
              <a:rPr b="0" lang="en-US" sz="1000" strike="noStrike" u="none">
                <a:solidFill>
                  <a:srgbClr val="000000"/>
                </a:solidFill>
                <a:effectLst/>
                <a:uFillTx/>
                <a:latin typeface="Arial Narrow"/>
              </a:rPr>
              <a:t>	</a:t>
            </a:r>
            <a:r>
              <a:rPr b="0" lang="en-US" sz="1000" strike="noStrike" u="none">
                <a:solidFill>
                  <a:srgbClr val="000000"/>
                </a:solidFill>
                <a:effectLst/>
                <a:uFillTx/>
                <a:latin typeface="Arial Narrow"/>
              </a:rPr>
              <a:t>$ 5 MM</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Narrow"/>
              </a:rPr>
              <a:t>Note: FASB may require that the gain resulting from the swap liquidation be allocated over the original term of the swap.</a:t>
            </a:r>
            <a:r>
              <a:rPr b="0" lang="en-US" sz="1000" strike="noStrike" u="none">
                <a:solidFill>
                  <a:srgbClr val="000000"/>
                </a:solidFill>
                <a:effectLst/>
                <a:uFillTx/>
                <a:latin typeface="Arial Narrow"/>
              </a:rPr>
              <a:t> </a:t>
            </a:r>
            <a:endParaRPr b="0" lang="en-US" sz="1000" strike="noStrike" u="none">
              <a:solidFill>
                <a:srgbClr val="000000"/>
              </a:solidFill>
              <a:effectLst/>
              <a:uFillTx/>
              <a:latin typeface="Times New Roman"/>
            </a:endParaRPr>
          </a:p>
        </p:txBody>
      </p:sp>
      <p:sp>
        <p:nvSpPr>
          <p:cNvPr id="28" name=""/>
          <p:cNvSpPr/>
          <p:nvPr/>
        </p:nvSpPr>
        <p:spPr>
          <a:xfrm>
            <a:off x="4098960" y="4317840"/>
            <a:ext cx="1692360" cy="299412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Narrow"/>
              </a:rPr>
              <a:t>Initial Cash Impact:</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Pmt to Huber</a:t>
            </a:r>
            <a:r>
              <a:rPr b="0" lang="en-US" sz="1000" strike="noStrike" u="none">
                <a:solidFill>
                  <a:srgbClr val="000000"/>
                </a:solidFill>
                <a:effectLst/>
                <a:uFillTx/>
                <a:latin typeface="Arial Narrow"/>
              </a:rPr>
              <a:t>	</a:t>
            </a:r>
            <a:r>
              <a:rPr b="0" lang="en-US" sz="1000" strike="noStrike" u="none">
                <a:solidFill>
                  <a:srgbClr val="000000"/>
                </a:solidFill>
                <a:effectLst/>
                <a:uFillTx/>
                <a:latin typeface="Arial Narrow"/>
              </a:rPr>
              <a:t>($10 MM)</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Pmt from Crestone</a:t>
            </a:r>
            <a:r>
              <a:rPr b="0" lang="en-US" sz="1000" strike="noStrike" u="none">
                <a:solidFill>
                  <a:srgbClr val="000000"/>
                </a:solidFill>
                <a:effectLst/>
                <a:uFillTx/>
                <a:latin typeface="Arial Narrow"/>
              </a:rPr>
              <a:t>	</a:t>
            </a:r>
            <a:r>
              <a:rPr b="0" lang="en-US" sz="1000" strike="noStrike" u="none">
                <a:solidFill>
                  <a:srgbClr val="000000"/>
                </a:solidFill>
                <a:effectLst/>
                <a:uFillTx/>
                <a:latin typeface="Arial Narrow"/>
              </a:rPr>
              <a:t> </a:t>
            </a:r>
            <a:r>
              <a:rPr b="0" lang="en-US" sz="1000" strike="noStrike" u="sng">
                <a:solidFill>
                  <a:srgbClr val="000000"/>
                </a:solidFill>
                <a:effectLst/>
                <a:uFillTx/>
                <a:latin typeface="Arial Narrow"/>
              </a:rPr>
              <a:t>$15  MM</a:t>
            </a:r>
            <a:r>
              <a:rPr b="0" lang="en-US" sz="1000" strike="noStrike" u="none">
                <a:solidFill>
                  <a:srgbClr val="000000"/>
                </a:solidFill>
                <a:effectLst/>
                <a:uFillTx/>
                <a:latin typeface="Arial Narrow"/>
              </a:rPr>
              <a:t>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Arial Narrow"/>
              </a:rPr>
              <a:t>	</a:t>
            </a:r>
            <a:r>
              <a:rPr b="0" lang="en-US" sz="1000" strike="noStrike" u="none">
                <a:solidFill>
                  <a:srgbClr val="ff0000"/>
                </a:solidFill>
                <a:effectLst/>
                <a:uFillTx/>
                <a:latin typeface="Arial Narrow"/>
              </a:rPr>
              <a:t> </a:t>
            </a:r>
            <a:r>
              <a:rPr b="0" lang="en-US" sz="1000" strike="noStrike" u="none">
                <a:solidFill>
                  <a:srgbClr val="3333cc"/>
                </a:solidFill>
                <a:effectLst/>
                <a:uFillTx/>
                <a:latin typeface="Arial Narrow"/>
              </a:rPr>
              <a:t>+</a:t>
            </a:r>
            <a:r>
              <a:rPr b="1" lang="en-US" sz="1000" strike="noStrike" u="none">
                <a:solidFill>
                  <a:srgbClr val="3333cc"/>
                </a:solidFill>
                <a:effectLst/>
                <a:uFillTx/>
                <a:latin typeface="Arial Narrow"/>
              </a:rPr>
              <a:t>$ 5 MM</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Narrow"/>
              </a:rPr>
              <a:t>Earnings Impact:</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gain on sale</a:t>
            </a:r>
            <a:r>
              <a:rPr b="0" lang="en-US" sz="1000" strike="noStrike" u="none">
                <a:solidFill>
                  <a:srgbClr val="000000"/>
                </a:solidFill>
                <a:effectLst/>
                <a:uFillTx/>
                <a:latin typeface="Arial Narrow"/>
              </a:rPr>
              <a:t>	</a:t>
            </a:r>
            <a:r>
              <a:rPr b="0" lang="en-US" sz="1000" strike="noStrike" u="none">
                <a:solidFill>
                  <a:srgbClr val="000000"/>
                </a:solidFill>
                <a:effectLst/>
                <a:uFillTx/>
                <a:latin typeface="Arial Narrow"/>
              </a:rPr>
              <a:t>  $5.0 MM</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M2M loss</a:t>
            </a:r>
            <a:r>
              <a:rPr b="0" lang="en-US" sz="1000" strike="noStrike" u="none">
                <a:solidFill>
                  <a:srgbClr val="000000"/>
                </a:solidFill>
                <a:effectLst/>
                <a:uFillTx/>
                <a:latin typeface="Arial Narrow"/>
              </a:rPr>
              <a:t>	</a:t>
            </a:r>
            <a:r>
              <a:rPr b="0" lang="en-US" sz="1000" strike="noStrike" u="none">
                <a:solidFill>
                  <a:srgbClr val="000000"/>
                </a:solidFill>
                <a:effectLst/>
                <a:uFillTx/>
                <a:latin typeface="Arial Narrow"/>
              </a:rPr>
              <a:t> </a:t>
            </a:r>
            <a:r>
              <a:rPr b="0" lang="en-US" sz="1000" strike="noStrike" u="sng">
                <a:solidFill>
                  <a:srgbClr val="000000"/>
                </a:solidFill>
                <a:effectLst/>
                <a:uFillTx/>
                <a:latin typeface="Arial Narrow"/>
              </a:rPr>
              <a:t>($4.8 MM)</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	</a:t>
            </a:r>
            <a:r>
              <a:rPr b="1" lang="en-US" sz="1000" strike="noStrike" u="none">
                <a:solidFill>
                  <a:srgbClr val="3333cc"/>
                </a:solidFill>
                <a:effectLst/>
                <a:uFillTx/>
                <a:latin typeface="Arial Narrow"/>
              </a:rPr>
              <a:t>+$0.2 MM</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Narrow"/>
              </a:rPr>
              <a:t>Note: The earnings estimate above assumes the swap can be structured such that ENA can mark a loss of less than $5 MM.</a:t>
            </a:r>
            <a:r>
              <a:rPr b="0" lang="en-US" sz="1000" strike="noStrike" u="none">
                <a:solidFill>
                  <a:srgbClr val="000000"/>
                </a:solidFill>
                <a:effectLst/>
                <a:uFillTx/>
                <a:latin typeface="Arial Narrow"/>
              </a:rPr>
              <a:t> </a:t>
            </a:r>
            <a:endParaRPr b="0" lang="en-US" sz="1000" strike="noStrike" u="none">
              <a:solidFill>
                <a:srgbClr val="000000"/>
              </a:solidFill>
              <a:effectLst/>
              <a:uFillTx/>
              <a:latin typeface="Times New Roman"/>
            </a:endParaRPr>
          </a:p>
        </p:txBody>
      </p:sp>
      <p:sp>
        <p:nvSpPr>
          <p:cNvPr id="29" name=""/>
          <p:cNvSpPr/>
          <p:nvPr/>
        </p:nvSpPr>
        <p:spPr>
          <a:xfrm>
            <a:off x="7299360" y="4325760"/>
            <a:ext cx="1616040" cy="162036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Narrow"/>
              </a:rPr>
              <a:t>Initial Cash Impact:</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Pmt to ENA</a:t>
            </a:r>
            <a:r>
              <a:rPr b="0" lang="en-US" sz="1000" strike="noStrike" u="none">
                <a:solidFill>
                  <a:srgbClr val="000000"/>
                </a:solidFill>
                <a:effectLst/>
                <a:uFillTx/>
                <a:latin typeface="Arial Narrow"/>
              </a:rPr>
              <a:t>	</a:t>
            </a:r>
            <a:r>
              <a:rPr b="0" lang="en-US" sz="1000" strike="noStrike" u="none">
                <a:solidFill>
                  <a:srgbClr val="000000"/>
                </a:solidFill>
                <a:effectLst/>
                <a:uFillTx/>
                <a:latin typeface="Arial Narrow"/>
              </a:rPr>
              <a:t>($15 MM)</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Narrow"/>
              </a:rPr>
              <a:t>Earnings Impact:</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No immediate earnings impact for Crestone.  Earnings will be realized on an accrual basis.</a:t>
            </a:r>
            <a:endParaRPr b="0" lang="en-US" sz="1000" strike="noStrike" u="none">
              <a:solidFill>
                <a:srgbClr val="000000"/>
              </a:solidFill>
              <a:effectLst/>
              <a:uFillTx/>
              <a:latin typeface="Times New Roman"/>
            </a:endParaRPr>
          </a:p>
        </p:txBody>
      </p:sp>
      <p:sp>
        <p:nvSpPr>
          <p:cNvPr id="30" name=""/>
          <p:cNvSpPr/>
          <p:nvPr/>
        </p:nvSpPr>
        <p:spPr>
          <a:xfrm>
            <a:off x="461880" y="76320"/>
            <a:ext cx="5634000" cy="8254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3333cc"/>
                </a:solidFill>
                <a:effectLst/>
                <a:uFillTx/>
                <a:latin typeface="Arial"/>
              </a:rPr>
              <a:t>Potential Structure</a:t>
            </a:r>
            <a:endParaRPr b="0" lang="en-US" sz="4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
          <p:cNvSpPr/>
          <p:nvPr/>
        </p:nvSpPr>
        <p:spPr>
          <a:xfrm>
            <a:off x="461880" y="76320"/>
            <a:ext cx="8174160" cy="8254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3333cc"/>
                </a:solidFill>
                <a:effectLst/>
                <a:uFillTx/>
                <a:latin typeface="Arial"/>
              </a:rPr>
              <a:t>Commodity Swap Structure</a:t>
            </a:r>
            <a:endParaRPr b="0" lang="en-US" sz="4800" strike="noStrike" u="none">
              <a:solidFill>
                <a:srgbClr val="000000"/>
              </a:solidFill>
              <a:effectLst/>
              <a:uFillTx/>
              <a:latin typeface="Times New Roman"/>
            </a:endParaRPr>
          </a:p>
        </p:txBody>
      </p:sp>
      <p:sp>
        <p:nvSpPr>
          <p:cNvPr id="32" name=""/>
          <p:cNvSpPr/>
          <p:nvPr/>
        </p:nvSpPr>
        <p:spPr>
          <a:xfrm>
            <a:off x="3886200" y="3505320"/>
            <a:ext cx="990720" cy="1202760"/>
          </a:xfrm>
          <a:prstGeom prst="rect">
            <a:avLst/>
          </a:prstGeom>
          <a:solidFill>
            <a:srgbClr val="ffffff"/>
          </a:solidFill>
          <a:ln w="28440">
            <a:solidFill>
              <a:srgbClr val="ff0000"/>
            </a:solidFill>
            <a:miter/>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Narrow"/>
              </a:rPr>
              <a:t>Huber</a:t>
            </a:r>
            <a:endParaRPr b="0" lang="en-US" sz="1800" strike="noStrike" u="none">
              <a:solidFill>
                <a:srgbClr val="000000"/>
              </a:solidFill>
              <a:effectLst/>
              <a:uFillTx/>
              <a:latin typeface="Times New Roman"/>
            </a:endParaRPr>
          </a:p>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33" name=""/>
          <p:cNvSpPr/>
          <p:nvPr/>
        </p:nvSpPr>
        <p:spPr>
          <a:xfrm>
            <a:off x="7238880" y="3505320"/>
            <a:ext cx="1067040" cy="1202760"/>
          </a:xfrm>
          <a:prstGeom prst="rect">
            <a:avLst/>
          </a:prstGeom>
          <a:solidFill>
            <a:srgbClr val="ffffff"/>
          </a:solidFill>
          <a:ln w="28440">
            <a:solidFill>
              <a:srgbClr val="3333cc"/>
            </a:solidFill>
            <a:miter/>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Narrow"/>
              </a:rPr>
              <a:t>Market</a:t>
            </a:r>
            <a:endParaRPr b="0" lang="en-US" sz="1800" strike="noStrike" u="none">
              <a:solidFill>
                <a:srgbClr val="000000"/>
              </a:solidFill>
              <a:effectLst/>
              <a:uFillTx/>
              <a:latin typeface="Times New Roman"/>
            </a:endParaRPr>
          </a:p>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34" name=""/>
          <p:cNvSpPr/>
          <p:nvPr/>
        </p:nvSpPr>
        <p:spPr>
          <a:xfrm>
            <a:off x="1295280" y="3746520"/>
            <a:ext cx="25909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 name=""/>
          <p:cNvSpPr/>
          <p:nvPr/>
        </p:nvSpPr>
        <p:spPr>
          <a:xfrm>
            <a:off x="1295280" y="4402080"/>
            <a:ext cx="2590920" cy="0"/>
          </a:xfrm>
          <a:prstGeom prst="line">
            <a:avLst/>
          </a:prstGeom>
          <a:ln w="9360">
            <a:solidFill>
              <a:srgbClr val="000000"/>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 name=""/>
          <p:cNvSpPr/>
          <p:nvPr/>
        </p:nvSpPr>
        <p:spPr>
          <a:xfrm>
            <a:off x="4876920" y="3746520"/>
            <a:ext cx="23619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 name=""/>
          <p:cNvSpPr/>
          <p:nvPr/>
        </p:nvSpPr>
        <p:spPr>
          <a:xfrm>
            <a:off x="4876920" y="4402080"/>
            <a:ext cx="2361960" cy="0"/>
          </a:xfrm>
          <a:prstGeom prst="line">
            <a:avLst/>
          </a:prstGeom>
          <a:ln w="9360">
            <a:solidFill>
              <a:srgbClr val="000000"/>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 name=""/>
          <p:cNvSpPr/>
          <p:nvPr/>
        </p:nvSpPr>
        <p:spPr>
          <a:xfrm>
            <a:off x="2066400" y="3517920"/>
            <a:ext cx="13917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Narrow"/>
              </a:rPr>
              <a:t>$3.13 per MMBtu</a:t>
            </a:r>
            <a:endParaRPr b="0" lang="en-US" sz="1200" strike="noStrike" u="none">
              <a:solidFill>
                <a:srgbClr val="000000"/>
              </a:solidFill>
              <a:effectLst/>
              <a:uFillTx/>
              <a:latin typeface="Times New Roman"/>
            </a:endParaRPr>
          </a:p>
        </p:txBody>
      </p:sp>
      <p:sp>
        <p:nvSpPr>
          <p:cNvPr id="39" name=""/>
          <p:cNvSpPr/>
          <p:nvPr/>
        </p:nvSpPr>
        <p:spPr>
          <a:xfrm>
            <a:off x="5295600" y="3517920"/>
            <a:ext cx="16117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Narrow"/>
              </a:rPr>
              <a:t>ENA Swap Contract</a:t>
            </a:r>
            <a:endParaRPr b="0" lang="en-US" sz="1200" strike="noStrike" u="none">
              <a:solidFill>
                <a:srgbClr val="000000"/>
              </a:solidFill>
              <a:effectLst/>
              <a:uFillTx/>
              <a:latin typeface="Times New Roman"/>
            </a:endParaRPr>
          </a:p>
        </p:txBody>
      </p:sp>
      <p:sp>
        <p:nvSpPr>
          <p:cNvPr id="40" name=""/>
          <p:cNvSpPr/>
          <p:nvPr/>
        </p:nvSpPr>
        <p:spPr>
          <a:xfrm>
            <a:off x="1673640" y="4173480"/>
            <a:ext cx="19504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Narrow"/>
              </a:rPr>
              <a:t>IF EPNG San Juan Index</a:t>
            </a:r>
            <a:endParaRPr b="0" lang="en-US" sz="1200" strike="noStrike" u="none">
              <a:solidFill>
                <a:srgbClr val="000000"/>
              </a:solidFill>
              <a:effectLst/>
              <a:uFillTx/>
              <a:latin typeface="Times New Roman"/>
            </a:endParaRPr>
          </a:p>
        </p:txBody>
      </p:sp>
      <p:sp>
        <p:nvSpPr>
          <p:cNvPr id="41" name=""/>
          <p:cNvSpPr/>
          <p:nvPr/>
        </p:nvSpPr>
        <p:spPr>
          <a:xfrm>
            <a:off x="5475600" y="4173480"/>
            <a:ext cx="11631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Narrow"/>
              </a:rPr>
              <a:t>$5 MM (Cash)</a:t>
            </a:r>
            <a:endParaRPr b="0" lang="en-US" sz="1200" strike="noStrike" u="none">
              <a:solidFill>
                <a:srgbClr val="000000"/>
              </a:solidFill>
              <a:effectLst/>
              <a:uFillTx/>
              <a:latin typeface="Times New Roman"/>
            </a:endParaRPr>
          </a:p>
        </p:txBody>
      </p:sp>
      <p:sp>
        <p:nvSpPr>
          <p:cNvPr id="42" name=""/>
          <p:cNvSpPr/>
          <p:nvPr/>
        </p:nvSpPr>
        <p:spPr>
          <a:xfrm>
            <a:off x="380880" y="3505320"/>
            <a:ext cx="914400" cy="1202760"/>
          </a:xfrm>
          <a:prstGeom prst="rect">
            <a:avLst/>
          </a:prstGeom>
          <a:solidFill>
            <a:srgbClr val="ffffff"/>
          </a:solidFill>
          <a:ln w="28440">
            <a:solidFill>
              <a:srgbClr val="008000"/>
            </a:solidFill>
            <a:miter/>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Narrow"/>
              </a:rPr>
              <a:t>ENA</a:t>
            </a:r>
            <a:endParaRPr b="0" lang="en-US" sz="1800" strike="noStrike" u="none">
              <a:solidFill>
                <a:srgbClr val="000000"/>
              </a:solidFill>
              <a:effectLst/>
              <a:uFillTx/>
              <a:latin typeface="Times New Roman"/>
            </a:endParaRPr>
          </a:p>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43" name=""/>
          <p:cNvSpPr/>
          <p:nvPr/>
        </p:nvSpPr>
        <p:spPr>
          <a:xfrm>
            <a:off x="1002240" y="3868560"/>
            <a:ext cx="3145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3333cc"/>
                </a:solidFill>
                <a:effectLst/>
                <a:uFillTx/>
                <a:latin typeface="Arial Narrow"/>
              </a:rPr>
              <a:t>(5 Year financial swap on 50,000 per day)</a:t>
            </a:r>
            <a:endParaRPr b="0" lang="en-US" sz="1200" strike="noStrike" u="none">
              <a:solidFill>
                <a:srgbClr val="000000"/>
              </a:solidFill>
              <a:effectLst/>
              <a:uFillTx/>
              <a:latin typeface="Times New Roman"/>
            </a:endParaRPr>
          </a:p>
        </p:txBody>
      </p:sp>
      <p:sp>
        <p:nvSpPr>
          <p:cNvPr id="44" name=""/>
          <p:cNvSpPr/>
          <p:nvPr/>
        </p:nvSpPr>
        <p:spPr>
          <a:xfrm>
            <a:off x="304920" y="1066680"/>
            <a:ext cx="8458200" cy="27763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Narrow"/>
              </a:rPr>
              <a:t>The commodity swap in this transaction could be structured in a number of different ways.  Below is an example of a financial structure based on the Inside FERC San Juan index.</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Narrow"/>
              </a:rPr>
              <a:t>  The market price for April 2002 through March 2005 IF EPNG San Juan index  swap is $3.03 per MMBtu</a:t>
            </a:r>
            <a:endParaRPr b="0" lang="en-US" sz="1200" strike="noStrike" u="none">
              <a:solidFill>
                <a:srgbClr val="000000"/>
              </a:solidFill>
              <a:effectLst/>
              <a:uFillTx/>
              <a:latin typeface="Times New Roman"/>
            </a:endParaRPr>
          </a:p>
          <a:p>
            <a:pPr>
              <a:lnSpc>
                <a:spcPct val="100000"/>
              </a:lnSpc>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Narrow"/>
              </a:rPr>
              <a:t>  The present value of a 50,000 MMBtu per day swap for the above mentioned term that is $0.10 per MMBtu in-the-money is $5 million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
          <p:cNvSpPr/>
          <p:nvPr/>
        </p:nvSpPr>
        <p:spPr>
          <a:xfrm>
            <a:off x="690840" y="76320"/>
            <a:ext cx="6481080" cy="8254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3333cc"/>
                </a:solidFill>
                <a:effectLst/>
                <a:uFillTx/>
                <a:latin typeface="Arial"/>
              </a:rPr>
              <a:t>Questions/Comments</a:t>
            </a:r>
            <a:endParaRPr b="0" lang="en-US" sz="4800" strike="noStrike" u="none">
              <a:solidFill>
                <a:srgbClr val="000000"/>
              </a:solidFill>
              <a:effectLst/>
              <a:uFillTx/>
              <a:latin typeface="Times New Roman"/>
            </a:endParaRPr>
          </a:p>
        </p:txBody>
      </p:sp>
      <p:sp>
        <p:nvSpPr>
          <p:cNvPr id="46" name=""/>
          <p:cNvSpPr/>
          <p:nvPr/>
        </p:nvSpPr>
        <p:spPr>
          <a:xfrm>
            <a:off x="762120" y="838080"/>
            <a:ext cx="7467480" cy="435456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90000"/>
              </a:lnSpc>
              <a:spcBef>
                <a:spcPts val="400"/>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What is the book value of the assets?</a:t>
            </a:r>
            <a:endParaRPr b="0" lang="en-US" sz="1600" strike="noStrike" u="none">
              <a:solidFill>
                <a:srgbClr val="000000"/>
              </a:solidFill>
              <a:effectLst/>
              <a:uFillTx/>
              <a:latin typeface="Times New Roman"/>
            </a:endParaRPr>
          </a:p>
          <a:p>
            <a:pPr marL="230040" indent="-230040">
              <a:lnSpc>
                <a:spcPct val="90000"/>
              </a:lnSpc>
              <a:spcBef>
                <a:spcPts val="400"/>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230040" indent="-230040">
              <a:lnSpc>
                <a:spcPct val="90000"/>
              </a:lnSpc>
              <a:spcBef>
                <a:spcPts val="400"/>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What is the market value of the assets?</a:t>
            </a:r>
            <a:endParaRPr b="0" lang="en-US" sz="1600" strike="noStrike" u="none">
              <a:solidFill>
                <a:srgbClr val="000000"/>
              </a:solidFill>
              <a:effectLst/>
              <a:uFillTx/>
              <a:latin typeface="Times New Roman"/>
            </a:endParaRPr>
          </a:p>
          <a:p>
            <a:pPr marL="230040" indent="-230040">
              <a:lnSpc>
                <a:spcPct val="90000"/>
              </a:lnSpc>
              <a:spcBef>
                <a:spcPts val="400"/>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230040" indent="-230040">
              <a:lnSpc>
                <a:spcPct val="90000"/>
              </a:lnSpc>
              <a:spcBef>
                <a:spcPts val="400"/>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Does Huber Energy get to retain the sale proceeds up to book value?</a:t>
            </a:r>
            <a:endParaRPr b="0" lang="en-US" sz="1600" strike="noStrike" u="none">
              <a:solidFill>
                <a:srgbClr val="000000"/>
              </a:solidFill>
              <a:effectLst/>
              <a:uFillTx/>
              <a:latin typeface="Times New Roman"/>
            </a:endParaRPr>
          </a:p>
          <a:p>
            <a:pPr lvl="1" marL="623880" indent="-279360">
              <a:lnSpc>
                <a:spcPct val="90000"/>
              </a:lnSpc>
              <a:spcBef>
                <a:spcPts val="400"/>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If not, is the magnitude of the gain (market value less book value) large enough to motivate Huber Energy to transact?</a:t>
            </a:r>
            <a:endParaRPr b="0" lang="en-US" sz="1600" strike="noStrike" u="none">
              <a:solidFill>
                <a:srgbClr val="000000"/>
              </a:solidFill>
              <a:effectLst/>
              <a:uFillTx/>
              <a:latin typeface="Times New Roman"/>
            </a:endParaRPr>
          </a:p>
          <a:p>
            <a:pPr marL="230040" indent="-230040">
              <a:lnSpc>
                <a:spcPct val="90000"/>
              </a:lnSpc>
              <a:spcBef>
                <a:spcPts val="400"/>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230040" indent="-230040">
              <a:lnSpc>
                <a:spcPct val="90000"/>
              </a:lnSpc>
              <a:spcBef>
                <a:spcPts val="400"/>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Is it feasible for Huber to sell the gathering system for less than book value?</a:t>
            </a:r>
            <a:endParaRPr b="0" lang="en-US" sz="1600" strike="noStrike" u="none">
              <a:solidFill>
                <a:srgbClr val="000000"/>
              </a:solidFill>
              <a:effectLst/>
              <a:uFillTx/>
              <a:latin typeface="Times New Roman"/>
            </a:endParaRPr>
          </a:p>
          <a:p>
            <a:pPr lvl="1" marL="623880" indent="-279360">
              <a:lnSpc>
                <a:spcPct val="90000"/>
              </a:lnSpc>
              <a:spcBef>
                <a:spcPts val="400"/>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If so, more value could be realized by Huber Energy through the swap</a:t>
            </a:r>
            <a:endParaRPr b="0" lang="en-US" sz="1600" strike="noStrike" u="none">
              <a:solidFill>
                <a:srgbClr val="000000"/>
              </a:solidFill>
              <a:effectLst/>
              <a:uFillTx/>
              <a:latin typeface="Times New Roman"/>
            </a:endParaRPr>
          </a:p>
          <a:p>
            <a:pPr lvl="1" marL="623880" indent="-279360">
              <a:lnSpc>
                <a:spcPct val="90000"/>
              </a:lnSpc>
              <a:spcBef>
                <a:spcPts val="400"/>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230040" indent="-230040">
              <a:lnSpc>
                <a:spcPct val="90000"/>
              </a:lnSpc>
              <a:spcBef>
                <a:spcPts val="400"/>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If Huber intends to immediately liquidate the swap, the transparency of the transaction would be significant, as Huber would likely obtain a firm quote from an outside party just prior to closing the deal.  This would reduce ENA’s ability to extract a sizeable margin.</a:t>
            </a:r>
            <a:endParaRPr b="0" lang="en-US" sz="1600" strike="noStrike" u="none">
              <a:solidFill>
                <a:srgbClr val="000000"/>
              </a:solidFill>
              <a:effectLst/>
              <a:uFillTx/>
              <a:latin typeface="Times New Roman"/>
            </a:endParaRPr>
          </a:p>
          <a:p>
            <a:pPr marL="230040" indent="-230040">
              <a:lnSpc>
                <a:spcPct val="90000"/>
              </a:lnSpc>
              <a:spcBef>
                <a:spcPts val="400"/>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230040" indent="-230040">
              <a:lnSpc>
                <a:spcPct val="90000"/>
              </a:lnSpc>
              <a:spcBef>
                <a:spcPts val="400"/>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This structure assumes simultaneous execution of all contracts between ENA, Huber, and Crestone.  ENA would not be exposed to equity risk from the gathering assets.</a:t>
            </a:r>
            <a:endParaRPr b="0" lang="en-US" sz="1600" strike="noStrike" u="none">
              <a:solidFill>
                <a:srgbClr val="000000"/>
              </a:solidFill>
              <a:effectLst/>
              <a:uFillTx/>
              <a:latin typeface="Times New Roman"/>
            </a:endParaRPr>
          </a:p>
          <a:p>
            <a:pPr marL="230040" indent="-230040">
              <a:lnSpc>
                <a:spcPct val="90000"/>
              </a:lnSpc>
              <a:spcBef>
                <a:spcPts val="400"/>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230040" indent="-230040">
              <a:lnSpc>
                <a:spcPct val="90000"/>
              </a:lnSpc>
              <a:spcBef>
                <a:spcPts val="400"/>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The transaction, as presented, would effectively provide Enron a low-cost source of off-balance sheet financing.</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1277</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2001-10-11T18:17:43Z</dcterms:created>
  <dc:creator>Tyrell</dc:creator>
  <dc:description/>
  <dc:language>en-US</dc:language>
  <cp:lastModifiedBy>Tyrell</cp:lastModifiedBy>
  <dcterms:modified xsi:type="dcterms:W3CDTF">2001-10-12T15:35:16Z</dcterms:modified>
  <cp:revision>4</cp:revision>
  <dc:subject/>
  <dc:title>PowerPoint Presentation</dc:title>
</cp:coreProperties>
</file>