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notesSlides/_rels/notesSlide37.xml.rels" ContentType="application/vnd.openxmlformats-package.relationships+xml"/>
  <Override PartName="/ppt/notesSlides/_rels/notesSlide36.xml.rels" ContentType="application/vnd.openxmlformats-package.relationships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19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0"/>
          </p:nvPr>
        </p:nvSpPr>
        <p:spPr>
          <a:xfrm>
            <a:off x="-36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21"/>
          </p:nvPr>
        </p:nvSpPr>
        <p:spPr>
          <a:xfrm>
            <a:off x="388584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E517AFE-0415-4D92-953C-AE45CDEB294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at this time.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Staff of (3) full time schedulers handling over 900,000 Mmbtu/d on 30 pipes.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should be changed to Wellhead Logistics, Texas and Wellhead are no longer combined.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4A45EE-F7A3-4A40-920B-8169E5C2DE1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7E6583-2D28-40E8-BAE5-7DE9B78962A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7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8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9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E45A1FC-3AE5-43CB-9A6E-BBEBDD5E8F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0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1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2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42405A-DACE-498F-A991-65490F9E4E3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3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4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5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0B60AF-F5B2-48BC-9D9E-509AACF9373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3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3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dt" idx="16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1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18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CC0B40-DF42-42C0-9D2A-61460F891A17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400" y="18284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 North America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67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1219320" y="20570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 commercial teams – daily intelligence gathering, including pipeline information, position worksheets, storage levels, and any other data deemed critical or useful to traders/originators.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day forward trades to ensure books are flat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trading activities (internal &amp; external)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Resolve issues that stem from trading (bridge monitoring)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Report daily, monthly, year to date, etc. . .trading activities.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LDC's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 Gas Transmission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Allegheny Power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Atlanta Gas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Bay State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Boston Edison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City of Olive Branch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Maryland,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Ohio,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Pennsylvania,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Virginia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Transmission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Commonwealth 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Connecticut Natural Gas Corporation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Edison,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Crossroads Pipeline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4876920" y="2017800"/>
            <a:ext cx="4078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Delta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Hope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Elizabethtown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State Pipeline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Equitable Resources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Transmission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 Gas Transmission System L.P.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Jackson Energy Authority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Span Energy Delivery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KNG Energy,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Island Power Authority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Louisville Gas &amp; Electric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Nashville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Distribution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Supply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Jersey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York State Electric &amp; Gas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&amp; LDC's Continued 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Niagara Mohawk Power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Carolina Natural Gas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Ohio Natural Gas Corp.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PECO Energy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 Fuel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Pennsylvania Gas &amp; Water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Piedmont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North Carolina,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Electric &amp;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Rochester Gas &amp; Electric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Jersey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Connecticut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TECO Peoples 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 Pipeline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Transmission, LP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Cincinnati Gas &amp; Electric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Dayton Power &amp;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East Ohio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Providence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Union, Light, Heat &amp; Power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Transcontinental Gas Pipe Line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UGI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Washington Gas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Western Kentucky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Yankee Gas Services Co,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142640" y="60912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West Gas Logistics Pipelines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LDC's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Amarillo Natural Gas, Inc.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Gulf South Pipeline Company, LP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Beach Gas &amp; Electric Dept.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 &amp; E Gas Transmission, Northwest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Colorado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New Mexico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Puget Sound Energy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Gas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San Diego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Union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Southwest Gas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TXU Gas Distribution (formerly Lone Star)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Processing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LDC's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AmerenUE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Arkansas Oklahoma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ATCO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Light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Public Service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CMS Trunkline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Consumers Energy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Peoples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Consumers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Midcoast Energy, Inc.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/>
          </p:nvPr>
        </p:nvSpPr>
        <p:spPr>
          <a:xfrm>
            <a:off x="4876920" y="2017800"/>
            <a:ext cx="4078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IES Utilities,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Illinois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Indiana Gas Company,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Kansas Gas Service Company (a division of Oneok, Inc.)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Laclede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Madison Gas &amp; Electric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Consolidated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Gas Utilities, a Division of Utilicorp United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MidAmerican Energy Holdings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 Transmission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&amp; LDC's Continued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Gas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Public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 Company of America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Nicor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Shore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Oneok Gas Transportation, LLC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 Line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Arkla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SEMCO Energy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St. Joseph Light &amp; Power 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Peoples Gas Light &amp; Coke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Timbers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United Cities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Pipelines Central,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Electric Power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Public Service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Commerce/Regulatory Affairs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83" name=""/>
          <p:cNvGraphicFramePr/>
          <p:nvPr/>
        </p:nvGraphicFramePr>
        <p:xfrm>
          <a:off x="3043080" y="2409840"/>
          <a:ext cx="4449960" cy="347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3080" y="2409840"/>
                    <a:ext cx="4449960" cy="347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 Information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23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Exchanging electronic files with 36 pipelines.  EDI X12 on 30 pipelines and proprietary files on 6 pipelines.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gas business is scheduled through the use of EDI (approx. 75%).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number of EDI transactions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day 1,013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month 31,430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year 377,160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Expected electronic transaction growth of 15% with EES.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ENA is 85% of the files and 40% of the transactions through the Enron EDI Corporate Hub.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Regulatory Affairs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liaison between Government Affairs and the Logistics &amp; Commercial teams.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Monitors pipeline tariff changes to advocate on behalf of Enron for favorable operating conditions.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Communicates changes in FERC Policy and in pipeline services to Commercial &amp; Logistics.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all Regulatory reporting relating to Enron’s import and export of natural gas.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Handles FERC data requests and other ad hoc data requests.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90" name=""/>
          <p:cNvGraphicFramePr/>
          <p:nvPr/>
        </p:nvGraphicFramePr>
        <p:xfrm>
          <a:off x="1219320" y="2286000"/>
          <a:ext cx="7391160" cy="373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2286000"/>
                    <a:ext cx="739116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Logistics is part of the Energy Operations group under the Enron Networks organization.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Partners with the Commercial, Origination and Settlements teams to optimize value and minimize operational risk.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Southeast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1142640" y="2361960"/>
            <a:ext cx="380988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Acadian Pipeline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Bridgeline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Cavallo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Chandeleur Pipe 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Cyprus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Destin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Garden Banks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Green Canyon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/>
          </p:nvPr>
        </p:nvSpPr>
        <p:spPr>
          <a:xfrm>
            <a:off x="5181480" y="22860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Leviathan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Louisiana Intrastate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 – Florida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Hub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Robin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Georgia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5" name=""/>
          <p:cNvSpPr/>
          <p:nvPr/>
        </p:nvSpPr>
        <p:spPr>
          <a:xfrm>
            <a:off x="1828800" y="19051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523880" y="1884240"/>
            <a:ext cx="6545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Northeast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1182600" y="2361960"/>
            <a:ext cx="381024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Alabama Tennessee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Natural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Kentucky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American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States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Ohio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Tennessee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EGSI (Exxon)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4876560" y="2361960"/>
            <a:ext cx="380988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Equitran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Gatherco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Hattiesburg Storage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Waskom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Olympic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Somerset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Louisiana Intrastate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0" name=""/>
          <p:cNvSpPr/>
          <p:nvPr/>
        </p:nvSpPr>
        <p:spPr>
          <a:xfrm>
            <a:off x="1815840" y="1960560"/>
            <a:ext cx="602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 (owned by Atlanta Gas Light) – Peak delivery of 330,000 Mmbtu/day with transport &amp; storage assets 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1150560" y="665280"/>
            <a:ext cx="7792920" cy="104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Information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Southeast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5.2 BCF of supply transactions &amp; 5.2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Northeast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5.6 BCF of supply transactions &amp; 5.6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 &amp; external industry counter parties.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Approx. 80 % of transactions are via Enron Online on a daily basis on the East desk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day spot transactions, followed by base load deals, &amp; finally term deals.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1773360" y="2071800"/>
          <a:ext cx="5857920" cy="406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73360" y="2071800"/>
                    <a:ext cx="5857920" cy="406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Colorado Interstate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Fort Union (FUGG)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Hub Services (Park)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Kern River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Lost Creek (LCG)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Mojave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Montana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Transmission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Sevice of 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Rulison Gas Company,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SoCal Storage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Sumas (SIPI)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Trailblazer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Williston Basin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Wyoming Interstate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Field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daily physical volumes range from 7 to 10 bcf a day.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 to 95% of physical trades are EOL deals.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14" name=""/>
          <p:cNvGraphicFramePr/>
          <p:nvPr/>
        </p:nvGraphicFramePr>
        <p:xfrm>
          <a:off x="2014560" y="2139840"/>
          <a:ext cx="5343480" cy="4100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14560" y="2139840"/>
                    <a:ext cx="5343480" cy="410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Pipelines 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Consumer’s Energy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Enogex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GPM Gas/GPM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 Lakes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Michcon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Border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Illinois Gas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Field Services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Transok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Ontario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Ontario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2057400"/>
            <a:ext cx="8229600" cy="407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the scheduling of all physical transactions.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movement of gas across national pipeline grid.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bridge between Commercial desks and Settlements team.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Works to minimize operational risk and identify opportunities to add value.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operational issues &amp; acts as liaison for asset management customers.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Company – Manage transportation for: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Peoples Gas Light &amp; Coke Company &amp; Northshore Gas Company on Northern Border Pipeline  (approximately 261,000 Mmbtu/day).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Natural Gas Pipeline (64,400 Mmbtu/day summer), 114 Mmbtu/day winter).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transactions approx. 10 BCF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personnel, &amp; external industry counter-parties.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90% of all transactions are via EnronOnline on a daily basis for the Central Desk.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daily spot transactions, followed by base load deals and finally, term deals. 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26" name=""/>
          <p:cNvGraphicFramePr/>
          <p:nvPr/>
        </p:nvGraphicFramePr>
        <p:xfrm>
          <a:off x="2057400" y="2514600"/>
          <a:ext cx="5562720" cy="3519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2514600"/>
                    <a:ext cx="5562720" cy="35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29" name=""/>
          <p:cNvGraphicFramePr/>
          <p:nvPr/>
        </p:nvGraphicFramePr>
        <p:xfrm>
          <a:off x="2563920" y="2225520"/>
          <a:ext cx="4465440" cy="408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63920" y="2225520"/>
                    <a:ext cx="4465440" cy="408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1182600" y="2133720"/>
            <a:ext cx="381024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Amaco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Black Marlin (Blue Dolphin)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Channel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Dow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Duke Energy Guadalupe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Texas Gas (ETXC)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EasTrans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Lone Star (TXU Gas Dist.)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/>
          </p:nvPr>
        </p:nvSpPr>
        <p:spPr>
          <a:xfrm>
            <a:off x="5144760" y="2133720"/>
            <a:ext cx="380988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Moss Bluff Storage (MOSS)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NNGB (formerly Black Marlin)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Oasis Pipeline (OPLC)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 Grande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PowerTex (LG&amp;E Nat)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Hawk-Seagull Shoreline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TUFCO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Winnie Pipeline (Centana)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Pipelines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(ARKLA)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 Offshore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4876920" y="1904760"/>
            <a:ext cx="40780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Region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150560" y="701640"/>
            <a:ext cx="7792920" cy="97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Gas Logistics Information</a:t>
            </a:r>
            <a:r>
              <a:rPr b="0" lang="en-US" sz="3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3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Over 600,000 Mmbtu in daily physical volumes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Currently in a re-building phase – adjusting from an asset based trading organization (with Houston Pipe Line) to a strictly marketing organization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Increasing Enron’s presence in non-liquid trading areas, partnering with pipelines that were previously our competitors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90% of physical trades currently transacted on EOL, expect to decrease that percentage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Gas Logistics Information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Staff of 3 full time schedulers handling over 900,000 Mmbtu/day on 30 pipes.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42" name=""/>
          <p:cNvGraphicFramePr/>
          <p:nvPr/>
        </p:nvGraphicFramePr>
        <p:xfrm>
          <a:off x="1996920" y="2292480"/>
          <a:ext cx="6178680" cy="4095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96920" y="2292480"/>
                    <a:ext cx="6178680" cy="4095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Regions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3700440" y="2465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195640" y="5783400"/>
            <a:ext cx="579240" cy="326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001960" y="4160880"/>
            <a:ext cx="798480" cy="3668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3403440" y="193032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653160" y="2411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6292800" y="1836720"/>
            <a:ext cx="679680" cy="5796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306440" y="369576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757680" y="375120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6472080" y="3745080"/>
            <a:ext cx="69876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010280" y="217800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802040" y="219564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919680" y="335448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1606680" y="250920"/>
            <a:ext cx="5868720" cy="82980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Timely/Intraday Nomination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328320" y="198756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865680" y="311292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038120" y="335916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20560" y="237168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2411280" y="2417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838840" y="2408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8042400" y="2435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131920" y="2206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244680" y="2077920"/>
            <a:ext cx="97164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380200" y="2689200"/>
            <a:ext cx="993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191280" y="1812960"/>
            <a:ext cx="88596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7719480" y="2227320"/>
            <a:ext cx="65484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7508880" y="2706840"/>
            <a:ext cx="1093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182760" y="2708280"/>
            <a:ext cx="946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300360" y="2712960"/>
            <a:ext cx="6865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574960" y="2286000"/>
            <a:ext cx="591120" cy="12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lnSpc>
                <a:spcPct val="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982960" y="3397320"/>
            <a:ext cx="679320" cy="57924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8375760" y="241920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8214840" y="192888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56760" y="34956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8175240" y="345132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8186400" y="5176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5156280" y="2427120"/>
            <a:ext cx="0" cy="27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766760" y="267984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863960" y="22114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7439040" y="2471760"/>
            <a:ext cx="0" cy="270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7016400" y="270180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7116480" y="222732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3916440" y="155592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043160" y="155088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66640" y="181440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65200" y="181296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92200" y="3344760"/>
            <a:ext cx="79088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04800" y="3349800"/>
            <a:ext cx="0" cy="1346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887640" y="5086440"/>
            <a:ext cx="140040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070160" y="509112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3827520" y="4794120"/>
            <a:ext cx="18619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79080" y="5203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601560" y="507528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601560" y="507348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25600" y="258300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728640" y="402588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17400" y="5477040"/>
            <a:ext cx="0" cy="33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484360" y="548496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2174760" y="52974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886040" y="5788080"/>
            <a:ext cx="124452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8478720" y="5495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623880" y="566424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303720" y="39924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977080" y="397368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146560" y="4205160"/>
            <a:ext cx="14464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588960" y="3924360"/>
            <a:ext cx="0" cy="33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409840" y="39528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068560" y="3780000"/>
            <a:ext cx="738000" cy="1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6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711760" y="3429000"/>
            <a:ext cx="638280" cy="534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2781000" y="4172040"/>
            <a:ext cx="104400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2941560" y="3429000"/>
            <a:ext cx="74988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8445600" y="3862080"/>
            <a:ext cx="0" cy="331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441680" y="4172040"/>
            <a:ext cx="9208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826160" y="400212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609800" y="3790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7114680" y="4172040"/>
            <a:ext cx="70596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451640" y="39546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7178400" y="37497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6416280" y="42051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6827760" y="398448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6527520" y="37576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138560" y="39942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719160" y="41925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927240" y="3789360"/>
            <a:ext cx="4518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673600" y="342576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438880" y="347040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2889360" y="5762520"/>
            <a:ext cx="12445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3139920" y="53229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3475080" y="553572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6662520" y="6459480"/>
            <a:ext cx="1762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*Allow 15 minutes for EDI/EDM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3862440" y="130968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&amp; update all pipeline tariff &amp; fuel rates in Unify.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Create/update transport capacity, storage, &amp; usage tickets in Sitara.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Verify all transport invoices for accuracy of rates.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flashing transport expense (demand, commodity, &amp; reimbursements) that impacts p &amp; l, general ledger, &amp; O/A.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 closely with schedulers on pathing &amp; rate issues to prevent re-work.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914400" y="2131920"/>
          <a:ext cx="7543800" cy="38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131920"/>
                    <a:ext cx="7543800" cy="38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Headcount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Traders = 57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Schedulers = 80+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55" name="bd06552_" descr=""/>
          <p:cNvPicPr/>
          <p:nvPr/>
        </p:nvPicPr>
        <p:blipFill>
          <a:blip r:embed="rId1"/>
          <a:stretch/>
        </p:blipFill>
        <p:spPr>
          <a:xfrm>
            <a:off x="5145120" y="2340000"/>
            <a:ext cx="3389400" cy="314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90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Logistics: Number of Paths &amp; Cost Per Path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533520" y="2017800"/>
            <a:ext cx="2743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Since September 1999 the Cost per Path has decreased as the Number of Paths has increased.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8" name=""/>
          <p:cNvGraphicFramePr/>
          <p:nvPr/>
        </p:nvGraphicFramePr>
        <p:xfrm>
          <a:off x="3352680" y="2057400"/>
          <a:ext cx="560232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2057400"/>
                    <a:ext cx="560232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1363680" y="2217600"/>
          <a:ext cx="6829560" cy="371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63680" y="2217600"/>
                    <a:ext cx="6829560" cy="371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601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Manages an excess of 16,000 deals supplying gas to approximately 15,000 counterparts.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Nominations sent to approximately 30,000 meters on approx. 30 pipelines and behind approx. 100 LDC’s.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account management includes load forcasting, consumption management, daily &amp; monthly account balancing, daily scheduling, internal deal pricing and volumetric capture across 4 un-integrated systems, as well as storage and synthetic storage account management.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Establishes, communicates, and confirms delivery instructions with buyers and sellers.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Receives invoices relating to product transportation &amp; reviews economic terms.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2001-09-05T13:37:09Z</dcterms:created>
  <dc:creator>elizabeth webb</dc:creator>
  <dc:description/>
  <dc:language>en-US</dc:language>
  <cp:lastModifiedBy>Elizabeth L. Webb </cp:lastModifiedBy>
  <dcterms:modified xsi:type="dcterms:W3CDTF">2001-11-06T16:28:26Z</dcterms:modified>
  <cp:revision>93</cp:revision>
  <dc:subject/>
  <dc:title>East Gas Logistics </dc:title>
</cp:coreProperties>
</file>