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11.wmf" ContentType="image/x-wmf"/>
  <Override PartName="/ppt/media/image8.wmf" ContentType="image/x-wmf"/>
  <Override PartName="/ppt/media/image9.wmf" ContentType="image/x-wmf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24.xml" ContentType="application/vnd.openxmlformats-officedocument.presentationml.slide+xml"/>
  <Override PartName="/ppt/slides/slide36.xml" ContentType="application/vnd.openxmlformats-officedocument.presentationml.slide+xml"/>
  <Override PartName="/ppt/slides/slide25.xml" ContentType="application/vnd.openxmlformats-officedocument.presentationml.slide+xml"/>
  <Override PartName="/ppt/slides/slide37.xml" ContentType="application/vnd.openxmlformats-officedocument.presentationml.slide+xml"/>
  <Override PartName="/ppt/slides/_rels/slide10.xml.rels" ContentType="application/vnd.openxmlformats-package.relationships+xml"/>
  <Override PartName="/ppt/slides/_rels/slide17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11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12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35.xml.rels" ContentType="application/vnd.openxmlformats-package.relationships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32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36.xml.rels" ContentType="application/vnd.openxmlformats-package.relationships+xml"/>
  <Override PartName="/ppt/slides/_rels/slide7.xml.rels" ContentType="application/vnd.openxmlformats-package.relationships+xml"/>
  <Override PartName="/ppt/slides/_rels/slide24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37.xml.rels" ContentType="application/vnd.openxmlformats-package.relationships+xml"/>
  <Override PartName="/ppt/slides/_rels/slide2.xml.rels" ContentType="application/vnd.openxmlformats-package.relationships+xml"/>
  <Override PartName="/ppt/slides/_rels/slide38.xml.rels" ContentType="application/vnd.openxmlformats-package.relationships+xml"/>
  <Override PartName="/ppt/slides/_rels/slide40.xml.rels" ContentType="application/vnd.openxmlformats-package.relationships+xml"/>
  <Override PartName="/ppt/slides/_rels/slide39.xml.rels" ContentType="application/vnd.openxmlformats-package.relationships+xml"/>
  <Override PartName="/ppt/slides/_rels/slide6.xml.rels" ContentType="application/vnd.openxmlformats-package.relationships+xml"/>
  <Override PartName="/ppt/slides/_rels/slide23.xml.rels" ContentType="application/vnd.openxmlformats-package.relationships+xml"/>
  <Override PartName="/ppt/slides/_rels/slide13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slide38.xml" ContentType="application/vnd.openxmlformats-officedocument.presentationml.slide+xml"/>
  <Override PartName="/ppt/slides/slide40.xml" ContentType="application/vnd.openxmlformats-officedocument.presentationml.slide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notesSlides/_rels/notesSlide37.xml.rels" ContentType="application/vnd.openxmlformats-package.relationships+xml"/>
  <Override PartName="/ppt/notesSlides/_rels/notesSlide36.xml.rels" ContentType="application/vnd.openxmlformats-package.relationships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slide" Target="slides/slide34.xml"/><Relationship Id="rId38" Type="http://schemas.openxmlformats.org/officeDocument/2006/relationships/slide" Target="slides/slide35.xml"/><Relationship Id="rId39" Type="http://schemas.openxmlformats.org/officeDocument/2006/relationships/slide" Target="slides/slide36.xml"/><Relationship Id="rId40" Type="http://schemas.openxmlformats.org/officeDocument/2006/relationships/slide" Target="slides/slide37.xml"/><Relationship Id="rId41" Type="http://schemas.openxmlformats.org/officeDocument/2006/relationships/slide" Target="slides/slide38.xml"/><Relationship Id="rId42" Type="http://schemas.openxmlformats.org/officeDocument/2006/relationships/slide" Target="slides/slide39.xml"/><Relationship Id="rId43" Type="http://schemas.openxmlformats.org/officeDocument/2006/relationships/slide" Target="slides/slide40.xml"/><Relationship Id="rId44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"/>
          <p:cNvSpPr/>
          <p:nvPr/>
        </p:nvSpPr>
        <p:spPr>
          <a:xfrm>
            <a:off x="0" y="0"/>
            <a:ext cx="6858000" cy="9198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dt" idx="19"/>
          </p:nvPr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sldImg"/>
          </p:nvPr>
        </p:nvSpPr>
        <p:spPr>
          <a:xfrm>
            <a:off x="1143000" y="68544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move the slide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51" name="PlaceHolder 4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9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PlaceHolder 5"/>
          <p:cNvSpPr>
            <a:spLocks noGrp="1"/>
          </p:cNvSpPr>
          <p:nvPr>
            <p:ph type="ftr" idx="20"/>
          </p:nvPr>
        </p:nvSpPr>
        <p:spPr>
          <a:xfrm>
            <a:off x="-360" y="876312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6"/>
          <p:cNvSpPr>
            <a:spLocks noGrp="1"/>
          </p:cNvSpPr>
          <p:nvPr>
            <p:ph type="sldNum" idx="21"/>
          </p:nvPr>
        </p:nvSpPr>
        <p:spPr>
          <a:xfrm>
            <a:off x="3885840" y="876312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CECB1BE-6DE3-4AEA-900F-736A6675BE3D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36.xml.rels><?xml version="1.0" encoding="UTF-8"?>
<Relationships xmlns="http://schemas.openxmlformats.org/package/2006/relationships"><Relationship Id="rId1" Type="http://schemas.openxmlformats.org/officeDocument/2006/relationships/slide" Target="../slides/slide36.xml"/><Relationship Id="rId2" Type="http://schemas.openxmlformats.org/officeDocument/2006/relationships/notesMaster" Target="../notesMasters/notesMaster1.xml"/>
</Relationships>
</file>

<file path=ppt/notesSlides/_rels/notesSlide37.xml.rels><?xml version="1.0" encoding="UTF-8"?>
<Relationships xmlns="http://schemas.openxmlformats.org/package/2006/relationships"><Relationship Id="rId1" Type="http://schemas.openxmlformats.org/officeDocument/2006/relationships/slide" Target="../slides/slide37.xml"/><Relationship Id="rId2" Type="http://schemas.openxmlformats.org/officeDocument/2006/relationships/notesMaster" Target="../notesMasters/notesMaster1.xml"/>
</Relationship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249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9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None at this time.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251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9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Staff of (3) full time schedulers handling over 900,000 mmbtu/d on 30 pipes.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should be changed to Wellhead Logistics, Texas and Wellhead are no longer combined.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17600" y="1098720"/>
            <a:ext cx="438120" cy="474480"/>
          </a:xfrm>
          <a:prstGeom prst="rect">
            <a:avLst/>
          </a:prstGeom>
          <a:solidFill>
            <a:srgbClr val="ffcf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800280" y="1098720"/>
            <a:ext cx="32832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f01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541440" y="1521000"/>
            <a:ext cx="422280" cy="47448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911160" y="1521000"/>
            <a:ext cx="36828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33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127080" y="1447920"/>
            <a:ext cx="560160" cy="42228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fffff"/>
              </a:gs>
            </a:gsLst>
            <a:lin ang="81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762120" y="990720"/>
            <a:ext cx="31680" cy="1052280"/>
          </a:xfrm>
          <a:prstGeom prst="rect">
            <a:avLst/>
          </a:prstGeom>
          <a:solidFill>
            <a:srgbClr val="1c1c1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442800" y="1781280"/>
            <a:ext cx="8226360" cy="316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1c1c1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5120" bIns="-151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dt" idx="1"/>
          </p:nvPr>
        </p:nvSpPr>
        <p:spPr>
          <a:xfrm>
            <a:off x="9144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ftr" idx="2"/>
          </p:nvPr>
        </p:nvSpPr>
        <p:spPr>
          <a:xfrm>
            <a:off x="33526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sldNum" idx="3"/>
          </p:nvPr>
        </p:nvSpPr>
        <p:spPr>
          <a:xfrm>
            <a:off x="67816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F81B690-1B38-4722-BC1D-DACAF828712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Media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17600" y="1098720"/>
            <a:ext cx="438120" cy="474480"/>
          </a:xfrm>
          <a:prstGeom prst="rect">
            <a:avLst/>
          </a:prstGeom>
          <a:solidFill>
            <a:srgbClr val="ffcf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800280" y="1098720"/>
            <a:ext cx="32832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f01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541440" y="1521000"/>
            <a:ext cx="422280" cy="47448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911160" y="1521000"/>
            <a:ext cx="36828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33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127080" y="1447920"/>
            <a:ext cx="560160" cy="42228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fffff"/>
              </a:gs>
            </a:gsLst>
            <a:lin ang="81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762120" y="990720"/>
            <a:ext cx="31680" cy="1052280"/>
          </a:xfrm>
          <a:prstGeom prst="rect">
            <a:avLst/>
          </a:prstGeom>
          <a:solidFill>
            <a:srgbClr val="1c1c1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442800" y="1781280"/>
            <a:ext cx="8226360" cy="316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1c1c1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5120" bIns="-151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dt" idx="4"/>
          </p:nvPr>
        </p:nvSpPr>
        <p:spPr>
          <a:xfrm>
            <a:off x="9144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ftr" idx="5"/>
          </p:nvPr>
        </p:nvSpPr>
        <p:spPr>
          <a:xfrm>
            <a:off x="33526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sldNum" idx="6"/>
          </p:nvPr>
        </p:nvSpPr>
        <p:spPr>
          <a:xfrm>
            <a:off x="67816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BA385BC-9414-44A6-9065-088A6BDE7F0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17600" y="1098720"/>
            <a:ext cx="438120" cy="474480"/>
          </a:xfrm>
          <a:prstGeom prst="rect">
            <a:avLst/>
          </a:prstGeom>
          <a:solidFill>
            <a:srgbClr val="ffcf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800280" y="1098720"/>
            <a:ext cx="32832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f01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541440" y="1521000"/>
            <a:ext cx="422280" cy="47448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911160" y="1521000"/>
            <a:ext cx="36828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33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127080" y="1447920"/>
            <a:ext cx="560160" cy="42228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fffff"/>
              </a:gs>
            </a:gsLst>
            <a:lin ang="81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762120" y="990720"/>
            <a:ext cx="31680" cy="1052280"/>
          </a:xfrm>
          <a:prstGeom prst="rect">
            <a:avLst/>
          </a:prstGeom>
          <a:solidFill>
            <a:srgbClr val="1c1c1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442800" y="1781280"/>
            <a:ext cx="8226360" cy="316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1c1c1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5120" bIns="-151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dt" idx="7"/>
          </p:nvPr>
        </p:nvSpPr>
        <p:spPr>
          <a:xfrm>
            <a:off x="9144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ftr" idx="8"/>
          </p:nvPr>
        </p:nvSpPr>
        <p:spPr>
          <a:xfrm>
            <a:off x="33526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5"/>
          <p:cNvSpPr>
            <a:spLocks noGrp="1"/>
          </p:cNvSpPr>
          <p:nvPr>
            <p:ph type="sldNum" idx="9"/>
          </p:nvPr>
        </p:nvSpPr>
        <p:spPr>
          <a:xfrm>
            <a:off x="67816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EE005D8-1D36-4A14-AEB0-1B09B837A49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17600" y="1098720"/>
            <a:ext cx="438120" cy="474480"/>
          </a:xfrm>
          <a:prstGeom prst="rect">
            <a:avLst/>
          </a:prstGeom>
          <a:solidFill>
            <a:srgbClr val="ffcf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800280" y="1098720"/>
            <a:ext cx="32832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f01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541440" y="1521000"/>
            <a:ext cx="422280" cy="47448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911160" y="1521000"/>
            <a:ext cx="36828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33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127080" y="1447920"/>
            <a:ext cx="560160" cy="42228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fffff"/>
              </a:gs>
            </a:gsLst>
            <a:lin ang="81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762120" y="990720"/>
            <a:ext cx="31680" cy="1052280"/>
          </a:xfrm>
          <a:prstGeom prst="rect">
            <a:avLst/>
          </a:prstGeom>
          <a:solidFill>
            <a:srgbClr val="1c1c1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442800" y="1781280"/>
            <a:ext cx="8226360" cy="316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1c1c1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5120" bIns="-151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dt" idx="10"/>
          </p:nvPr>
        </p:nvSpPr>
        <p:spPr>
          <a:xfrm>
            <a:off x="9144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ftr" idx="11"/>
          </p:nvPr>
        </p:nvSpPr>
        <p:spPr>
          <a:xfrm>
            <a:off x="33526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sldNum" idx="12"/>
          </p:nvPr>
        </p:nvSpPr>
        <p:spPr>
          <a:xfrm>
            <a:off x="67816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5B45409-FBF5-4A97-8788-832C6F75523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17600" y="1098720"/>
            <a:ext cx="438120" cy="474480"/>
          </a:xfrm>
          <a:prstGeom prst="rect">
            <a:avLst/>
          </a:prstGeom>
          <a:solidFill>
            <a:srgbClr val="ffcf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800280" y="1098720"/>
            <a:ext cx="32832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f01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541440" y="1521000"/>
            <a:ext cx="422280" cy="47448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911160" y="1521000"/>
            <a:ext cx="368280" cy="4744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33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127080" y="1447920"/>
            <a:ext cx="560160" cy="42228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fffff"/>
              </a:gs>
            </a:gsLst>
            <a:lin ang="81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762120" y="990720"/>
            <a:ext cx="31680" cy="1052280"/>
          </a:xfrm>
          <a:prstGeom prst="rect">
            <a:avLst/>
          </a:prstGeom>
          <a:solidFill>
            <a:srgbClr val="1c1c1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442800" y="1781280"/>
            <a:ext cx="8226360" cy="3168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1c1c1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5120" bIns="-1512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dt" idx="13"/>
          </p:nvPr>
        </p:nvSpPr>
        <p:spPr>
          <a:xfrm>
            <a:off x="9144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ftr" idx="14"/>
          </p:nvPr>
        </p:nvSpPr>
        <p:spPr>
          <a:xfrm>
            <a:off x="33526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sldNum" idx="15"/>
          </p:nvPr>
        </p:nvSpPr>
        <p:spPr>
          <a:xfrm>
            <a:off x="67816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C05834B-15FE-43DF-976E-961216E75E7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"/>
          <p:cNvGrpSpPr/>
          <p:nvPr/>
        </p:nvGrpSpPr>
        <p:grpSpPr>
          <a:xfrm>
            <a:off x="0" y="2438280"/>
            <a:ext cx="9009000" cy="1052640"/>
            <a:chOff x="0" y="2438280"/>
            <a:chExt cx="9009000" cy="1052640"/>
          </a:xfrm>
        </p:grpSpPr>
        <p:grpSp>
          <p:nvGrpSpPr>
            <p:cNvPr id="33" name=""/>
            <p:cNvGrpSpPr/>
            <p:nvPr/>
          </p:nvGrpSpPr>
          <p:grpSpPr>
            <a:xfrm>
              <a:off x="290520" y="2546280"/>
              <a:ext cx="711360" cy="474840"/>
              <a:chOff x="290520" y="2546280"/>
              <a:chExt cx="711360" cy="474840"/>
            </a:xfrm>
          </p:grpSpPr>
          <p:sp>
            <p:nvSpPr>
              <p:cNvPr id="34" name=""/>
              <p:cNvSpPr/>
              <p:nvPr/>
            </p:nvSpPr>
            <p:spPr>
              <a:xfrm>
                <a:off x="290520" y="2546280"/>
                <a:ext cx="437400" cy="474840"/>
              </a:xfrm>
              <a:prstGeom prst="rect">
                <a:avLst/>
              </a:prstGeom>
              <a:solidFill>
                <a:srgbClr val="3333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5" name=""/>
              <p:cNvSpPr/>
              <p:nvPr/>
            </p:nvSpPr>
            <p:spPr>
              <a:xfrm>
                <a:off x="673560" y="2546280"/>
                <a:ext cx="328320" cy="474840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3333cc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36" name=""/>
            <p:cNvGrpSpPr/>
            <p:nvPr/>
          </p:nvGrpSpPr>
          <p:grpSpPr>
            <a:xfrm>
              <a:off x="414360" y="2968560"/>
              <a:ext cx="737640" cy="474840"/>
              <a:chOff x="414360" y="2968560"/>
              <a:chExt cx="737640" cy="474840"/>
            </a:xfrm>
          </p:grpSpPr>
          <p:sp>
            <p:nvSpPr>
              <p:cNvPr id="37" name=""/>
              <p:cNvSpPr/>
              <p:nvPr/>
            </p:nvSpPr>
            <p:spPr>
              <a:xfrm>
                <a:off x="414360" y="2968560"/>
                <a:ext cx="421560" cy="474840"/>
              </a:xfrm>
              <a:prstGeom prst="rect">
                <a:avLst/>
              </a:prstGeom>
              <a:solidFill>
                <a:srgbClr val="ffcf0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38" name=""/>
              <p:cNvSpPr/>
              <p:nvPr/>
            </p:nvSpPr>
            <p:spPr>
              <a:xfrm>
                <a:off x="783000" y="2968560"/>
                <a:ext cx="369000" cy="474840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ffcf01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39" name=""/>
            <p:cNvSpPr/>
            <p:nvPr/>
          </p:nvSpPr>
          <p:spPr>
            <a:xfrm>
              <a:off x="0" y="2895480"/>
              <a:ext cx="560520" cy="422280"/>
            </a:xfrm>
            <a:prstGeom prst="rect">
              <a:avLst/>
            </a:prstGeom>
            <a:gradFill rotWithShape="0">
              <a:gsLst>
                <a:gs pos="0">
                  <a:srgbClr val="ff0000"/>
                </a:gs>
                <a:gs pos="100000">
                  <a:srgbClr val="ffffff"/>
                </a:gs>
              </a:gsLst>
              <a:lin ang="81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635040" y="2438280"/>
              <a:ext cx="31680" cy="1052640"/>
            </a:xfrm>
            <a:prstGeom prst="rect">
              <a:avLst/>
            </a:prstGeom>
            <a:solidFill>
              <a:srgbClr val="1c1c1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1" name=""/>
            <p:cNvSpPr/>
            <p:nvPr/>
          </p:nvSpPr>
          <p:spPr>
            <a:xfrm flipV="1">
              <a:off x="316080" y="3260520"/>
              <a:ext cx="8692920" cy="55440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1c1c1c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8640" bIns="86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990720" y="18284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dt" idx="16"/>
          </p:nvPr>
        </p:nvSpPr>
        <p:spPr>
          <a:xfrm>
            <a:off x="990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ftr" idx="17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sldNum" idx="18"/>
          </p:nvPr>
        </p:nvSpPr>
        <p:spPr>
          <a:xfrm>
            <a:off x="68580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80C8A6B-C049-4B37-8542-73820C56F6E7}" type="slidenum">
              <a:rPr b="0" lang="en-US" sz="1400" strike="noStrike" u="none">
                <a:solidFill>
                  <a:srgbClr val="1c1c1c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914400" algn="ctr">
              <a:spcBef>
                <a:spcPts val="601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371600" algn="ctr">
              <a:spcBef>
                <a:spcPts val="4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1828800" algn="ctr">
              <a:spcBef>
                <a:spcPts val="4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3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3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3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3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6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7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3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914400" y="182844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Enron North America Gas Logistics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 Overview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677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EES Gas Logistics Information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66" name="PlaceHolder 2"/>
          <p:cNvSpPr>
            <a:spLocks noGrp="1"/>
          </p:cNvSpPr>
          <p:nvPr>
            <p:ph/>
          </p:nvPr>
        </p:nvSpPr>
        <p:spPr>
          <a:xfrm>
            <a:off x="1219320" y="2057040"/>
            <a:ext cx="7772400" cy="426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Support commercial teams – daily intelligence gathering, including pipeline information, position worksheets, storage levels, and any other data deemed critical or useful to traders/originators.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Monitor day forward trades to ensure books are flat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Monitor trading activities (internal &amp; external)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Resolve issues that stem from trading (bridge monitoring)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Report daily, monthly, year to date, etc. . .trading activities.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EES East Gas Logistics Pipelines </a:t>
            </a:r>
            <a:br>
              <a:rPr sz="3600"/>
            </a:b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&amp; LDCs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68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Algonquin Gas Transmission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Allegheny Power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Atlanta Gas Light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Bay State Gas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Boston Edison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City of Olive Branch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Gas of Maryland, Inc.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Gas of Ohio, Inc.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Gas of Pennsylvania, Inc.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Gas of Virginia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Gas Transmission Corporation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Gulf Transmission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Commonwealth Gas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Connecticut Natural Gas Corporation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Consolidated Edison, Inc.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Consolidated Natural Gas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Crossroads Pipeline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69" name="PlaceHolder 3"/>
          <p:cNvSpPr>
            <a:spLocks noGrp="1"/>
          </p:cNvSpPr>
          <p:nvPr>
            <p:ph/>
          </p:nvPr>
        </p:nvSpPr>
        <p:spPr>
          <a:xfrm>
            <a:off x="4876920" y="2017800"/>
            <a:ext cx="40780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Delta Natural Gas Company, Inc.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Dominion Hope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Elizabethtown Gas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Empire State Pipeline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Equitable Resources Inc.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Florida Gas Transmission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Iroquois Gas Transmission System L.P.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Jackson Energy Authority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Key Span Energy Delivery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KNG Energy, Inc.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Long Island Power Authority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Louisville Gas &amp; Electric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Nashville Gas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National Fuel Gas Distribution Corporation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National Fuel Gas Supply Corporation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New Jersey Natural Gas Company, Inc.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New York State Electric &amp; Gas Corporation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EES East Gas Logistics Pipelines &amp; LDCs Continued </a:t>
            </a:r>
            <a:endParaRPr b="0" lang="en-US" sz="36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71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Niagara Mohawk Power Corporation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 Carolina Natural Gas Corporation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Northeast Ohio Natural Gas Corp.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PECO Energy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Penn Fuel Gas, Inc.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Pennsylvania Gas &amp; Water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Peoples Natural Gas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Piedmont Natural Gas Company, Inc.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Public Service Company of North Carolina, Inc.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Public Service Electric &amp; Gas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Rochester Gas &amp; Electric Corporation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 Jersey Gas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Southern Connecticut Gas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Southern Natural Gas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TECO Peoples Gas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72" name="PlaceHolder 3"/>
          <p:cNvSpPr>
            <a:spLocks noGrp="1"/>
          </p:cNvSpPr>
          <p:nvPr>
            <p:ph/>
          </p:nvPr>
        </p:nvSpPr>
        <p:spPr>
          <a:xfrm>
            <a:off x="5144760" y="20178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Tennessee Gas Pipeline Co.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Texas Eastern Transmission, LP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Texas Gas Transmission Corporation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Cincinnati Gas &amp; Electric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Dayton Power &amp; Light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East Ohio Gas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Providence Gas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Union, Light, Heat &amp; Power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Transcontinental Gas Pipe Line Corporation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UGI Corporation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Virginia Natural Gas, Inc.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Washington Gas Light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Western Kentucky Gas Company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Yankee Gas Services Co, Inc.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 type="title"/>
          </p:nvPr>
        </p:nvSpPr>
        <p:spPr>
          <a:xfrm>
            <a:off x="1142640" y="60912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EES West Gas Logistics Pipelines</a:t>
            </a:r>
            <a:br>
              <a:rPr sz="3600"/>
            </a:b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&amp; LDCs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74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Amarillo Natural Gas, Inc.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El Paso Natural Gas Company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Gulf South Pipeline Company, LP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Long Beach Gas &amp; Electric Dept.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Northwest Natural Gas Company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Pacific Gas &amp; Electric Company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PG &amp; E Gas Transmission, Northwest Corporation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Public Service Company of Colorado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Public Service Company of New Mexico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75" name="PlaceHolder 3"/>
          <p:cNvSpPr>
            <a:spLocks noGrp="1"/>
          </p:cNvSpPr>
          <p:nvPr>
            <p:ph/>
          </p:nvPr>
        </p:nvSpPr>
        <p:spPr>
          <a:xfrm>
            <a:off x="5144760" y="20178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Puget Sound Energy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Questar Gas Co.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San Diego Gas &amp; Electric Company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Southern California Gas Company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Southern Union Company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Southwest Gas Corporation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Transwestern Pipeline Company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TXU Gas Distribution (formerly Lone Star)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Williams Gas Processing Company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EES Central Gas Logistics Pipelines </a:t>
            </a:r>
            <a:br>
              <a:rPr sz="3600"/>
            </a:b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&amp; LDCs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77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AmerenUE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ANR Pipeline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Arkansas Oklahoma Gas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ATCO Midstream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Central Illinois Light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Central Illinois Public Service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CMS Trunkline Gas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Consumers Energy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Dominion Peoples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Enbridge Consumers Gas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Enbridge Midcoast Energy, Inc.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78" name="PlaceHolder 3"/>
          <p:cNvSpPr>
            <a:spLocks noGrp="1"/>
          </p:cNvSpPr>
          <p:nvPr>
            <p:ph/>
          </p:nvPr>
        </p:nvSpPr>
        <p:spPr>
          <a:xfrm>
            <a:off x="4876920" y="2017800"/>
            <a:ext cx="40780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IES Utilities, Inc.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Illinois 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Indiana Gas Company, Inc.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Kansas Gas Service Company (a division of Oneok, Inc.)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Laclede Gas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Madison Gas &amp; Electric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Michigan Consolidated Gas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Michigan Gas Utilities, a Division of Utilicorp United Inc.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MidAmerican Energy Holdings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Mississippi River Transmission Corporation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EES Central Gas Logistics Pipelines &amp; LDCs Continued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80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Missouri Gas Energy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Missouri Public Service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Natural Gas Pipeline Company of America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Nicor Gas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 Shore Gas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Northern Indiana Public Service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Northern Natural Gas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Oklahoma Natural Gas Co.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Oneok Gas Transportation, LLC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Panhandle Eastern Pipe Line Co.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Peoples Natural Gas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Reliant Energy Arkla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81" name="PlaceHolder 3"/>
          <p:cNvSpPr>
            <a:spLocks noGrp="1"/>
          </p:cNvSpPr>
          <p:nvPr>
            <p:ph/>
          </p:nvPr>
        </p:nvSpPr>
        <p:spPr>
          <a:xfrm>
            <a:off x="5144760" y="20178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Reliant Energy Gas Transmission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SEMCO Energy Gas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St. Joseph Light &amp; Power Co.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Peoples Gas Light &amp; Coke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Timbers Gas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Transcanada Pipelines Limited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Union Gas Limited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United Cities Gas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Williams Gas Pipelines Central, Inc.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Wisconsin Electric Power Co.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Wisconsin Gas Company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Wisconsin Public Service Corporation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PlaceHolder 1"/>
          <p:cNvSpPr>
            <a:spLocks noGrp="1"/>
          </p:cNvSpPr>
          <p:nvPr>
            <p:ph type="title"/>
          </p:nvPr>
        </p:nvSpPr>
        <p:spPr>
          <a:xfrm>
            <a:off x="1150560" y="900000"/>
            <a:ext cx="7792920" cy="851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Electronic Commerce/Regulatory Affairs</a:t>
            </a:r>
            <a:endParaRPr b="0" lang="en-US" sz="32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183" name=""/>
          <p:cNvGraphicFramePr/>
          <p:nvPr/>
        </p:nvGraphicFramePr>
        <p:xfrm>
          <a:off x="3043080" y="2409840"/>
          <a:ext cx="4449960" cy="34797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8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3080" y="2409840"/>
                    <a:ext cx="4449960" cy="3479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title"/>
          </p:nvPr>
        </p:nvSpPr>
        <p:spPr>
          <a:xfrm>
            <a:off x="1150560" y="709200"/>
            <a:ext cx="7792920" cy="1047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Electronic Commerce Information</a:t>
            </a:r>
            <a:endParaRPr b="0" lang="en-US" sz="40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86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23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Exchanging electronic files with 36 pipelines.  EDI X12 on 30 pipelines and proprietary files on 6 pipelines.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55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Majority of gas business is scheduled through the use of EDI (approx. 75%).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55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Average number of EDI transactions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Per day 1,013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Per month 31,430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Per year 377,160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55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Expected electronic transaction growth of 15% with EES.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55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ENA is 85% of the files and 40% of the transactions through the Enron EDI Corporate Hub.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Regulatory Affairs Information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88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Acts as liaison between Government Affairs and the Logistics &amp; Commercial teams.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Monitors pipeline tariff changes to advocate on behalf of Enron for favorable operating conditions.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Communicates changes in FERC Policy and in pipeline services to Commercial &amp; Logistics.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Responsible for all Regulatory reporting relating to Enron’s import and export of natural gas.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Handles FERC data requests and other ad hoc data requests.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East Gas Logistics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190" name=""/>
          <p:cNvGraphicFramePr/>
          <p:nvPr/>
        </p:nvGraphicFramePr>
        <p:xfrm>
          <a:off x="1712880" y="2286000"/>
          <a:ext cx="5788080" cy="3733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9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712880" y="2286000"/>
                    <a:ext cx="5788080" cy="3733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Gas Logistics Introduction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Gas Logistics is part of the Energy Operations group under the Enron Networks organization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Partners with the Commercial, Origination and Settlements teams to optimize value and minimize operational risk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Southeast Pipelines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	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93" name="PlaceHolder 2"/>
          <p:cNvSpPr>
            <a:spLocks noGrp="1"/>
          </p:cNvSpPr>
          <p:nvPr>
            <p:ph/>
          </p:nvPr>
        </p:nvSpPr>
        <p:spPr>
          <a:xfrm>
            <a:off x="1142640" y="2361960"/>
            <a:ext cx="3809880" cy="3770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Acadian Pipeline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Bridgeline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Cavallo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Chandeleur Pipe Line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Citrus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Gulf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Cyprus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Destin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Discovery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Florida Gas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Garden Banks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Green Canyon Pipeline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94" name="PlaceHolder 3"/>
          <p:cNvSpPr>
            <a:spLocks noGrp="1"/>
          </p:cNvSpPr>
          <p:nvPr>
            <p:ph/>
          </p:nvPr>
        </p:nvSpPr>
        <p:spPr>
          <a:xfrm>
            <a:off x="5181480" y="22860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KOCH Gateway/United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KOCH Midstream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Leviathan Gas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Louisiana Intrastate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MOPS – Florida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Sabine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Sabine Hub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Sea Robin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 Georgia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Southern Natural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Tennessee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Stingray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Texas Gas Transmission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Venice Gas Gathering System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95" name=""/>
          <p:cNvSpPr/>
          <p:nvPr/>
        </p:nvSpPr>
        <p:spPr>
          <a:xfrm>
            <a:off x="1828800" y="190512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6" name=""/>
          <p:cNvSpPr/>
          <p:nvPr/>
        </p:nvSpPr>
        <p:spPr>
          <a:xfrm>
            <a:off x="1523880" y="1884240"/>
            <a:ext cx="65455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Average Daily Throughput 5.4 BCF supply &amp; 5.4 BCF market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Northeast Pipelines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	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98" name="PlaceHolder 2"/>
          <p:cNvSpPr>
            <a:spLocks noGrp="1"/>
          </p:cNvSpPr>
          <p:nvPr>
            <p:ph/>
          </p:nvPr>
        </p:nvSpPr>
        <p:spPr>
          <a:xfrm>
            <a:off x="1182600" y="2361960"/>
            <a:ext cx="3810240" cy="3770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Alabama Tennessee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Algonquin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Central Texas Gathering System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Natural Resources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Gas of Kentucky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Gas Transmission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Consolidated Natural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Cove Point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Eastern American Energy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Eastern States Energy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East Ohio Gas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East Tennessee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EGSI (Exxon)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99" name="PlaceHolder 3"/>
          <p:cNvSpPr>
            <a:spLocks noGrp="1"/>
          </p:cNvSpPr>
          <p:nvPr>
            <p:ph/>
          </p:nvPr>
        </p:nvSpPr>
        <p:spPr>
          <a:xfrm>
            <a:off x="4876560" y="2361960"/>
            <a:ext cx="3809880" cy="3809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Equitran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Gatherco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Hattiesburg Storage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Iroquois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Marco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National Fuel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New Waskom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Olympic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Somerset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Texas Eastern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Transco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Transco Louisiana Intrastate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00" name=""/>
          <p:cNvSpPr/>
          <p:nvPr/>
        </p:nvSpPr>
        <p:spPr>
          <a:xfrm>
            <a:off x="1815840" y="1960560"/>
            <a:ext cx="60264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Average Daily Throughput 5.4 BCF supply &amp; 5.4 BCF market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PlaceHolder 1"/>
          <p:cNvSpPr>
            <a:spLocks noGrp="1"/>
          </p:cNvSpPr>
          <p:nvPr>
            <p:ph type="title"/>
          </p:nvPr>
        </p:nvSpPr>
        <p:spPr>
          <a:xfrm>
            <a:off x="1150560" y="709200"/>
            <a:ext cx="7792920" cy="1047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East: Asset Management Deals</a:t>
            </a:r>
            <a:endParaRPr b="0" lang="en-US" sz="40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02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Virginia Natural Gas (owned by Atlanta Gas Light) – Peak delivery of 330,000 mmbtu/day with transport &amp; storage assets on: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Gas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Gulf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Dominion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Cove Point Storage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Tennessee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Transco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PlaceHolder 1"/>
          <p:cNvSpPr>
            <a:spLocks noGrp="1"/>
          </p:cNvSpPr>
          <p:nvPr>
            <p:ph type="title"/>
          </p:nvPr>
        </p:nvSpPr>
        <p:spPr>
          <a:xfrm>
            <a:off x="1150560" y="665280"/>
            <a:ext cx="7792920" cy="1047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East Gas Logistics Information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	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04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0000"/>
                </a:solidFill>
                <a:effectLst/>
                <a:uFillTx/>
                <a:latin typeface="Tahoma"/>
              </a:rPr>
              <a:t>Southeast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– average daily throughput is 5.2 BCF of supply transactions &amp; 5.2 BCF of market transactions.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0000"/>
                </a:solidFill>
                <a:effectLst/>
                <a:uFillTx/>
                <a:latin typeface="Tahoma"/>
              </a:rPr>
              <a:t>Northeast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– average daily throughput is 5.6 BCF of supply transactions &amp; 5.6 BCF of market transactions.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Logistical interactions include internal &amp; external groups such as origination, structuring, trading, volume management, settlements, deal validation, deal confirmation, global, risk, external pipeline personnel &amp; external industry counter parties.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Approx. 80 % of transactions are via Enron Online on a daily basis on the East desk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Majority of deals are day spot transactions, followed by base load deals, &amp; finally term deals.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West Gas Logistics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206" name=""/>
          <p:cNvGraphicFramePr/>
          <p:nvPr/>
        </p:nvGraphicFramePr>
        <p:xfrm>
          <a:off x="1773360" y="2071800"/>
          <a:ext cx="5857920" cy="4066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0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773360" y="2071800"/>
                    <a:ext cx="5857920" cy="4066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West Pipelines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	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09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Colorado Interstate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El Paso Natural Gas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Fort Union (FUGG)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Hub Services (Park)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Kern River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Lost Creek (LCG)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Mojave Pipeline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Montana Power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Northwest Pipeline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Pacific Gas &amp; Electric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Pacific Gas Transmission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Public Sevice of Colorado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10" name="PlaceHolder 3"/>
          <p:cNvSpPr>
            <a:spLocks noGrp="1"/>
          </p:cNvSpPr>
          <p:nvPr>
            <p:ph/>
          </p:nvPr>
        </p:nvSpPr>
        <p:spPr>
          <a:xfrm>
            <a:off x="5144760" y="20178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Questar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Rulison Gas Company, LLC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SoCal Storage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Southern California Gas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Sumas (SIPI)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Trailblazer Pipeline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Transcolorado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Transwestern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Williston Basin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Wyoming Interstate Co.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Williams Field Services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PlaceHolder 1"/>
          <p:cNvSpPr>
            <a:spLocks noGrp="1"/>
          </p:cNvSpPr>
          <p:nvPr>
            <p:ph type="title"/>
          </p:nvPr>
        </p:nvSpPr>
        <p:spPr>
          <a:xfrm>
            <a:off x="1150560" y="803160"/>
            <a:ext cx="7792920" cy="95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West Gas Logistics Information</a:t>
            </a:r>
            <a:endParaRPr b="0" lang="en-US" sz="36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12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Total daily physical volumes range from 7 to 10 bcf a day.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Approximately 90 to 95% of physical trades are EOL deals.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Central Gas Logistics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	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214" name=""/>
          <p:cNvGraphicFramePr/>
          <p:nvPr/>
        </p:nvGraphicFramePr>
        <p:xfrm>
          <a:off x="2014560" y="2139840"/>
          <a:ext cx="5343480" cy="41007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1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014560" y="2139840"/>
                    <a:ext cx="5343480" cy="4100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Central Pipelines 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	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17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ANR Field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ANR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Consumer’s Energy Co.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Empire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Enogex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Enron Gas Gathering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GPM Gas/GPM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Great Lakes Gas Transmission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Michcon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Mississippi River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Natural Gas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Northern Border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18" name="PlaceHolder 3"/>
          <p:cNvSpPr>
            <a:spLocks noGrp="1"/>
          </p:cNvSpPr>
          <p:nvPr>
            <p:ph/>
          </p:nvPr>
        </p:nvSpPr>
        <p:spPr>
          <a:xfrm>
            <a:off x="5144760" y="20178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Northern Natural Gas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Northern Illinois Gas Company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Northern Indiana Public Service Co.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Oklahoma Natural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Panhandle Eastern Pipeline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Panhandle Field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Reliant Energy Field Services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Reliant Energy Gas Transmission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People’s Gas Light &amp; Coke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Transok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Trunkline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Williams Natural Gas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Ontario Pipelines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	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20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Ontario Region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Transcanada Pipeline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Union Gas Pipeline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Gas Logistics Introduction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609480" y="2057400"/>
            <a:ext cx="8229600" cy="4075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Responsible for the scheduling of all physical transactions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Coordinates movement of gas across national pipeline grid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Acts as bridge between Commercial desks and Settlements team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Works to minimize operational risk and identify opportunities to add value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Coordinates operational issues &amp; acts as liaison for asset management customers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PlaceHolder 1"/>
          <p:cNvSpPr>
            <a:spLocks noGrp="1"/>
          </p:cNvSpPr>
          <p:nvPr>
            <p:ph type="title"/>
          </p:nvPr>
        </p:nvSpPr>
        <p:spPr>
          <a:xfrm>
            <a:off x="1150560" y="709200"/>
            <a:ext cx="7792920" cy="1047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Central: Asset Management Deals</a:t>
            </a:r>
            <a:endParaRPr b="0" lang="en-US" sz="40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22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People’s Gas Light &amp; Coke Company – Manage transportation for: 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550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Peoples Gas Light &amp; Coke Company &amp; Northshire Gas Company on Northern Border Pipeline  (approximately 261,000 mmbtu/day).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550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Natural Gas Pipeline (64,400 mmbtu/day summer), 114 mmbtu/day winter). 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PlaceHolder 1"/>
          <p:cNvSpPr>
            <a:spLocks noGrp="1"/>
          </p:cNvSpPr>
          <p:nvPr>
            <p:ph type="title"/>
          </p:nvPr>
        </p:nvSpPr>
        <p:spPr>
          <a:xfrm>
            <a:off x="1150560" y="803160"/>
            <a:ext cx="7792920" cy="95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Central Gas Logistics Information</a:t>
            </a:r>
            <a:endParaRPr b="0" lang="en-US" sz="36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24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Average transactions approx. 10 BCF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55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Logistical interactions include internal &amp; external groups such as origination, structuring, trading, volume management, settlements, deal validation, deal confirmation, global, risk, external pipeline personnel, &amp; external industry counter-parties. 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55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Approximately 90% of all transactions are via EnronOnline on a daily basis for the Central Desk.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55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Majority of deals are daily spot transactions, followed by base load deals and finally, term deals.  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Texas Gas Logistics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226" name=""/>
          <p:cNvGraphicFramePr/>
          <p:nvPr/>
        </p:nvGraphicFramePr>
        <p:xfrm>
          <a:off x="2057400" y="2514600"/>
          <a:ext cx="5562720" cy="35193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2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057400" y="2514600"/>
                    <a:ext cx="5562720" cy="3519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Wellhead Gas Logistics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229" name=""/>
          <p:cNvGraphicFramePr/>
          <p:nvPr/>
        </p:nvGraphicFramePr>
        <p:xfrm>
          <a:off x="2563920" y="2225520"/>
          <a:ext cx="4465440" cy="4081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3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563920" y="2225520"/>
                    <a:ext cx="4465440" cy="4081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Texas Pipelines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	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32" name="PlaceHolder 2"/>
          <p:cNvSpPr>
            <a:spLocks noGrp="1"/>
          </p:cNvSpPr>
          <p:nvPr>
            <p:ph/>
          </p:nvPr>
        </p:nvSpPr>
        <p:spPr>
          <a:xfrm>
            <a:off x="1182600" y="2133720"/>
            <a:ext cx="3810240" cy="3998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Amaco Pipeline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Black Marlin (Blue Dolphin)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Channel Pipeline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Dow Pipeline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Duke Energy Guadalupe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East Texas Gas (ETXC)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EasTrans Pipeline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Houston Pipeline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Lone Star (TXU Gas Dist.)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33" name="PlaceHolder 3"/>
          <p:cNvSpPr>
            <a:spLocks noGrp="1"/>
          </p:cNvSpPr>
          <p:nvPr>
            <p:ph/>
          </p:nvPr>
        </p:nvSpPr>
        <p:spPr>
          <a:xfrm>
            <a:off x="5144760" y="2133720"/>
            <a:ext cx="3809880" cy="3998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Moss Bluff Storage (MOSS)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NNGB (formerly Black Marlin)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Oasis Pipeline (OPLC)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Pan Grande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PowerTex (LG&amp;E Nat)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Sea Hawk-Seagull Shoreline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TUFCO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Winnie Pipeline (Centana)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Wellhead Pipelines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35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Central Region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ANR Pipeline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HIOS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MOPS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Natural Gas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NorAm Field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NorAm (ARKLA)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PEPL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Trunkline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UT Offshore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Northeast Region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Central Texas Gathering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Gas Transmission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36" name="PlaceHolder 3"/>
          <p:cNvSpPr>
            <a:spLocks noGrp="1"/>
          </p:cNvSpPr>
          <p:nvPr>
            <p:ph/>
          </p:nvPr>
        </p:nvSpPr>
        <p:spPr>
          <a:xfrm>
            <a:off x="5144760" y="20178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Columbia Gulf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Tennessee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Texas Eastern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Transco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Venice Gas Gathering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Southeast Region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Discovery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Florida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KOCH Gateway/United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KOCH Midstream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Southern Natural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Tennessee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Stingray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Texas Gas Transmission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PlaceHolder 1"/>
          <p:cNvSpPr>
            <a:spLocks noGrp="1"/>
          </p:cNvSpPr>
          <p:nvPr>
            <p:ph type="title"/>
          </p:nvPr>
        </p:nvSpPr>
        <p:spPr>
          <a:xfrm>
            <a:off x="1150560" y="701640"/>
            <a:ext cx="7792920" cy="974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Texas Gas Logistics Information</a:t>
            </a:r>
            <a:r>
              <a:rPr b="0" lang="en-US" sz="30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 </a:t>
            </a:r>
            <a:endParaRPr b="0" lang="en-US" sz="30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38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Over 600,000 Mmbtu in daily physical volumes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Currently in a re-building phase – adjusting from an asset based trading organization (with Houston Pipe Line) to a strictly marketing organization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Increasing Enron’s presence in non-liquid trading areas, partnering with pipelines that were previously our competitors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90% of physical trades currently transacted on EOL, expect to decrease that percentage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PlaceHolder 1"/>
          <p:cNvSpPr>
            <a:spLocks noGrp="1"/>
          </p:cNvSpPr>
          <p:nvPr>
            <p:ph type="title"/>
          </p:nvPr>
        </p:nvSpPr>
        <p:spPr>
          <a:xfrm>
            <a:off x="1150560" y="900000"/>
            <a:ext cx="7792920" cy="851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Wellhead Gas Logistics Information</a:t>
            </a:r>
            <a:endParaRPr b="0" lang="en-US" sz="32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40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Staff of 3 full time schedulers handling over 900,000 mmbtu/day on 30 pipes.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Transport Rate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242" name=""/>
          <p:cNvGraphicFramePr/>
          <p:nvPr/>
        </p:nvGraphicFramePr>
        <p:xfrm>
          <a:off x="1996920" y="2292480"/>
          <a:ext cx="6178680" cy="40957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4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96920" y="2292480"/>
                    <a:ext cx="6178680" cy="4095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Transport Rate Regions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45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West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Central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Southeast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Northeast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Texas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"/>
          <p:cNvSpPr/>
          <p:nvPr/>
        </p:nvSpPr>
        <p:spPr>
          <a:xfrm>
            <a:off x="3700440" y="2465280"/>
            <a:ext cx="0" cy="27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>
            <a:off x="2195640" y="5783400"/>
            <a:ext cx="579240" cy="326880"/>
          </a:xfrm>
          <a:prstGeom prst="rect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>
            <a:off x="2001960" y="4160880"/>
            <a:ext cx="798480" cy="366840"/>
          </a:xfrm>
          <a:prstGeom prst="rect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Day ends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11th begins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"/>
          <p:cNvSpPr/>
          <p:nvPr/>
        </p:nvSpPr>
        <p:spPr>
          <a:xfrm>
            <a:off x="3403440" y="1930320"/>
            <a:ext cx="641520" cy="538200"/>
          </a:xfrm>
          <a:prstGeom prst="rect">
            <a:avLst/>
          </a:prstGeom>
          <a:solidFill>
            <a:srgbClr val="cc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>
            <a:off x="6653160" y="2411280"/>
            <a:ext cx="0" cy="27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>
            <a:off x="6292800" y="1836720"/>
            <a:ext cx="679680" cy="579600"/>
          </a:xfrm>
          <a:prstGeom prst="rect">
            <a:avLst/>
          </a:prstGeom>
          <a:solidFill>
            <a:srgbClr val="cc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"/>
          <p:cNvSpPr/>
          <p:nvPr/>
        </p:nvSpPr>
        <p:spPr>
          <a:xfrm>
            <a:off x="1306440" y="3695760"/>
            <a:ext cx="698400" cy="90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"/>
          <p:cNvSpPr/>
          <p:nvPr/>
        </p:nvSpPr>
        <p:spPr>
          <a:xfrm>
            <a:off x="3757680" y="3751200"/>
            <a:ext cx="698400" cy="90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"/>
          <p:cNvSpPr/>
          <p:nvPr/>
        </p:nvSpPr>
        <p:spPr>
          <a:xfrm>
            <a:off x="6472080" y="3745080"/>
            <a:ext cx="698760" cy="90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>
            <a:off x="7010280" y="2178000"/>
            <a:ext cx="749520" cy="90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"/>
          <p:cNvSpPr/>
          <p:nvPr/>
        </p:nvSpPr>
        <p:spPr>
          <a:xfrm>
            <a:off x="4802040" y="2195640"/>
            <a:ext cx="749520" cy="90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"/>
          <p:cNvSpPr/>
          <p:nvPr/>
        </p:nvSpPr>
        <p:spPr>
          <a:xfrm>
            <a:off x="3919680" y="3354480"/>
            <a:ext cx="1400040" cy="244440"/>
          </a:xfrm>
          <a:prstGeom prst="rect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"/>
          <p:cNvSpPr/>
          <p:nvPr/>
        </p:nvSpPr>
        <p:spPr>
          <a:xfrm>
            <a:off x="1606680" y="250920"/>
            <a:ext cx="5868720" cy="829800"/>
          </a:xfrm>
          <a:prstGeom prst="rect">
            <a:avLst/>
          </a:prstGeom>
          <a:solidFill>
            <a:srgbClr val="6699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i="1" lang="en-US" sz="2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Timely/Intraday Nomination Timeline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(All Times Central Clock Time)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"/>
          <p:cNvSpPr/>
          <p:nvPr/>
        </p:nvSpPr>
        <p:spPr>
          <a:xfrm>
            <a:off x="328320" y="1987560"/>
            <a:ext cx="49608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>
            <a:off x="3865680" y="3112920"/>
            <a:ext cx="2003400" cy="26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Calendar Day 11th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"/>
          <p:cNvSpPr/>
          <p:nvPr/>
        </p:nvSpPr>
        <p:spPr>
          <a:xfrm>
            <a:off x="4038120" y="3359160"/>
            <a:ext cx="1131120" cy="26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Day 11th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"/>
          <p:cNvSpPr/>
          <p:nvPr/>
        </p:nvSpPr>
        <p:spPr>
          <a:xfrm flipV="1">
            <a:off x="520560" y="2371680"/>
            <a:ext cx="0" cy="3398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>
            <a:off x="2411280" y="2417760"/>
            <a:ext cx="0" cy="3398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"/>
          <p:cNvSpPr/>
          <p:nvPr/>
        </p:nvSpPr>
        <p:spPr>
          <a:xfrm>
            <a:off x="5838840" y="2408400"/>
            <a:ext cx="0" cy="27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"/>
          <p:cNvSpPr/>
          <p:nvPr/>
        </p:nvSpPr>
        <p:spPr>
          <a:xfrm>
            <a:off x="8042400" y="2435400"/>
            <a:ext cx="0" cy="27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>
            <a:off x="2131920" y="2206800"/>
            <a:ext cx="59112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9:00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"/>
          <p:cNvSpPr/>
          <p:nvPr/>
        </p:nvSpPr>
        <p:spPr>
          <a:xfrm>
            <a:off x="3244680" y="2077920"/>
            <a:ext cx="971640" cy="35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Timely*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11:30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"/>
          <p:cNvSpPr/>
          <p:nvPr/>
        </p:nvSpPr>
        <p:spPr>
          <a:xfrm>
            <a:off x="5380200" y="2689200"/>
            <a:ext cx="99360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Timely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Quantities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"/>
          <p:cNvSpPr/>
          <p:nvPr/>
        </p:nvSpPr>
        <p:spPr>
          <a:xfrm>
            <a:off x="6191280" y="1812960"/>
            <a:ext cx="885960" cy="57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lnSpc>
                <a:spcPct val="12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Evening*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2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Bump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2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"/>
          <p:cNvSpPr/>
          <p:nvPr/>
        </p:nvSpPr>
        <p:spPr>
          <a:xfrm>
            <a:off x="7719480" y="2227320"/>
            <a:ext cx="65484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"/>
          <p:cNvSpPr/>
          <p:nvPr/>
        </p:nvSpPr>
        <p:spPr>
          <a:xfrm>
            <a:off x="7508880" y="2706840"/>
            <a:ext cx="109368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Evening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Scheduled Quantities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"/>
          <p:cNvSpPr/>
          <p:nvPr/>
        </p:nvSpPr>
        <p:spPr>
          <a:xfrm>
            <a:off x="3182760" y="2708280"/>
            <a:ext cx="94644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Timely Noms due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Gas Day 11th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>
            <a:off x="6300360" y="2712960"/>
            <a:ext cx="686520" cy="37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lnSpc>
                <a:spcPct val="7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Evening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7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Noms due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7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>
            <a:off x="5574960" y="2286000"/>
            <a:ext cx="591120" cy="12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lnSpc>
                <a:spcPct val="3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4:30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"/>
          <p:cNvSpPr/>
          <p:nvPr/>
        </p:nvSpPr>
        <p:spPr>
          <a:xfrm>
            <a:off x="2982960" y="3397320"/>
            <a:ext cx="679320" cy="579240"/>
          </a:xfrm>
          <a:prstGeom prst="rect">
            <a:avLst/>
          </a:prstGeom>
          <a:solidFill>
            <a:srgbClr val="cc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"/>
          <p:cNvSpPr/>
          <p:nvPr/>
        </p:nvSpPr>
        <p:spPr>
          <a:xfrm>
            <a:off x="8375760" y="2419200"/>
            <a:ext cx="0" cy="3398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"/>
          <p:cNvSpPr/>
          <p:nvPr/>
        </p:nvSpPr>
        <p:spPr>
          <a:xfrm>
            <a:off x="8214840" y="1928880"/>
            <a:ext cx="49608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>
            <a:off x="356760" y="3495600"/>
            <a:ext cx="49608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"/>
          <p:cNvSpPr/>
          <p:nvPr/>
        </p:nvSpPr>
        <p:spPr>
          <a:xfrm>
            <a:off x="8175240" y="3451320"/>
            <a:ext cx="49608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"/>
          <p:cNvSpPr/>
          <p:nvPr/>
        </p:nvSpPr>
        <p:spPr>
          <a:xfrm>
            <a:off x="8186400" y="5176800"/>
            <a:ext cx="49608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"/>
          <p:cNvSpPr/>
          <p:nvPr/>
        </p:nvSpPr>
        <p:spPr>
          <a:xfrm>
            <a:off x="5156280" y="2427120"/>
            <a:ext cx="0" cy="2718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"/>
          <p:cNvSpPr/>
          <p:nvPr/>
        </p:nvSpPr>
        <p:spPr>
          <a:xfrm>
            <a:off x="4766760" y="2679840"/>
            <a:ext cx="813600" cy="49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Timely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Confirmation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"/>
          <p:cNvSpPr/>
          <p:nvPr/>
        </p:nvSpPr>
        <p:spPr>
          <a:xfrm>
            <a:off x="4863960" y="2211480"/>
            <a:ext cx="59112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3:30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"/>
          <p:cNvSpPr/>
          <p:nvPr/>
        </p:nvSpPr>
        <p:spPr>
          <a:xfrm>
            <a:off x="7439040" y="2471760"/>
            <a:ext cx="0" cy="2700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"/>
          <p:cNvSpPr/>
          <p:nvPr/>
        </p:nvSpPr>
        <p:spPr>
          <a:xfrm>
            <a:off x="7016400" y="2701800"/>
            <a:ext cx="813600" cy="49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Evening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Confirmation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"/>
          <p:cNvSpPr/>
          <p:nvPr/>
        </p:nvSpPr>
        <p:spPr>
          <a:xfrm>
            <a:off x="7116480" y="2227320"/>
            <a:ext cx="59112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"/>
          <p:cNvSpPr/>
          <p:nvPr/>
        </p:nvSpPr>
        <p:spPr>
          <a:xfrm>
            <a:off x="3916440" y="1555920"/>
            <a:ext cx="1400040" cy="244440"/>
          </a:xfrm>
          <a:prstGeom prst="rect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"/>
          <p:cNvSpPr/>
          <p:nvPr/>
        </p:nvSpPr>
        <p:spPr>
          <a:xfrm>
            <a:off x="4043160" y="1550880"/>
            <a:ext cx="1131120" cy="26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Day 11th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"/>
          <p:cNvSpPr/>
          <p:nvPr/>
        </p:nvSpPr>
        <p:spPr>
          <a:xfrm>
            <a:off x="566640" y="1814400"/>
            <a:ext cx="7909200" cy="0"/>
          </a:xfrm>
          <a:prstGeom prst="line">
            <a:avLst/>
          </a:prstGeom>
          <a:ln w="2556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"/>
          <p:cNvSpPr/>
          <p:nvPr/>
        </p:nvSpPr>
        <p:spPr>
          <a:xfrm>
            <a:off x="565200" y="1812960"/>
            <a:ext cx="0" cy="13500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>
            <a:off x="592200" y="3344760"/>
            <a:ext cx="7908840" cy="0"/>
          </a:xfrm>
          <a:prstGeom prst="line">
            <a:avLst/>
          </a:prstGeom>
          <a:ln w="2556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"/>
          <p:cNvSpPr/>
          <p:nvPr/>
        </p:nvSpPr>
        <p:spPr>
          <a:xfrm>
            <a:off x="604800" y="3349800"/>
            <a:ext cx="0" cy="13464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"/>
          <p:cNvSpPr/>
          <p:nvPr/>
        </p:nvSpPr>
        <p:spPr>
          <a:xfrm>
            <a:off x="3887640" y="5086440"/>
            <a:ext cx="1400400" cy="244440"/>
          </a:xfrm>
          <a:prstGeom prst="rect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"/>
          <p:cNvSpPr/>
          <p:nvPr/>
        </p:nvSpPr>
        <p:spPr>
          <a:xfrm>
            <a:off x="4070160" y="5091120"/>
            <a:ext cx="1131120" cy="26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Day 11th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"/>
          <p:cNvSpPr/>
          <p:nvPr/>
        </p:nvSpPr>
        <p:spPr>
          <a:xfrm>
            <a:off x="3827520" y="4794120"/>
            <a:ext cx="1861920" cy="32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>
              <a:lnSpc>
                <a:spcPct val="13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Calendar Day 12th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"/>
          <p:cNvSpPr/>
          <p:nvPr/>
        </p:nvSpPr>
        <p:spPr>
          <a:xfrm>
            <a:off x="379080" y="5203800"/>
            <a:ext cx="49608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"/>
          <p:cNvSpPr/>
          <p:nvPr/>
        </p:nvSpPr>
        <p:spPr>
          <a:xfrm>
            <a:off x="601560" y="5075280"/>
            <a:ext cx="7909200" cy="0"/>
          </a:xfrm>
          <a:prstGeom prst="line">
            <a:avLst/>
          </a:prstGeom>
          <a:ln w="2556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"/>
          <p:cNvSpPr/>
          <p:nvPr/>
        </p:nvSpPr>
        <p:spPr>
          <a:xfrm>
            <a:off x="601560" y="5073480"/>
            <a:ext cx="0" cy="13500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"/>
          <p:cNvSpPr/>
          <p:nvPr/>
        </p:nvSpPr>
        <p:spPr>
          <a:xfrm>
            <a:off x="525600" y="2583000"/>
            <a:ext cx="78390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"/>
          <p:cNvSpPr/>
          <p:nvPr/>
        </p:nvSpPr>
        <p:spPr>
          <a:xfrm>
            <a:off x="728640" y="4025880"/>
            <a:ext cx="78390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"/>
          <p:cNvSpPr/>
          <p:nvPr/>
        </p:nvSpPr>
        <p:spPr>
          <a:xfrm>
            <a:off x="617400" y="5477040"/>
            <a:ext cx="0" cy="3394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"/>
          <p:cNvSpPr/>
          <p:nvPr/>
        </p:nvSpPr>
        <p:spPr>
          <a:xfrm>
            <a:off x="2484360" y="5484960"/>
            <a:ext cx="0" cy="27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"/>
          <p:cNvSpPr/>
          <p:nvPr/>
        </p:nvSpPr>
        <p:spPr>
          <a:xfrm>
            <a:off x="2174760" y="5297400"/>
            <a:ext cx="59112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9:00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"/>
          <p:cNvSpPr/>
          <p:nvPr/>
        </p:nvSpPr>
        <p:spPr>
          <a:xfrm>
            <a:off x="1886040" y="5788080"/>
            <a:ext cx="1244520" cy="35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Day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11th ends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"/>
          <p:cNvSpPr/>
          <p:nvPr/>
        </p:nvSpPr>
        <p:spPr>
          <a:xfrm>
            <a:off x="8478720" y="5495760"/>
            <a:ext cx="0" cy="3398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"/>
          <p:cNvSpPr/>
          <p:nvPr/>
        </p:nvSpPr>
        <p:spPr>
          <a:xfrm>
            <a:off x="623880" y="5664240"/>
            <a:ext cx="78390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"/>
          <p:cNvSpPr/>
          <p:nvPr/>
        </p:nvSpPr>
        <p:spPr>
          <a:xfrm>
            <a:off x="3303720" y="3992400"/>
            <a:ext cx="0" cy="2034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"/>
          <p:cNvSpPr/>
          <p:nvPr/>
        </p:nvSpPr>
        <p:spPr>
          <a:xfrm>
            <a:off x="5977080" y="3973680"/>
            <a:ext cx="0" cy="2030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"/>
          <p:cNvSpPr/>
          <p:nvPr/>
        </p:nvSpPr>
        <p:spPr>
          <a:xfrm>
            <a:off x="5146560" y="4205160"/>
            <a:ext cx="1446480" cy="5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lvl="2" marL="228600"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2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228600"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Noms due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228600"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(Gas Flow to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228600" algn="ctr">
              <a:lnSpc>
                <a:spcPct val="8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begin @ 9:00pm)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"/>
          <p:cNvSpPr/>
          <p:nvPr/>
        </p:nvSpPr>
        <p:spPr>
          <a:xfrm flipV="1">
            <a:off x="588960" y="3924360"/>
            <a:ext cx="0" cy="3333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"/>
          <p:cNvSpPr/>
          <p:nvPr/>
        </p:nvSpPr>
        <p:spPr>
          <a:xfrm>
            <a:off x="2409840" y="3952800"/>
            <a:ext cx="0" cy="2034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"/>
          <p:cNvSpPr/>
          <p:nvPr/>
        </p:nvSpPr>
        <p:spPr>
          <a:xfrm>
            <a:off x="2068560" y="3780000"/>
            <a:ext cx="738000" cy="16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lnSpc>
                <a:spcPct val="60000"/>
              </a:lnSpc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9:00 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"/>
          <p:cNvSpPr/>
          <p:nvPr/>
        </p:nvSpPr>
        <p:spPr>
          <a:xfrm>
            <a:off x="5711760" y="3429000"/>
            <a:ext cx="638280" cy="5349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"/>
          <p:cNvSpPr/>
          <p:nvPr/>
        </p:nvSpPr>
        <p:spPr>
          <a:xfrm>
            <a:off x="2781000" y="4172040"/>
            <a:ext cx="1044000" cy="63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Noms due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(Gas Flow to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begin @ 5:00pm)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"/>
          <p:cNvSpPr/>
          <p:nvPr/>
        </p:nvSpPr>
        <p:spPr>
          <a:xfrm>
            <a:off x="2941560" y="3429000"/>
            <a:ext cx="749880" cy="49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1*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Bump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10:00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"/>
          <p:cNvSpPr/>
          <p:nvPr/>
        </p:nvSpPr>
        <p:spPr>
          <a:xfrm flipV="1">
            <a:off x="8445600" y="3862080"/>
            <a:ext cx="0" cy="3315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"/>
          <p:cNvSpPr/>
          <p:nvPr/>
        </p:nvSpPr>
        <p:spPr>
          <a:xfrm>
            <a:off x="4441680" y="4172040"/>
            <a:ext cx="920880" cy="63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Quantities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"/>
          <p:cNvSpPr/>
          <p:nvPr/>
        </p:nvSpPr>
        <p:spPr>
          <a:xfrm>
            <a:off x="4826160" y="4002120"/>
            <a:ext cx="0" cy="2030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3" name=""/>
          <p:cNvSpPr/>
          <p:nvPr/>
        </p:nvSpPr>
        <p:spPr>
          <a:xfrm>
            <a:off x="4609800" y="3790800"/>
            <a:ext cx="59112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"/>
          <p:cNvSpPr/>
          <p:nvPr/>
        </p:nvSpPr>
        <p:spPr>
          <a:xfrm>
            <a:off x="7114680" y="4172040"/>
            <a:ext cx="705960" cy="63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2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Quantities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5" name=""/>
          <p:cNvSpPr/>
          <p:nvPr/>
        </p:nvSpPr>
        <p:spPr>
          <a:xfrm>
            <a:off x="7451640" y="3954600"/>
            <a:ext cx="0" cy="2030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"/>
          <p:cNvSpPr/>
          <p:nvPr/>
        </p:nvSpPr>
        <p:spPr>
          <a:xfrm>
            <a:off x="7178400" y="3749760"/>
            <a:ext cx="59112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7" name=""/>
          <p:cNvSpPr/>
          <p:nvPr/>
        </p:nvSpPr>
        <p:spPr>
          <a:xfrm>
            <a:off x="6416280" y="4205160"/>
            <a:ext cx="813600" cy="49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2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Confirmation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8" name=""/>
          <p:cNvSpPr/>
          <p:nvPr/>
        </p:nvSpPr>
        <p:spPr>
          <a:xfrm>
            <a:off x="6827760" y="3984480"/>
            <a:ext cx="0" cy="2034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9" name=""/>
          <p:cNvSpPr/>
          <p:nvPr/>
        </p:nvSpPr>
        <p:spPr>
          <a:xfrm>
            <a:off x="6527520" y="3757680"/>
            <a:ext cx="59112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"/>
          <p:cNvSpPr/>
          <p:nvPr/>
        </p:nvSpPr>
        <p:spPr>
          <a:xfrm>
            <a:off x="4138560" y="3994200"/>
            <a:ext cx="0" cy="2030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1" name=""/>
          <p:cNvSpPr/>
          <p:nvPr/>
        </p:nvSpPr>
        <p:spPr>
          <a:xfrm>
            <a:off x="3719160" y="4192560"/>
            <a:ext cx="813600" cy="49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Confirmation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"/>
          <p:cNvSpPr/>
          <p:nvPr/>
        </p:nvSpPr>
        <p:spPr>
          <a:xfrm>
            <a:off x="3927240" y="3789360"/>
            <a:ext cx="451800" cy="23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3" name=""/>
          <p:cNvSpPr/>
          <p:nvPr/>
        </p:nvSpPr>
        <p:spPr>
          <a:xfrm>
            <a:off x="5673600" y="3425760"/>
            <a:ext cx="641520" cy="538200"/>
          </a:xfrm>
          <a:prstGeom prst="rect">
            <a:avLst/>
          </a:prstGeom>
          <a:solidFill>
            <a:srgbClr val="cc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Intraday 2*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5:00 PM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4" name=""/>
          <p:cNvSpPr/>
          <p:nvPr/>
        </p:nvSpPr>
        <p:spPr>
          <a:xfrm>
            <a:off x="5438880" y="3470400"/>
            <a:ext cx="1839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5" name=""/>
          <p:cNvSpPr/>
          <p:nvPr/>
        </p:nvSpPr>
        <p:spPr>
          <a:xfrm>
            <a:off x="2889360" y="5762520"/>
            <a:ext cx="1244520" cy="63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6" name=""/>
          <p:cNvSpPr/>
          <p:nvPr/>
        </p:nvSpPr>
        <p:spPr>
          <a:xfrm>
            <a:off x="3139920" y="5322960"/>
            <a:ext cx="591120" cy="2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9:30 AM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7" name=""/>
          <p:cNvSpPr/>
          <p:nvPr/>
        </p:nvSpPr>
        <p:spPr>
          <a:xfrm>
            <a:off x="3475080" y="5535720"/>
            <a:ext cx="0" cy="27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8" name=""/>
          <p:cNvSpPr/>
          <p:nvPr/>
        </p:nvSpPr>
        <p:spPr>
          <a:xfrm>
            <a:off x="6662520" y="6459480"/>
            <a:ext cx="17625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*Allow 15 minutes for EDI/EDM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9" name=""/>
          <p:cNvSpPr/>
          <p:nvPr/>
        </p:nvSpPr>
        <p:spPr>
          <a:xfrm>
            <a:off x="3862440" y="1309680"/>
            <a:ext cx="2003400" cy="26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>
              <a:tabLst>
                <a:tab algn="l" pos="0"/>
                <a:tab algn="l" pos="725400"/>
                <a:tab algn="l" pos="1450800"/>
                <a:tab algn="l" pos="2176560"/>
                <a:tab algn="l" pos="2901960"/>
                <a:tab algn="l" pos="3627360"/>
                <a:tab algn="l" pos="4352760"/>
                <a:tab algn="l" pos="5078520"/>
                <a:tab algn="l" pos="5803920"/>
                <a:tab algn="l" pos="6529320"/>
                <a:tab algn="l" pos="7254720"/>
                <a:tab algn="l" pos="7980480"/>
                <a:tab algn="l" pos="8705880"/>
                <a:tab algn="l" pos="9431280"/>
                <a:tab algn="l" pos="10156680"/>
                <a:tab algn="l" pos="108824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Calendar Day 10th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Transport Rate Information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47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Maintain &amp; update all pipeline tariff &amp; fuel rates in Unify.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Create/update transport capacity, storage, &amp; usage tickets in Sitara.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Verify all transport invoices for accuracy of rates.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Responsible for flashing transport expense (demand, commodity, &amp; reimbursements) that impacts p &amp; l, general ledger, &amp; O/A.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Work closely with schedulers on pathing &amp; rate issues to prevent re-work.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Gas Logistics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151" name=""/>
          <p:cNvGraphicFramePr/>
          <p:nvPr/>
        </p:nvGraphicFramePr>
        <p:xfrm>
          <a:off x="914400" y="2131920"/>
          <a:ext cx="7543800" cy="3845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5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14400" y="2131920"/>
                    <a:ext cx="7543800" cy="3845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1150560" y="61704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Gas Logistics Headcount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38102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Traders = 57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00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Schedulers = 80+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pic>
        <p:nvPicPr>
          <p:cNvPr id="155" name="bd06552_" descr=""/>
          <p:cNvPicPr/>
          <p:nvPr/>
        </p:nvPicPr>
        <p:blipFill>
          <a:blip r:embed="rId1"/>
          <a:stretch/>
        </p:blipFill>
        <p:spPr>
          <a:xfrm>
            <a:off x="5145120" y="2340000"/>
            <a:ext cx="3389400" cy="3146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1150560" y="617400"/>
            <a:ext cx="7792920" cy="906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Logistics: Number of Paths &amp; Cost Per Path</a:t>
            </a: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57" name="PlaceHolder 2"/>
          <p:cNvSpPr>
            <a:spLocks noGrp="1"/>
          </p:cNvSpPr>
          <p:nvPr>
            <p:ph/>
          </p:nvPr>
        </p:nvSpPr>
        <p:spPr>
          <a:xfrm>
            <a:off x="533520" y="2017800"/>
            <a:ext cx="2743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Since September 1999 the Cost per Path has decreased as the Number of Paths has increased.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158" name=""/>
          <p:cNvGraphicFramePr/>
          <p:nvPr/>
        </p:nvGraphicFramePr>
        <p:xfrm>
          <a:off x="3352680" y="2057400"/>
          <a:ext cx="5602320" cy="4038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5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352680" y="2057400"/>
                    <a:ext cx="5602320" cy="4038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PlaceHolder 1"/>
          <p:cNvSpPr>
            <a:spLocks noGrp="1"/>
          </p:cNvSpPr>
          <p:nvPr>
            <p:ph type="title"/>
          </p:nvPr>
        </p:nvSpPr>
        <p:spPr>
          <a:xfrm>
            <a:off x="1150560" y="884160"/>
            <a:ext cx="77929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EES Gas Logistics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161" name=""/>
          <p:cNvGraphicFramePr/>
          <p:nvPr/>
        </p:nvGraphicFramePr>
        <p:xfrm>
          <a:off x="1363680" y="2217600"/>
          <a:ext cx="6829560" cy="3714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6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63680" y="2217600"/>
                    <a:ext cx="6829560" cy="3714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1150560" y="617400"/>
            <a:ext cx="7792920" cy="601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EES Gas Logistics Information </a:t>
            </a:r>
            <a:endParaRPr b="0" lang="en-US" sz="44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164" name="PlaceHolder 2"/>
          <p:cNvSpPr>
            <a:spLocks noGrp="1"/>
          </p:cNvSpPr>
          <p:nvPr>
            <p:ph/>
          </p:nvPr>
        </p:nvSpPr>
        <p:spPr>
          <a:xfrm>
            <a:off x="1182600" y="201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Manages an excess of 16,000 deals supplying gas to approximately 15,000 counterparts.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Nominations sent to approximately 30,000 meters on approx. 30 pipelines and behind approx. 100 LDC’s.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Customer account management includes load forcasting, consumption management, daily &amp; monthly account balancing, daily scheduling, internal deal pricing and volumetric capture across 4 un-integrated systems, as well as storage and synthetic storage account management.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Establishes, communicates, and confirms delivery instructions with buyers and sellers.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Receives invoices relating to product transportation &amp; reviews economic terms.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3347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2001-09-05T13:37:09Z</dcterms:created>
  <dc:creator>elizabeth webb</dc:creator>
  <dc:description/>
  <dc:language>en-US</dc:language>
  <cp:lastModifiedBy>Daren Farmer</cp:lastModifiedBy>
  <dcterms:modified xsi:type="dcterms:W3CDTF">2001-11-01T15:56:28Z</dcterms:modified>
  <cp:revision>88</cp:revision>
  <dc:subject/>
  <dc:title>East Gas Logistics </dc:title>
</cp:coreProperties>
</file>