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theme/theme3.xml" ContentType="application/vnd.openxmlformats-officedocument.theme+xml"/>
  <Override PartName="/ppt/slideLayouts/_rels/slideLayout6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_rels/presentation.xml.rels" ContentType="application/vnd.openxmlformats-package.relationships+xml"/>
  <Override PartName="/ppt/notesMasters/_rels/notesMaster1.xml.rels" ContentType="application/vnd.openxmlformats-package.relationships+xml"/>
  <Override PartName="/ppt/notesMasters/notesMaster1.xml" ContentType="application/vnd.openxmlformats-officedocument.presentationml.notesMaster+xml"/>
  <Override PartName="/ppt/embeddings/oleObject1.bin" ContentType="application/vnd.openxmlformats-officedocument.oleObject"/>
  <Override PartName="/ppt/embeddings/oleObject1.xlsx" ContentType="application/vnd.openxmlformats-officedocument.spreadsheetml.sheet"/>
  <Override PartName="/ppt/media/image1.wmf" ContentType="image/x-wmf"/>
  <Override PartName="/ppt/media/image2.wmf" ContentType="image/x-wmf"/>
  <Override PartName="/ppt/media/image3.wmf" ContentType="image/x-wmf"/>
  <Override PartName="/ppt/media/image4.wmf" ContentType="image/x-wmf"/>
  <Override PartName="/ppt/media/image5.wmf" ContentType="image/x-wmf"/>
  <Override PartName="/ppt/media/image6.wmf" ContentType="image/x-wmf"/>
  <Override PartName="/ppt/media/image10.wmf" ContentType="image/x-wmf"/>
  <Override PartName="/ppt/media/image7.wmf" ContentType="image/x-wmf"/>
  <Override PartName="/ppt/media/image8.wmf" ContentType="image/x-wmf"/>
  <Override PartName="/ppt/media/image9.wmf" ContentType="image/x-wmf"/>
  <Override PartName="/ppt/slides/slide29.xml" ContentType="application/vnd.openxmlformats-officedocument.presentationml.slide+xml"/>
  <Override PartName="/ppt/slides/slide28.xml" ContentType="application/vnd.openxmlformats-officedocument.presentationml.slide+xml"/>
  <Override PartName="/ppt/slides/slide27.xml" ContentType="application/vnd.openxmlformats-officedocument.presentationml.slide+xml"/>
  <Override PartName="/ppt/slides/slide26.xml" ContentType="application/vnd.openxmlformats-officedocument.presentationml.slide+xml"/>
  <Override PartName="/ppt/slides/slide14.xml" ContentType="application/vnd.openxmlformats-officedocument.presentationml.slide+xml"/>
  <Override PartName="/ppt/slides/slide6.xml" ContentType="application/vnd.openxmlformats-officedocument.presentationml.slide+xml"/>
  <Override PartName="/ppt/slides/slide15.xml" ContentType="application/vnd.openxmlformats-officedocument.presentationml.slide+xml"/>
  <Override PartName="/ppt/slides/slide7.xml" ContentType="application/vnd.openxmlformats-officedocument.presentationml.slide+xml"/>
  <Override PartName="/ppt/slides/slide1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23.xml" ContentType="application/vnd.openxmlformats-officedocument.presentationml.slide+xml"/>
  <Override PartName="/ppt/slides/slide35.xml" ContentType="application/vnd.openxmlformats-officedocument.presentationml.slide+xml"/>
  <Override PartName="/ppt/slides/slide24.xml" ContentType="application/vnd.openxmlformats-officedocument.presentationml.slide+xml"/>
  <Override PartName="/ppt/slides/slide16.xml" ContentType="application/vnd.openxmlformats-officedocument.presentationml.slide+xml"/>
  <Override PartName="/ppt/slides/slide8.xml" ContentType="application/vnd.openxmlformats-officedocument.presentationml.slide+xml"/>
  <Override PartName="/ppt/slides/slide36.xml" ContentType="application/vnd.openxmlformats-officedocument.presentationml.slide+xml"/>
  <Override PartName="/ppt/slides/slide25.xml" ContentType="application/vnd.openxmlformats-officedocument.presentationml.slide+xml"/>
  <Override PartName="/ppt/slides/slide37.xml" ContentType="application/vnd.openxmlformats-officedocument.presentationml.slide+xml"/>
  <Override PartName="/ppt/slides/_rels/slide8.xml.rels" ContentType="application/vnd.openxmlformats-package.relationships+xml"/>
  <Override PartName="/ppt/slides/_rels/slide25.xml.rels" ContentType="application/vnd.openxmlformats-package.relationships+xml"/>
  <Override PartName="/ppt/slides/_rels/slide10.xml.rels" ContentType="application/vnd.openxmlformats-package.relationships+xml"/>
  <Override PartName="/ppt/slides/_rels/slide17.xml.rels" ContentType="application/vnd.openxmlformats-package.relationships+xml"/>
  <Override PartName="/ppt/slides/_rels/slide9.xml.rels" ContentType="application/vnd.openxmlformats-package.relationships+xml"/>
  <Override PartName="/ppt/slides/_rels/slide26.xml.rels" ContentType="application/vnd.openxmlformats-package.relationships+xml"/>
  <Override PartName="/ppt/slides/_rels/slide11.xml.rels" ContentType="application/vnd.openxmlformats-package.relationships+xml"/>
  <Override PartName="/ppt/slides/_rels/slide20.xml.rels" ContentType="application/vnd.openxmlformats-package.relationships+xml"/>
  <Override PartName="/ppt/slides/_rels/slide3.xml.rels" ContentType="application/vnd.openxmlformats-package.relationships+xml"/>
  <Override PartName="/ppt/slides/_rels/slide18.xml.rels" ContentType="application/vnd.openxmlformats-package.relationships+xml"/>
  <Override PartName="/ppt/slides/_rels/slide34.xml.rels" ContentType="application/vnd.openxmlformats-package.relationships+xml"/>
  <Override PartName="/ppt/slides/_rels/slide33.xml.rels" ContentType="application/vnd.openxmlformats-package.relationships+xml"/>
  <Override PartName="/ppt/slides/_rels/slide32.xml.rels" ContentType="application/vnd.openxmlformats-package.relationships+xml"/>
  <Override PartName="/ppt/slides/_rels/slide31.xml.rels" ContentType="application/vnd.openxmlformats-package.relationships+xml"/>
  <Override PartName="/ppt/slides/_rels/slide29.xml.rels" ContentType="application/vnd.openxmlformats-package.relationships+xml"/>
  <Override PartName="/ppt/slides/_rels/slide30.xml.rels" ContentType="application/vnd.openxmlformats-package.relationships+xml"/>
  <Override PartName="/ppt/slides/_rels/slide28.xml.rels" ContentType="application/vnd.openxmlformats-package.relationships+xml"/>
  <Override PartName="/ppt/slides/_rels/slide14.xml.rels" ContentType="application/vnd.openxmlformats-package.relationships+xml"/>
  <Override PartName="/ppt/slides/_rels/slide15.xml.rels" ContentType="application/vnd.openxmlformats-package.relationships+xml"/>
  <Override PartName="/ppt/slides/_rels/slide27.xml.rels" ContentType="application/vnd.openxmlformats-package.relationships+xml"/>
  <Override PartName="/ppt/slides/_rels/slide16.xml.rels" ContentType="application/vnd.openxmlformats-package.relationships+xml"/>
  <Override PartName="/ppt/slides/_rels/slide1.xml.rels" ContentType="application/vnd.openxmlformats-package.relationships+xml"/>
  <Override PartName="/ppt/slides/_rels/slide36.xml.rels" ContentType="application/vnd.openxmlformats-package.relationships+xml"/>
  <Override PartName="/ppt/slides/_rels/slide6.xml.rels" ContentType="application/vnd.openxmlformats-package.relationships+xml"/>
  <Override PartName="/ppt/slides/_rels/slide23.xml.rels" ContentType="application/vnd.openxmlformats-package.relationships+xml"/>
  <Override PartName="/ppt/slides/_rels/slide35.xml.rels" ContentType="application/vnd.openxmlformats-package.relationships+xml"/>
  <Override PartName="/ppt/slides/_rels/slide7.xml.rels" ContentType="application/vnd.openxmlformats-package.relationships+xml"/>
  <Override PartName="/ppt/slides/_rels/slide24.xml.rels" ContentType="application/vnd.openxmlformats-package.relationships+xml"/>
  <Override PartName="/ppt/slides/_rels/slide37.xml.rels" ContentType="application/vnd.openxmlformats-package.relationships+xml"/>
  <Override PartName="/ppt/slides/_rels/slide2.xml.rels" ContentType="application/vnd.openxmlformats-package.relationships+xml"/>
  <Override PartName="/ppt/slides/_rels/slide38.xml.rels" ContentType="application/vnd.openxmlformats-package.relationships+xml"/>
  <Override PartName="/ppt/slides/_rels/slide39.xml.rels" ContentType="application/vnd.openxmlformats-package.relationships+xml"/>
  <Override PartName="/ppt/slides/_rels/slide13.xml.rels" ContentType="application/vnd.openxmlformats-package.relationships+xml"/>
  <Override PartName="/ppt/slides/_rels/slide22.xml.rels" ContentType="application/vnd.openxmlformats-package.relationships+xml"/>
  <Override PartName="/ppt/slides/_rels/slide5.xml.rels" ContentType="application/vnd.openxmlformats-package.relationships+xml"/>
  <Override PartName="/ppt/slides/_rels/slide19.xml.rels" ContentType="application/vnd.openxmlformats-package.relationships+xml"/>
  <Override PartName="/ppt/slides/_rels/slide4.xml.rels" ContentType="application/vnd.openxmlformats-package.relationships+xml"/>
  <Override PartName="/ppt/slides/_rels/slide21.xml.rels" ContentType="application/vnd.openxmlformats-package.relationships+xml"/>
  <Override PartName="/ppt/slides/_rels/slide12.xml.rels" ContentType="application/vnd.openxmlformats-package.relationships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22.xml" ContentType="application/vnd.openxmlformats-officedocument.presentationml.slide+xml"/>
  <Override PartName="/ppt/slides/slide13.xml" ContentType="application/vnd.openxmlformats-officedocument.presentationml.slide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1.xml" ContentType="application/vnd.openxmlformats-officedocument.presentationml.slide+xml"/>
  <Override PartName="/ppt/slides/slide12.xml" ContentType="application/vnd.openxmlformats-officedocument.presentationml.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0.xml" ContentType="application/vnd.openxmlformats-officedocument.presentationml.slide+xml"/>
  <Override PartName="/ppt/slides/slide11.xml" ContentType="application/vnd.openxmlformats-officedocument.presentationml.slide+xml"/>
  <Override PartName="/ppt/slides/slide3.xml" ContentType="application/vnd.openxmlformats-officedocument.presentationml.slide+xml"/>
  <Override PartName="/ppt/slides/slide9.xml" ContentType="application/vnd.openxmlformats-officedocument.presentationml.slide+xml"/>
  <Override PartName="/ppt/slides/slide17.xml" ContentType="application/vnd.openxmlformats-officedocument.presentationml.slide+xml"/>
  <Override PartName="/ppt/slides/slide10.xml" ContentType="application/vnd.openxmlformats-officedocument.presentationml.slide+xml"/>
  <Override PartName="/ppt/slides/slide2.xml" ContentType="application/vnd.openxmlformats-officedocument.presentationml.slide+xml"/>
  <Override PartName="/ppt/notesSlides/notesSlide34.xml" ContentType="application/vnd.openxmlformats-officedocument.presentationml.notesSlide+xml"/>
  <Override PartName="/ppt/notesSlides/_rels/notesSlide36.xml.rels" ContentType="application/vnd.openxmlformats-package.relationships+xml"/>
  <Override PartName="/ppt/notesSlides/_rels/notesSlide35.xml.rels" ContentType="application/vnd.openxmlformats-package.relationships+xml"/>
  <Override PartName="/ppt/notesSlides/_rels/notesSlide34.xml.rels" ContentType="application/vnd.openxmlformats-package.relationships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notesMasterIdLst>
    <p:notesMasterId r:id="rId3"/>
  </p:notes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2" r:id="rId20"/>
    <p:sldId id="273" r:id="rId21"/>
    <p:sldId id="274" r:id="rId22"/>
    <p:sldId id="275" r:id="rId23"/>
    <p:sldId id="276" r:id="rId24"/>
    <p:sldId id="277" r:id="rId25"/>
    <p:sldId id="278" r:id="rId26"/>
    <p:sldId id="279" r:id="rId27"/>
    <p:sldId id="280" r:id="rId28"/>
    <p:sldId id="281" r:id="rId29"/>
    <p:sldId id="282" r:id="rId30"/>
    <p:sldId id="283" r:id="rId31"/>
    <p:sldId id="284" r:id="rId32"/>
    <p:sldId id="285" r:id="rId33"/>
    <p:sldId id="286" r:id="rId34"/>
    <p:sldId id="287" r:id="rId35"/>
    <p:sldId id="288" r:id="rId36"/>
    <p:sldId id="289" r:id="rId37"/>
    <p:sldId id="290" r:id="rId38"/>
    <p:sldId id="291" r:id="rId39"/>
    <p:sldId id="292" r:id="rId40"/>
    <p:sldId id="293" r:id="rId41"/>
    <p:sldId id="294" r:id="rId42"/>
  </p:sldIdLst>
  <p:sldSz cx="9144000" cy="6858000"/>
  <p:notesSz cx="6858000" cy="9197975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Relationship Id="rId11" Type="http://schemas.openxmlformats.org/officeDocument/2006/relationships/slide" Target="slides/slide8.xml"/><Relationship Id="rId12" Type="http://schemas.openxmlformats.org/officeDocument/2006/relationships/slide" Target="slides/slide9.xml"/><Relationship Id="rId13" Type="http://schemas.openxmlformats.org/officeDocument/2006/relationships/slide" Target="slides/slide10.xml"/><Relationship Id="rId14" Type="http://schemas.openxmlformats.org/officeDocument/2006/relationships/slide" Target="slides/slide11.xml"/><Relationship Id="rId15" Type="http://schemas.openxmlformats.org/officeDocument/2006/relationships/slide" Target="slides/slide12.xml"/><Relationship Id="rId16" Type="http://schemas.openxmlformats.org/officeDocument/2006/relationships/slide" Target="slides/slide13.xml"/><Relationship Id="rId17" Type="http://schemas.openxmlformats.org/officeDocument/2006/relationships/slide" Target="slides/slide14.xml"/><Relationship Id="rId18" Type="http://schemas.openxmlformats.org/officeDocument/2006/relationships/slide" Target="slides/slide15.xml"/><Relationship Id="rId19" Type="http://schemas.openxmlformats.org/officeDocument/2006/relationships/slide" Target="slides/slide16.xml"/><Relationship Id="rId20" Type="http://schemas.openxmlformats.org/officeDocument/2006/relationships/slide" Target="slides/slide17.xml"/><Relationship Id="rId21" Type="http://schemas.openxmlformats.org/officeDocument/2006/relationships/slide" Target="slides/slide18.xml"/><Relationship Id="rId22" Type="http://schemas.openxmlformats.org/officeDocument/2006/relationships/slide" Target="slides/slide19.xml"/><Relationship Id="rId23" Type="http://schemas.openxmlformats.org/officeDocument/2006/relationships/slide" Target="slides/slide20.xml"/><Relationship Id="rId24" Type="http://schemas.openxmlformats.org/officeDocument/2006/relationships/slide" Target="slides/slide21.xml"/><Relationship Id="rId25" Type="http://schemas.openxmlformats.org/officeDocument/2006/relationships/slide" Target="slides/slide22.xml"/><Relationship Id="rId26" Type="http://schemas.openxmlformats.org/officeDocument/2006/relationships/slide" Target="slides/slide23.xml"/><Relationship Id="rId27" Type="http://schemas.openxmlformats.org/officeDocument/2006/relationships/slide" Target="slides/slide24.xml"/><Relationship Id="rId28" Type="http://schemas.openxmlformats.org/officeDocument/2006/relationships/slide" Target="slides/slide25.xml"/><Relationship Id="rId29" Type="http://schemas.openxmlformats.org/officeDocument/2006/relationships/slide" Target="slides/slide26.xml"/><Relationship Id="rId30" Type="http://schemas.openxmlformats.org/officeDocument/2006/relationships/slide" Target="slides/slide27.xml"/><Relationship Id="rId31" Type="http://schemas.openxmlformats.org/officeDocument/2006/relationships/slide" Target="slides/slide28.xml"/><Relationship Id="rId32" Type="http://schemas.openxmlformats.org/officeDocument/2006/relationships/slide" Target="slides/slide29.xml"/><Relationship Id="rId33" Type="http://schemas.openxmlformats.org/officeDocument/2006/relationships/slide" Target="slides/slide30.xml"/><Relationship Id="rId34" Type="http://schemas.openxmlformats.org/officeDocument/2006/relationships/slide" Target="slides/slide31.xml"/><Relationship Id="rId35" Type="http://schemas.openxmlformats.org/officeDocument/2006/relationships/slide" Target="slides/slide32.xml"/><Relationship Id="rId36" Type="http://schemas.openxmlformats.org/officeDocument/2006/relationships/slide" Target="slides/slide33.xml"/><Relationship Id="rId37" Type="http://schemas.openxmlformats.org/officeDocument/2006/relationships/slide" Target="slides/slide34.xml"/><Relationship Id="rId38" Type="http://schemas.openxmlformats.org/officeDocument/2006/relationships/slide" Target="slides/slide35.xml"/><Relationship Id="rId39" Type="http://schemas.openxmlformats.org/officeDocument/2006/relationships/slide" Target="slides/slide36.xml"/><Relationship Id="rId40" Type="http://schemas.openxmlformats.org/officeDocument/2006/relationships/slide" Target="slides/slide37.xml"/><Relationship Id="rId41" Type="http://schemas.openxmlformats.org/officeDocument/2006/relationships/slide" Target="slides/slide38.xml"/><Relationship Id="rId42" Type="http://schemas.openxmlformats.org/officeDocument/2006/relationships/slide" Target="slides/slide39.xml"/><Relationship Id="rId43" Type="http://schemas.openxmlformats.org/officeDocument/2006/relationships/presProps" Target="presProps.xml"/>
</Relationships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3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"/>
          <p:cNvSpPr/>
          <p:nvPr/>
        </p:nvSpPr>
        <p:spPr>
          <a:xfrm>
            <a:off x="0" y="0"/>
            <a:ext cx="6858000" cy="91980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txBody>
          <a:bodyPr lIns="90000" rIns="90000" tIns="45000" bIns="45000" anchor="ctr" anchorCtr="1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8" name="PlaceHolder 1"/>
          <p:cNvSpPr>
            <a:spLocks noGrp="1"/>
          </p:cNvSpPr>
          <p:nvPr>
            <p:ph type="hdr"/>
          </p:nvPr>
        </p:nvSpPr>
        <p:spPr>
          <a:xfrm>
            <a:off x="-360" y="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&lt;header&gt;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PlaceHolder 2"/>
          <p:cNvSpPr>
            <a:spLocks noGrp="1"/>
          </p:cNvSpPr>
          <p:nvPr>
            <p:ph type="dt" idx="19"/>
          </p:nvPr>
        </p:nvSpPr>
        <p:spPr>
          <a:xfrm>
            <a:off x="3885840" y="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200" strike="noStrike" u="none">
                <a:solidFill>
                  <a:srgbClr val="000000"/>
                </a:solidFill>
                <a:effectLst/>
                <a:uFillTx/>
                <a:latin typeface="Tahoma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&lt;date/time&gt;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PlaceHolder 3"/>
          <p:cNvSpPr>
            <a:spLocks noGrp="1"/>
          </p:cNvSpPr>
          <p:nvPr>
            <p:ph type="sldImg"/>
          </p:nvPr>
        </p:nvSpPr>
        <p:spPr>
          <a:xfrm>
            <a:off x="1143000" y="685440"/>
            <a:ext cx="4572000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Click to move the slide</a:t>
            </a:r>
            <a:endParaRPr b="0" lang="en-US" sz="44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sp>
        <p:nvSpPr>
          <p:cNvPr id="51" name="PlaceHolder 4"/>
          <p:cNvSpPr>
            <a:spLocks noGrp="1"/>
          </p:cNvSpPr>
          <p:nvPr>
            <p:ph type="body"/>
          </p:nvPr>
        </p:nvSpPr>
        <p:spPr>
          <a:xfrm>
            <a:off x="914400" y="4343400"/>
            <a:ext cx="5029200" cy="4191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notes format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2" name="PlaceHolder 5"/>
          <p:cNvSpPr>
            <a:spLocks noGrp="1"/>
          </p:cNvSpPr>
          <p:nvPr>
            <p:ph type="ftr" idx="20"/>
          </p:nvPr>
        </p:nvSpPr>
        <p:spPr>
          <a:xfrm>
            <a:off x="-360" y="876312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200" strike="noStrike" u="none">
                <a:solidFill>
                  <a:srgbClr val="000000"/>
                </a:solidFill>
                <a:effectLst/>
                <a:uFillTx/>
                <a:latin typeface="Tahoma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&lt;footer&gt;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PlaceHolder 6"/>
          <p:cNvSpPr>
            <a:spLocks noGrp="1"/>
          </p:cNvSpPr>
          <p:nvPr>
            <p:ph type="sldNum" idx="21"/>
          </p:nvPr>
        </p:nvSpPr>
        <p:spPr>
          <a:xfrm>
            <a:off x="3885840" y="876312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200" strike="noStrike" u="none">
                <a:solidFill>
                  <a:srgbClr val="000000"/>
                </a:solidFill>
                <a:effectLst/>
                <a:uFillTx/>
                <a:latin typeface="Tahoma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120C63A7-0983-4756-A788-B81068545C6C}" type="slidenum"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</p:notesMaster>
</file>

<file path=ppt/notesSlides/_rels/notesSlide34.xml.rels><?xml version="1.0" encoding="UTF-8"?>
<Relationships xmlns="http://schemas.openxmlformats.org/package/2006/relationships"><Relationship Id="rId1" Type="http://schemas.openxmlformats.org/officeDocument/2006/relationships/slide" Target="../slides/slide34.xml"/><Relationship Id="rId2" Type="http://schemas.openxmlformats.org/officeDocument/2006/relationships/notesMaster" Target="../notesMasters/notesMaster1.xml"/>
</Relationships>
</file>

<file path=ppt/notesSlides/_rels/notesSlide35.xml.rels><?xml version="1.0" encoding="UTF-8"?>
<Relationships xmlns="http://schemas.openxmlformats.org/package/2006/relationships"><Relationship Id="rId1" Type="http://schemas.openxmlformats.org/officeDocument/2006/relationships/slide" Target="../slides/slide35.xml"/><Relationship Id="rId2" Type="http://schemas.openxmlformats.org/officeDocument/2006/relationships/notesMaster" Target="../notesMasters/notesMaster1.xml"/>
</Relationships>
</file>

<file path=ppt/notesSlides/_rels/notesSlide36.xml.rels><?xml version="1.0" encoding="UTF-8"?>
<Relationships xmlns="http://schemas.openxmlformats.org/package/2006/relationships"><Relationship Id="rId1" Type="http://schemas.openxmlformats.org/officeDocument/2006/relationships/slide" Target="../slides/slide36.xml"/><Relationship Id="rId2" Type="http://schemas.openxmlformats.org/officeDocument/2006/relationships/notesMaster" Target="../notesMasters/notesMaster1.xml"/>
</Relationship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" name="PlaceHolder 1"/>
          <p:cNvSpPr>
            <a:spLocks noGrp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ln w="0">
            <a:noFill/>
          </a:ln>
        </p:spPr>
      </p:sp>
      <p:sp>
        <p:nvSpPr>
          <p:cNvPr id="246" name="PlaceHolder 2"/>
          <p:cNvSpPr>
            <a:spLocks noGrp="1"/>
          </p:cNvSpPr>
          <p:nvPr>
            <p:ph type="body"/>
          </p:nvPr>
        </p:nvSpPr>
        <p:spPr>
          <a:xfrm>
            <a:off x="914400" y="4343400"/>
            <a:ext cx="5029200" cy="4191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Additional Pipes: Central:  HIOS, MOPS, NNG, ONG, PEPL,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" name="PlaceHolder 1"/>
          <p:cNvSpPr>
            <a:spLocks noGrp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ln w="0">
            <a:noFill/>
          </a:ln>
        </p:spPr>
      </p:sp>
      <p:sp>
        <p:nvSpPr>
          <p:cNvPr id="248" name="PlaceHolder 2"/>
          <p:cNvSpPr>
            <a:spLocks noGrp="1"/>
          </p:cNvSpPr>
          <p:nvPr>
            <p:ph type="body"/>
          </p:nvPr>
        </p:nvSpPr>
        <p:spPr>
          <a:xfrm>
            <a:off x="914400" y="4343400"/>
            <a:ext cx="5029200" cy="4191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None at this time.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9" name="PlaceHolder 1"/>
          <p:cNvSpPr>
            <a:spLocks noGrp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ln w="0">
            <a:noFill/>
          </a:ln>
        </p:spPr>
      </p:sp>
      <p:sp>
        <p:nvSpPr>
          <p:cNvPr id="250" name="PlaceHolder 2"/>
          <p:cNvSpPr>
            <a:spLocks noGrp="1"/>
          </p:cNvSpPr>
          <p:nvPr>
            <p:ph type="body"/>
          </p:nvPr>
        </p:nvSpPr>
        <p:spPr>
          <a:xfrm>
            <a:off x="914400" y="4343400"/>
            <a:ext cx="5029200" cy="4191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Staff of (3) full time schedulers handling over 900,000 mmbtu/d on 30 pipes.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This should be changed to Wellhead Logistics, Texas and Wellhead are no longer combined.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"/>
          <p:cNvSpPr/>
          <p:nvPr/>
        </p:nvSpPr>
        <p:spPr>
          <a:xfrm>
            <a:off x="417600" y="1098720"/>
            <a:ext cx="438120" cy="474480"/>
          </a:xfrm>
          <a:prstGeom prst="rect">
            <a:avLst/>
          </a:prstGeom>
          <a:solidFill>
            <a:srgbClr val="ffcf01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" name=""/>
          <p:cNvSpPr/>
          <p:nvPr/>
        </p:nvSpPr>
        <p:spPr>
          <a:xfrm>
            <a:off x="800280" y="1098720"/>
            <a:ext cx="328320" cy="47448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ffcf01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" name=""/>
          <p:cNvSpPr/>
          <p:nvPr/>
        </p:nvSpPr>
        <p:spPr>
          <a:xfrm>
            <a:off x="541440" y="1521000"/>
            <a:ext cx="422280" cy="474480"/>
          </a:xfrm>
          <a:prstGeom prst="rect">
            <a:avLst/>
          </a:prstGeom>
          <a:solidFill>
            <a:srgbClr val="3333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" name=""/>
          <p:cNvSpPr/>
          <p:nvPr/>
        </p:nvSpPr>
        <p:spPr>
          <a:xfrm>
            <a:off x="911160" y="1521000"/>
            <a:ext cx="368280" cy="47448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3333cc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"/>
          <p:cNvSpPr/>
          <p:nvPr/>
        </p:nvSpPr>
        <p:spPr>
          <a:xfrm>
            <a:off x="127080" y="1447920"/>
            <a:ext cx="560160" cy="422280"/>
          </a:xfrm>
          <a:prstGeom prst="rect">
            <a:avLst/>
          </a:prstGeom>
          <a:gradFill rotWithShape="0">
            <a:gsLst>
              <a:gs pos="0">
                <a:srgbClr val="ff0000"/>
              </a:gs>
              <a:gs pos="100000">
                <a:srgbClr val="ffffff"/>
              </a:gs>
            </a:gsLst>
            <a:lin ang="81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" name=""/>
          <p:cNvSpPr/>
          <p:nvPr/>
        </p:nvSpPr>
        <p:spPr>
          <a:xfrm>
            <a:off x="762120" y="990720"/>
            <a:ext cx="31680" cy="1052280"/>
          </a:xfrm>
          <a:prstGeom prst="rect">
            <a:avLst/>
          </a:prstGeom>
          <a:solidFill>
            <a:srgbClr val="1c1c1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" name=""/>
          <p:cNvSpPr/>
          <p:nvPr/>
        </p:nvSpPr>
        <p:spPr>
          <a:xfrm>
            <a:off x="442800" y="1781280"/>
            <a:ext cx="8226360" cy="3168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1c1c1c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-15120" bIns="-1512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1150560" y="617040"/>
            <a:ext cx="779292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Click to edit the title text format</a:t>
            </a:r>
            <a:endParaRPr b="0" lang="en-US" sz="44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1182600" y="201780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799"/>
              </a:spcBef>
              <a:buClr>
                <a:srgbClr val="ff0000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2" marL="1143000" indent="-228600">
              <a:spcBef>
                <a:spcPts val="799"/>
              </a:spcBef>
              <a:buClr>
                <a:srgbClr val="3333cc"/>
              </a:buClr>
              <a:buSzPct val="5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3" marL="1600200" indent="-228600">
              <a:spcBef>
                <a:spcPts val="799"/>
              </a:spcBef>
              <a:buClr>
                <a:srgbClr val="ffcf01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4" marL="2057400" indent="-228600">
              <a:spcBef>
                <a:spcPts val="799"/>
              </a:spcBef>
              <a:buClr>
                <a:srgbClr val="00e4a8"/>
              </a:buClr>
              <a:buSzPct val="5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SzPct val="5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SzPct val="5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9" name="PlaceHolder 3"/>
          <p:cNvSpPr>
            <a:spLocks noGrp="1"/>
          </p:cNvSpPr>
          <p:nvPr>
            <p:ph type="dt" idx="1"/>
          </p:nvPr>
        </p:nvSpPr>
        <p:spPr>
          <a:xfrm>
            <a:off x="914400" y="632448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PlaceHolder 4"/>
          <p:cNvSpPr>
            <a:spLocks noGrp="1"/>
          </p:cNvSpPr>
          <p:nvPr>
            <p:ph type="ftr" idx="2"/>
          </p:nvPr>
        </p:nvSpPr>
        <p:spPr>
          <a:xfrm>
            <a:off x="3352680" y="632448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PlaceHolder 5"/>
          <p:cNvSpPr>
            <a:spLocks noGrp="1"/>
          </p:cNvSpPr>
          <p:nvPr>
            <p:ph type="sldNum" idx="3"/>
          </p:nvPr>
        </p:nvSpPr>
        <p:spPr>
          <a:xfrm>
            <a:off x="6781680" y="632448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ECD69215-3BF5-47A4-A0E8-DB3C9400EA3B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Media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"/>
          <p:cNvSpPr/>
          <p:nvPr/>
        </p:nvSpPr>
        <p:spPr>
          <a:xfrm>
            <a:off x="417600" y="1098720"/>
            <a:ext cx="438120" cy="474480"/>
          </a:xfrm>
          <a:prstGeom prst="rect">
            <a:avLst/>
          </a:prstGeom>
          <a:solidFill>
            <a:srgbClr val="ffcf01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" name=""/>
          <p:cNvSpPr/>
          <p:nvPr/>
        </p:nvSpPr>
        <p:spPr>
          <a:xfrm>
            <a:off x="800280" y="1098720"/>
            <a:ext cx="328320" cy="47448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ffcf01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" name=""/>
          <p:cNvSpPr/>
          <p:nvPr/>
        </p:nvSpPr>
        <p:spPr>
          <a:xfrm>
            <a:off x="541440" y="1521000"/>
            <a:ext cx="422280" cy="474480"/>
          </a:xfrm>
          <a:prstGeom prst="rect">
            <a:avLst/>
          </a:prstGeom>
          <a:solidFill>
            <a:srgbClr val="3333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" name=""/>
          <p:cNvSpPr/>
          <p:nvPr/>
        </p:nvSpPr>
        <p:spPr>
          <a:xfrm>
            <a:off x="911160" y="1521000"/>
            <a:ext cx="368280" cy="47448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3333cc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"/>
          <p:cNvSpPr/>
          <p:nvPr/>
        </p:nvSpPr>
        <p:spPr>
          <a:xfrm>
            <a:off x="127080" y="1447920"/>
            <a:ext cx="560160" cy="422280"/>
          </a:xfrm>
          <a:prstGeom prst="rect">
            <a:avLst/>
          </a:prstGeom>
          <a:gradFill rotWithShape="0">
            <a:gsLst>
              <a:gs pos="0">
                <a:srgbClr val="ff0000"/>
              </a:gs>
              <a:gs pos="100000">
                <a:srgbClr val="ffffff"/>
              </a:gs>
            </a:gsLst>
            <a:lin ang="81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" name=""/>
          <p:cNvSpPr/>
          <p:nvPr/>
        </p:nvSpPr>
        <p:spPr>
          <a:xfrm>
            <a:off x="762120" y="990720"/>
            <a:ext cx="31680" cy="1052280"/>
          </a:xfrm>
          <a:prstGeom prst="rect">
            <a:avLst/>
          </a:prstGeom>
          <a:solidFill>
            <a:srgbClr val="1c1c1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" name=""/>
          <p:cNvSpPr/>
          <p:nvPr/>
        </p:nvSpPr>
        <p:spPr>
          <a:xfrm>
            <a:off x="442800" y="1781280"/>
            <a:ext cx="8226360" cy="3168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1c1c1c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-15120" bIns="-1512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1150560" y="617040"/>
            <a:ext cx="779292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Click to edit the title text format</a:t>
            </a:r>
            <a:endParaRPr b="0" lang="en-US" sz="44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 type="body"/>
          </p:nvPr>
        </p:nvSpPr>
        <p:spPr>
          <a:xfrm>
            <a:off x="1182600" y="201780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799"/>
              </a:spcBef>
              <a:buClr>
                <a:srgbClr val="ff0000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2" marL="1143000" indent="-228600">
              <a:spcBef>
                <a:spcPts val="799"/>
              </a:spcBef>
              <a:buClr>
                <a:srgbClr val="3333cc"/>
              </a:buClr>
              <a:buSzPct val="5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3" marL="1600200" indent="-228600">
              <a:spcBef>
                <a:spcPts val="799"/>
              </a:spcBef>
              <a:buClr>
                <a:srgbClr val="ffcf01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4" marL="2057400" indent="-228600">
              <a:spcBef>
                <a:spcPts val="799"/>
              </a:spcBef>
              <a:buClr>
                <a:srgbClr val="00e4a8"/>
              </a:buClr>
              <a:buSzPct val="5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SzPct val="5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SzPct val="5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14" name="PlaceHolder 3"/>
          <p:cNvSpPr>
            <a:spLocks noGrp="1"/>
          </p:cNvSpPr>
          <p:nvPr>
            <p:ph type="dt" idx="4"/>
          </p:nvPr>
        </p:nvSpPr>
        <p:spPr>
          <a:xfrm>
            <a:off x="914400" y="632448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PlaceHolder 4"/>
          <p:cNvSpPr>
            <a:spLocks noGrp="1"/>
          </p:cNvSpPr>
          <p:nvPr>
            <p:ph type="ftr" idx="5"/>
          </p:nvPr>
        </p:nvSpPr>
        <p:spPr>
          <a:xfrm>
            <a:off x="3352680" y="632448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PlaceHolder 5"/>
          <p:cNvSpPr>
            <a:spLocks noGrp="1"/>
          </p:cNvSpPr>
          <p:nvPr>
            <p:ph type="sldNum" idx="6"/>
          </p:nvPr>
        </p:nvSpPr>
        <p:spPr>
          <a:xfrm>
            <a:off x="6781680" y="632448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4B7F6114-4378-4369-B523-14732D20565B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ClipArt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"/>
          <p:cNvSpPr/>
          <p:nvPr/>
        </p:nvSpPr>
        <p:spPr>
          <a:xfrm>
            <a:off x="417600" y="1098720"/>
            <a:ext cx="438120" cy="474480"/>
          </a:xfrm>
          <a:prstGeom prst="rect">
            <a:avLst/>
          </a:prstGeom>
          <a:solidFill>
            <a:srgbClr val="ffcf01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" name=""/>
          <p:cNvSpPr/>
          <p:nvPr/>
        </p:nvSpPr>
        <p:spPr>
          <a:xfrm>
            <a:off x="800280" y="1098720"/>
            <a:ext cx="328320" cy="47448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ffcf01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" name=""/>
          <p:cNvSpPr/>
          <p:nvPr/>
        </p:nvSpPr>
        <p:spPr>
          <a:xfrm>
            <a:off x="541440" y="1521000"/>
            <a:ext cx="422280" cy="474480"/>
          </a:xfrm>
          <a:prstGeom prst="rect">
            <a:avLst/>
          </a:prstGeom>
          <a:solidFill>
            <a:srgbClr val="3333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" name=""/>
          <p:cNvSpPr/>
          <p:nvPr/>
        </p:nvSpPr>
        <p:spPr>
          <a:xfrm>
            <a:off x="911160" y="1521000"/>
            <a:ext cx="368280" cy="47448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3333cc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"/>
          <p:cNvSpPr/>
          <p:nvPr/>
        </p:nvSpPr>
        <p:spPr>
          <a:xfrm>
            <a:off x="127080" y="1447920"/>
            <a:ext cx="560160" cy="422280"/>
          </a:xfrm>
          <a:prstGeom prst="rect">
            <a:avLst/>
          </a:prstGeom>
          <a:gradFill rotWithShape="0">
            <a:gsLst>
              <a:gs pos="0">
                <a:srgbClr val="ff0000"/>
              </a:gs>
              <a:gs pos="100000">
                <a:srgbClr val="ffffff"/>
              </a:gs>
            </a:gsLst>
            <a:lin ang="81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" name=""/>
          <p:cNvSpPr/>
          <p:nvPr/>
        </p:nvSpPr>
        <p:spPr>
          <a:xfrm>
            <a:off x="762120" y="990720"/>
            <a:ext cx="31680" cy="1052280"/>
          </a:xfrm>
          <a:prstGeom prst="rect">
            <a:avLst/>
          </a:prstGeom>
          <a:solidFill>
            <a:srgbClr val="1c1c1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" name=""/>
          <p:cNvSpPr/>
          <p:nvPr/>
        </p:nvSpPr>
        <p:spPr>
          <a:xfrm>
            <a:off x="442800" y="1781280"/>
            <a:ext cx="8226360" cy="3168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1c1c1c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-15120" bIns="-1512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1150560" y="617040"/>
            <a:ext cx="779292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Click to edit the title text format</a:t>
            </a:r>
            <a:endParaRPr b="0" lang="en-US" sz="44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 type="body"/>
          </p:nvPr>
        </p:nvSpPr>
        <p:spPr>
          <a:xfrm>
            <a:off x="1182600" y="201780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799"/>
              </a:spcBef>
              <a:buClr>
                <a:srgbClr val="ff0000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2" marL="1143000" indent="-228600">
              <a:spcBef>
                <a:spcPts val="799"/>
              </a:spcBef>
              <a:buClr>
                <a:srgbClr val="3333cc"/>
              </a:buClr>
              <a:buSzPct val="5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3" marL="1600200" indent="-228600">
              <a:spcBef>
                <a:spcPts val="799"/>
              </a:spcBef>
              <a:buClr>
                <a:srgbClr val="ffcf01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4" marL="2057400" indent="-228600">
              <a:spcBef>
                <a:spcPts val="799"/>
              </a:spcBef>
              <a:buClr>
                <a:srgbClr val="00e4a8"/>
              </a:buClr>
              <a:buSzPct val="5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SzPct val="5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SzPct val="5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19" name="PlaceHolder 3"/>
          <p:cNvSpPr>
            <a:spLocks noGrp="1"/>
          </p:cNvSpPr>
          <p:nvPr>
            <p:ph type="dt" idx="7"/>
          </p:nvPr>
        </p:nvSpPr>
        <p:spPr>
          <a:xfrm>
            <a:off x="914400" y="632448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PlaceHolder 4"/>
          <p:cNvSpPr>
            <a:spLocks noGrp="1"/>
          </p:cNvSpPr>
          <p:nvPr>
            <p:ph type="ftr" idx="8"/>
          </p:nvPr>
        </p:nvSpPr>
        <p:spPr>
          <a:xfrm>
            <a:off x="3352680" y="632448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PlaceHolder 5"/>
          <p:cNvSpPr>
            <a:spLocks noGrp="1"/>
          </p:cNvSpPr>
          <p:nvPr>
            <p:ph type="sldNum" idx="9"/>
          </p:nvPr>
        </p:nvSpPr>
        <p:spPr>
          <a:xfrm>
            <a:off x="6781680" y="632448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78232F19-806E-478D-B705-FAB6AB31CD08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"/>
          <p:cNvSpPr/>
          <p:nvPr/>
        </p:nvSpPr>
        <p:spPr>
          <a:xfrm>
            <a:off x="417600" y="1098720"/>
            <a:ext cx="438120" cy="474480"/>
          </a:xfrm>
          <a:prstGeom prst="rect">
            <a:avLst/>
          </a:prstGeom>
          <a:solidFill>
            <a:srgbClr val="ffcf01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" name=""/>
          <p:cNvSpPr/>
          <p:nvPr/>
        </p:nvSpPr>
        <p:spPr>
          <a:xfrm>
            <a:off x="800280" y="1098720"/>
            <a:ext cx="328320" cy="47448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ffcf01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" name=""/>
          <p:cNvSpPr/>
          <p:nvPr/>
        </p:nvSpPr>
        <p:spPr>
          <a:xfrm>
            <a:off x="541440" y="1521000"/>
            <a:ext cx="422280" cy="474480"/>
          </a:xfrm>
          <a:prstGeom prst="rect">
            <a:avLst/>
          </a:prstGeom>
          <a:solidFill>
            <a:srgbClr val="3333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" name=""/>
          <p:cNvSpPr/>
          <p:nvPr/>
        </p:nvSpPr>
        <p:spPr>
          <a:xfrm>
            <a:off x="911160" y="1521000"/>
            <a:ext cx="368280" cy="47448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3333cc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"/>
          <p:cNvSpPr/>
          <p:nvPr/>
        </p:nvSpPr>
        <p:spPr>
          <a:xfrm>
            <a:off x="127080" y="1447920"/>
            <a:ext cx="560160" cy="422280"/>
          </a:xfrm>
          <a:prstGeom prst="rect">
            <a:avLst/>
          </a:prstGeom>
          <a:gradFill rotWithShape="0">
            <a:gsLst>
              <a:gs pos="0">
                <a:srgbClr val="ff0000"/>
              </a:gs>
              <a:gs pos="100000">
                <a:srgbClr val="ffffff"/>
              </a:gs>
            </a:gsLst>
            <a:lin ang="81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" name=""/>
          <p:cNvSpPr/>
          <p:nvPr/>
        </p:nvSpPr>
        <p:spPr>
          <a:xfrm>
            <a:off x="762120" y="990720"/>
            <a:ext cx="31680" cy="1052280"/>
          </a:xfrm>
          <a:prstGeom prst="rect">
            <a:avLst/>
          </a:prstGeom>
          <a:solidFill>
            <a:srgbClr val="1c1c1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" name=""/>
          <p:cNvSpPr/>
          <p:nvPr/>
        </p:nvSpPr>
        <p:spPr>
          <a:xfrm>
            <a:off x="442800" y="1781280"/>
            <a:ext cx="8226360" cy="3168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1c1c1c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-15120" bIns="-1512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1150560" y="617040"/>
            <a:ext cx="779292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Click to edit the title text format</a:t>
            </a:r>
            <a:endParaRPr b="0" lang="en-US" sz="44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1182600" y="201780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799"/>
              </a:spcBef>
              <a:buClr>
                <a:srgbClr val="ff0000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2" marL="1143000" indent="-228600">
              <a:spcBef>
                <a:spcPts val="799"/>
              </a:spcBef>
              <a:buClr>
                <a:srgbClr val="3333cc"/>
              </a:buClr>
              <a:buSzPct val="5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3" marL="1600200" indent="-228600">
              <a:spcBef>
                <a:spcPts val="799"/>
              </a:spcBef>
              <a:buClr>
                <a:srgbClr val="ffcf01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4" marL="2057400" indent="-228600">
              <a:spcBef>
                <a:spcPts val="799"/>
              </a:spcBef>
              <a:buClr>
                <a:srgbClr val="00e4a8"/>
              </a:buClr>
              <a:buSzPct val="5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SzPct val="5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SzPct val="5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dt" idx="10"/>
          </p:nvPr>
        </p:nvSpPr>
        <p:spPr>
          <a:xfrm>
            <a:off x="914400" y="632448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ftr" idx="11"/>
          </p:nvPr>
        </p:nvSpPr>
        <p:spPr>
          <a:xfrm>
            <a:off x="3352680" y="632448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PlaceHolder 5"/>
          <p:cNvSpPr>
            <a:spLocks noGrp="1"/>
          </p:cNvSpPr>
          <p:nvPr>
            <p:ph type="sldNum" idx="12"/>
          </p:nvPr>
        </p:nvSpPr>
        <p:spPr>
          <a:xfrm>
            <a:off x="6781680" y="632448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8438A7B0-5683-4E06-B408-BF29D1F36388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"/>
          <p:cNvSpPr/>
          <p:nvPr/>
        </p:nvSpPr>
        <p:spPr>
          <a:xfrm>
            <a:off x="417600" y="1098720"/>
            <a:ext cx="438120" cy="474480"/>
          </a:xfrm>
          <a:prstGeom prst="rect">
            <a:avLst/>
          </a:prstGeom>
          <a:solidFill>
            <a:srgbClr val="ffcf01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" name=""/>
          <p:cNvSpPr/>
          <p:nvPr/>
        </p:nvSpPr>
        <p:spPr>
          <a:xfrm>
            <a:off x="800280" y="1098720"/>
            <a:ext cx="328320" cy="47448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ffcf01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" name=""/>
          <p:cNvSpPr/>
          <p:nvPr/>
        </p:nvSpPr>
        <p:spPr>
          <a:xfrm>
            <a:off x="541440" y="1521000"/>
            <a:ext cx="422280" cy="474480"/>
          </a:xfrm>
          <a:prstGeom prst="rect">
            <a:avLst/>
          </a:prstGeom>
          <a:solidFill>
            <a:srgbClr val="3333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" name=""/>
          <p:cNvSpPr/>
          <p:nvPr/>
        </p:nvSpPr>
        <p:spPr>
          <a:xfrm>
            <a:off x="911160" y="1521000"/>
            <a:ext cx="368280" cy="47448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3333cc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"/>
          <p:cNvSpPr/>
          <p:nvPr/>
        </p:nvSpPr>
        <p:spPr>
          <a:xfrm>
            <a:off x="127080" y="1447920"/>
            <a:ext cx="560160" cy="422280"/>
          </a:xfrm>
          <a:prstGeom prst="rect">
            <a:avLst/>
          </a:prstGeom>
          <a:gradFill rotWithShape="0">
            <a:gsLst>
              <a:gs pos="0">
                <a:srgbClr val="ff0000"/>
              </a:gs>
              <a:gs pos="100000">
                <a:srgbClr val="ffffff"/>
              </a:gs>
            </a:gsLst>
            <a:lin ang="81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" name=""/>
          <p:cNvSpPr/>
          <p:nvPr/>
        </p:nvSpPr>
        <p:spPr>
          <a:xfrm>
            <a:off x="762120" y="990720"/>
            <a:ext cx="31680" cy="1052280"/>
          </a:xfrm>
          <a:prstGeom prst="rect">
            <a:avLst/>
          </a:prstGeom>
          <a:solidFill>
            <a:srgbClr val="1c1c1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" name=""/>
          <p:cNvSpPr/>
          <p:nvPr/>
        </p:nvSpPr>
        <p:spPr>
          <a:xfrm>
            <a:off x="442800" y="1781280"/>
            <a:ext cx="8226360" cy="3168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1c1c1c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-15120" bIns="-1512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1150560" y="617040"/>
            <a:ext cx="779292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Click to edit the title text format</a:t>
            </a:r>
            <a:endParaRPr b="0" lang="en-US" sz="44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sp>
        <p:nvSpPr>
          <p:cNvPr id="28" name="PlaceHolder 2"/>
          <p:cNvSpPr>
            <a:spLocks noGrp="1"/>
          </p:cNvSpPr>
          <p:nvPr>
            <p:ph type="body"/>
          </p:nvPr>
        </p:nvSpPr>
        <p:spPr>
          <a:xfrm>
            <a:off x="1182600" y="201780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799"/>
              </a:spcBef>
              <a:buClr>
                <a:srgbClr val="ff0000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2" marL="1143000" indent="-228600">
              <a:spcBef>
                <a:spcPts val="799"/>
              </a:spcBef>
              <a:buClr>
                <a:srgbClr val="3333cc"/>
              </a:buClr>
              <a:buSzPct val="5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3" marL="1600200" indent="-228600">
              <a:spcBef>
                <a:spcPts val="799"/>
              </a:spcBef>
              <a:buClr>
                <a:srgbClr val="ffcf01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4" marL="2057400" indent="-228600">
              <a:spcBef>
                <a:spcPts val="799"/>
              </a:spcBef>
              <a:buClr>
                <a:srgbClr val="00e4a8"/>
              </a:buClr>
              <a:buSzPct val="5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SzPct val="5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SzPct val="5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29" name="PlaceHolder 3"/>
          <p:cNvSpPr>
            <a:spLocks noGrp="1"/>
          </p:cNvSpPr>
          <p:nvPr>
            <p:ph type="dt" idx="13"/>
          </p:nvPr>
        </p:nvSpPr>
        <p:spPr>
          <a:xfrm>
            <a:off x="914400" y="632448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PlaceHolder 4"/>
          <p:cNvSpPr>
            <a:spLocks noGrp="1"/>
          </p:cNvSpPr>
          <p:nvPr>
            <p:ph type="ftr" idx="14"/>
          </p:nvPr>
        </p:nvSpPr>
        <p:spPr>
          <a:xfrm>
            <a:off x="3352680" y="632448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PlaceHolder 5"/>
          <p:cNvSpPr>
            <a:spLocks noGrp="1"/>
          </p:cNvSpPr>
          <p:nvPr>
            <p:ph type="sldNum" idx="15"/>
          </p:nvPr>
        </p:nvSpPr>
        <p:spPr>
          <a:xfrm>
            <a:off x="6781680" y="632448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38631871-A89C-4EE3-924F-E8768C25A73E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Title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2" name=""/>
          <p:cNvGrpSpPr/>
          <p:nvPr/>
        </p:nvGrpSpPr>
        <p:grpSpPr>
          <a:xfrm>
            <a:off x="0" y="2438280"/>
            <a:ext cx="9009000" cy="1052640"/>
            <a:chOff x="0" y="2438280"/>
            <a:chExt cx="9009000" cy="1052640"/>
          </a:xfrm>
        </p:grpSpPr>
        <p:grpSp>
          <p:nvGrpSpPr>
            <p:cNvPr id="33" name=""/>
            <p:cNvGrpSpPr/>
            <p:nvPr/>
          </p:nvGrpSpPr>
          <p:grpSpPr>
            <a:xfrm>
              <a:off x="290520" y="2546280"/>
              <a:ext cx="711360" cy="474840"/>
              <a:chOff x="290520" y="2546280"/>
              <a:chExt cx="711360" cy="474840"/>
            </a:xfrm>
          </p:grpSpPr>
          <p:sp>
            <p:nvSpPr>
              <p:cNvPr id="34" name=""/>
              <p:cNvSpPr/>
              <p:nvPr/>
            </p:nvSpPr>
            <p:spPr>
              <a:xfrm>
                <a:off x="290520" y="2546280"/>
                <a:ext cx="437400" cy="474840"/>
              </a:xfrm>
              <a:prstGeom prst="rect">
                <a:avLst/>
              </a:prstGeom>
              <a:solidFill>
                <a:srgbClr val="3333c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35" name=""/>
              <p:cNvSpPr/>
              <p:nvPr/>
            </p:nvSpPr>
            <p:spPr>
              <a:xfrm>
                <a:off x="673560" y="2546280"/>
                <a:ext cx="328320" cy="474840"/>
              </a:xfrm>
              <a:prstGeom prst="rect">
                <a:avLst/>
              </a:prstGeom>
              <a:gradFill rotWithShape="0">
                <a:gsLst>
                  <a:gs pos="0">
                    <a:srgbClr val="ffffff"/>
                  </a:gs>
                  <a:gs pos="100000">
                    <a:srgbClr val="3333cc"/>
                  </a:gs>
                </a:gsLst>
                <a:lin ang="108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</p:grpSp>
        <p:grpSp>
          <p:nvGrpSpPr>
            <p:cNvPr id="36" name=""/>
            <p:cNvGrpSpPr/>
            <p:nvPr/>
          </p:nvGrpSpPr>
          <p:grpSpPr>
            <a:xfrm>
              <a:off x="414360" y="2968560"/>
              <a:ext cx="737640" cy="474840"/>
              <a:chOff x="414360" y="2968560"/>
              <a:chExt cx="737640" cy="474840"/>
            </a:xfrm>
          </p:grpSpPr>
          <p:sp>
            <p:nvSpPr>
              <p:cNvPr id="37" name=""/>
              <p:cNvSpPr/>
              <p:nvPr/>
            </p:nvSpPr>
            <p:spPr>
              <a:xfrm>
                <a:off x="414360" y="2968560"/>
                <a:ext cx="421560" cy="474840"/>
              </a:xfrm>
              <a:prstGeom prst="rect">
                <a:avLst/>
              </a:prstGeom>
              <a:solidFill>
                <a:srgbClr val="ffcf0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38" name=""/>
              <p:cNvSpPr/>
              <p:nvPr/>
            </p:nvSpPr>
            <p:spPr>
              <a:xfrm>
                <a:off x="783000" y="2968560"/>
                <a:ext cx="369000" cy="474840"/>
              </a:xfrm>
              <a:prstGeom prst="rect">
                <a:avLst/>
              </a:prstGeom>
              <a:gradFill rotWithShape="0">
                <a:gsLst>
                  <a:gs pos="0">
                    <a:srgbClr val="ffffff"/>
                  </a:gs>
                  <a:gs pos="100000">
                    <a:srgbClr val="ffcf01"/>
                  </a:gs>
                </a:gsLst>
                <a:lin ang="108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</p:grpSp>
        <p:sp>
          <p:nvSpPr>
            <p:cNvPr id="39" name=""/>
            <p:cNvSpPr/>
            <p:nvPr/>
          </p:nvSpPr>
          <p:spPr>
            <a:xfrm>
              <a:off x="0" y="2895480"/>
              <a:ext cx="560520" cy="422280"/>
            </a:xfrm>
            <a:prstGeom prst="rect">
              <a:avLst/>
            </a:prstGeom>
            <a:gradFill rotWithShape="0">
              <a:gsLst>
                <a:gs pos="0">
                  <a:srgbClr val="ff0000"/>
                </a:gs>
                <a:gs pos="100000">
                  <a:srgbClr val="ffffff"/>
                </a:gs>
              </a:gsLst>
              <a:lin ang="81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0" name=""/>
            <p:cNvSpPr/>
            <p:nvPr/>
          </p:nvSpPr>
          <p:spPr>
            <a:xfrm>
              <a:off x="635040" y="2438280"/>
              <a:ext cx="31680" cy="1052640"/>
            </a:xfrm>
            <a:prstGeom prst="rect">
              <a:avLst/>
            </a:prstGeom>
            <a:solidFill>
              <a:srgbClr val="1c1c1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1" name=""/>
            <p:cNvSpPr/>
            <p:nvPr/>
          </p:nvSpPr>
          <p:spPr>
            <a:xfrm flipV="1">
              <a:off x="316080" y="3260520"/>
              <a:ext cx="8692920" cy="55440"/>
            </a:xfrm>
            <a:prstGeom prst="rect">
              <a:avLst/>
            </a:prstGeom>
            <a:gradFill rotWithShape="0">
              <a:gsLst>
                <a:gs pos="0">
                  <a:srgbClr val="ffffff"/>
                </a:gs>
                <a:gs pos="100000">
                  <a:srgbClr val="1c1c1c"/>
                </a:gs>
              </a:gsLst>
              <a:lin ang="108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8640" bIns="864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</p:grpSp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990720" y="18284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Click to edit the title text format</a:t>
            </a:r>
            <a:endParaRPr b="0" lang="en-US" sz="44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sp>
        <p:nvSpPr>
          <p:cNvPr id="43" name="PlaceHolder 2"/>
          <p:cNvSpPr>
            <a:spLocks noGrp="1"/>
          </p:cNvSpPr>
          <p:nvPr>
            <p:ph type="dt" idx="16"/>
          </p:nvPr>
        </p:nvSpPr>
        <p:spPr>
          <a:xfrm>
            <a:off x="990360" y="6248520"/>
            <a:ext cx="190476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1c1c1c"/>
                </a:solidFill>
                <a:effectLst/>
                <a:uFillTx/>
                <a:latin typeface="Tahoma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1c1c1c"/>
                </a:solidFill>
                <a:effectLst/>
                <a:uFillTx/>
                <a:latin typeface="Tahoma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PlaceHolder 3"/>
          <p:cNvSpPr>
            <a:spLocks noGrp="1"/>
          </p:cNvSpPr>
          <p:nvPr>
            <p:ph type="ftr" idx="17"/>
          </p:nvPr>
        </p:nvSpPr>
        <p:spPr>
          <a:xfrm>
            <a:off x="3428640" y="6248520"/>
            <a:ext cx="289548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1c1c1c"/>
                </a:solidFill>
                <a:effectLst/>
                <a:uFillTx/>
                <a:latin typeface="Tahoma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1c1c1c"/>
                </a:solidFill>
                <a:effectLst/>
                <a:uFillTx/>
                <a:latin typeface="Tahoma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PlaceHolder 4"/>
          <p:cNvSpPr>
            <a:spLocks noGrp="1"/>
          </p:cNvSpPr>
          <p:nvPr>
            <p:ph type="sldNum" idx="18"/>
          </p:nvPr>
        </p:nvSpPr>
        <p:spPr>
          <a:xfrm>
            <a:off x="68580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1c1c1c"/>
                </a:solidFill>
                <a:effectLst/>
                <a:uFillTx/>
                <a:latin typeface="Tahoma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995695CB-AFFC-4939-B4ED-8FE4390DDE8E}" type="slidenum">
              <a:rPr b="0" lang="en-US" sz="1400" strike="noStrike" u="none">
                <a:solidFill>
                  <a:srgbClr val="1c1c1c"/>
                </a:solidFill>
                <a:effectLst/>
                <a:uFillTx/>
                <a:latin typeface="Tahoma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PlaceHolder 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 algn="ctr">
              <a:spcBef>
                <a:spcPts val="7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457200" indent="0" algn="ctr">
              <a:spcBef>
                <a:spcPts val="7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Second Outline Level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2" marL="914400" algn="ctr">
              <a:spcBef>
                <a:spcPts val="601"/>
              </a:spcBef>
              <a:buClr>
                <a:srgbClr val="3333cc"/>
              </a:buClr>
              <a:buSzPct val="50000"/>
              <a:buFont typeface="Wingdings" charset="2"/>
              <a:buChar char="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Third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3" marL="1371600" algn="ctr">
              <a:spcBef>
                <a:spcPts val="499"/>
              </a:spcBef>
              <a:buClr>
                <a:srgbClr val="ffcf01"/>
              </a:buClr>
              <a:buSzPct val="55000"/>
              <a:buFont typeface="Wingdings" charset="2"/>
              <a:buChar char="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Fourth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4" marL="1828800" algn="ctr">
              <a:spcBef>
                <a:spcPts val="499"/>
              </a:spcBef>
              <a:buClr>
                <a:srgbClr val="00e4a8"/>
              </a:buClr>
              <a:buSzPct val="50000"/>
              <a:buFont typeface="Wingdings" charset="2"/>
              <a:buChar char=""/>
              <a:tabLst>
                <a:tab algn="l" pos="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Fifth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5" marL="1828800">
              <a:spcBef>
                <a:spcPts val="499"/>
              </a:spcBef>
              <a:buClr>
                <a:srgbClr val="000000"/>
              </a:buClr>
              <a:buSzPct val="5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Sixth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6" marL="1828800">
              <a:spcBef>
                <a:spcPts val="499"/>
              </a:spcBef>
              <a:buClr>
                <a:srgbClr val="000000"/>
              </a:buClr>
              <a:buSzPct val="5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Seventh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5.wmf"/><Relationship Id="rId3" Type="http://schemas.openxmlformats.org/officeDocument/2006/relationships/slideLayout" Target="../slideLayouts/slideLayout3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19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6.wmf"/><Relationship Id="rId3" Type="http://schemas.openxmlformats.org/officeDocument/2006/relationships/slideLayout" Target="../slideLayouts/slideLayout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2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2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24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7.wmf"/><Relationship Id="rId3" Type="http://schemas.openxmlformats.org/officeDocument/2006/relationships/slideLayout" Target="../slideLayouts/slideLayout3.xml"/>
</Relationships>
</file>

<file path=ppt/slides/_rels/slide2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27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8.wmf"/><Relationship Id="rId3" Type="http://schemas.openxmlformats.org/officeDocument/2006/relationships/slideLayout" Target="../slideLayouts/slideLayout3.xml"/>
</Relationships>
</file>

<file path=ppt/slides/_rels/slide2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3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3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32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9.wmf"/><Relationship Id="rId3" Type="http://schemas.openxmlformats.org/officeDocument/2006/relationships/slideLayout" Target="../slideLayouts/slideLayout3.xml"/>
</Relationships>
</file>

<file path=ppt/slides/_rels/slide3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4.xml"/>
</Relationships>
</file>

<file path=ppt/slides/_rels/slide3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35.xml"/>
</Relationships>
</file>

<file path=ppt/slides/_rels/slide3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36.xml"/>
</Relationships>
</file>

<file path=ppt/slides/_rels/slide37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0.wmf"/><Relationship Id="rId3" Type="http://schemas.openxmlformats.org/officeDocument/2006/relationships/slideLayout" Target="../slideLayouts/slideLayout3.xml"/>
</Relationships>
</file>

<file path=ppt/slides/_rels/slide3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3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.wmf"/><Relationship Id="rId3" Type="http://schemas.openxmlformats.org/officeDocument/2006/relationships/slideLayout" Target="../slideLayouts/slideLayout3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2.wmf"/><Relationship Id="rId2" Type="http://schemas.openxmlformats.org/officeDocument/2006/relationships/slideLayout" Target="../slideLayouts/slideLayout2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3.wmf"/><Relationship Id="rId3" Type="http://schemas.openxmlformats.org/officeDocument/2006/relationships/slideLayout" Target="../slideLayouts/slideLayout2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4.wmf"/><Relationship Id="rId3" Type="http://schemas.openxmlformats.org/officeDocument/2006/relationships/slideLayout" Target="../slideLayouts/slideLayout3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title"/>
          </p:nvPr>
        </p:nvSpPr>
        <p:spPr>
          <a:xfrm>
            <a:off x="914400" y="1828440"/>
            <a:ext cx="82296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Enron North America Gas Logistics</a:t>
            </a:r>
            <a:r>
              <a:rPr b="0" lang="en-US" sz="44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 </a:t>
            </a:r>
            <a:endParaRPr b="0" lang="en-US" sz="44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sp>
        <p:nvSpPr>
          <p:cNvPr id="55" name="PlaceHolder 2"/>
          <p:cNvSpPr>
            <a:spLocks noGrp="1"/>
          </p:cNvSpPr>
          <p:nvPr>
            <p:ph type="subTitle"/>
          </p:nvPr>
        </p:nvSpPr>
        <p:spPr>
          <a:xfrm>
            <a:off x="1371600" y="3886200"/>
            <a:ext cx="6400800" cy="1752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An Overview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PlaceHolder 1"/>
          <p:cNvSpPr>
            <a:spLocks noGrp="1"/>
          </p:cNvSpPr>
          <p:nvPr>
            <p:ph type="title"/>
          </p:nvPr>
        </p:nvSpPr>
        <p:spPr>
          <a:xfrm>
            <a:off x="1150560" y="617040"/>
            <a:ext cx="7792920" cy="677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EES Gas Logistics Information</a:t>
            </a:r>
            <a:endParaRPr b="0" lang="en-US" sz="44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sp>
        <p:nvSpPr>
          <p:cNvPr id="166" name="PlaceHolder 2"/>
          <p:cNvSpPr>
            <a:spLocks noGrp="1"/>
          </p:cNvSpPr>
          <p:nvPr>
            <p:ph/>
          </p:nvPr>
        </p:nvSpPr>
        <p:spPr>
          <a:xfrm>
            <a:off x="1219320" y="2057040"/>
            <a:ext cx="7772400" cy="42670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60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Support commercial teams – daily intelligence gathering, including pipeline information, position worksheets, storage levels, and any other data deemed critical or useful to traders/originators.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60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Monitor day forward trades to ensure books are flat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60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Monitor trading activities (internal &amp; external)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60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Resolve issues that stem from trading (bridge monitoring)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9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Report daily, monthly, year to date, etc. . .trading activities.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  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PlaceHolder 1"/>
          <p:cNvSpPr>
            <a:spLocks noGrp="1"/>
          </p:cNvSpPr>
          <p:nvPr>
            <p:ph type="title"/>
          </p:nvPr>
        </p:nvSpPr>
        <p:spPr>
          <a:xfrm>
            <a:off x="1150560" y="617040"/>
            <a:ext cx="779292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EES East Gas Logistics Pipelines </a:t>
            </a:r>
            <a:br>
              <a:rPr sz="3600"/>
            </a:br>
            <a:r>
              <a:rPr b="0" lang="en-US" sz="36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&amp; LDCs</a:t>
            </a:r>
            <a:r>
              <a:rPr b="0" lang="en-US" sz="44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 </a:t>
            </a:r>
            <a:endParaRPr b="0" lang="en-US" sz="44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sp>
        <p:nvSpPr>
          <p:cNvPr id="168" name="PlaceHolder 2"/>
          <p:cNvSpPr>
            <a:spLocks noGrp="1"/>
          </p:cNvSpPr>
          <p:nvPr>
            <p:ph/>
          </p:nvPr>
        </p:nvSpPr>
        <p:spPr>
          <a:xfrm>
            <a:off x="1182600" y="2017800"/>
            <a:ext cx="381024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3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Algonquin Gas Transmission Company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3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Allegheny Power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3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Atlanta Gas Light Company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3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Bay State Gas Company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3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Boston Edison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3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City of Olive Branch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3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Columbia Gas of Maryland, Inc.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3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Columbia Gas of Ohio, Inc.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3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Columbia Gas of Pennsylvania, Inc.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3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Columbia Gas of Virginia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3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Columbia Gas Transmission Corporation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3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Columbia Gulf Transmission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3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Commonwealth Gas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3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Connecticut Natural Gas Corporation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3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Consolidated Edison, Inc.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3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Consolidated Edison, Inc.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3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Consolidated Natural Gas Company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3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Crossroads Pipeline Company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169" name="PlaceHolder 3"/>
          <p:cNvSpPr>
            <a:spLocks noGrp="1"/>
          </p:cNvSpPr>
          <p:nvPr>
            <p:ph/>
          </p:nvPr>
        </p:nvSpPr>
        <p:spPr>
          <a:xfrm>
            <a:off x="5144760" y="2017800"/>
            <a:ext cx="38098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3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Delta Natural Gas Company, Inc.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3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Dominion Hope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3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Elizabethtown Gas Company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3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Empire State Pipeline Company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3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Equitable Resources Inc.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3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Florida Gas Transmission Company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3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Iroquois Gas Transmission System L.P.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3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Jackson Energy Authority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3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Key Span Energy Delivery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3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KNG Energy, Inc.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3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Long Island Power Authority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3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Louisville Gas &amp; Electric Company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3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Nashville Gas Company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3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National Fuel Gas Distribution Corporation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3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National Fuel Gas Supply Corporation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3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New Jersey Natural Gas Company, Inc.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3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New York State Electric &amp; Gas Corporation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3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PlaceHolder 1"/>
          <p:cNvSpPr>
            <a:spLocks noGrp="1"/>
          </p:cNvSpPr>
          <p:nvPr>
            <p:ph type="title"/>
          </p:nvPr>
        </p:nvSpPr>
        <p:spPr>
          <a:xfrm>
            <a:off x="1150560" y="617040"/>
            <a:ext cx="779292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EES East Gas Logistics Pipelines &amp; LDCs Continued </a:t>
            </a:r>
            <a:endParaRPr b="0" lang="en-US" sz="36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sp>
        <p:nvSpPr>
          <p:cNvPr id="171" name="PlaceHolder 2"/>
          <p:cNvSpPr>
            <a:spLocks noGrp="1"/>
          </p:cNvSpPr>
          <p:nvPr>
            <p:ph/>
          </p:nvPr>
        </p:nvSpPr>
        <p:spPr>
          <a:xfrm>
            <a:off x="1182600" y="2017800"/>
            <a:ext cx="381024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34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Niagara Mohawk Power Corporation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34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North Carolina Natural Gas Corporation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34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Northeast Ohio Natural Gas Corp.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34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PECO Energy Cormpany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34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Penn Fuel Gas, Inc.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34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Pennsylvania Gas &amp; Water Company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34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Peoples Natural Gas Company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34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Piedmont Natural Gas Company, Inc.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34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Public Service Company of North Carolina, Inc.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34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Public Service Electric &amp; Gas Company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34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Rochester Gas &amp; Electric Corporation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34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South Jersey Gas Company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34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Southern Connecticut Gas Company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34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Southern Natural Gas Company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34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TECO Peoples Gas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0">
              <a:spcBef>
                <a:spcPts val="3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0">
              <a:spcBef>
                <a:spcPts val="3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172" name="PlaceHolder 3"/>
          <p:cNvSpPr>
            <a:spLocks noGrp="1"/>
          </p:cNvSpPr>
          <p:nvPr>
            <p:ph/>
          </p:nvPr>
        </p:nvSpPr>
        <p:spPr>
          <a:xfrm>
            <a:off x="5144760" y="2017800"/>
            <a:ext cx="38098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34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Tennessee Gas Pipeline Co.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34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Texas Eastern Transmission, LP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34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Texas Gas Transmission Corporation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34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The Cincinnati Gas &amp; Electric Company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34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The Dayton Power &amp; Light Company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34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The East Ohio Gas Company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34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The Providence Gas Company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34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The Union, Light, Heat &amp; Power Company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34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Transcontinental Gas Pipe Line Corporation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34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UGI Corporation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34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Virginia Natural Gas, Inc.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34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Washington Gas Light Company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34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Western Kentucky Gas Company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34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Yankee Gas Services Co, Inc.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0">
              <a:spcBef>
                <a:spcPts val="34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PlaceHolder 1"/>
          <p:cNvSpPr>
            <a:spLocks noGrp="1"/>
          </p:cNvSpPr>
          <p:nvPr>
            <p:ph type="title"/>
          </p:nvPr>
        </p:nvSpPr>
        <p:spPr>
          <a:xfrm>
            <a:off x="1142640" y="609120"/>
            <a:ext cx="779292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EES West Gas Logistics Pipelines</a:t>
            </a:r>
            <a:br>
              <a:rPr sz="3600"/>
            </a:br>
            <a:r>
              <a:rPr b="0" lang="en-US" sz="36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&amp; LDCs</a:t>
            </a:r>
            <a:r>
              <a:rPr b="0" lang="en-US" sz="44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 </a:t>
            </a:r>
            <a:endParaRPr b="0" lang="en-US" sz="44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sp>
        <p:nvSpPr>
          <p:cNvPr id="174" name="PlaceHolder 2"/>
          <p:cNvSpPr>
            <a:spLocks noGrp="1"/>
          </p:cNvSpPr>
          <p:nvPr>
            <p:ph/>
          </p:nvPr>
        </p:nvSpPr>
        <p:spPr>
          <a:xfrm>
            <a:off x="1182600" y="2017800"/>
            <a:ext cx="381024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lnSpc>
                <a:spcPct val="90000"/>
              </a:lnSpc>
              <a:spcBef>
                <a:spcPts val="45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Amarillo Natural Gas, Inc.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5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El Paso Natural Gas Company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5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Gulf South Pipeline Company, LP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5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Long Beach Gas &amp; Electric Dept.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5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Northwest Natural Gas Company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5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Pacific Gas &amp; Electric Company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5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PG &amp; E Gas Transmission, Northwest Corporation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Public Service Company of Colorado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5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Public Service Company of New Mexico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175" name="PlaceHolder 3"/>
          <p:cNvSpPr>
            <a:spLocks noGrp="1"/>
          </p:cNvSpPr>
          <p:nvPr>
            <p:ph/>
          </p:nvPr>
        </p:nvSpPr>
        <p:spPr>
          <a:xfrm>
            <a:off x="5144760" y="2017800"/>
            <a:ext cx="38098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marL="343080" indent="-343080">
              <a:spcBef>
                <a:spcPts val="45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Puget Sound Energy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5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Questar Gas Co.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5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San Diego Gas &amp; Electric Company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5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Southern California Gas Company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5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Southern Union Company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5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Southwest Gas Corporation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5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Transwestern Pipeline Company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5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TXU Gas Distribution (formerly Lone Star)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5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Williams Gas Processing Company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PlaceHolder 1"/>
          <p:cNvSpPr>
            <a:spLocks noGrp="1"/>
          </p:cNvSpPr>
          <p:nvPr>
            <p:ph type="title"/>
          </p:nvPr>
        </p:nvSpPr>
        <p:spPr>
          <a:xfrm>
            <a:off x="1150560" y="617040"/>
            <a:ext cx="779292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EES Central Gas Logistics Pipelines </a:t>
            </a:r>
            <a:br>
              <a:rPr sz="3600"/>
            </a:br>
            <a:r>
              <a:rPr b="0" lang="en-US" sz="36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&amp; LDCs</a:t>
            </a:r>
            <a:r>
              <a:rPr b="0" lang="en-US" sz="44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 </a:t>
            </a:r>
            <a:endParaRPr b="0" lang="en-US" sz="44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sp>
        <p:nvSpPr>
          <p:cNvPr id="177" name="PlaceHolder 2"/>
          <p:cNvSpPr>
            <a:spLocks noGrp="1"/>
          </p:cNvSpPr>
          <p:nvPr>
            <p:ph/>
          </p:nvPr>
        </p:nvSpPr>
        <p:spPr>
          <a:xfrm>
            <a:off x="1182600" y="2017800"/>
            <a:ext cx="381024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5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AmerenUE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5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ANR Pipeline Company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5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Arkansas Oklahoma Gas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5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ATCO Midstream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5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Central Illinois Light Company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5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Central Illinois Public Service Company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5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CMS Trunkline Gas Company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5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Consumers Energy Company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5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Dominion Peoples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5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Enbridge Consumers Gas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5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Enbridge Midcoast Energy, Inc.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178" name="PlaceHolder 3"/>
          <p:cNvSpPr>
            <a:spLocks noGrp="1"/>
          </p:cNvSpPr>
          <p:nvPr>
            <p:ph/>
          </p:nvPr>
        </p:nvSpPr>
        <p:spPr>
          <a:xfrm>
            <a:off x="5144760" y="2017800"/>
            <a:ext cx="38098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IES Utilities, Inc.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Illinois Power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Indiana Gas Company, Inc.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Kansas Gas Service Company (a division of Oneok, Inc.)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Laclede Gas Company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Madison Gas &amp; Electric Company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Michigan Consolidated Gas Company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Michigan Gas Utilities, a Division of Utilicorp United Inc.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MidAmerican Energy Holdings Company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Mississippi River Transmission Corporation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0">
              <a:lnSpc>
                <a:spcPct val="90000"/>
              </a:lnSpc>
              <a:spcBef>
                <a:spcPts val="4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PlaceHolder 1"/>
          <p:cNvSpPr>
            <a:spLocks noGrp="1"/>
          </p:cNvSpPr>
          <p:nvPr>
            <p:ph type="title"/>
          </p:nvPr>
        </p:nvSpPr>
        <p:spPr>
          <a:xfrm>
            <a:off x="1150560" y="617040"/>
            <a:ext cx="779292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EES Central Gas Logistics Pipelines &amp; LDCs Continued</a:t>
            </a:r>
            <a:r>
              <a:rPr b="0" lang="en-US" sz="44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 </a:t>
            </a:r>
            <a:endParaRPr b="0" lang="en-US" sz="44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sp>
        <p:nvSpPr>
          <p:cNvPr id="180" name="PlaceHolder 2"/>
          <p:cNvSpPr>
            <a:spLocks noGrp="1"/>
          </p:cNvSpPr>
          <p:nvPr>
            <p:ph/>
          </p:nvPr>
        </p:nvSpPr>
        <p:spPr>
          <a:xfrm>
            <a:off x="1182600" y="2017800"/>
            <a:ext cx="381024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Missouri Gas Energy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Missouri Public Service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Natural Gas Pipeline Company of America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Nicor Gas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North Shore Gas Company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Northern Indiana Public Service Company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Northern Natural Gas Company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Oklahoma Natural Gas Co.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Oneok Gas Transportation, LLC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Panhandle Eastern Pipe Line Co.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Peoples Natural Gas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Reliant Energy Arkla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0">
              <a:spcBef>
                <a:spcPts val="4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181" name="PlaceHolder 3"/>
          <p:cNvSpPr>
            <a:spLocks noGrp="1"/>
          </p:cNvSpPr>
          <p:nvPr>
            <p:ph/>
          </p:nvPr>
        </p:nvSpPr>
        <p:spPr>
          <a:xfrm>
            <a:off x="5144760" y="2017800"/>
            <a:ext cx="38098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Reliant Energy Gas Transmission Company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SEMCO Energy Gas Company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St. Joseph Light &amp; Power Co.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The Peoples Gas Light &amp; Coke Company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Timbers Gas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Transcanada Pipelines Limited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Union Gas Limited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United Cities Gas Company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Williams Gas Pipelines Central, Inc.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Wisconsin Electric Power Co.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Wisconsin Gas Company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Wisconsin Public Service Corporation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0">
              <a:lnSpc>
                <a:spcPct val="90000"/>
              </a:lnSpc>
              <a:spcBef>
                <a:spcPts val="4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PlaceHolder 1"/>
          <p:cNvSpPr>
            <a:spLocks noGrp="1"/>
          </p:cNvSpPr>
          <p:nvPr>
            <p:ph type="title"/>
          </p:nvPr>
        </p:nvSpPr>
        <p:spPr>
          <a:xfrm>
            <a:off x="1150560" y="900000"/>
            <a:ext cx="7792920" cy="851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Electronic Commerce/Regulatory Affairs</a:t>
            </a:r>
            <a:endParaRPr b="0" lang="en-US" sz="32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graphicFrame>
        <p:nvGraphicFramePr>
          <p:cNvPr id="183" name=""/>
          <p:cNvGraphicFramePr/>
          <p:nvPr/>
        </p:nvGraphicFramePr>
        <p:xfrm>
          <a:off x="3043080" y="2409840"/>
          <a:ext cx="4449960" cy="347976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84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043080" y="2409840"/>
                    <a:ext cx="4449960" cy="34797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PlaceHolder 1"/>
          <p:cNvSpPr>
            <a:spLocks noGrp="1"/>
          </p:cNvSpPr>
          <p:nvPr>
            <p:ph type="title"/>
          </p:nvPr>
        </p:nvSpPr>
        <p:spPr>
          <a:xfrm>
            <a:off x="1150560" y="709200"/>
            <a:ext cx="7792920" cy="10479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Electronic Commerce Information</a:t>
            </a:r>
            <a:endParaRPr b="0" lang="en-US" sz="40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sp>
        <p:nvSpPr>
          <p:cNvPr id="186" name="PlaceHolder 2"/>
          <p:cNvSpPr>
            <a:spLocks noGrp="1"/>
          </p:cNvSpPr>
          <p:nvPr>
            <p:ph/>
          </p:nvPr>
        </p:nvSpPr>
        <p:spPr>
          <a:xfrm>
            <a:off x="1182600" y="2017800"/>
            <a:ext cx="7772400" cy="42307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55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Exchanging electronic files with 36 pipelines.  EDI X12 on 30 pipelines and proprietary files on 6 pipelines.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55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Majority of gas business is scheduled through the use of EDI (approx. 75%).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55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Average number of EDI transactions 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499"/>
              </a:spcBef>
              <a:buClr>
                <a:srgbClr val="ff0000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Per day 1,013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499"/>
              </a:spcBef>
              <a:buClr>
                <a:srgbClr val="ff0000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Per month 31,430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499"/>
              </a:spcBef>
              <a:buClr>
                <a:srgbClr val="ff0000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Per year 377,160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55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Expected electronic transaction growth of 15% with EES. 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55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ENA is 85% of the files and 40% of the transactions through the Enron EDI Corporate Hub. 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PlaceHolder 1"/>
          <p:cNvSpPr>
            <a:spLocks noGrp="1"/>
          </p:cNvSpPr>
          <p:nvPr>
            <p:ph type="title"/>
          </p:nvPr>
        </p:nvSpPr>
        <p:spPr>
          <a:xfrm>
            <a:off x="1150560" y="617040"/>
            <a:ext cx="779292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Regulatory Affairs Information</a:t>
            </a:r>
            <a:endParaRPr b="0" lang="en-US" sz="44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sp>
        <p:nvSpPr>
          <p:cNvPr id="188" name="PlaceHolder 2"/>
          <p:cNvSpPr>
            <a:spLocks noGrp="1"/>
          </p:cNvSpPr>
          <p:nvPr>
            <p:ph/>
          </p:nvPr>
        </p:nvSpPr>
        <p:spPr>
          <a:xfrm>
            <a:off x="1182600" y="201780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PlaceHolder 1"/>
          <p:cNvSpPr>
            <a:spLocks noGrp="1"/>
          </p:cNvSpPr>
          <p:nvPr>
            <p:ph type="title"/>
          </p:nvPr>
        </p:nvSpPr>
        <p:spPr>
          <a:xfrm>
            <a:off x="1150560" y="884160"/>
            <a:ext cx="7792920" cy="609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East Gas Logistics </a:t>
            </a:r>
            <a:endParaRPr b="0" lang="en-US" sz="44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graphicFrame>
        <p:nvGraphicFramePr>
          <p:cNvPr id="190" name=""/>
          <p:cNvGraphicFramePr/>
          <p:nvPr/>
        </p:nvGraphicFramePr>
        <p:xfrm>
          <a:off x="1371600" y="2286000"/>
          <a:ext cx="6470640" cy="373392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91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371600" y="2286000"/>
                    <a:ext cx="6470640" cy="37339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PlaceHolder 1"/>
          <p:cNvSpPr>
            <a:spLocks noGrp="1"/>
          </p:cNvSpPr>
          <p:nvPr>
            <p:ph type="title"/>
          </p:nvPr>
        </p:nvSpPr>
        <p:spPr>
          <a:xfrm>
            <a:off x="1150560" y="617040"/>
            <a:ext cx="779292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Gas Logistics Introduction</a:t>
            </a:r>
            <a:endParaRPr b="0" lang="en-US" sz="44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sp>
        <p:nvSpPr>
          <p:cNvPr id="57" name="PlaceHolder 2"/>
          <p:cNvSpPr>
            <a:spLocks noGrp="1"/>
          </p:cNvSpPr>
          <p:nvPr>
            <p:ph/>
          </p:nvPr>
        </p:nvSpPr>
        <p:spPr>
          <a:xfrm>
            <a:off x="1182600" y="201780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Gas Logistics is part of the Energy Operations group under the Enron Networks organization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79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Partners with the Commercial, Origination and Settlements teams to optimize value and minimize operational risk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PlaceHolder 1"/>
          <p:cNvSpPr>
            <a:spLocks noGrp="1"/>
          </p:cNvSpPr>
          <p:nvPr>
            <p:ph type="title"/>
          </p:nvPr>
        </p:nvSpPr>
        <p:spPr>
          <a:xfrm>
            <a:off x="1150560" y="884160"/>
            <a:ext cx="7792920" cy="609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Southeast Pipelines</a:t>
            </a:r>
            <a:r>
              <a:rPr b="0" lang="en-US" sz="44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	</a:t>
            </a:r>
            <a:endParaRPr b="0" lang="en-US" sz="44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sp>
        <p:nvSpPr>
          <p:cNvPr id="193" name="PlaceHolder 2"/>
          <p:cNvSpPr>
            <a:spLocks noGrp="1"/>
          </p:cNvSpPr>
          <p:nvPr>
            <p:ph/>
          </p:nvPr>
        </p:nvSpPr>
        <p:spPr>
          <a:xfrm>
            <a:off x="1142640" y="2361960"/>
            <a:ext cx="3809880" cy="37702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Acadian Pipeline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	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Bridgeline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Cavallo Pipeline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Chandeleur Pipe Line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Citrus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Columbia Gulf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Cyprus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Destin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Discovery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Florida Gas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Garden Banks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Green Canyon Pipeline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194" name="PlaceHolder 3"/>
          <p:cNvSpPr>
            <a:spLocks noGrp="1"/>
          </p:cNvSpPr>
          <p:nvPr>
            <p:ph/>
          </p:nvPr>
        </p:nvSpPr>
        <p:spPr>
          <a:xfrm>
            <a:off x="5181480" y="2286000"/>
            <a:ext cx="381024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KOCH Gateway/United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KOCH Midstream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Leviathan Gas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Louisiana Intrastate Gas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MOPS – Florida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Sabine Pipeline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Sabine Hub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Sea Robin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South Georgia Pipeline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Southern Natural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Tennessee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Stingray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Texas Gas Transmission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Venice Gas Gathering System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195" name=""/>
          <p:cNvSpPr/>
          <p:nvPr/>
        </p:nvSpPr>
        <p:spPr>
          <a:xfrm>
            <a:off x="1828800" y="1905120"/>
            <a:ext cx="1843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6" name=""/>
          <p:cNvSpPr/>
          <p:nvPr/>
        </p:nvSpPr>
        <p:spPr>
          <a:xfrm>
            <a:off x="1523880" y="1884240"/>
            <a:ext cx="654552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Average Daily Throughput 5.4 BCF supply &amp; 5.4 BCF market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PlaceHolder 1"/>
          <p:cNvSpPr>
            <a:spLocks noGrp="1"/>
          </p:cNvSpPr>
          <p:nvPr>
            <p:ph type="title"/>
          </p:nvPr>
        </p:nvSpPr>
        <p:spPr>
          <a:xfrm>
            <a:off x="1150560" y="884160"/>
            <a:ext cx="7792920" cy="609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Northeast Pipelines</a:t>
            </a:r>
            <a:r>
              <a:rPr b="0" lang="en-US" sz="44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	</a:t>
            </a:r>
            <a:endParaRPr b="0" lang="en-US" sz="44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sp>
        <p:nvSpPr>
          <p:cNvPr id="198" name="PlaceHolder 2"/>
          <p:cNvSpPr>
            <a:spLocks noGrp="1"/>
          </p:cNvSpPr>
          <p:nvPr>
            <p:ph/>
          </p:nvPr>
        </p:nvSpPr>
        <p:spPr>
          <a:xfrm>
            <a:off x="1182600" y="2361960"/>
            <a:ext cx="3810240" cy="37702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Alabama Tennessee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	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Algonquin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Central Texas Gathering System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Columbia Natural Resources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Columbia Gas of Kentucky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Columbia Gas Transmission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Consolidated Natural Gas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Cove Point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Eastern American Energy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Eastern States Energy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East Ohio Gas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East Tennessee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EGSI (Exxon)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199" name="PlaceHolder 3"/>
          <p:cNvSpPr>
            <a:spLocks noGrp="1"/>
          </p:cNvSpPr>
          <p:nvPr>
            <p:ph/>
          </p:nvPr>
        </p:nvSpPr>
        <p:spPr>
          <a:xfrm>
            <a:off x="4876560" y="2361960"/>
            <a:ext cx="3809880" cy="3809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Equitran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Gatherco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Hattiesburg Storage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Iroquois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Marco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National Fuel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New Waskom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Norse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Olympic Pipeline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Somerset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Texas Eastern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Transco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Transco Louisiana Intrastate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200" name=""/>
          <p:cNvSpPr/>
          <p:nvPr/>
        </p:nvSpPr>
        <p:spPr>
          <a:xfrm>
            <a:off x="1815840" y="1960560"/>
            <a:ext cx="60264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Average Daily Throughput 5.4 BCF supply &amp; 5.4 BCF market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PlaceHolder 1"/>
          <p:cNvSpPr>
            <a:spLocks noGrp="1"/>
          </p:cNvSpPr>
          <p:nvPr>
            <p:ph type="title"/>
          </p:nvPr>
        </p:nvSpPr>
        <p:spPr>
          <a:xfrm>
            <a:off x="1150560" y="709200"/>
            <a:ext cx="7792920" cy="10479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East: Asset Management Deals</a:t>
            </a:r>
            <a:endParaRPr b="0" lang="en-US" sz="40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sp>
        <p:nvSpPr>
          <p:cNvPr id="202" name="PlaceHolder 2"/>
          <p:cNvSpPr>
            <a:spLocks noGrp="1"/>
          </p:cNvSpPr>
          <p:nvPr>
            <p:ph/>
          </p:nvPr>
        </p:nvSpPr>
        <p:spPr>
          <a:xfrm>
            <a:off x="1182600" y="201780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60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Virginia Natural Gas (owned by Atlanta Gas &amp; Light) – Peak delivery of 330,000 mmbtu/day with transport &amp; storage assets on: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499"/>
              </a:spcBef>
              <a:buClr>
                <a:srgbClr val="ff0000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Columbia Gas pipeline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499"/>
              </a:spcBef>
              <a:buClr>
                <a:srgbClr val="ff0000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Columbia Gulf pipeline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499"/>
              </a:spcBef>
              <a:buClr>
                <a:srgbClr val="ff0000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Dominion pipeline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499"/>
              </a:spcBef>
              <a:buClr>
                <a:srgbClr val="ff0000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Cove Point Storage pipeline 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499"/>
              </a:spcBef>
              <a:buClr>
                <a:srgbClr val="ff0000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Tennessee pipeline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499"/>
              </a:spcBef>
              <a:buClr>
                <a:srgbClr val="ff0000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Transco pipeline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PlaceHolder 1"/>
          <p:cNvSpPr>
            <a:spLocks noGrp="1"/>
          </p:cNvSpPr>
          <p:nvPr>
            <p:ph type="title"/>
          </p:nvPr>
        </p:nvSpPr>
        <p:spPr>
          <a:xfrm>
            <a:off x="1150560" y="665280"/>
            <a:ext cx="7792920" cy="1047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East Gas Logistics Information</a:t>
            </a:r>
            <a:r>
              <a:rPr b="0" lang="en-US" sz="44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	</a:t>
            </a:r>
            <a:endParaRPr b="0" lang="en-US" sz="44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sp>
        <p:nvSpPr>
          <p:cNvPr id="204" name="PlaceHolder 2"/>
          <p:cNvSpPr>
            <a:spLocks noGrp="1"/>
          </p:cNvSpPr>
          <p:nvPr>
            <p:ph/>
          </p:nvPr>
        </p:nvSpPr>
        <p:spPr>
          <a:xfrm>
            <a:off x="1182600" y="201780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0000"/>
                </a:solidFill>
                <a:effectLst/>
                <a:uFillTx/>
                <a:latin typeface="Tahoma"/>
              </a:rPr>
              <a:t>Southeast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 – average daily throughput is 5.2 BCF of supply transactions &amp; 5.2 BCF of market transactions.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0000"/>
                </a:solidFill>
                <a:effectLst/>
                <a:uFillTx/>
                <a:latin typeface="Tahoma"/>
              </a:rPr>
              <a:t>Northeast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 – average daily throughput is 5.6 BCF of supply transactions &amp; 5.6 BCF of market transactions.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Logistical interactions include internal &amp; external groups such as origination, structuring, trading, volume management, settlements, deal validation, deal confirmation, global, risk, external pipeline personnel &amp; external industry counter parties.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Approx. 80 % of transactions are via Enron Online on a daily basis on the East desk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Majority of deals are day spot transactions, followed by base load deals, &amp; finally term deals.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	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PlaceHolder 1"/>
          <p:cNvSpPr>
            <a:spLocks noGrp="1"/>
          </p:cNvSpPr>
          <p:nvPr>
            <p:ph type="title"/>
          </p:nvPr>
        </p:nvSpPr>
        <p:spPr>
          <a:xfrm>
            <a:off x="1150560" y="884160"/>
            <a:ext cx="7792920" cy="609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West Gas Logistics</a:t>
            </a:r>
            <a:endParaRPr b="0" lang="en-US" sz="44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graphicFrame>
        <p:nvGraphicFramePr>
          <p:cNvPr id="206" name=""/>
          <p:cNvGraphicFramePr/>
          <p:nvPr/>
        </p:nvGraphicFramePr>
        <p:xfrm>
          <a:off x="1233360" y="2071800"/>
          <a:ext cx="6939000" cy="406692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207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233360" y="2071800"/>
                    <a:ext cx="6939000" cy="40669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" name="PlaceHolder 1"/>
          <p:cNvSpPr>
            <a:spLocks noGrp="1"/>
          </p:cNvSpPr>
          <p:nvPr>
            <p:ph type="title"/>
          </p:nvPr>
        </p:nvSpPr>
        <p:spPr>
          <a:xfrm>
            <a:off x="1150560" y="884160"/>
            <a:ext cx="7792920" cy="609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West Pipelines</a:t>
            </a:r>
            <a:r>
              <a:rPr b="0" lang="en-US" sz="44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	</a:t>
            </a:r>
            <a:endParaRPr b="0" lang="en-US" sz="44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sp>
        <p:nvSpPr>
          <p:cNvPr id="209" name="PlaceHolder 2"/>
          <p:cNvSpPr>
            <a:spLocks noGrp="1"/>
          </p:cNvSpPr>
          <p:nvPr>
            <p:ph/>
          </p:nvPr>
        </p:nvSpPr>
        <p:spPr>
          <a:xfrm>
            <a:off x="1182600" y="2017800"/>
            <a:ext cx="381024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5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Colorado Interstate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5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El Paso Natural Gas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5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Fort Union (FUGG)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5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Hub Services (Park)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5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Kern River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5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Lost Creek (LCG)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5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Mojave Pipeline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5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Montana Power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5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Northwest Pipeline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5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Pacific Gas &amp; Electric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5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Pacific Gas Transmission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5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Public Sevice of Colorado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210" name="PlaceHolder 3"/>
          <p:cNvSpPr>
            <a:spLocks noGrp="1"/>
          </p:cNvSpPr>
          <p:nvPr>
            <p:ph/>
          </p:nvPr>
        </p:nvSpPr>
        <p:spPr>
          <a:xfrm>
            <a:off x="5144760" y="2017800"/>
            <a:ext cx="38098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5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Questar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5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Rulison Gas Company, LLC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5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SoCal Storage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5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Southern California Gas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5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Sumas (SIPI)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5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Trailblazer Pipeline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5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Transcolorado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5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Transwestern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5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Williston Basin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5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Wyoming Interstate Co.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5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Williams Field Services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" name="PlaceHolder 1"/>
          <p:cNvSpPr>
            <a:spLocks noGrp="1"/>
          </p:cNvSpPr>
          <p:nvPr>
            <p:ph type="title"/>
          </p:nvPr>
        </p:nvSpPr>
        <p:spPr>
          <a:xfrm>
            <a:off x="1150560" y="803160"/>
            <a:ext cx="7792920" cy="951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West Gas Logistics Information</a:t>
            </a:r>
            <a:endParaRPr b="0" lang="en-US" sz="36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sp>
        <p:nvSpPr>
          <p:cNvPr id="212" name="PlaceHolder 2"/>
          <p:cNvSpPr>
            <a:spLocks noGrp="1"/>
          </p:cNvSpPr>
          <p:nvPr>
            <p:ph/>
          </p:nvPr>
        </p:nvSpPr>
        <p:spPr>
          <a:xfrm>
            <a:off x="1182600" y="201780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79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Total daily physical volumes range from 7 to 10 bcf a day. 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79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Approximately 90 to 95% of physical trades are EOL deals. 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PlaceHolder 1"/>
          <p:cNvSpPr>
            <a:spLocks noGrp="1"/>
          </p:cNvSpPr>
          <p:nvPr>
            <p:ph type="title"/>
          </p:nvPr>
        </p:nvSpPr>
        <p:spPr>
          <a:xfrm>
            <a:off x="1150560" y="884160"/>
            <a:ext cx="7792920" cy="609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Central Gas Logistics</a:t>
            </a:r>
            <a:r>
              <a:rPr b="0" lang="en-US" sz="44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	</a:t>
            </a:r>
            <a:endParaRPr b="0" lang="en-US" sz="44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graphicFrame>
        <p:nvGraphicFramePr>
          <p:cNvPr id="214" name=""/>
          <p:cNvGraphicFramePr/>
          <p:nvPr/>
        </p:nvGraphicFramePr>
        <p:xfrm>
          <a:off x="1066680" y="2139840"/>
          <a:ext cx="7239240" cy="410076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215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066680" y="2139840"/>
                    <a:ext cx="7239240" cy="41007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PlaceHolder 1"/>
          <p:cNvSpPr>
            <a:spLocks noGrp="1"/>
          </p:cNvSpPr>
          <p:nvPr>
            <p:ph type="title"/>
          </p:nvPr>
        </p:nvSpPr>
        <p:spPr>
          <a:xfrm>
            <a:off x="1150560" y="884160"/>
            <a:ext cx="7792920" cy="609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Central Pipelines </a:t>
            </a:r>
            <a:r>
              <a:rPr b="0" lang="en-US" sz="44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	</a:t>
            </a:r>
            <a:endParaRPr b="0" lang="en-US" sz="44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sp>
        <p:nvSpPr>
          <p:cNvPr id="217" name="PlaceHolder 2"/>
          <p:cNvSpPr>
            <a:spLocks noGrp="1"/>
          </p:cNvSpPr>
          <p:nvPr>
            <p:ph/>
          </p:nvPr>
        </p:nvSpPr>
        <p:spPr>
          <a:xfrm>
            <a:off x="1182600" y="2017800"/>
            <a:ext cx="381024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ANR Field Services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ANR Pipeline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Consumer’s Energy Co.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Empire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Enogex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Enron Gas Gathering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GPM Gas/GPM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Great Lakes Gas Transmission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Michcon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Mississippi River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Natural Gas Pipeline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Northern Border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218" name="PlaceHolder 3"/>
          <p:cNvSpPr>
            <a:spLocks noGrp="1"/>
          </p:cNvSpPr>
          <p:nvPr>
            <p:ph/>
          </p:nvPr>
        </p:nvSpPr>
        <p:spPr>
          <a:xfrm>
            <a:off x="5144760" y="2017800"/>
            <a:ext cx="38098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Northern Natural Gas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Northern Illinois Gas Company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Northern Indiana Public Service Co.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Oklahoma Natural Gas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Panhandle Eastern Pipeline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Panhandle Field Services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Reliant Energy Field Services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Reliant Energy Gas Transmission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The People’s Gas Light &amp; Coke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Transok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Trunkline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Williams Natural Gas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0">
              <a:spcBef>
                <a:spcPts val="4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" name="PlaceHolder 1"/>
          <p:cNvSpPr>
            <a:spLocks noGrp="1"/>
          </p:cNvSpPr>
          <p:nvPr>
            <p:ph type="title"/>
          </p:nvPr>
        </p:nvSpPr>
        <p:spPr>
          <a:xfrm>
            <a:off x="1150560" y="884160"/>
            <a:ext cx="7792920" cy="609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Ontario Pipelines</a:t>
            </a:r>
            <a:r>
              <a:rPr b="0" lang="en-US" sz="44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	</a:t>
            </a:r>
            <a:endParaRPr b="0" lang="en-US" sz="44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sp>
        <p:nvSpPr>
          <p:cNvPr id="220" name="PlaceHolder 2"/>
          <p:cNvSpPr>
            <a:spLocks noGrp="1"/>
          </p:cNvSpPr>
          <p:nvPr>
            <p:ph/>
          </p:nvPr>
        </p:nvSpPr>
        <p:spPr>
          <a:xfrm>
            <a:off x="1182600" y="2017800"/>
            <a:ext cx="381024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Ontario Region 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601"/>
              </a:spcBef>
              <a:buClr>
                <a:srgbClr val="ff0000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Transcanada Pipeline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601"/>
              </a:spcBef>
              <a:buClr>
                <a:srgbClr val="ff0000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Union Gas Pipeline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PlaceHolder 1"/>
          <p:cNvSpPr>
            <a:spLocks noGrp="1"/>
          </p:cNvSpPr>
          <p:nvPr>
            <p:ph type="title"/>
          </p:nvPr>
        </p:nvSpPr>
        <p:spPr>
          <a:xfrm>
            <a:off x="1150560" y="617040"/>
            <a:ext cx="779292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Gas Logistics Introduction</a:t>
            </a:r>
            <a:endParaRPr b="0" lang="en-US" sz="44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sp>
        <p:nvSpPr>
          <p:cNvPr id="59" name="PlaceHolder 2"/>
          <p:cNvSpPr>
            <a:spLocks noGrp="1"/>
          </p:cNvSpPr>
          <p:nvPr>
            <p:ph/>
          </p:nvPr>
        </p:nvSpPr>
        <p:spPr>
          <a:xfrm>
            <a:off x="609480" y="2057400"/>
            <a:ext cx="8229600" cy="4075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Responsible for the scheduling of all physical transactions 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Coordinates movement of gas across national pipeline grid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Acts as bridge between Commercial desks and Settlements team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Works to minimize operational risk and identify opportunities to add value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Coordinates operational issues &amp; acts as liaison for asset management customers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" name="PlaceHolder 1"/>
          <p:cNvSpPr>
            <a:spLocks noGrp="1"/>
          </p:cNvSpPr>
          <p:nvPr>
            <p:ph type="title"/>
          </p:nvPr>
        </p:nvSpPr>
        <p:spPr>
          <a:xfrm>
            <a:off x="1150560" y="709200"/>
            <a:ext cx="7792920" cy="10479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Central: Asset Management Deals</a:t>
            </a:r>
            <a:endParaRPr b="0" lang="en-US" sz="40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sp>
        <p:nvSpPr>
          <p:cNvPr id="222" name="PlaceHolder 2"/>
          <p:cNvSpPr>
            <a:spLocks noGrp="1"/>
          </p:cNvSpPr>
          <p:nvPr>
            <p:ph/>
          </p:nvPr>
        </p:nvSpPr>
        <p:spPr>
          <a:xfrm>
            <a:off x="1182600" y="201780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64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The People’s Gas Light &amp; Coke Company – Manage transportation for: 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6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550"/>
              </a:spcBef>
              <a:buClr>
                <a:srgbClr val="ff0000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 Peoples Gas Light &amp; Coke Company &amp; Northshire Gas Company on Northern Border Pipeline  (approximately 261,000 mmbtu/day).</a:t>
            </a: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	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55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550"/>
              </a:spcBef>
              <a:buClr>
                <a:srgbClr val="ff0000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 Natural Gas Pipeline (64,400 mmbtu/day summer), 114 mmbtu/day winter).  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" name="PlaceHolder 1"/>
          <p:cNvSpPr>
            <a:spLocks noGrp="1"/>
          </p:cNvSpPr>
          <p:nvPr>
            <p:ph type="title"/>
          </p:nvPr>
        </p:nvSpPr>
        <p:spPr>
          <a:xfrm>
            <a:off x="1150560" y="803160"/>
            <a:ext cx="7792920" cy="951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Central Gas Logistics Information</a:t>
            </a:r>
            <a:endParaRPr b="0" lang="en-US" sz="36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sp>
        <p:nvSpPr>
          <p:cNvPr id="224" name="PlaceHolder 2"/>
          <p:cNvSpPr>
            <a:spLocks noGrp="1"/>
          </p:cNvSpPr>
          <p:nvPr>
            <p:ph/>
          </p:nvPr>
        </p:nvSpPr>
        <p:spPr>
          <a:xfrm>
            <a:off x="1182600" y="201780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55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Average transactions approx. 10 BCF 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55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Logistical interactions include internal &amp; external groups such as origination, structuring, trading, volume management, settlements, deal validation, deal confirmation, global, risk, external pipeline personnel, &amp; external industry counterparties.  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55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Approximately 90% of all transactions are via EnronOnline on a daily basis for the Central Desk. 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55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Majority of deals are daily spot transactions, followed by base load deals and finally, term deals.   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PlaceHolder 1"/>
          <p:cNvSpPr>
            <a:spLocks noGrp="1"/>
          </p:cNvSpPr>
          <p:nvPr>
            <p:ph type="title"/>
          </p:nvPr>
        </p:nvSpPr>
        <p:spPr>
          <a:xfrm>
            <a:off x="1150560" y="617040"/>
            <a:ext cx="779292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Texas/Wellhead Gas Logistics</a:t>
            </a:r>
            <a:endParaRPr b="0" lang="en-US" sz="44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graphicFrame>
        <p:nvGraphicFramePr>
          <p:cNvPr id="226" name=""/>
          <p:cNvGraphicFramePr/>
          <p:nvPr/>
        </p:nvGraphicFramePr>
        <p:xfrm>
          <a:off x="2563920" y="2225520"/>
          <a:ext cx="4465440" cy="408168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227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563920" y="2225520"/>
                    <a:ext cx="4465440" cy="40816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PlaceHolder 1"/>
          <p:cNvSpPr>
            <a:spLocks noGrp="1"/>
          </p:cNvSpPr>
          <p:nvPr>
            <p:ph type="title"/>
          </p:nvPr>
        </p:nvSpPr>
        <p:spPr>
          <a:xfrm>
            <a:off x="1150560" y="884160"/>
            <a:ext cx="7792920" cy="609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Texas Pipelines</a:t>
            </a:r>
            <a:r>
              <a:rPr b="0" lang="en-US" sz="44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	</a:t>
            </a:r>
            <a:endParaRPr b="0" lang="en-US" sz="44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sp>
        <p:nvSpPr>
          <p:cNvPr id="229" name="PlaceHolder 2"/>
          <p:cNvSpPr>
            <a:spLocks noGrp="1"/>
          </p:cNvSpPr>
          <p:nvPr>
            <p:ph/>
          </p:nvPr>
        </p:nvSpPr>
        <p:spPr>
          <a:xfrm>
            <a:off x="1182600" y="2133720"/>
            <a:ext cx="3810240" cy="3998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5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Amaco Pipeline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5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Black Marlin (Blue Dolphin)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5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Channel Pipeline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5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Dow Pipeline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5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Duke Energy Guadalupe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5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East Texas Gas (ETXC)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5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EasTrans Pipeline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5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Houston Pipeline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5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Lone Star (TXU Gas Dist.)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230" name="PlaceHolder 3"/>
          <p:cNvSpPr>
            <a:spLocks noGrp="1"/>
          </p:cNvSpPr>
          <p:nvPr>
            <p:ph/>
          </p:nvPr>
        </p:nvSpPr>
        <p:spPr>
          <a:xfrm>
            <a:off x="5144760" y="2133720"/>
            <a:ext cx="3809880" cy="3998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5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Moss Bluff Storage (MOSS)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5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NNGB (formerly Black Marlin)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5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Oasis Pipeline (OPLC)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5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Pan Grande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5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PGE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5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PowerTex (LG&amp;E Nat)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5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Sea Hawk-Seagull Shoreline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5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TUFCO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5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Winnie Pipeline (Centana) 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" name="PlaceHolder 1"/>
          <p:cNvSpPr>
            <a:spLocks noGrp="1"/>
          </p:cNvSpPr>
          <p:nvPr>
            <p:ph type="title"/>
          </p:nvPr>
        </p:nvSpPr>
        <p:spPr>
          <a:xfrm>
            <a:off x="1150560" y="884160"/>
            <a:ext cx="7792920" cy="609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Wellhead Pipelines</a:t>
            </a:r>
            <a:endParaRPr b="0" lang="en-US" sz="44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sp>
        <p:nvSpPr>
          <p:cNvPr id="232" name="PlaceHolder 2"/>
          <p:cNvSpPr>
            <a:spLocks noGrp="1"/>
          </p:cNvSpPr>
          <p:nvPr>
            <p:ph/>
          </p:nvPr>
        </p:nvSpPr>
        <p:spPr>
          <a:xfrm>
            <a:off x="1182600" y="2017800"/>
            <a:ext cx="381024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90000"/>
              </a:lnSpc>
              <a:spcBef>
                <a:spcPts val="45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Central Region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ANR Pipeline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Natural Gas Pipeline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NorAm Field Services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NorAm (ARKLA)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Trunkline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UT Offshore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0">
              <a:lnSpc>
                <a:spcPct val="90000"/>
              </a:lnSpc>
              <a:spcBef>
                <a:spcPts val="4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5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Northeast Region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Central Texas Gathering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Columbia Gas Transmission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Columbia Gulf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Tennessee Gas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Texas Eastern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0">
              <a:lnSpc>
                <a:spcPct val="90000"/>
              </a:lnSpc>
              <a:spcBef>
                <a:spcPts val="4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233" name="PlaceHolder 3"/>
          <p:cNvSpPr>
            <a:spLocks noGrp="1"/>
          </p:cNvSpPr>
          <p:nvPr>
            <p:ph/>
          </p:nvPr>
        </p:nvSpPr>
        <p:spPr>
          <a:xfrm>
            <a:off x="5144760" y="2017800"/>
            <a:ext cx="38098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Transco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Venice Gas Gathering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0">
              <a:spcBef>
                <a:spcPts val="4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5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Southeast Region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Discovery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Florida Gas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KOCH Gateway/United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KOCH Midstream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Southern Natural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Tennessee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Stingray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Texas Gas Transmission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" name="PlaceHolder 1"/>
          <p:cNvSpPr>
            <a:spLocks noGrp="1"/>
          </p:cNvSpPr>
          <p:nvPr>
            <p:ph type="title"/>
          </p:nvPr>
        </p:nvSpPr>
        <p:spPr>
          <a:xfrm>
            <a:off x="1150560" y="701640"/>
            <a:ext cx="7792920" cy="974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Texas/Wellhead: Asset Management Deals</a:t>
            </a:r>
            <a:r>
              <a:rPr b="0" lang="en-US" sz="44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 </a:t>
            </a:r>
            <a:endParaRPr b="0" lang="en-US" sz="44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sp>
        <p:nvSpPr>
          <p:cNvPr id="235" name="PlaceHolder 2"/>
          <p:cNvSpPr>
            <a:spLocks noGrp="1"/>
          </p:cNvSpPr>
          <p:nvPr>
            <p:ph/>
          </p:nvPr>
        </p:nvSpPr>
        <p:spPr>
          <a:xfrm>
            <a:off x="1182600" y="201780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PlaceHolder 1"/>
          <p:cNvSpPr>
            <a:spLocks noGrp="1"/>
          </p:cNvSpPr>
          <p:nvPr>
            <p:ph type="title"/>
          </p:nvPr>
        </p:nvSpPr>
        <p:spPr>
          <a:xfrm>
            <a:off x="1150560" y="900000"/>
            <a:ext cx="7792920" cy="851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Texas/Wellhead Gas Logistics Information</a:t>
            </a:r>
            <a:endParaRPr b="0" lang="en-US" sz="32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sp>
        <p:nvSpPr>
          <p:cNvPr id="237" name="PlaceHolder 2"/>
          <p:cNvSpPr>
            <a:spLocks noGrp="1"/>
          </p:cNvSpPr>
          <p:nvPr>
            <p:ph/>
          </p:nvPr>
        </p:nvSpPr>
        <p:spPr>
          <a:xfrm>
            <a:off x="1182600" y="201780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" name="PlaceHolder 1"/>
          <p:cNvSpPr>
            <a:spLocks noGrp="1"/>
          </p:cNvSpPr>
          <p:nvPr>
            <p:ph type="title"/>
          </p:nvPr>
        </p:nvSpPr>
        <p:spPr>
          <a:xfrm>
            <a:off x="1150560" y="884160"/>
            <a:ext cx="7792920" cy="609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Transport Rate</a:t>
            </a:r>
            <a:endParaRPr b="0" lang="en-US" sz="44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graphicFrame>
        <p:nvGraphicFramePr>
          <p:cNvPr id="239" name=""/>
          <p:cNvGraphicFramePr/>
          <p:nvPr/>
        </p:nvGraphicFramePr>
        <p:xfrm>
          <a:off x="1992240" y="2289240"/>
          <a:ext cx="6188040" cy="410220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240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992240" y="2289240"/>
                    <a:ext cx="6188040" cy="41022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" name="PlaceHolder 1"/>
          <p:cNvSpPr>
            <a:spLocks noGrp="1"/>
          </p:cNvSpPr>
          <p:nvPr>
            <p:ph type="title"/>
          </p:nvPr>
        </p:nvSpPr>
        <p:spPr>
          <a:xfrm>
            <a:off x="1150560" y="884160"/>
            <a:ext cx="7792920" cy="609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Transport Rate Regions </a:t>
            </a:r>
            <a:endParaRPr b="0" lang="en-US" sz="44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sp>
        <p:nvSpPr>
          <p:cNvPr id="242" name="PlaceHolder 2"/>
          <p:cNvSpPr>
            <a:spLocks noGrp="1"/>
          </p:cNvSpPr>
          <p:nvPr>
            <p:ph/>
          </p:nvPr>
        </p:nvSpPr>
        <p:spPr>
          <a:xfrm>
            <a:off x="1182600" y="201780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West 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79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Central 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79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Southeast 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79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Northeast 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79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Texas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" name="PlaceHolder 1"/>
          <p:cNvSpPr>
            <a:spLocks noGrp="1"/>
          </p:cNvSpPr>
          <p:nvPr>
            <p:ph type="title"/>
          </p:nvPr>
        </p:nvSpPr>
        <p:spPr>
          <a:xfrm>
            <a:off x="1150560" y="617040"/>
            <a:ext cx="779292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Transport Rate Information </a:t>
            </a:r>
            <a:endParaRPr b="0" lang="en-US" sz="44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sp>
        <p:nvSpPr>
          <p:cNvPr id="244" name="PlaceHolder 2"/>
          <p:cNvSpPr>
            <a:spLocks noGrp="1"/>
          </p:cNvSpPr>
          <p:nvPr>
            <p:ph/>
          </p:nvPr>
        </p:nvSpPr>
        <p:spPr>
          <a:xfrm>
            <a:off x="1182600" y="201780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60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Maintain &amp; update all pipeline tariff &amp; fuel rates in Unify.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60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Create/update transport capacity, storage, &amp; usage tickets in Sitara. 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60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Verify all transport invoices for accuracy of rates.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60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Responsible for flashing transport expense (demand, commodity, &amp; reimbursements) that impacts p &amp; l, general ledger, &amp; O/A.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60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Work closely with schedulers on pathing &amp; rate issues to prevent re-work.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"/>
          <p:cNvSpPr/>
          <p:nvPr/>
        </p:nvSpPr>
        <p:spPr>
          <a:xfrm>
            <a:off x="3700440" y="2465280"/>
            <a:ext cx="0" cy="27144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1" name=""/>
          <p:cNvSpPr/>
          <p:nvPr/>
        </p:nvSpPr>
        <p:spPr>
          <a:xfrm>
            <a:off x="2195640" y="5783400"/>
            <a:ext cx="579240" cy="326880"/>
          </a:xfrm>
          <a:prstGeom prst="rect">
            <a:avLst/>
          </a:prstGeom>
          <a:solidFill>
            <a:srgbClr val="ff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2" name=""/>
          <p:cNvSpPr/>
          <p:nvPr/>
        </p:nvSpPr>
        <p:spPr>
          <a:xfrm>
            <a:off x="2001960" y="4160880"/>
            <a:ext cx="798480" cy="366840"/>
          </a:xfrm>
          <a:prstGeom prst="rect">
            <a:avLst/>
          </a:prstGeom>
          <a:solidFill>
            <a:srgbClr val="ff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ctr">
            <a:noAutofit/>
          </a:bodyPr>
          <a:p>
            <a:pPr algn="ctr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Gas Day ends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11th begins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3" name=""/>
          <p:cNvSpPr/>
          <p:nvPr/>
        </p:nvSpPr>
        <p:spPr>
          <a:xfrm>
            <a:off x="3403440" y="1930320"/>
            <a:ext cx="641520" cy="538200"/>
          </a:xfrm>
          <a:prstGeom prst="rect">
            <a:avLst/>
          </a:prstGeom>
          <a:solidFill>
            <a:srgbClr val="cc00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4" name=""/>
          <p:cNvSpPr/>
          <p:nvPr/>
        </p:nvSpPr>
        <p:spPr>
          <a:xfrm>
            <a:off x="6653160" y="2411280"/>
            <a:ext cx="0" cy="27144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5" name=""/>
          <p:cNvSpPr/>
          <p:nvPr/>
        </p:nvSpPr>
        <p:spPr>
          <a:xfrm>
            <a:off x="6292800" y="1836720"/>
            <a:ext cx="679680" cy="579600"/>
          </a:xfrm>
          <a:prstGeom prst="rect">
            <a:avLst/>
          </a:prstGeom>
          <a:solidFill>
            <a:srgbClr val="cc00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6" name=""/>
          <p:cNvSpPr/>
          <p:nvPr/>
        </p:nvSpPr>
        <p:spPr>
          <a:xfrm>
            <a:off x="1306440" y="3695760"/>
            <a:ext cx="698400" cy="906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7" name=""/>
          <p:cNvSpPr/>
          <p:nvPr/>
        </p:nvSpPr>
        <p:spPr>
          <a:xfrm>
            <a:off x="3757680" y="3751200"/>
            <a:ext cx="698400" cy="906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8" name=""/>
          <p:cNvSpPr/>
          <p:nvPr/>
        </p:nvSpPr>
        <p:spPr>
          <a:xfrm>
            <a:off x="6472080" y="3745080"/>
            <a:ext cx="698760" cy="90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9" name=""/>
          <p:cNvSpPr/>
          <p:nvPr/>
        </p:nvSpPr>
        <p:spPr>
          <a:xfrm>
            <a:off x="7010280" y="2178000"/>
            <a:ext cx="749520" cy="906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0" name=""/>
          <p:cNvSpPr/>
          <p:nvPr/>
        </p:nvSpPr>
        <p:spPr>
          <a:xfrm>
            <a:off x="4802040" y="2195640"/>
            <a:ext cx="749520" cy="906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1" name=""/>
          <p:cNvSpPr/>
          <p:nvPr/>
        </p:nvSpPr>
        <p:spPr>
          <a:xfrm>
            <a:off x="3919680" y="3354480"/>
            <a:ext cx="1400040" cy="244440"/>
          </a:xfrm>
          <a:prstGeom prst="rect">
            <a:avLst/>
          </a:prstGeom>
          <a:solidFill>
            <a:srgbClr val="ff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2" name=""/>
          <p:cNvSpPr/>
          <p:nvPr/>
        </p:nvSpPr>
        <p:spPr>
          <a:xfrm>
            <a:off x="1606680" y="250920"/>
            <a:ext cx="5868720" cy="829800"/>
          </a:xfrm>
          <a:prstGeom prst="rect">
            <a:avLst/>
          </a:prstGeom>
          <a:solidFill>
            <a:srgbClr val="6699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82440" rIns="82440" tIns="41400" bIns="41400" anchor="t">
            <a:spAutoFit/>
          </a:bodyPr>
          <a:p>
            <a:pPr algn="ctr">
              <a:lnSpc>
                <a:spcPct val="80000"/>
              </a:lnSpc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endParaRPr b="0" lang="en-US" sz="2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80000"/>
              </a:lnSpc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1" i="1" lang="en-US" sz="2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Timely/Intraday Nomination Timeline</a:t>
            </a:r>
            <a:endParaRPr b="0" lang="en-US" sz="2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80000"/>
              </a:lnSpc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(All Times Central Clock Time)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3" name=""/>
          <p:cNvSpPr/>
          <p:nvPr/>
        </p:nvSpPr>
        <p:spPr>
          <a:xfrm>
            <a:off x="328320" y="1987560"/>
            <a:ext cx="496080" cy="220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82440" rIns="82440" tIns="41400" bIns="41400" anchor="t">
            <a:spAutoFit/>
          </a:bodyPr>
          <a:p>
            <a:pPr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12 AM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4" name=""/>
          <p:cNvSpPr/>
          <p:nvPr/>
        </p:nvSpPr>
        <p:spPr>
          <a:xfrm>
            <a:off x="3865680" y="3112920"/>
            <a:ext cx="2003400" cy="266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82440" rIns="82440" tIns="41400" bIns="41400" anchor="t">
            <a:spAutoFit/>
          </a:bodyPr>
          <a:p>
            <a:pPr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Calendar Day 11th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5" name=""/>
          <p:cNvSpPr/>
          <p:nvPr/>
        </p:nvSpPr>
        <p:spPr>
          <a:xfrm>
            <a:off x="4038120" y="3359160"/>
            <a:ext cx="1131120" cy="266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82440" rIns="82440" tIns="41400" bIns="41400" anchor="t">
            <a:spAutoFit/>
          </a:bodyPr>
          <a:p>
            <a:pPr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Gas Day 11th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6" name=""/>
          <p:cNvSpPr/>
          <p:nvPr/>
        </p:nvSpPr>
        <p:spPr>
          <a:xfrm flipV="1">
            <a:off x="520560" y="2371680"/>
            <a:ext cx="0" cy="33984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7" name=""/>
          <p:cNvSpPr/>
          <p:nvPr/>
        </p:nvSpPr>
        <p:spPr>
          <a:xfrm>
            <a:off x="2411280" y="2417760"/>
            <a:ext cx="0" cy="33984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8" name=""/>
          <p:cNvSpPr/>
          <p:nvPr/>
        </p:nvSpPr>
        <p:spPr>
          <a:xfrm>
            <a:off x="5838840" y="2408400"/>
            <a:ext cx="0" cy="27144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9" name=""/>
          <p:cNvSpPr/>
          <p:nvPr/>
        </p:nvSpPr>
        <p:spPr>
          <a:xfrm>
            <a:off x="8042400" y="2435400"/>
            <a:ext cx="0" cy="27144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0" name=""/>
          <p:cNvSpPr/>
          <p:nvPr/>
        </p:nvSpPr>
        <p:spPr>
          <a:xfrm>
            <a:off x="2131920" y="2206800"/>
            <a:ext cx="591120" cy="220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82440" rIns="82440" tIns="41400" bIns="41400" anchor="t">
            <a:spAutoFit/>
          </a:bodyPr>
          <a:p>
            <a:pPr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9:00 AM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1" name=""/>
          <p:cNvSpPr/>
          <p:nvPr/>
        </p:nvSpPr>
        <p:spPr>
          <a:xfrm>
            <a:off x="3244680" y="2077920"/>
            <a:ext cx="971640" cy="358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82440" rIns="82440" tIns="41400" bIns="41400" anchor="t">
            <a:spAutoFit/>
          </a:bodyPr>
          <a:p>
            <a:pPr algn="ctr"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Timely*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11:30 AM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2" name=""/>
          <p:cNvSpPr/>
          <p:nvPr/>
        </p:nvSpPr>
        <p:spPr>
          <a:xfrm>
            <a:off x="5380200" y="2689200"/>
            <a:ext cx="993600" cy="523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82440" rIns="82440" tIns="41400" bIns="41400" anchor="t">
            <a:spAutoFit/>
          </a:bodyPr>
          <a:p>
            <a:pPr algn="ctr">
              <a:lnSpc>
                <a:spcPct val="80000"/>
              </a:lnSpc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Timely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80000"/>
              </a:lnSpc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Scheduled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80000"/>
              </a:lnSpc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Quantities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80000"/>
              </a:lnSpc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Available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3" name=""/>
          <p:cNvSpPr/>
          <p:nvPr/>
        </p:nvSpPr>
        <p:spPr>
          <a:xfrm>
            <a:off x="6191280" y="1812960"/>
            <a:ext cx="885960" cy="577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82440" rIns="82440" tIns="41400" bIns="41400" anchor="t">
            <a:spAutoFit/>
          </a:bodyPr>
          <a:p>
            <a:pPr algn="ctr">
              <a:lnSpc>
                <a:spcPct val="120000"/>
              </a:lnSpc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Evening*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120000"/>
              </a:lnSpc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Bump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120000"/>
              </a:lnSpc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6:00 PM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4" name=""/>
          <p:cNvSpPr/>
          <p:nvPr/>
        </p:nvSpPr>
        <p:spPr>
          <a:xfrm>
            <a:off x="7719480" y="2227320"/>
            <a:ext cx="654840" cy="220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82440" rIns="82440" tIns="41400" bIns="41400" anchor="t">
            <a:spAutoFit/>
          </a:bodyPr>
          <a:p>
            <a:pPr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10:00 PM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5" name=""/>
          <p:cNvSpPr/>
          <p:nvPr/>
        </p:nvSpPr>
        <p:spPr>
          <a:xfrm>
            <a:off x="7508880" y="2706840"/>
            <a:ext cx="1093680" cy="523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82440" rIns="82440" tIns="41400" bIns="41400" anchor="t">
            <a:spAutoFit/>
          </a:bodyPr>
          <a:p>
            <a:pPr algn="ctr">
              <a:lnSpc>
                <a:spcPct val="80000"/>
              </a:lnSpc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Evening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80000"/>
              </a:lnSpc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Scheduled Quantities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80000"/>
              </a:lnSpc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Available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6" name=""/>
          <p:cNvSpPr/>
          <p:nvPr/>
        </p:nvSpPr>
        <p:spPr>
          <a:xfrm>
            <a:off x="3182760" y="2708280"/>
            <a:ext cx="946440" cy="523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82440" rIns="82440" tIns="41400" bIns="41400" anchor="t">
            <a:spAutoFit/>
          </a:bodyPr>
          <a:p>
            <a:pPr algn="ctr">
              <a:lnSpc>
                <a:spcPct val="80000"/>
              </a:lnSpc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Timely Noms due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80000"/>
              </a:lnSpc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for Gas Day 11th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7" name=""/>
          <p:cNvSpPr/>
          <p:nvPr/>
        </p:nvSpPr>
        <p:spPr>
          <a:xfrm>
            <a:off x="6300360" y="2712960"/>
            <a:ext cx="686520" cy="371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82440" rIns="82440" tIns="41400" bIns="41400" anchor="t">
            <a:spAutoFit/>
          </a:bodyPr>
          <a:p>
            <a:pPr algn="ctr">
              <a:lnSpc>
                <a:spcPct val="70000"/>
              </a:lnSpc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Evening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70000"/>
              </a:lnSpc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Noms due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70000"/>
              </a:lnSpc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8" name=""/>
          <p:cNvSpPr/>
          <p:nvPr/>
        </p:nvSpPr>
        <p:spPr>
          <a:xfrm>
            <a:off x="5574960" y="2286000"/>
            <a:ext cx="591120" cy="124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82440" rIns="82440" tIns="41400" bIns="41400" anchor="t">
            <a:spAutoFit/>
          </a:bodyPr>
          <a:p>
            <a:pPr>
              <a:lnSpc>
                <a:spcPct val="30000"/>
              </a:lnSpc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4:30 PM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9" name=""/>
          <p:cNvSpPr/>
          <p:nvPr/>
        </p:nvSpPr>
        <p:spPr>
          <a:xfrm>
            <a:off x="2982960" y="3397320"/>
            <a:ext cx="679320" cy="579240"/>
          </a:xfrm>
          <a:prstGeom prst="rect">
            <a:avLst/>
          </a:prstGeom>
          <a:solidFill>
            <a:srgbClr val="cc00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0" name=""/>
          <p:cNvSpPr/>
          <p:nvPr/>
        </p:nvSpPr>
        <p:spPr>
          <a:xfrm>
            <a:off x="8375760" y="2419200"/>
            <a:ext cx="0" cy="33984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1" name=""/>
          <p:cNvSpPr/>
          <p:nvPr/>
        </p:nvSpPr>
        <p:spPr>
          <a:xfrm>
            <a:off x="8214840" y="1928880"/>
            <a:ext cx="496080" cy="220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82440" rIns="82440" tIns="41400" bIns="41400" anchor="t">
            <a:spAutoFit/>
          </a:bodyPr>
          <a:p>
            <a:pPr algn="ctr"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12 AM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2" name=""/>
          <p:cNvSpPr/>
          <p:nvPr/>
        </p:nvSpPr>
        <p:spPr>
          <a:xfrm>
            <a:off x="356760" y="3495600"/>
            <a:ext cx="496080" cy="220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82440" rIns="82440" tIns="41400" bIns="41400" anchor="t">
            <a:spAutoFit/>
          </a:bodyPr>
          <a:p>
            <a:pPr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12 AM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3" name=""/>
          <p:cNvSpPr/>
          <p:nvPr/>
        </p:nvSpPr>
        <p:spPr>
          <a:xfrm>
            <a:off x="8175240" y="3451320"/>
            <a:ext cx="496080" cy="220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82440" rIns="82440" tIns="41400" bIns="41400" anchor="t">
            <a:spAutoFit/>
          </a:bodyPr>
          <a:p>
            <a:pPr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12 AM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4" name=""/>
          <p:cNvSpPr/>
          <p:nvPr/>
        </p:nvSpPr>
        <p:spPr>
          <a:xfrm>
            <a:off x="8186400" y="5176800"/>
            <a:ext cx="496080" cy="220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82440" rIns="82440" tIns="41400" bIns="41400" anchor="t">
            <a:spAutoFit/>
          </a:bodyPr>
          <a:p>
            <a:pPr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12 AM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5" name=""/>
          <p:cNvSpPr/>
          <p:nvPr/>
        </p:nvSpPr>
        <p:spPr>
          <a:xfrm>
            <a:off x="5156280" y="2427120"/>
            <a:ext cx="0" cy="27180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6" name=""/>
          <p:cNvSpPr/>
          <p:nvPr/>
        </p:nvSpPr>
        <p:spPr>
          <a:xfrm>
            <a:off x="4766760" y="2679840"/>
            <a:ext cx="813600" cy="495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82440" rIns="82440" tIns="41400" bIns="41400" anchor="t">
            <a:spAutoFit/>
          </a:bodyPr>
          <a:p>
            <a:pPr algn="ctr"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Timely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Operator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Confirmation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7" name=""/>
          <p:cNvSpPr/>
          <p:nvPr/>
        </p:nvSpPr>
        <p:spPr>
          <a:xfrm>
            <a:off x="4863960" y="2211480"/>
            <a:ext cx="591120" cy="220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82440" rIns="82440" tIns="41400" bIns="41400" anchor="t">
            <a:spAutoFit/>
          </a:bodyPr>
          <a:p>
            <a:pPr algn="ctr"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3:30 PM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8" name=""/>
          <p:cNvSpPr/>
          <p:nvPr/>
        </p:nvSpPr>
        <p:spPr>
          <a:xfrm>
            <a:off x="7439040" y="2471760"/>
            <a:ext cx="0" cy="27000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9" name=""/>
          <p:cNvSpPr/>
          <p:nvPr/>
        </p:nvSpPr>
        <p:spPr>
          <a:xfrm>
            <a:off x="7016400" y="2701800"/>
            <a:ext cx="813600" cy="495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82440" rIns="82440" tIns="41400" bIns="41400" anchor="t">
            <a:spAutoFit/>
          </a:bodyPr>
          <a:p>
            <a:pPr algn="ctr"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Evening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Operator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Confirmation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0" name=""/>
          <p:cNvSpPr/>
          <p:nvPr/>
        </p:nvSpPr>
        <p:spPr>
          <a:xfrm>
            <a:off x="7116480" y="2227320"/>
            <a:ext cx="591120" cy="220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82440" rIns="82440" tIns="41400" bIns="41400" anchor="t">
            <a:spAutoFit/>
          </a:bodyPr>
          <a:p>
            <a:pPr algn="ctr"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9:00 PM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1" name=""/>
          <p:cNvSpPr/>
          <p:nvPr/>
        </p:nvSpPr>
        <p:spPr>
          <a:xfrm>
            <a:off x="3916440" y="1555920"/>
            <a:ext cx="1400040" cy="244440"/>
          </a:xfrm>
          <a:prstGeom prst="rect">
            <a:avLst/>
          </a:prstGeom>
          <a:solidFill>
            <a:srgbClr val="ff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2" name=""/>
          <p:cNvSpPr/>
          <p:nvPr/>
        </p:nvSpPr>
        <p:spPr>
          <a:xfrm>
            <a:off x="4043160" y="1550880"/>
            <a:ext cx="1131120" cy="266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82440" rIns="82440" tIns="41400" bIns="41400" anchor="t">
            <a:spAutoFit/>
          </a:bodyPr>
          <a:p>
            <a:pPr algn="ctr"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Gas Day 11th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3" name=""/>
          <p:cNvSpPr/>
          <p:nvPr/>
        </p:nvSpPr>
        <p:spPr>
          <a:xfrm>
            <a:off x="566640" y="1814400"/>
            <a:ext cx="7909200" cy="0"/>
          </a:xfrm>
          <a:prstGeom prst="line">
            <a:avLst/>
          </a:prstGeom>
          <a:ln w="25560">
            <a:solidFill>
              <a:srgbClr val="000000"/>
            </a:solidFill>
            <a:miter/>
            <a:tailEnd len="lg" type="stealth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4" name=""/>
          <p:cNvSpPr/>
          <p:nvPr/>
        </p:nvSpPr>
        <p:spPr>
          <a:xfrm>
            <a:off x="565200" y="1812960"/>
            <a:ext cx="0" cy="135000"/>
          </a:xfrm>
          <a:prstGeom prst="line">
            <a:avLst/>
          </a:prstGeom>
          <a:ln w="255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5" name=""/>
          <p:cNvSpPr/>
          <p:nvPr/>
        </p:nvSpPr>
        <p:spPr>
          <a:xfrm>
            <a:off x="592200" y="3344760"/>
            <a:ext cx="7908840" cy="0"/>
          </a:xfrm>
          <a:prstGeom prst="line">
            <a:avLst/>
          </a:prstGeom>
          <a:ln w="25560">
            <a:solidFill>
              <a:srgbClr val="000000"/>
            </a:solidFill>
            <a:miter/>
            <a:tailEnd len="lg" type="stealth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6" name=""/>
          <p:cNvSpPr/>
          <p:nvPr/>
        </p:nvSpPr>
        <p:spPr>
          <a:xfrm>
            <a:off x="604800" y="3349800"/>
            <a:ext cx="0" cy="134640"/>
          </a:xfrm>
          <a:prstGeom prst="line">
            <a:avLst/>
          </a:prstGeom>
          <a:ln w="255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7" name=""/>
          <p:cNvSpPr/>
          <p:nvPr/>
        </p:nvSpPr>
        <p:spPr>
          <a:xfrm>
            <a:off x="3887640" y="5086440"/>
            <a:ext cx="1400400" cy="244440"/>
          </a:xfrm>
          <a:prstGeom prst="rect">
            <a:avLst/>
          </a:prstGeom>
          <a:solidFill>
            <a:srgbClr val="ff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8" name=""/>
          <p:cNvSpPr/>
          <p:nvPr/>
        </p:nvSpPr>
        <p:spPr>
          <a:xfrm>
            <a:off x="4070160" y="5091120"/>
            <a:ext cx="1131120" cy="266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82440" rIns="82440" tIns="41400" bIns="41400" anchor="t">
            <a:spAutoFit/>
          </a:bodyPr>
          <a:p>
            <a:pPr algn="ctr"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Gas Day 11th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9" name=""/>
          <p:cNvSpPr/>
          <p:nvPr/>
        </p:nvSpPr>
        <p:spPr>
          <a:xfrm>
            <a:off x="3827520" y="4794120"/>
            <a:ext cx="1861920" cy="320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82440" rIns="82440" tIns="41400" bIns="41400" anchor="t">
            <a:spAutoFit/>
          </a:bodyPr>
          <a:p>
            <a:pPr>
              <a:lnSpc>
                <a:spcPct val="130000"/>
              </a:lnSpc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Calendar Day 12th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0" name=""/>
          <p:cNvSpPr/>
          <p:nvPr/>
        </p:nvSpPr>
        <p:spPr>
          <a:xfrm>
            <a:off x="379080" y="5203800"/>
            <a:ext cx="496080" cy="220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82440" rIns="82440" tIns="41400" bIns="41400" anchor="t">
            <a:spAutoFit/>
          </a:bodyPr>
          <a:p>
            <a:pPr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12 AM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1" name=""/>
          <p:cNvSpPr/>
          <p:nvPr/>
        </p:nvSpPr>
        <p:spPr>
          <a:xfrm>
            <a:off x="601560" y="5075280"/>
            <a:ext cx="7909200" cy="0"/>
          </a:xfrm>
          <a:prstGeom prst="line">
            <a:avLst/>
          </a:prstGeom>
          <a:ln w="25560">
            <a:solidFill>
              <a:srgbClr val="000000"/>
            </a:solidFill>
            <a:miter/>
            <a:tailEnd len="lg" type="stealth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2" name=""/>
          <p:cNvSpPr/>
          <p:nvPr/>
        </p:nvSpPr>
        <p:spPr>
          <a:xfrm>
            <a:off x="601560" y="5073480"/>
            <a:ext cx="0" cy="135000"/>
          </a:xfrm>
          <a:prstGeom prst="line">
            <a:avLst/>
          </a:prstGeom>
          <a:ln w="255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3" name=""/>
          <p:cNvSpPr/>
          <p:nvPr/>
        </p:nvSpPr>
        <p:spPr>
          <a:xfrm>
            <a:off x="525600" y="2583000"/>
            <a:ext cx="7839000" cy="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4" name=""/>
          <p:cNvSpPr/>
          <p:nvPr/>
        </p:nvSpPr>
        <p:spPr>
          <a:xfrm>
            <a:off x="728640" y="4025880"/>
            <a:ext cx="7839000" cy="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5" name=""/>
          <p:cNvSpPr/>
          <p:nvPr/>
        </p:nvSpPr>
        <p:spPr>
          <a:xfrm>
            <a:off x="617400" y="5477040"/>
            <a:ext cx="0" cy="33948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6" name=""/>
          <p:cNvSpPr/>
          <p:nvPr/>
        </p:nvSpPr>
        <p:spPr>
          <a:xfrm>
            <a:off x="2484360" y="5484960"/>
            <a:ext cx="0" cy="27144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7" name=""/>
          <p:cNvSpPr/>
          <p:nvPr/>
        </p:nvSpPr>
        <p:spPr>
          <a:xfrm>
            <a:off x="2174760" y="5297400"/>
            <a:ext cx="591120" cy="220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82440" rIns="82440" tIns="41400" bIns="41400" anchor="t">
            <a:spAutoFit/>
          </a:bodyPr>
          <a:p>
            <a:pPr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9:00 AM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8" name=""/>
          <p:cNvSpPr/>
          <p:nvPr/>
        </p:nvSpPr>
        <p:spPr>
          <a:xfrm>
            <a:off x="1886040" y="5788080"/>
            <a:ext cx="1244520" cy="358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82440" rIns="82440" tIns="41400" bIns="41400" anchor="t">
            <a:spAutoFit/>
          </a:bodyPr>
          <a:p>
            <a:pPr algn="ctr"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Gas Day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11th ends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9" name=""/>
          <p:cNvSpPr/>
          <p:nvPr/>
        </p:nvSpPr>
        <p:spPr>
          <a:xfrm>
            <a:off x="8478720" y="5495760"/>
            <a:ext cx="0" cy="33984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0" name=""/>
          <p:cNvSpPr/>
          <p:nvPr/>
        </p:nvSpPr>
        <p:spPr>
          <a:xfrm>
            <a:off x="623880" y="5664240"/>
            <a:ext cx="7839000" cy="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1" name=""/>
          <p:cNvSpPr/>
          <p:nvPr/>
        </p:nvSpPr>
        <p:spPr>
          <a:xfrm>
            <a:off x="3303720" y="3992400"/>
            <a:ext cx="0" cy="20340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2" name=""/>
          <p:cNvSpPr/>
          <p:nvPr/>
        </p:nvSpPr>
        <p:spPr>
          <a:xfrm>
            <a:off x="5977080" y="3973680"/>
            <a:ext cx="0" cy="20304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3" name=""/>
          <p:cNvSpPr/>
          <p:nvPr/>
        </p:nvSpPr>
        <p:spPr>
          <a:xfrm>
            <a:off x="5146560" y="4205160"/>
            <a:ext cx="1446480" cy="523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82440" rIns="82440" tIns="41400" bIns="41400" anchor="t">
            <a:spAutoFit/>
          </a:bodyPr>
          <a:p>
            <a:pPr lvl="2" marL="228600" algn="ctr">
              <a:lnSpc>
                <a:spcPct val="80000"/>
              </a:lnSpc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Intraday 2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228600" algn="ctr">
              <a:lnSpc>
                <a:spcPct val="80000"/>
              </a:lnSpc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Noms due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228600" algn="ctr">
              <a:lnSpc>
                <a:spcPct val="80000"/>
              </a:lnSpc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(Gas Flow to 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228600" algn="ctr">
              <a:lnSpc>
                <a:spcPct val="80000"/>
              </a:lnSpc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begin @ 9:00pm)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4" name=""/>
          <p:cNvSpPr/>
          <p:nvPr/>
        </p:nvSpPr>
        <p:spPr>
          <a:xfrm flipV="1">
            <a:off x="588960" y="3924360"/>
            <a:ext cx="0" cy="33336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5" name=""/>
          <p:cNvSpPr/>
          <p:nvPr/>
        </p:nvSpPr>
        <p:spPr>
          <a:xfrm>
            <a:off x="2409840" y="3952800"/>
            <a:ext cx="0" cy="20340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6" name=""/>
          <p:cNvSpPr/>
          <p:nvPr/>
        </p:nvSpPr>
        <p:spPr>
          <a:xfrm>
            <a:off x="2068560" y="3780000"/>
            <a:ext cx="738000" cy="165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82440" rIns="82440" tIns="41400" bIns="41400" anchor="t">
            <a:spAutoFit/>
          </a:bodyPr>
          <a:p>
            <a:pPr algn="ctr">
              <a:lnSpc>
                <a:spcPct val="60000"/>
              </a:lnSpc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9:00  AM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7" name=""/>
          <p:cNvSpPr/>
          <p:nvPr/>
        </p:nvSpPr>
        <p:spPr>
          <a:xfrm>
            <a:off x="5711760" y="3429000"/>
            <a:ext cx="638280" cy="53496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8" name=""/>
          <p:cNvSpPr/>
          <p:nvPr/>
        </p:nvSpPr>
        <p:spPr>
          <a:xfrm>
            <a:off x="2781000" y="4172040"/>
            <a:ext cx="1044000" cy="63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82440" rIns="82440" tIns="41400" bIns="41400" anchor="t">
            <a:spAutoFit/>
          </a:bodyPr>
          <a:p>
            <a:pPr algn="ctr"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Intraday 1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Noms due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(Gas Flow to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begin @ 5:00pm)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9" name=""/>
          <p:cNvSpPr/>
          <p:nvPr/>
        </p:nvSpPr>
        <p:spPr>
          <a:xfrm>
            <a:off x="2941560" y="3429000"/>
            <a:ext cx="749880" cy="495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82440" rIns="82440" tIns="41400" bIns="41400" anchor="t">
            <a:spAutoFit/>
          </a:bodyPr>
          <a:p>
            <a:pPr algn="ctr"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Intraday 1*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Bump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10:00 AM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0" name=""/>
          <p:cNvSpPr/>
          <p:nvPr/>
        </p:nvSpPr>
        <p:spPr>
          <a:xfrm flipV="1">
            <a:off x="8445600" y="3862080"/>
            <a:ext cx="0" cy="33156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1" name=""/>
          <p:cNvSpPr/>
          <p:nvPr/>
        </p:nvSpPr>
        <p:spPr>
          <a:xfrm>
            <a:off x="4441680" y="4172040"/>
            <a:ext cx="920880" cy="63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82440" rIns="82440" tIns="41400" bIns="41400" anchor="t">
            <a:spAutoFit/>
          </a:bodyPr>
          <a:p>
            <a:pPr algn="ctr"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Intraday 1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Scheduled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Quantities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Available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2" name=""/>
          <p:cNvSpPr/>
          <p:nvPr/>
        </p:nvSpPr>
        <p:spPr>
          <a:xfrm>
            <a:off x="4826160" y="4002120"/>
            <a:ext cx="0" cy="20304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3" name=""/>
          <p:cNvSpPr/>
          <p:nvPr/>
        </p:nvSpPr>
        <p:spPr>
          <a:xfrm>
            <a:off x="4609800" y="3790800"/>
            <a:ext cx="591120" cy="220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82440" rIns="82440" tIns="41400" bIns="41400" anchor="t">
            <a:spAutoFit/>
          </a:bodyPr>
          <a:p>
            <a:pPr algn="ctr"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2:00 PM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4" name=""/>
          <p:cNvSpPr/>
          <p:nvPr/>
        </p:nvSpPr>
        <p:spPr>
          <a:xfrm>
            <a:off x="7114680" y="4172040"/>
            <a:ext cx="705960" cy="63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82440" rIns="82440" tIns="41400" bIns="41400" anchor="t">
            <a:spAutoFit/>
          </a:bodyPr>
          <a:p>
            <a:pPr algn="ctr"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Intraday 2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Scheduled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Quantities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Available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5" name=""/>
          <p:cNvSpPr/>
          <p:nvPr/>
        </p:nvSpPr>
        <p:spPr>
          <a:xfrm>
            <a:off x="7451640" y="3954600"/>
            <a:ext cx="0" cy="20304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6" name=""/>
          <p:cNvSpPr/>
          <p:nvPr/>
        </p:nvSpPr>
        <p:spPr>
          <a:xfrm>
            <a:off x="7178400" y="3749760"/>
            <a:ext cx="591120" cy="220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82440" rIns="82440" tIns="41400" bIns="41400" anchor="t">
            <a:spAutoFit/>
          </a:bodyPr>
          <a:p>
            <a:pPr algn="ctr"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9:00 PM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7" name=""/>
          <p:cNvSpPr/>
          <p:nvPr/>
        </p:nvSpPr>
        <p:spPr>
          <a:xfrm>
            <a:off x="6416280" y="4205160"/>
            <a:ext cx="813600" cy="495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82440" rIns="82440" tIns="41400" bIns="41400" anchor="t">
            <a:spAutoFit/>
          </a:bodyPr>
          <a:p>
            <a:pPr algn="ctr"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Intraday 2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Operator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Confirmation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8" name=""/>
          <p:cNvSpPr/>
          <p:nvPr/>
        </p:nvSpPr>
        <p:spPr>
          <a:xfrm>
            <a:off x="6827760" y="3984480"/>
            <a:ext cx="0" cy="20340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9" name=""/>
          <p:cNvSpPr/>
          <p:nvPr/>
        </p:nvSpPr>
        <p:spPr>
          <a:xfrm>
            <a:off x="6527520" y="3757680"/>
            <a:ext cx="591120" cy="220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82440" rIns="82440" tIns="41400" bIns="41400" anchor="t">
            <a:spAutoFit/>
          </a:bodyPr>
          <a:p>
            <a:pPr algn="ctr"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8:00 PM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0" name=""/>
          <p:cNvSpPr/>
          <p:nvPr/>
        </p:nvSpPr>
        <p:spPr>
          <a:xfrm>
            <a:off x="4138560" y="3994200"/>
            <a:ext cx="0" cy="20304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1" name=""/>
          <p:cNvSpPr/>
          <p:nvPr/>
        </p:nvSpPr>
        <p:spPr>
          <a:xfrm>
            <a:off x="3719160" y="4192560"/>
            <a:ext cx="813600" cy="495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82440" rIns="82440" tIns="41400" bIns="41400" anchor="t">
            <a:spAutoFit/>
          </a:bodyPr>
          <a:p>
            <a:pPr algn="ctr"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Intraday 1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Operator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Confirmation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2" name=""/>
          <p:cNvSpPr/>
          <p:nvPr/>
        </p:nvSpPr>
        <p:spPr>
          <a:xfrm>
            <a:off x="3927240" y="3789360"/>
            <a:ext cx="451800" cy="230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 PM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3" name=""/>
          <p:cNvSpPr/>
          <p:nvPr/>
        </p:nvSpPr>
        <p:spPr>
          <a:xfrm>
            <a:off x="5673600" y="3425760"/>
            <a:ext cx="641520" cy="538200"/>
          </a:xfrm>
          <a:prstGeom prst="rect">
            <a:avLst/>
          </a:prstGeom>
          <a:solidFill>
            <a:srgbClr val="cc00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Intraday 2*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5:00 PM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4" name=""/>
          <p:cNvSpPr/>
          <p:nvPr/>
        </p:nvSpPr>
        <p:spPr>
          <a:xfrm>
            <a:off x="5438880" y="3470400"/>
            <a:ext cx="18396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5" name=""/>
          <p:cNvSpPr/>
          <p:nvPr/>
        </p:nvSpPr>
        <p:spPr>
          <a:xfrm>
            <a:off x="2889360" y="5762520"/>
            <a:ext cx="1244520" cy="63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82440" rIns="82440" tIns="41400" bIns="41400" anchor="t">
            <a:spAutoFit/>
          </a:bodyPr>
          <a:p>
            <a:pPr algn="ctr"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Final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Scheduled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Volumes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Available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6" name=""/>
          <p:cNvSpPr/>
          <p:nvPr/>
        </p:nvSpPr>
        <p:spPr>
          <a:xfrm>
            <a:off x="3139920" y="5322960"/>
            <a:ext cx="591120" cy="220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82440" rIns="82440" tIns="41400" bIns="41400" anchor="t">
            <a:spAutoFit/>
          </a:bodyPr>
          <a:p>
            <a:pPr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9:30 AM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7" name=""/>
          <p:cNvSpPr/>
          <p:nvPr/>
        </p:nvSpPr>
        <p:spPr>
          <a:xfrm>
            <a:off x="3475080" y="5535720"/>
            <a:ext cx="0" cy="27144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8" name=""/>
          <p:cNvSpPr/>
          <p:nvPr/>
        </p:nvSpPr>
        <p:spPr>
          <a:xfrm>
            <a:off x="6662520" y="6459480"/>
            <a:ext cx="176256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*Allow 15 minutes for EDI/EDM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9" name=""/>
          <p:cNvSpPr/>
          <p:nvPr/>
        </p:nvSpPr>
        <p:spPr>
          <a:xfrm>
            <a:off x="3862440" y="1309680"/>
            <a:ext cx="2003400" cy="266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82440" rIns="82440" tIns="41400" bIns="41400" anchor="t">
            <a:spAutoFit/>
          </a:bodyPr>
          <a:p>
            <a:pPr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Calendar Day 10th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PlaceHolder 1"/>
          <p:cNvSpPr>
            <a:spLocks noGrp="1"/>
          </p:cNvSpPr>
          <p:nvPr>
            <p:ph type="title"/>
          </p:nvPr>
        </p:nvSpPr>
        <p:spPr>
          <a:xfrm>
            <a:off x="1150560" y="884160"/>
            <a:ext cx="7792920" cy="609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Gas Logistics</a:t>
            </a:r>
            <a:endParaRPr b="0" lang="en-US" sz="44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graphicFrame>
        <p:nvGraphicFramePr>
          <p:cNvPr id="151" name=""/>
          <p:cNvGraphicFramePr/>
          <p:nvPr/>
        </p:nvGraphicFramePr>
        <p:xfrm>
          <a:off x="914400" y="2131920"/>
          <a:ext cx="7543800" cy="384516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52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914400" y="2131920"/>
                    <a:ext cx="7543800" cy="38451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PlaceHolder 1"/>
          <p:cNvSpPr>
            <a:spLocks noGrp="1"/>
          </p:cNvSpPr>
          <p:nvPr>
            <p:ph type="title"/>
          </p:nvPr>
        </p:nvSpPr>
        <p:spPr>
          <a:xfrm>
            <a:off x="1150560" y="617040"/>
            <a:ext cx="779292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Gas Logistics Headcount</a:t>
            </a:r>
            <a:r>
              <a:rPr b="0" lang="en-US" sz="44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 </a:t>
            </a:r>
            <a:endParaRPr b="0" lang="en-US" sz="44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sp>
        <p:nvSpPr>
          <p:cNvPr id="154" name="PlaceHolder 2"/>
          <p:cNvSpPr>
            <a:spLocks noGrp="1"/>
          </p:cNvSpPr>
          <p:nvPr>
            <p:ph/>
          </p:nvPr>
        </p:nvSpPr>
        <p:spPr>
          <a:xfrm>
            <a:off x="1182600" y="2017800"/>
            <a:ext cx="381024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0"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7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Traders = 57 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7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Schedulers = 80+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pic>
        <p:nvPicPr>
          <p:cNvPr id="155" name="bd06552_" descr=""/>
          <p:cNvPicPr/>
          <p:nvPr/>
        </p:nvPicPr>
        <p:blipFill>
          <a:blip r:embed="rId1"/>
          <a:stretch/>
        </p:blipFill>
        <p:spPr>
          <a:xfrm>
            <a:off x="5145120" y="2340000"/>
            <a:ext cx="3389400" cy="31464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PlaceHolder 1"/>
          <p:cNvSpPr>
            <a:spLocks noGrp="1"/>
          </p:cNvSpPr>
          <p:nvPr>
            <p:ph type="title"/>
          </p:nvPr>
        </p:nvSpPr>
        <p:spPr>
          <a:xfrm>
            <a:off x="1150560" y="617400"/>
            <a:ext cx="7792920" cy="906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Logistics: Number of Paths &amp; Cost Per Path</a:t>
            </a:r>
            <a:r>
              <a:rPr b="0" lang="en-US" sz="44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 </a:t>
            </a:r>
            <a:endParaRPr b="0" lang="en-US" sz="44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sp>
        <p:nvSpPr>
          <p:cNvPr id="157" name="PlaceHolder 2"/>
          <p:cNvSpPr>
            <a:spLocks noGrp="1"/>
          </p:cNvSpPr>
          <p:nvPr>
            <p:ph/>
          </p:nvPr>
        </p:nvSpPr>
        <p:spPr>
          <a:xfrm>
            <a:off x="533520" y="2017800"/>
            <a:ext cx="27432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5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Since September 1999 the Cost per Path has decreased as the Number of Paths has increased.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    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graphicFrame>
        <p:nvGraphicFramePr>
          <p:cNvPr id="158" name=""/>
          <p:cNvGraphicFramePr/>
          <p:nvPr/>
        </p:nvGraphicFramePr>
        <p:xfrm>
          <a:off x="3352680" y="2057400"/>
          <a:ext cx="5602320" cy="403848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159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352680" y="2057400"/>
                    <a:ext cx="5602320" cy="40384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PlaceHolder 1"/>
          <p:cNvSpPr>
            <a:spLocks noGrp="1"/>
          </p:cNvSpPr>
          <p:nvPr>
            <p:ph type="title"/>
          </p:nvPr>
        </p:nvSpPr>
        <p:spPr>
          <a:xfrm>
            <a:off x="1150560" y="884160"/>
            <a:ext cx="7792920" cy="609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EES Gas Logistics </a:t>
            </a:r>
            <a:endParaRPr b="0" lang="en-US" sz="44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graphicFrame>
        <p:nvGraphicFramePr>
          <p:cNvPr id="161" name=""/>
          <p:cNvGraphicFramePr/>
          <p:nvPr/>
        </p:nvGraphicFramePr>
        <p:xfrm>
          <a:off x="1066680" y="2217600"/>
          <a:ext cx="7423200" cy="371484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62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066680" y="2217600"/>
                    <a:ext cx="7423200" cy="37148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PlaceHolder 1"/>
          <p:cNvSpPr>
            <a:spLocks noGrp="1"/>
          </p:cNvSpPr>
          <p:nvPr>
            <p:ph type="title"/>
          </p:nvPr>
        </p:nvSpPr>
        <p:spPr>
          <a:xfrm>
            <a:off x="1150560" y="617400"/>
            <a:ext cx="7792920" cy="6019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EES Gas Logistics Information </a:t>
            </a:r>
            <a:endParaRPr b="0" lang="en-US" sz="44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sp>
        <p:nvSpPr>
          <p:cNvPr id="164" name="PlaceHolder 2"/>
          <p:cNvSpPr>
            <a:spLocks noGrp="1"/>
          </p:cNvSpPr>
          <p:nvPr>
            <p:ph/>
          </p:nvPr>
        </p:nvSpPr>
        <p:spPr>
          <a:xfrm>
            <a:off x="1182600" y="201780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Manages an excess of 16,000 deals supplying gas to approximately 15,000 counterparts. 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Nominations sent to approximately 30,000 meters on approx. 30 pipelines and behind approx. 100 LDC’s.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Customer account management includes load forcasting, consumption management, daily &amp; monthly account balancing, daily scheduling, internal deal pricing and volumetric capture across 4 un-integrated systems, as well as storage and synthetic storage account management.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Establishes, communicates, and confirms delivery instructions with buyers and sellers. 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Receives invoices relating to product transportation &amp; reviews economic terms. 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Office Them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3023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2001-09-05T13:37:09Z</dcterms:created>
  <dc:creator>elizabeth webb</dc:creator>
  <dc:description/>
  <dc:language>en-US</dc:language>
  <cp:lastModifiedBy>elizabeth webb</cp:lastModifiedBy>
  <dcterms:modified xsi:type="dcterms:W3CDTF">2001-10-15T14:36:32Z</dcterms:modified>
  <cp:revision>75</cp:revision>
  <dc:subject/>
  <dc:title>East Gas Logistics </dc:title>
</cp:coreProperties>
</file>