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AFE0EA6-2933-414D-9D80-2373EBC4C80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B388BD5-A53A-4BA6-AE9D-F539F05CF5A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7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8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9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D385DC4-8102-4EFD-A82D-B26A38DF608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0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1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2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9A3B68-75DB-46B0-8F5F-4F7A1FE9713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3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4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5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214D57C-C8AD-4860-8F14-EA3564DF548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3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3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dt" idx="16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1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18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494E783-EE70-43F0-92EC-67729CF8C184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914400" y="18284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 North America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67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1219320" y="20570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 commercial teams – daily intelligence gathering, including pipeline information, position worksheets, storage levels, and any other data deemed critical or useful to traders/originators.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day forward trades to ensure books are flat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trading activities (internal &amp; external)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Resolve issues that stem from trading (bridge monitoring)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Report daily, monthly, year to date, etc. . .trading activities.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Commerce/Regulatory Affairs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3043080" y="2409840"/>
          <a:ext cx="4449960" cy="347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3080" y="2409840"/>
                    <a:ext cx="4449960" cy="347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 Information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Regulatory Affairs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68" name=""/>
          <p:cNvGraphicFramePr/>
          <p:nvPr/>
        </p:nvGraphicFramePr>
        <p:xfrm>
          <a:off x="2119320" y="2440080"/>
          <a:ext cx="5207040" cy="3041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19320" y="2440080"/>
                    <a:ext cx="5207040" cy="3041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SouthEast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Acadian Pipeline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Bridgeline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Cavallo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Chandeleur Pipe 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Cyprus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Destin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Garden Banks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Green Canyon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Louisiana Intrastate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 – Florida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Hub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Robin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Georgia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NorthEast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Alabama Tennessee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Natural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Kentucky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American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States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Ohio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Tennessee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EGSI (Exxon)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Equitran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4876560" y="20574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Gatherco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Hattiesburg Storage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Leviathan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Waskom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Olympic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Somerset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River Intrastate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Louisiana Intrastate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1150560" y="665280"/>
            <a:ext cx="7792920" cy="104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Information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81" name=""/>
          <p:cNvGraphicFramePr/>
          <p:nvPr/>
        </p:nvGraphicFramePr>
        <p:xfrm>
          <a:off x="1227240" y="2063880"/>
          <a:ext cx="6953040" cy="4082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27240" y="2063880"/>
                    <a:ext cx="6953040" cy="4082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Logistics is part of the Energy Operations group under the Enron Networks organization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Partners with the Commercial, Origination and Settlements teams to optimize value and minimize operational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Colorado Interstate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Fort Union (FUGG)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Hub Services (Park)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Kern River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Lost Creek (LCG)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Montana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Transmission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Sevice of 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Rulison Gas Company,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SoCal Storage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Sumas (SIPI)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Trailblazer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Williston Basin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Wyoming Interstate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Field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91" name=""/>
          <p:cNvGraphicFramePr/>
          <p:nvPr/>
        </p:nvGraphicFramePr>
        <p:xfrm>
          <a:off x="1565280" y="2139840"/>
          <a:ext cx="6164280" cy="4100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65280" y="2139840"/>
                    <a:ext cx="6164280" cy="410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Pipelines 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Consumer’s Energy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Enogex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GPM Gas/GPM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 Lakes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Michcon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(ARKLA)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Border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Illinois Gas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TCPL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Transok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Ontario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Ontario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TCPL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UGL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Dawn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3" name=""/>
          <p:cNvGraphicFramePr/>
          <p:nvPr/>
        </p:nvGraphicFramePr>
        <p:xfrm>
          <a:off x="2590920" y="2849400"/>
          <a:ext cx="4471920" cy="2802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90920" y="2849400"/>
                    <a:ext cx="4471920" cy="2802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/>
          </p:nvPr>
        </p:nvSpPr>
        <p:spPr>
          <a:xfrm>
            <a:off x="1182600" y="2133720"/>
            <a:ext cx="381024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Amaco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Black Marlin (Blue Dolphin)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Channel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Dow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Duke Energy Guadalupe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Texas Gas (ETXC)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EasTrans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Lone Star (TXU Gas Dist.)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Agua Dulce Hub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Carthage Hub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/>
          </p:nvPr>
        </p:nvSpPr>
        <p:spPr>
          <a:xfrm>
            <a:off x="5144760" y="2133720"/>
            <a:ext cx="380988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Moss Bluff Storage (MOSS)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NNGB (formerly Black Marlin)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Oasis Pipeline (OPLC)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 Grande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PowerTex (LG&amp;E Nat)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Hawk-Seagull Shoreline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TUFCO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Winnie Pipeline (Centana)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Exxon Katy Hub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Waha Hub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09480" y="2057400"/>
            <a:ext cx="8229600" cy="407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the scheduling of all physical transactions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movement of gas across national pipeline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bridge between Commercial desks and Settlements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Works to minimize operational risk and identify opportunities to add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operational issues &amp; acts as liaison for asset management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Pipelines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(ARKLA)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 Offshore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Region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1150560" y="701640"/>
            <a:ext cx="7792920" cy="97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Texas/Wellhead: Asset Management Deals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Texas/Wellhead Gas Logistics Information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16" name=""/>
          <p:cNvGraphicFramePr/>
          <p:nvPr/>
        </p:nvGraphicFramePr>
        <p:xfrm>
          <a:off x="1992240" y="2289240"/>
          <a:ext cx="6188040" cy="4102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92240" y="2289240"/>
                    <a:ext cx="6188040" cy="410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Regions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3700440" y="2465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2195640" y="5783400"/>
            <a:ext cx="579240" cy="326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2001960" y="4160880"/>
            <a:ext cx="798480" cy="3668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3403440" y="193032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6653160" y="2411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6292800" y="1836720"/>
            <a:ext cx="679680" cy="5796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306440" y="369576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3757680" y="375120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6472080" y="3745080"/>
            <a:ext cx="69876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7010280" y="217800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4802040" y="219564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3919680" y="335448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1606680" y="250920"/>
            <a:ext cx="5868720" cy="82980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Timely/Intraday Nomination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328320" y="198756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865680" y="311292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4038120" y="335916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520560" y="237168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2411280" y="2417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838840" y="2408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8042400" y="2435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2131920" y="2206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244680" y="2077920"/>
            <a:ext cx="97164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5380200" y="2689200"/>
            <a:ext cx="993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6191280" y="1812960"/>
            <a:ext cx="88596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7719480" y="2227320"/>
            <a:ext cx="65484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7508880" y="2706840"/>
            <a:ext cx="1093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3182760" y="2708280"/>
            <a:ext cx="946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6300360" y="2712960"/>
            <a:ext cx="6865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5574960" y="2286000"/>
            <a:ext cx="591120" cy="12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lnSpc>
                <a:spcPct val="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2982960" y="3397320"/>
            <a:ext cx="679320" cy="57924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8375760" y="241920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8214840" y="192888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356760" y="34956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8175240" y="345132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8186400" y="5176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156280" y="2427120"/>
            <a:ext cx="0" cy="27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4766760" y="267984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4863960" y="22114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7439040" y="2471760"/>
            <a:ext cx="0" cy="270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7016400" y="270180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7116480" y="222732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3916440" y="155592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4043160" y="155088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566640" y="181440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565200" y="181296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592200" y="3344760"/>
            <a:ext cx="79088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604800" y="3349800"/>
            <a:ext cx="0" cy="1346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3887640" y="5086440"/>
            <a:ext cx="140040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4070160" y="509112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3827520" y="4794120"/>
            <a:ext cx="18619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379080" y="5203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601560" y="507528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601560" y="507348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525600" y="258300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728640" y="402588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617400" y="5477040"/>
            <a:ext cx="0" cy="33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2484360" y="548496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2174760" y="52974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1886040" y="5788080"/>
            <a:ext cx="124452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8478720" y="5495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623880" y="566424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3303720" y="39924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977080" y="397368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5146560" y="4205160"/>
            <a:ext cx="14464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 flipV="1">
            <a:off x="588960" y="3924360"/>
            <a:ext cx="0" cy="33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2409840" y="39528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2068560" y="3780000"/>
            <a:ext cx="738000" cy="1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6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5711760" y="3429000"/>
            <a:ext cx="638280" cy="534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2781000" y="4172040"/>
            <a:ext cx="104400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2941560" y="3429000"/>
            <a:ext cx="74988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flipV="1">
            <a:off x="8445600" y="3862080"/>
            <a:ext cx="0" cy="331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4441680" y="4172040"/>
            <a:ext cx="9208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4826160" y="400212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4609800" y="3790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7114680" y="4172040"/>
            <a:ext cx="70596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7451640" y="39546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7178400" y="37497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6416280" y="42051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6827760" y="398448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6527520" y="37576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138560" y="39942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3719160" y="41925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3927240" y="3789360"/>
            <a:ext cx="4518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5673600" y="342576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5438880" y="347040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2889360" y="5762520"/>
            <a:ext cx="12445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3139920" y="53229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3475080" y="553572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6662520" y="6459480"/>
            <a:ext cx="1762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*Allow 15 minutes for EDI/EDM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862440" y="130968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44" name=""/>
          <p:cNvGraphicFramePr/>
          <p:nvPr/>
        </p:nvGraphicFramePr>
        <p:xfrm>
          <a:off x="914400" y="2131920"/>
          <a:ext cx="7543800" cy="38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131920"/>
                    <a:ext cx="7543800" cy="38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Headcount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Traders = 57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Schedulers = 80+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48" name="bd06552_" descr=""/>
          <p:cNvPicPr/>
          <p:nvPr/>
        </p:nvPicPr>
        <p:blipFill>
          <a:blip r:embed="rId1"/>
          <a:stretch/>
        </p:blipFill>
        <p:spPr>
          <a:xfrm>
            <a:off x="5145120" y="2340000"/>
            <a:ext cx="3389400" cy="314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90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Logistics: Number of Paths &amp; Cost Per Path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533520" y="2017800"/>
            <a:ext cx="2743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Since September 1999 the Cost per Path has decreased as the Number of Paths has increased.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3352680" y="2057400"/>
          <a:ext cx="560232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2057400"/>
                    <a:ext cx="560232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4" name=""/>
          <p:cNvGraphicFramePr/>
          <p:nvPr/>
        </p:nvGraphicFramePr>
        <p:xfrm>
          <a:off x="1066680" y="2217600"/>
          <a:ext cx="7423200" cy="371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217600"/>
                    <a:ext cx="7423200" cy="371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601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Manages an excess of 16,000 deals supplying gas to approximately 15,000 counterparts.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Nominations sent to approximately 30,000 meters on approx. 30 pipelines and behind approx. 100 LDC’s.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account management includes load forcasting, consumption management, daily &amp; monthly account balancing, daily scheduling, internal deal pricing and volumetric capture across 4 un-integrated systems, as well as storage and synthetic storage account management.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Establishes, communicates, and confirms delivery instructions with buyers and sellers.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Receives invoices relating to product transportation &amp; reviews economic terms.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2001-09-05T13:37:09Z</dcterms:created>
  <dc:creator>elizabeth webb</dc:creator>
  <dc:description/>
  <dc:language>en-US</dc:language>
  <cp:lastModifiedBy>Daren Farmer</cp:lastModifiedBy>
  <dcterms:modified xsi:type="dcterms:W3CDTF">2001-10-11T16:22:30Z</dcterms:modified>
  <cp:revision>47</cp:revision>
  <dc:subject/>
  <dc:title>East Gas Logistics </dc:title>
</cp:coreProperties>
</file>