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_rels/presentation.xml.rels" ContentType="application/vnd.openxmlformats-package.relationships+xml"/>
  <Override PartName="/ppt/media/image10.jpeg" ContentType="image/jpeg"/>
  <Override PartName="/ppt/media/image7.jpeg" ContentType="image/jpeg"/>
  <Override PartName="/ppt/media/image9.jpeg" ContentType="image/jpeg"/>
  <Override PartName="/ppt/media/image12.jpeg" ContentType="image/jpeg"/>
  <Override PartName="/ppt/media/image11.png" ContentType="image/png"/>
  <Override PartName="/ppt/media/image18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8.jpeg" ContentType="image/jpeg"/>
  <Override PartName="/ppt/media/image4.png" ContentType="image/png"/>
  <Override PartName="/ppt/media/image13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417050" cy="758825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406440" y="1185840"/>
            <a:ext cx="8286840" cy="0"/>
          </a:xfrm>
          <a:prstGeom prst="line">
            <a:avLst/>
          </a:prstGeom>
          <a:ln w="12600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body"/>
          </p:nvPr>
        </p:nvSpPr>
        <p:spPr>
          <a:xfrm>
            <a:off x="705960" y="1422000"/>
            <a:ext cx="8006040" cy="490212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t">
            <a:normAutofit/>
          </a:bodyPr>
          <a:p>
            <a:pPr marL="353880" indent="-35388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spcBef>
                <a:spcPts val="524"/>
              </a:spcBef>
              <a:buClr>
                <a:srgbClr val="000000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81160" indent="-23652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54200" indent="-236520">
              <a:spcBef>
                <a:spcPts val="524"/>
              </a:spcBef>
              <a:buClr>
                <a:srgbClr val="000000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25800" indent="-23652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125800" indent="-23652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125800" indent="-23652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705960" y="6719400"/>
            <a:ext cx="1962360" cy="47484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lstStyle>
            <a:lvl1pPr marL="216000"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3217680" y="6719400"/>
            <a:ext cx="2982600" cy="47484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lstStyle>
            <a:lvl1pPr marL="216000" indent="0" algn="ctr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549000" y="469440"/>
            <a:ext cx="651492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406440" y="1185840"/>
            <a:ext cx="8286840" cy="0"/>
          </a:xfrm>
          <a:prstGeom prst="line">
            <a:avLst/>
          </a:prstGeom>
          <a:ln w="12600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705960" y="1422000"/>
            <a:ext cx="8006040" cy="490212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t">
            <a:normAutofit/>
          </a:bodyPr>
          <a:p>
            <a:pPr marL="353880" indent="-35388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spcBef>
                <a:spcPts val="524"/>
              </a:spcBef>
              <a:buClr>
                <a:srgbClr val="000000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81160" indent="-23652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54200" indent="-236520">
              <a:spcBef>
                <a:spcPts val="524"/>
              </a:spcBef>
              <a:buClr>
                <a:srgbClr val="000000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25800" indent="-23652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125800" indent="-23652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125800" indent="-236520">
              <a:spcBef>
                <a:spcPts val="524"/>
              </a:spcBef>
              <a:buClr>
                <a:srgbClr val="000000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3"/>
          </p:nvPr>
        </p:nvSpPr>
        <p:spPr>
          <a:xfrm>
            <a:off x="705960" y="6719400"/>
            <a:ext cx="1962360" cy="47484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lstStyle>
            <a:lvl1pPr marL="216000"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4"/>
          </p:nvPr>
        </p:nvSpPr>
        <p:spPr>
          <a:xfrm>
            <a:off x="3217680" y="6719400"/>
            <a:ext cx="2982600" cy="47484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lstStyle>
            <a:lvl1pPr marL="216000" indent="0" algn="ctr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title"/>
          </p:nvPr>
        </p:nvSpPr>
        <p:spPr>
          <a:xfrm>
            <a:off x="549000" y="469440"/>
            <a:ext cx="651492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05960" y="1828440"/>
            <a:ext cx="8006040" cy="126540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"/>
          <p:cNvSpPr/>
          <p:nvPr/>
        </p:nvSpPr>
        <p:spPr>
          <a:xfrm>
            <a:off x="731880" y="3429000"/>
            <a:ext cx="7961400" cy="0"/>
          </a:xfrm>
          <a:prstGeom prst="line">
            <a:avLst/>
          </a:prstGeom>
          <a:ln w="1260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0" y="7186680"/>
            <a:ext cx="9418680" cy="24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040" rIns="95040" tIns="47520" bIns="475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i="1" lang="en-US" sz="10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Exelon Infrastructure Services         200 Yale Avenue        Morton        PA        19070        610.690.6450        FAX:610.690.6480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ftr" idx="5"/>
          </p:nvPr>
        </p:nvSpPr>
        <p:spPr>
          <a:xfrm>
            <a:off x="3217680" y="6958080"/>
            <a:ext cx="2982600" cy="47304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70880" y="1775520"/>
            <a:ext cx="8475480" cy="440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524"/>
              </a:spcBef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73040" indent="0" algn="ctr">
              <a:spcBef>
                <a:spcPts val="476"/>
              </a:spcBef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44640" algn="ctr">
              <a:spcBef>
                <a:spcPts val="425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17680" algn="ctr"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89280" algn="ctr"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89280"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89280"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mailto:Ted.fiala@exelonis.com" TargetMode="External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6840" y="1371600"/>
            <a:ext cx="8255160" cy="242424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 algn="ctr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9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New Technology: </a:t>
            </a:r>
            <a:br>
              <a:rPr sz="2900"/>
            </a:br>
            <a:r>
              <a:rPr b="0" lang="en-US" sz="29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The Starline 2000 &amp; 200 Gas Main and Service Rehabilitation Process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"/>
          <p:cNvSpPr/>
          <p:nvPr/>
        </p:nvSpPr>
        <p:spPr>
          <a:xfrm>
            <a:off x="0" y="5106960"/>
            <a:ext cx="9418680" cy="3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040" rIns="95040" tIns="47520" bIns="475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Presenter: Ted T. Fiala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dissolv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80880" y="469440"/>
            <a:ext cx="838224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Liner attached to inversion cone which is then mounted to the main section to be lined and the inversion begins.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2" name="starlinettnavyyard6" descr=""/>
          <p:cNvPicPr/>
          <p:nvPr/>
        </p:nvPicPr>
        <p:blipFill>
          <a:blip r:embed="rId1"/>
          <a:stretch/>
        </p:blipFill>
        <p:spPr>
          <a:xfrm>
            <a:off x="380880" y="4191120"/>
            <a:ext cx="4572000" cy="2954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" name="starlinettnavyyard3" descr=""/>
          <p:cNvPicPr/>
          <p:nvPr/>
        </p:nvPicPr>
        <p:blipFill>
          <a:blip r:embed="rId2"/>
          <a:stretch/>
        </p:blipFill>
        <p:spPr>
          <a:xfrm>
            <a:off x="380880" y="1219320"/>
            <a:ext cx="4572000" cy="2941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" name="starlinettnavyyard2" descr=""/>
          <p:cNvPicPr/>
          <p:nvPr/>
        </p:nvPicPr>
        <p:blipFill>
          <a:blip r:embed="rId3"/>
          <a:stretch/>
        </p:blipFill>
        <p:spPr>
          <a:xfrm>
            <a:off x="5105520" y="1219320"/>
            <a:ext cx="3857400" cy="5943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04920" y="469440"/>
            <a:ext cx="853416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Liner inverted into catch basket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6" name="Mvc-018s" descr=""/>
          <p:cNvPicPr/>
          <p:nvPr/>
        </p:nvPicPr>
        <p:blipFill>
          <a:blip r:embed="rId1"/>
          <a:stretch/>
        </p:blipFill>
        <p:spPr>
          <a:xfrm>
            <a:off x="380880" y="1219320"/>
            <a:ext cx="8305920" cy="6000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04920" y="469440"/>
            <a:ext cx="853416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 is disconnected and liner cured at ambient temperatures overnight (12 – 14 Hrs)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" name="Equip%20GC" descr=""/>
          <p:cNvPicPr/>
          <p:nvPr/>
        </p:nvPicPr>
        <p:blipFill>
          <a:blip r:embed="rId1"/>
          <a:stretch/>
        </p:blipFill>
        <p:spPr>
          <a:xfrm>
            <a:off x="380880" y="1219320"/>
            <a:ext cx="4496040" cy="3124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" name="DCP00892" descr=""/>
          <p:cNvPicPr/>
          <p:nvPr/>
        </p:nvPicPr>
        <p:blipFill>
          <a:blip r:embed="rId2"/>
          <a:stretch/>
        </p:blipFill>
        <p:spPr>
          <a:xfrm>
            <a:off x="5029200" y="4343400"/>
            <a:ext cx="4160880" cy="3121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04920" y="469440"/>
            <a:ext cx="861048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Curing Process is then followed by a final visual inspection of lined segment via the robotic camera.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1" name="lined%20pipe" descr=""/>
          <p:cNvPicPr/>
          <p:nvPr/>
        </p:nvPicPr>
        <p:blipFill>
          <a:blip r:embed="rId1"/>
          <a:stretch/>
        </p:blipFill>
        <p:spPr>
          <a:xfrm>
            <a:off x="1143000" y="1447920"/>
            <a:ext cx="6858000" cy="5145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49360" y="469440"/>
            <a:ext cx="847728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9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Steps in the Process (continued)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80520" y="2133360"/>
            <a:ext cx="8610840" cy="419076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t">
            <a:normAutofit/>
          </a:bodyPr>
          <a:p>
            <a:pPr marL="353880" indent="-353880">
              <a:spcBef>
                <a:spcPts val="524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Inversion process from mixing to beginning of curing process is completed in approximately two hours.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 section cured using ambient temperature overnight (12-14 hrs)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0">
              <a:spcBef>
                <a:spcPts val="524"/>
              </a:spcBef>
              <a:buNone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 is pressure tested and returned to service completing project.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/>
          </p:nvPr>
        </p:nvSpPr>
        <p:spPr>
          <a:xfrm>
            <a:off x="1066680" y="1599840"/>
            <a:ext cx="7467840" cy="480060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t">
            <a:normAutofit/>
          </a:bodyPr>
          <a:p>
            <a:pPr marL="353880" indent="-353880">
              <a:lnSpc>
                <a:spcPct val="90000"/>
              </a:lnSpc>
              <a:spcBef>
                <a:spcPts val="3200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10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1" lang="en-US" sz="10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1" lang="en-US" sz="8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Questions?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lnSpc>
                <a:spcPct val="90000"/>
              </a:lnSpc>
              <a:spcBef>
                <a:spcPts val="1151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lnSpc>
                <a:spcPct val="90000"/>
              </a:lnSpc>
              <a:spcBef>
                <a:spcPts val="1151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lnSpc>
                <a:spcPct val="90000"/>
              </a:lnSpc>
              <a:spcBef>
                <a:spcPts val="1151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lnSpc>
                <a:spcPct val="90000"/>
              </a:lnSpc>
              <a:spcBef>
                <a:spcPts val="711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Ted Fiala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lnSpc>
                <a:spcPct val="90000"/>
              </a:lnSpc>
              <a:spcBef>
                <a:spcPts val="711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Director, New Technologies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lnSpc>
                <a:spcPct val="90000"/>
              </a:lnSpc>
              <a:spcBef>
                <a:spcPts val="711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Exelon Infrastructure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lnSpc>
                <a:spcPct val="90000"/>
              </a:lnSpc>
              <a:spcBef>
                <a:spcPts val="711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610-690-6762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lnSpc>
                <a:spcPct val="90000"/>
              </a:lnSpc>
              <a:spcBef>
                <a:spcPts val="711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sng">
                <a:solidFill>
                  <a:srgbClr val="ccccff"/>
                </a:solidFill>
                <a:effectLst/>
                <a:uFillTx/>
                <a:latin typeface="Arial"/>
                <a:hlinkClick r:id="rId1"/>
              </a:rPr>
              <a:t>Ted.fiala@exelonis.com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 algn="ctr">
              <a:lnSpc>
                <a:spcPct val="90000"/>
              </a:lnSpc>
              <a:spcBef>
                <a:spcPts val="711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6840" y="1295280"/>
            <a:ext cx="6226200" cy="19684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Mike Beezak</a:t>
            </a:r>
            <a:br>
              <a:rPr sz="2700"/>
            </a:b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Manager of Prudent Main Replacement</a:t>
            </a:r>
            <a:br>
              <a:rPr sz="2700"/>
            </a:b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Philadelphia Gas Works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762120" y="3962520"/>
            <a:ext cx="640080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Mike Beezak will present in conjunction with Ted Fiala. He will present a high-level case study on a PGW/EIS starline program.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49000" y="469440"/>
            <a:ext cx="651492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9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Starline Applications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380880" y="1371600"/>
            <a:ext cx="8686800" cy="510552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t">
            <a:normAutofit/>
          </a:bodyPr>
          <a:p>
            <a:pPr marL="353880" indent="-353880">
              <a:spcBef>
                <a:spcPts val="524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Starline 2000 process application for mains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spcBef>
                <a:spcPts val="476"/>
              </a:spcBef>
              <a:buClr>
                <a:srgbClr val="3333cc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4-inch through 24-inch diameter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spcBef>
                <a:spcPts val="476"/>
              </a:spcBef>
              <a:buClr>
                <a:srgbClr val="3333cc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Multiple 45 degree bends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spcBef>
                <a:spcPts val="476"/>
              </a:spcBef>
              <a:buClr>
                <a:srgbClr val="3333cc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Cast Iron or Steel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spcBef>
                <a:spcPts val="476"/>
              </a:spcBef>
              <a:buClr>
                <a:srgbClr val="3333cc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Inches W.C. pressure through 60 psig systems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Starline 200 process application for services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spcBef>
                <a:spcPts val="476"/>
              </a:spcBef>
              <a:buClr>
                <a:srgbClr val="3333cc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¾ -inch through 4-inch diameter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spcBef>
                <a:spcPts val="476"/>
              </a:spcBef>
              <a:buClr>
                <a:srgbClr val="3333cc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Multiple bends/offsets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8240" indent="-295200">
              <a:spcBef>
                <a:spcPts val="476"/>
              </a:spcBef>
              <a:buClr>
                <a:srgbClr val="3333cc"/>
              </a:buClr>
              <a:buFont typeface="Arial"/>
              <a:buChar char="–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Inches W.C. pressure through 60 psig systems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checker dir="horz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49000" y="469440"/>
            <a:ext cx="839772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9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Benefits of CIP liners for Natural Gas Systems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80880" y="1752480"/>
            <a:ext cx="8686800" cy="476424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t">
            <a:normAutofit/>
          </a:bodyPr>
          <a:p>
            <a:pPr marL="353880" indent="-353880">
              <a:spcBef>
                <a:spcPts val="524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 savings compared to traditional replacement methods.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0">
              <a:spcBef>
                <a:spcPts val="524"/>
              </a:spcBef>
              <a:buNone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Bonding/adhesion improved due to sandblasting cleaning process.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Ability to tap existing services using internal robotics reduces restoration costs.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524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836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services connections can be made using traditional tapping equipment due to adhesion improvements.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836"/>
              </a:spcBef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3880" indent="-353880">
              <a:spcBef>
                <a:spcPts val="836"/>
              </a:spcBef>
              <a:buClr>
                <a:srgbClr val="3333cc"/>
              </a:buClr>
              <a:buFont typeface="Arial"/>
              <a:buChar char="•"/>
              <a:tabLst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life of Starline CIP liners is tested to be greater than 30 years.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-360" y="1523520"/>
            <a:ext cx="941868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 algn="ctr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0" lang="en-US" sz="3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STARLINE 2000 </a:t>
            </a:r>
            <a:r>
              <a:rPr b="0" lang="en-US" sz="3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Process Steps</a:t>
            </a:r>
            <a:br>
              <a:rPr sz="3500"/>
            </a:br>
            <a:endParaRPr b="0" lang="en-US" sz="3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"/>
          <p:cNvSpPr/>
          <p:nvPr/>
        </p:nvSpPr>
        <p:spPr>
          <a:xfrm>
            <a:off x="457200" y="2133720"/>
            <a:ext cx="8305920" cy="0"/>
          </a:xfrm>
          <a:prstGeom prst="line">
            <a:avLst/>
          </a:prstGeom>
          <a:ln w="1260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3505320" y="2819520"/>
            <a:ext cx="2361960" cy="3657600"/>
          </a:xfrm>
          <a:prstGeom prst="downArrow">
            <a:avLst>
              <a:gd name="adj1" fmla="val 50000"/>
              <a:gd name="adj2" fmla="val 38714"/>
            </a:avLst>
          </a:prstGeom>
          <a:gradFill rotWithShape="0">
            <a:gsLst>
              <a:gs pos="0">
                <a:srgbClr val="3333cc"/>
              </a:gs>
              <a:gs pos="50000">
                <a:srgbClr val="cdcdf1"/>
              </a:gs>
              <a:gs pos="100000">
                <a:srgbClr val="3333cc"/>
              </a:gs>
            </a:gsLst>
            <a:lin ang="10800000"/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04920" y="469440"/>
            <a:ext cx="861048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Once decontaminated, the main is visually inspected using a robotic camera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" name="Mvc-234e" descr=""/>
          <p:cNvPicPr/>
          <p:nvPr/>
        </p:nvPicPr>
        <p:blipFill>
          <a:blip r:embed="rId1"/>
          <a:stretch/>
        </p:blipFill>
        <p:spPr>
          <a:xfrm>
            <a:off x="457200" y="1257480"/>
            <a:ext cx="3962520" cy="2971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" name="DCP00883" descr=""/>
          <p:cNvPicPr/>
          <p:nvPr/>
        </p:nvPicPr>
        <p:blipFill>
          <a:blip r:embed="rId2"/>
          <a:stretch/>
        </p:blipFill>
        <p:spPr>
          <a:xfrm>
            <a:off x="4648320" y="4267080"/>
            <a:ext cx="4114800" cy="3086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04920" y="469440"/>
            <a:ext cx="861048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After the initial inspection, the pipe cleaning is performed using a combination of sand blasting and vacuuming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" name="VAC%20Truck%20LF" descr=""/>
          <p:cNvPicPr/>
          <p:nvPr/>
        </p:nvPicPr>
        <p:blipFill>
          <a:blip r:embed="rId1"/>
          <a:stretch/>
        </p:blipFill>
        <p:spPr>
          <a:xfrm>
            <a:off x="380880" y="1219320"/>
            <a:ext cx="4038840" cy="302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" name="spin%20blaster" descr=""/>
          <p:cNvPicPr/>
          <p:nvPr/>
        </p:nvPicPr>
        <p:blipFill>
          <a:blip r:embed="rId2"/>
          <a:stretch/>
        </p:blipFill>
        <p:spPr>
          <a:xfrm>
            <a:off x="4648320" y="1219320"/>
            <a:ext cx="4038480" cy="302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" name="Vac%20Connection" descr=""/>
          <p:cNvPicPr/>
          <p:nvPr/>
        </p:nvPicPr>
        <p:blipFill>
          <a:blip r:embed="rId3"/>
          <a:stretch/>
        </p:blipFill>
        <p:spPr>
          <a:xfrm>
            <a:off x="380880" y="4324320"/>
            <a:ext cx="4038840" cy="302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" name="Grit%20hopper" descr=""/>
          <p:cNvPicPr/>
          <p:nvPr/>
        </p:nvPicPr>
        <p:blipFill>
          <a:blip r:embed="rId4"/>
          <a:stretch/>
        </p:blipFill>
        <p:spPr>
          <a:xfrm>
            <a:off x="4648320" y="4324320"/>
            <a:ext cx="4038480" cy="3029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80880" y="228240"/>
            <a:ext cx="8763120" cy="114300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second camera inspection is then performed to ensure the  effectiveness of the cleaning for proper adhesion.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" name="clean%20pipe" descr=""/>
          <p:cNvPicPr/>
          <p:nvPr/>
        </p:nvPicPr>
        <p:blipFill>
          <a:blip r:embed="rId1"/>
          <a:stretch/>
        </p:blipFill>
        <p:spPr>
          <a:xfrm>
            <a:off x="1219320" y="1371600"/>
            <a:ext cx="7162560" cy="5372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000" y="469440"/>
            <a:ext cx="790884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Epoxy is mixed and poured into liner material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5" name="Epoxy%20mixing%202" descr=""/>
          <p:cNvPicPr/>
          <p:nvPr/>
        </p:nvPicPr>
        <p:blipFill>
          <a:blip r:embed="rId1"/>
          <a:stretch/>
        </p:blipFill>
        <p:spPr>
          <a:xfrm>
            <a:off x="1219320" y="1295280"/>
            <a:ext cx="6933960" cy="5688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49000" y="469440"/>
            <a:ext cx="6514920" cy="505080"/>
          </a:xfrm>
          <a:prstGeom prst="rect">
            <a:avLst/>
          </a:prstGeom>
          <a:noFill/>
          <a:ln w="0">
            <a:noFill/>
          </a:ln>
        </p:spPr>
        <p:txBody>
          <a:bodyPr lIns="95040" rIns="95040" tIns="47520" bIns="47520" anchor="ctr">
            <a:noAutofit/>
          </a:bodyPr>
          <a:p>
            <a:pPr indent="0">
              <a:buNone/>
              <a:tabLst>
                <a:tab algn="l" pos="0"/>
                <a:tab algn="l" pos="944640"/>
                <a:tab algn="l" pos="1889280"/>
                <a:tab algn="l" pos="2833560"/>
                <a:tab algn="l" pos="3778200"/>
                <a:tab algn="l" pos="4722840"/>
                <a:tab algn="l" pos="5667480"/>
                <a:tab algn="l" pos="6611760"/>
                <a:tab algn="l" pos="7556400"/>
                <a:tab algn="l" pos="8501040"/>
                <a:tab algn="l" pos="9445680"/>
                <a:tab algn="l" pos="1039032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Liner is loaded into pressure drum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" name="starlinettnavyyard4" descr=""/>
          <p:cNvPicPr/>
          <p:nvPr/>
        </p:nvPicPr>
        <p:blipFill>
          <a:blip r:embed="rId1"/>
          <a:stretch/>
        </p:blipFill>
        <p:spPr>
          <a:xfrm>
            <a:off x="4724280" y="1219320"/>
            <a:ext cx="4334040" cy="3335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starlinettnavyyard5" descr=""/>
          <p:cNvPicPr/>
          <p:nvPr/>
        </p:nvPicPr>
        <p:blipFill>
          <a:blip r:embed="rId2"/>
          <a:stretch/>
        </p:blipFill>
        <p:spPr>
          <a:xfrm>
            <a:off x="2514600" y="4572000"/>
            <a:ext cx="4114800" cy="2768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"/>
          <p:cNvSpPr/>
          <p:nvPr/>
        </p:nvSpPr>
        <p:spPr>
          <a:xfrm>
            <a:off x="1484280" y="153684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304920" y="1219320"/>
            <a:ext cx="4267080" cy="3308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1997-12-11T13:49:30Z</dcterms:created>
  <dc:creator>Richard Charles</dc:creator>
  <dc:description/>
  <dc:language>en-US</dc:language>
  <cp:lastModifiedBy>catherine.spurway</cp:lastModifiedBy>
  <cp:lastPrinted>2000-02-29T17:37:27Z</cp:lastPrinted>
  <dcterms:modified xsi:type="dcterms:W3CDTF">2001-11-13T17:41:40Z</dcterms:modified>
  <cp:revision>47</cp:revision>
  <dc:subject/>
  <dc:title>DNM Business Review</dc:title>
</cp:coreProperties>
</file>