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0A640A-DC84-43F7-AE5A-A81C922CF27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AAB35B-01A8-42F0-A3E2-BF277FDBFD1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EC78DE-09A9-4141-B5C4-CF15C31158A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232840" y="5946840"/>
            <a:ext cx="690480" cy="693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8000" y="6516720"/>
            <a:ext cx="12452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VK-9060359-</a:t>
            </a:r>
            <a:fld id="{FAC3F43D-201F-4F0C-88CC-7ECDB2A4A933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85880" y="3587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3399"/>
                </a:solidFill>
                <a:effectLst/>
                <a:uFillTx/>
                <a:latin typeface="Arial Black"/>
              </a:rPr>
              <a:t>RISK MANAGEMENT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271520" y="4964040"/>
            <a:ext cx="6515280" cy="171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Vince Kaminski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New York, February 12, 2002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NE_C_WHI" descr=""/>
          <p:cNvPicPr/>
          <p:nvPr/>
        </p:nvPicPr>
        <p:blipFill>
          <a:blip r:embed="rId1"/>
          <a:stretch/>
        </p:blipFill>
        <p:spPr>
          <a:xfrm>
            <a:off x="3027240" y="214200"/>
            <a:ext cx="3032280" cy="3046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instantaneous drift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Wiener’s variable  (dz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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IMPLIED VOLATILITY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VOLATILITY BASED ON  A STRUCTURAL MODEL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Future spot prices can be predicted using a fundamental model, containing the following components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Representation of the future generation stack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Load forecast and load variability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variability is typically related to the weather and economic activity variables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Assumptions regarding future fuel prices and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1308240"/>
            <a:ext cx="7796160" cy="312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RECENT EPISODES OF HIGH PRICE VOLATILITY IN THE US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Definition of an energy company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Energy Company - Definition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Taxonomy of energy companies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regulated pipeline/utility company with / without an unregulated marketing / trading affiliate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merchant power company with a trading operation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production / exploration company with a trading operation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pure energy trading / marketing company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Trading operation may be organized around marketing / hedging company’s production or making directional trades and taking proprietary positions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Opaque nature of many energy companies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Energy market Transactions - Taxonomy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Two extreme types of 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Short-term trades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Physically settled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Financially settled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transactions have swing features (volume 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structured deals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requirement deals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Retails transactions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Ventures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Full Requirement Deals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requirement deals take place at retail and wholesale levels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requiremt deal – an example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marketer takes over assets and contractual commitments of a client (an LDC, municipal utility)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energy requirements are satisfied by a marketer at a negotiated price(s)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transaction require s trading around the asset positions and/or contractual arrangements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transactions have many similar features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Measurement of Energy Risk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33240" y="1671120"/>
            <a:ext cx="8097840" cy="48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approach – value-at-risk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00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loss estimated at certain probability level over a short-time period (typically overnight)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Value-at-risk for energy companies has several major flaws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00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typically calculated only for the positions in a trading portfolio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00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captures risk that manifests itself in the osses in the mark-to-market value only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00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ignores volumetric risk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00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does not capture correctly the risk of long-term transactions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00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tends to trap traders in risky positions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flaws describe shortcomings of value-at-risk approach for any financial entity. Many features of the energy markets amplify the problem.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HISTORICAL VOLATILITY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Value-at-Risk: Major Flaws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525680"/>
            <a:ext cx="7848720" cy="487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687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Value-at-risk approach may produce adverse dynamics in a portfolio of energy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687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markets are characterized by periods calm followed by extreme shocks. The shocks are typically related to weather and rigidities of the physical infrastructure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687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period of relative calm allows traders to ramp up position within pre-established VaR limits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687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in market volatility requires either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500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Forced liquidation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500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Violation of VaR limits (allocation of discretionary VaR)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687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Forced liquidation produces a resonance effect (everybody marches to the same tune). This in turn increases volatiltiy and resuces the depth of the market.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Value-at-Risk: Major Flaws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risk of long-term transaction is not correctly captured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best example – weather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Overnight value-at-risk of a Summer ’02 weather derivative contract linked to temperature in NYC is 0 today (Feb 12)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information is likely to arrive overnight to change mark-to-market value of this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overall risk of a position is finite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same difficulty of measuring risk applies to long-term transactions that are marked-to-market or, more precisely, marked-to-forecast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solution: measuring the risk over the life of a transaction and restating it as an overnight VaR. This approach poses even more challenges than the valuation of a transaction.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1999-06-19T20:12:11Z</dcterms:created>
  <dc:creator>Vincent Kaminski</dc:creator>
  <dc:description/>
  <dc:language>en-US</dc:language>
  <cp:lastModifiedBy>Vince Kaminski</cp:lastModifiedBy>
  <cp:lastPrinted>1999-06-23T11:39:33Z</cp:lastPrinted>
  <dcterms:modified xsi:type="dcterms:W3CDTF">2002-01-30T03:56:02Z</dcterms:modified>
  <cp:revision>149</cp:revision>
  <dc:subject/>
  <dc:title>Key Techniques to Accurately Estimate Volatility</dc:title>
</cp:coreProperties>
</file>