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664325" cy="9867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0" y="0"/>
            <a:ext cx="6663600" cy="986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4"/>
          </p:nvPr>
        </p:nvSpPr>
        <p:spPr>
          <a:xfrm>
            <a:off x="3774960" y="-36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Img"/>
          </p:nvPr>
        </p:nvSpPr>
        <p:spPr>
          <a:xfrm>
            <a:off x="871200" y="745920"/>
            <a:ext cx="4917960" cy="3687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888480" y="4686120"/>
            <a:ext cx="4884840" cy="4439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ftr" idx="5"/>
          </p:nvPr>
        </p:nvSpPr>
        <p:spPr>
          <a:xfrm>
            <a:off x="-360" y="937224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6"/>
          <p:cNvSpPr>
            <a:spLocks noGrp="1"/>
          </p:cNvSpPr>
          <p:nvPr>
            <p:ph type="sldNum" idx="6"/>
          </p:nvPr>
        </p:nvSpPr>
        <p:spPr>
          <a:xfrm>
            <a:off x="3774960" y="937224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F87E348A-690C-4AB9-B80C-AB54EC8B4F9A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 txBox="1"/>
          <p:nvPr/>
        </p:nvSpPr>
        <p:spPr>
          <a:xfrm>
            <a:off x="3774960" y="937224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F5B571A8-21A8-49B7-8787-EEE4096D4662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 txBox="1"/>
          <p:nvPr/>
        </p:nvSpPr>
        <p:spPr>
          <a:xfrm>
            <a:off x="-360" y="937224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 txBox="1"/>
          <p:nvPr/>
        </p:nvSpPr>
        <p:spPr>
          <a:xfrm>
            <a:off x="-360" y="-36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 txBox="1"/>
          <p:nvPr/>
        </p:nvSpPr>
        <p:spPr>
          <a:xfrm>
            <a:off x="3774960" y="-36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PlaceHolder 1"/>
          <p:cNvSpPr>
            <a:spLocks noGrp="1"/>
          </p:cNvSpPr>
          <p:nvPr>
            <p:ph type="sldImg"/>
          </p:nvPr>
        </p:nvSpPr>
        <p:spPr>
          <a:xfrm>
            <a:off x="871560" y="746280"/>
            <a:ext cx="4917960" cy="3687480"/>
          </a:xfrm>
          <a:prstGeom prst="rect">
            <a:avLst/>
          </a:prstGeom>
          <a:ln w="0">
            <a:noFill/>
          </a:ln>
        </p:spPr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888480" y="4686120"/>
            <a:ext cx="4884840" cy="44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 txBox="1"/>
          <p:nvPr/>
        </p:nvSpPr>
        <p:spPr>
          <a:xfrm>
            <a:off x="3774960" y="937224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566803C3-A53A-44E5-A8AB-10419921731F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 txBox="1"/>
          <p:nvPr/>
        </p:nvSpPr>
        <p:spPr>
          <a:xfrm>
            <a:off x="-360" y="937224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 txBox="1"/>
          <p:nvPr/>
        </p:nvSpPr>
        <p:spPr>
          <a:xfrm>
            <a:off x="-360" y="-36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 txBox="1"/>
          <p:nvPr/>
        </p:nvSpPr>
        <p:spPr>
          <a:xfrm>
            <a:off x="3774960" y="-36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sldImg"/>
          </p:nvPr>
        </p:nvSpPr>
        <p:spPr>
          <a:xfrm>
            <a:off x="863640" y="739800"/>
            <a:ext cx="4933800" cy="3700440"/>
          </a:xfrm>
          <a:prstGeom prst="rect">
            <a:avLst/>
          </a:prstGeom>
          <a:ln w="0">
            <a:noFill/>
          </a:ln>
        </p:spPr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888480" y="4686120"/>
            <a:ext cx="4884840" cy="44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 txBox="1"/>
          <p:nvPr/>
        </p:nvSpPr>
        <p:spPr>
          <a:xfrm>
            <a:off x="3774960" y="937224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3EE0D526-E50B-4EB0-A41B-C181699E723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 txBox="1"/>
          <p:nvPr/>
        </p:nvSpPr>
        <p:spPr>
          <a:xfrm>
            <a:off x="-360" y="937224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 txBox="1"/>
          <p:nvPr/>
        </p:nvSpPr>
        <p:spPr>
          <a:xfrm>
            <a:off x="-360" y="-360"/>
            <a:ext cx="288756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 txBox="1"/>
          <p:nvPr/>
        </p:nvSpPr>
        <p:spPr>
          <a:xfrm>
            <a:off x="3774960" y="-360"/>
            <a:ext cx="2887920" cy="49356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863640" y="739800"/>
            <a:ext cx="4933800" cy="370044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888480" y="4686120"/>
            <a:ext cx="4884840" cy="443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782D24-0AB4-4DBA-98F9-CF53D2E176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700A4C-CCB3-43F0-914D-9132794A13C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CC4DBEE-5349-40C6-BD60-775B3016903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48D350-F7C8-40E9-BB1B-B4217C1C4BF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31B183-0F8C-41FA-B905-DD53318D35E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fld id="{BB43CC19-ADBD-4FE1-A5F0-AE37B05BFA0B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153280" y="5970600"/>
          <a:ext cx="760680" cy="7603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153280" y="5970600"/>
                    <a:ext cx="7606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.wmf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1120" y="3373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Electricity Trading Arrangements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G&amp;R Affairs Offsite</a:t>
            </a:r>
            <a:br>
              <a:rPr sz="32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22 June 2000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3265560" y="309600"/>
          <a:ext cx="2541600" cy="2541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65560" y="309600"/>
                    <a:ext cx="2541600" cy="254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5" name=""/>
          <p:cNvGraphicFramePr/>
          <p:nvPr/>
        </p:nvGraphicFramePr>
        <p:xfrm>
          <a:off x="8153280" y="5970600"/>
          <a:ext cx="760680" cy="760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153280" y="5970600"/>
                    <a:ext cx="760680" cy="76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2278080" y="5284800"/>
            <a:ext cx="473724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2741760" y="685800"/>
            <a:ext cx="3047760" cy="533520"/>
          </a:xfrm>
          <a:prstGeom prst="rect">
            <a:avLst/>
          </a:prstGeom>
          <a:solidFill>
            <a:srgbClr val="00cc66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789520" y="685800"/>
            <a:ext cx="2897280" cy="523800"/>
          </a:xfrm>
          <a:prstGeom prst="rect">
            <a:avLst/>
          </a:prstGeom>
          <a:solidFill>
            <a:srgbClr val="00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52280" y="685800"/>
            <a:ext cx="2590920" cy="525600"/>
          </a:xfrm>
          <a:prstGeom prst="rect">
            <a:avLst/>
          </a:prstGeom>
          <a:solidFill>
            <a:srgbClr val="ff99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changes under NETA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66720" y="843120"/>
            <a:ext cx="179244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Feature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43320" y="843120"/>
            <a:ext cx="1792080" cy="25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NETA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324480" y="838080"/>
            <a:ext cx="2371680" cy="2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E&amp;W Pool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280" y="1198440"/>
            <a:ext cx="2514600" cy="547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Plant scheduling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form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Scope of Market 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 actions</a:t>
            </a: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Imbalance cash-out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capacity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743200" y="1198440"/>
            <a:ext cx="312408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Decentralised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day-ahead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 price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Penal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System Buy Price (SBP) for top-up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 System Sell Price (SSP) for spill 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side participation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866560" y="1219320"/>
            <a:ext cx="2819880" cy="52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Centralised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only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3.5 hours ahead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Offer price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Neutral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Helvetica"/>
              <a:buChar char="•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PPP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Administered</a:t>
            </a: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1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791320" y="1219320"/>
            <a:ext cx="2895480" cy="533376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743200" y="1219320"/>
            <a:ext cx="3048120" cy="533376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52280" y="1219320"/>
            <a:ext cx="2590920" cy="533376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1150920" y="1386000"/>
            <a:ext cx="6738840" cy="42148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319040" y="1481760"/>
            <a:ext cx="16938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84560" y="1386000"/>
            <a:ext cx="0" cy="42148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632560" y="1393920"/>
            <a:ext cx="0" cy="421488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1157400" y="2344680"/>
            <a:ext cx="67276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1165320" y="3927600"/>
            <a:ext cx="67276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365640" y="1516680"/>
            <a:ext cx="2154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46680" y="1479960"/>
            <a:ext cx="1906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Arrangements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35240" y="2613600"/>
            <a:ext cx="817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PPAs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385640" y="3998160"/>
            <a:ext cx="68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376080" y="2613600"/>
            <a:ext cx="2047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Written as CFDs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357720" y="3997800"/>
            <a:ext cx="22921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CFDs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 Forward Agreements (EFAs)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748480" y="2613600"/>
            <a:ext cx="1598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Convert to Physical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676840" y="3997800"/>
            <a:ext cx="18921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“Physical” firm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 CFD against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reference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36480" y="299880"/>
            <a:ext cx="7772400" cy="696960"/>
          </a:xfrm>
          <a:prstGeom prst="rect">
            <a:avLst/>
          </a:prstGeom>
          <a:solidFill>
            <a:srgbClr val="000066"/>
          </a:solidFill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changes: forward trades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0" y="205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changes: short-term forward</a:t>
            </a:r>
            <a:endParaRPr b="1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33440" y="1486080"/>
            <a:ext cx="7777080" cy="40701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55880" y="1501920"/>
            <a:ext cx="1800" cy="407016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504040" y="1481040"/>
            <a:ext cx="0" cy="4092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 flipV="1">
            <a:off x="426960" y="2100240"/>
            <a:ext cx="776448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87080" y="1620000"/>
            <a:ext cx="2288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Type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959200" y="1621440"/>
            <a:ext cx="199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697360" y="1594440"/>
            <a:ext cx="2503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Arrangements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32080" y="2216880"/>
            <a:ext cx="1962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Short-term: t-24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954160" y="2216520"/>
            <a:ext cx="247176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PPP via pool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Non-firm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LOLP/VOLL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-inter-temporal scheduling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668920" y="2216160"/>
            <a:ext cx="2658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OTC/Power exchange: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Firm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trader’s valuations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and expectations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substitute for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LOLP/VOLL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no centralised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scheduling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-765000" y="0"/>
            <a:ext cx="106264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changes: options (or “capacity” payments)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33440" y="1330200"/>
            <a:ext cx="7777080" cy="474984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43280" y="1359000"/>
            <a:ext cx="1440" cy="4749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043600" y="1338120"/>
            <a:ext cx="1440" cy="47498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 flipV="1">
            <a:off x="426960" y="1944720"/>
            <a:ext cx="776448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 flipV="1">
            <a:off x="433440" y="4118040"/>
            <a:ext cx="7764480" cy="14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83120" y="1464480"/>
            <a:ext cx="2288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Type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959200" y="1465920"/>
            <a:ext cx="199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83280" y="1438560"/>
            <a:ext cx="2503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Arrangements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59800" y="2070720"/>
            <a:ext cx="1411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ahead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882880" y="2056320"/>
            <a:ext cx="24717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Generators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receive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availability payments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178960" y="2053080"/>
            <a:ext cx="268452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direct corollary,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but options markets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may arise that provide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secure revenue for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peaking plant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1480" y="4377240"/>
            <a:ext cx="2189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Ancillary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164200" y="4377240"/>
            <a:ext cx="21146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 services contracts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872800" y="4377240"/>
            <a:ext cx="20901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Ancillary service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agreements for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specific 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33440" y="1319040"/>
            <a:ext cx="74520" cy="7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"/>
          <p:cNvSpPr/>
          <p:nvPr/>
        </p:nvSpPr>
        <p:spPr>
          <a:xfrm>
            <a:off x="609480" y="380880"/>
            <a:ext cx="7772400" cy="63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differences: summary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73200" y="1281240"/>
            <a:ext cx="7848360" cy="385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NETA disaggregates and reallocates risks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65000" indent="-2854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on-the-day price signals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65000" indent="-28548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active demand-side</a:t>
            </a:r>
            <a:br>
              <a:rPr sz="2000"/>
            </a:b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Simpler, decentralised trading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valuation of capacity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Removes formal reporting of prices &amp; offer data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304920" y="151920"/>
            <a:ext cx="861048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Will NETA succeed?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83808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52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much can rule changes achieve?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players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market structure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risks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same risk preferences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institutions and rules alone are insufficient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improve efficiency NETA needs to: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incentives 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remove restrictions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24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avoid introducing “new”, unmanageable risks 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24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Greater liquidity is the effect not the cause of a more efficient market</a:t>
            </a: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8915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The positive effects of NETA arrangements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335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Unbundling the demand side - suppliers at risk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Decentralised scheduling - more opportunities for smart traders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On-the-day trading - more risk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Introduction of power exchanges (eg, OM) - more transparent trading arrangements with more counterparties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28240" y="0"/>
            <a:ext cx="8915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NETA introduces unnecessary restrictions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914400"/>
            <a:ext cx="8686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“Ofgem/DTI remain committed to putting in place flexible arrangements to facilitate aggregation and BM unit splitting so that participants are able to manage their imbalance exposure in an efficient manner”</a:t>
            </a:r>
            <a:endParaRPr b="1" lang="en-US" sz="2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560520" y="5573160"/>
            <a:ext cx="778644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result: higher risks management costs and reduced liquidity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55400" y="2778840"/>
            <a:ext cx="7507080" cy="250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 why do they propose: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buClr>
                <a:srgbClr val="ffcc00"/>
              </a:buClr>
              <a:buFont typeface="Marlett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meter splitting only;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buClr>
                <a:srgbClr val="ffcc00"/>
              </a:buClr>
              <a:buFont typeface="Marlett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Separate aggregation of production and consumption;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buClr>
                <a:srgbClr val="ffcc00"/>
              </a:buClr>
              <a:buFont typeface="Marlett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Restrictions on shifting risk after gate closure; and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buClr>
                <a:srgbClr val="ffcc00"/>
              </a:buClr>
              <a:buFont typeface="Marlett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Penal cash out to “force” the market to trade ex ante?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42960" y="441000"/>
            <a:ext cx="7772400" cy="366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Unmanageable Risks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685800" y="1652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Reduced transparency of information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Opaque balancing actions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25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information assymmetry between balancing participants and others</a:t>
            </a: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25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NGC allowed to trade forward</a:t>
            </a: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25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link between actions and cash-out prices is indirect</a:t>
            </a: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Flexible governance allows continuous change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25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will these always be beneficial?</a:t>
            </a: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6840" y="304560"/>
            <a:ext cx="838188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NETA - a missed opportunity?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Reforms motivated by good objectives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Good for business - main NETA elements promote liquidity and efficiency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Gains undermined by inappropriate restrictions and new unmanageable risks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22240" y="250920"/>
            <a:ext cx="7772400" cy="8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56060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Background: Why reform the Pool?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Outline of NETA proposals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differences from present arrangements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Positive effects of NETA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Room for improvement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237960"/>
            <a:ext cx="9144000" cy="78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Why reform the Pool?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58960" y="863640"/>
            <a:ext cx="7772400" cy="46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Excessive pool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generator market power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Brattle estimated excess annual cost estimated at £2.5 billion in 1997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not a proper 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pool slow to adopt beneficial reforms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lost ground on markets developed elsewhere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 algn="ctr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effective smokescreen for moratorium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Pool “distortions” (eg, SMP pricing, inflexibility markers) used to justify moratorium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problems more to do with market power than market rules, but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government and regulator swallowed their own propaganda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685800" y="380880"/>
            <a:ext cx="7772400" cy="77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“The Pool is not a proper market”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62040" y="1116000"/>
            <a:ext cx="7772400" cy="473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Centralised decisions rather than invisible hands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restricted demand side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centralised scheduling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little liquidity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or so OTC transactions per day, over 100 per day in Nord Pool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Transparency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not set by supply and demand fundamentals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privately-negotiated, opaque, bilateral deals with the dominant generators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 flipH="1" flipV="1">
            <a:off x="5562720" y="2285640"/>
            <a:ext cx="1218960" cy="259092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330200" y="3235320"/>
            <a:ext cx="1752840" cy="15238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44240" y="152280"/>
            <a:ext cx="8381880" cy="648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Liquidity has been slow to develop in E&amp;W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940840" y="4560480"/>
            <a:ext cx="1357560" cy="906120"/>
          </a:xfrm>
          <a:prstGeom prst="ellips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Few </a:t>
            </a:r>
            <a:br>
              <a:rPr sz="1800"/>
            </a:b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traders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092760" y="5779440"/>
            <a:ext cx="2686320" cy="906120"/>
          </a:xfrm>
          <a:prstGeom prst="ellips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Illiquid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contract market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1800" y="2057400"/>
            <a:ext cx="457200" cy="25146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5866920" y="2778120"/>
            <a:ext cx="1219320" cy="17938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6095520" y="4073400"/>
            <a:ext cx="947880" cy="57492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327800" y="1219320"/>
            <a:ext cx="12193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3880" y="1270080"/>
            <a:ext cx="152856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3885840" y="2209680"/>
            <a:ext cx="1413000" cy="24386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92320" y="4683240"/>
            <a:ext cx="879480" cy="2696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1828800" y="2590920"/>
            <a:ext cx="4952880" cy="3045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752160" y="2045880"/>
            <a:ext cx="1806120" cy="906120"/>
          </a:xfrm>
          <a:prstGeom prst="ellipse">
            <a:avLst/>
          </a:prstGeom>
          <a:solidFill>
            <a:srgbClr val="00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Generator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supplies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652800" y="3403080"/>
            <a:ext cx="2077200" cy="906120"/>
          </a:xfrm>
          <a:prstGeom prst="ellipse">
            <a:avLst/>
          </a:prstGeom>
          <a:solidFill>
            <a:srgbClr val="00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Risk-averse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752480" y="3124080"/>
            <a:ext cx="4953240" cy="6858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84040" y="1299600"/>
            <a:ext cx="2004480" cy="906120"/>
          </a:xfrm>
          <a:prstGeom prst="ellips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Restrictive </a:t>
            </a:r>
            <a:br>
              <a:rPr sz="1800"/>
            </a:b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Pool Rules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523200" y="4519800"/>
            <a:ext cx="2350800" cy="1682280"/>
          </a:xfrm>
          <a:prstGeom prst="ellipse">
            <a:avLst/>
          </a:prstGeom>
          <a:solidFill>
            <a:srgbClr val="00ffff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Residual market power and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entry barriers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219320" y="3276720"/>
            <a:ext cx="34920" cy="10252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49000" y="2350440"/>
            <a:ext cx="1421640" cy="993240"/>
          </a:xfrm>
          <a:prstGeom prst="ellipse">
            <a:avLst/>
          </a:prstGeom>
          <a:solidFill>
            <a:srgbClr val="ff33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49560" y="4228560"/>
            <a:ext cx="2111040" cy="906120"/>
          </a:xfrm>
          <a:prstGeom prst="ellipse">
            <a:avLst/>
          </a:prstGeom>
          <a:solidFill>
            <a:srgbClr val="ff33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Regulatory </a:t>
            </a:r>
            <a:br>
              <a:rPr sz="1800"/>
            </a:b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Intervention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282920" y="1027080"/>
            <a:ext cx="2422800" cy="1294200"/>
          </a:xfrm>
          <a:prstGeom prst="ellips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Few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natural counterparts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733920" y="5410080"/>
            <a:ext cx="304560" cy="3812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4876560" y="5334120"/>
            <a:ext cx="533160" cy="45720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389480" y="4484160"/>
            <a:ext cx="1931400" cy="906120"/>
          </a:xfrm>
          <a:prstGeom prst="ellipse">
            <a:avLst/>
          </a:prstGeom>
          <a:solidFill>
            <a:srgbClr val="ffcc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Vertical </a:t>
            </a:r>
            <a:br>
              <a:rPr sz="1800"/>
            </a:br>
            <a:r>
              <a:rPr b="1" lang="en-US" sz="1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Integration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62120" y="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structure is changing fast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33160" y="990720"/>
            <a:ext cx="739116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 integration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NP-Midlands,  PG-EME, BE-SWALEC etc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524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2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Generator divestment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 GW enforced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Voluntary 2.7 GW followed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Powergen and TXU looking at further divestment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increasingly fragmented ownership and new players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25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competition is taking off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 new entrants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separation of distribution and supply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25"/>
              </a:spcBef>
              <a:buNone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1" lang="en-US" sz="1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ff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Electricity Trading Arrangements (NETA) focus on trading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31640" y="330120"/>
            <a:ext cx="8382240" cy="5968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There is more competition in generation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2" name=""/>
          <p:cNvGraphicFramePr/>
          <p:nvPr/>
        </p:nvGraphicFramePr>
        <p:xfrm>
          <a:off x="-609480" y="1143000"/>
          <a:ext cx="5638680" cy="419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609480" y="1143000"/>
                    <a:ext cx="563868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" name=""/>
          <p:cNvSpPr/>
          <p:nvPr/>
        </p:nvSpPr>
        <p:spPr>
          <a:xfrm>
            <a:off x="0" y="5332680"/>
            <a:ext cx="9144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 over mid-merit and peak plant has fallen but problems remain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3962520" y="1143000"/>
          <a:ext cx="5638680" cy="4191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962520" y="1143000"/>
                    <a:ext cx="563868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6212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Development of Retail Competition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304920" y="838080"/>
          <a:ext cx="8283600" cy="5770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838080"/>
                    <a:ext cx="8283600" cy="577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316080" y="0"/>
            <a:ext cx="8610480" cy="100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NETA Proposals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98400" y="730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markets: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free trading in advance of the day of delivery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OTC market continues to grow (EnronOnline)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UKPX forward contract - others to follow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short-term power exchange to fine tune positions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Balancing 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T-3.5 hours (Gate Closure) NGC takes over to balance system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participants submit “FPNs” to NGC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participants submit offers and bids to change from FPN</a:t>
            </a:r>
            <a:br>
              <a:rPr sz="1800"/>
            </a:b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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Settlement: cash-out of remaining imbalances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volumes nominated at gate closure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meter data collected and aggregated according to set rules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–"/>
              <a:tabLst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dual cash-out prices to penalise imbalances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1998-03-16T08:06:23Z</dcterms:created>
  <dc:creator> </dc:creator>
  <dc:description/>
  <dc:language>en-US</dc:language>
  <cp:lastModifiedBy>pdawson</cp:lastModifiedBy>
  <cp:lastPrinted>2000-06-21T08:09:30Z</cp:lastPrinted>
  <dcterms:modified xsi:type="dcterms:W3CDTF">2000-06-21T08:12:25Z</dcterms:modified>
  <cp:revision>64</cp:revision>
  <dc:subject/>
  <dc:title>Introduction to Enron</dc:title>
</cp:coreProperties>
</file>