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dt" idx="13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220968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04920" y="2514600"/>
            <a:ext cx="624816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4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5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3613B8-BBAF-4C1F-A9BF-11C9CD94903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E88B85-C209-4221-BD3F-66C2A1905BF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8A15A2-DB0F-4AC0-8522-8357BE9D654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CCFF28-64AB-4BA1-8188-41A8D5D935A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BF62AD-15A9-4FF4-8EEC-134A52C08D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6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E71D53-F577-4EF3-AF9D-CC6AEDE812B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7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9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62F31C-E87C-4858-A737-2FF99682F9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31FE58-F905-4C7A-B271-22C97033803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3.xml"/><Relationship Id="rId1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2514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</a:t>
            </a:r>
            <a:br>
              <a:rPr sz="4400"/>
            </a:b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Docket Nos. RP00-336-002,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RP01-484-000, RP01-486-000, and RP00-139-000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" name=""/>
          <p:cNvSpPr/>
          <p:nvPr/>
        </p:nvSpPr>
        <p:spPr>
          <a:xfrm>
            <a:off x="0" y="5334120"/>
            <a:ext cx="914400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Robert Petrocelli, Ingrid Olson, Elizabeth Zerby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Conclusion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/>
          </p:nvPr>
        </p:nvSpPr>
        <p:spPr>
          <a:xfrm>
            <a:off x="609480" y="137124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0">
              <a:lnSpc>
                <a:spcPct val="8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Conversion aids shippers by restoring certainty to firm services and by providing equal access to supplies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Ensures proper relationship between rates paid and services rendered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step:  Convene a conference to receive comments on staff’s recommendation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9E0C5F-EF34-416A-9F00-F7173FD114E1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77988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612800" y="1965240"/>
            <a:ext cx="92844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85840" y="2765520"/>
            <a:ext cx="13453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000640" y="3106800"/>
            <a:ext cx="7596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System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5" name=""/>
          <p:cNvSpPr/>
          <p:nvPr/>
        </p:nvSpPr>
        <p:spPr>
          <a:xfrm>
            <a:off x="3124080" y="1752480"/>
            <a:ext cx="2667240" cy="99072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553080" y="5334120"/>
            <a:ext cx="2590920" cy="121896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781680" y="1828800"/>
            <a:ext cx="2133720" cy="91440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0" y="12193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8600" y="3200400"/>
            <a:ext cx="228600" cy="228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28600" y="4191120"/>
            <a:ext cx="228600" cy="228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371600" y="441972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828800" y="45720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819520" y="50292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248520" y="51814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86000" y="29718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743200" y="28954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600200" y="29718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657600" y="24382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572000" y="510552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-92160" y="3546360"/>
            <a:ext cx="854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-90000" y="3699000"/>
            <a:ext cx="62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"/>
          <p:cNvGraphicFramePr/>
          <p:nvPr/>
        </p:nvGraphicFramePr>
        <p:xfrm>
          <a:off x="533520" y="789120"/>
          <a:ext cx="7148520" cy="606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789120"/>
                    <a:ext cx="7148520" cy="606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1668600" y="2838600"/>
            <a:ext cx="5860800" cy="0"/>
          </a:xfrm>
          <a:prstGeom prst="line">
            <a:avLst/>
          </a:prstGeom>
          <a:ln w="316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685640" y="2616120"/>
            <a:ext cx="145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Peak Demand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(in MMcf/d)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528C10-38E7-4CED-9985-40BCCEE8A93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nodeType="afterEffect" fill="hold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FR service be converted to CD service?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609480" y="243828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recommends converting FR service to CD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existing rate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FT-2 FR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certainty for all shippers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unspecified rights degrade firm CD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E87C80-8902-42A3-853A-EFF3683FB1E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3352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level of contact demand should be assigned to FT-1 full requirements shippers?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762120" y="2514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Settlement Billing Determinants (BD)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Coincidental Peak Demand (CP)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Non-Coincidental Peak Demand (NCP)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 combination of the above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4F164A-5C4C-4049-88E6-D70403042F9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 of Using the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Greater of BD or CP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609480" y="198108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Reflects FR customer current usage (Dec. 12, 2001 system peak day)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shipper is allocated less than the capacity they pay for under the Settlement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Maintains CD service at contract levels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Matches contract demand to system capacity to preserve reliability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Places all customers on equal footing and sends proper price signals for expansion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C2512F-6C9D-4F41-A988-6CA416C69F6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304560" y="91260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specific receipt point rights be assigned?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76212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Consistent with Commission-approved delivery point allocation order in BR/Amoco/Topock complaint case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certainty of supply for all firm shippers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Eliminates daily pro-rata curtailments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Enhances value and tradability of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65E239-B260-464E-BD8B-507BBC1266D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81660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611000" y="1965240"/>
            <a:ext cx="789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682240" y="2765520"/>
            <a:ext cx="115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999200" y="3106800"/>
            <a:ext cx="670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Pooling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3" name=""/>
          <p:cNvSpPr/>
          <p:nvPr/>
        </p:nvSpPr>
        <p:spPr>
          <a:xfrm>
            <a:off x="3276720" y="2057400"/>
            <a:ext cx="129528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502800" y="2209680"/>
            <a:ext cx="8290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Blanco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581280" y="1447920"/>
            <a:ext cx="1295640" cy="60948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802680" y="1600200"/>
            <a:ext cx="8485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77120" y="4038480"/>
            <a:ext cx="1295280" cy="609840"/>
          </a:xfrm>
          <a:prstGeom prst="ellips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79880" y="4191120"/>
            <a:ext cx="710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858000" y="2286000"/>
            <a:ext cx="2057400" cy="76212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7453800" y="251460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400800" y="4724280"/>
            <a:ext cx="1676520" cy="76212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788160" y="4952880"/>
            <a:ext cx="9878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553080" y="5638680"/>
            <a:ext cx="1295640" cy="609840"/>
          </a:xfrm>
          <a:prstGeom prst="ellipse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885000" y="5791320"/>
            <a:ext cx="6606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81660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611000" y="1965240"/>
            <a:ext cx="789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682240" y="2765520"/>
            <a:ext cx="115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999200" y="3106800"/>
            <a:ext cx="670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3" name=""/>
          <p:cNvGraphicFramePr/>
          <p:nvPr/>
        </p:nvGraphicFramePr>
        <p:xfrm>
          <a:off x="2438280" y="1627200"/>
          <a:ext cx="2743200" cy="180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627200"/>
                    <a:ext cx="2743200" cy="180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5" name=""/>
          <p:cNvGraphicFramePr/>
          <p:nvPr/>
        </p:nvGraphicFramePr>
        <p:xfrm>
          <a:off x="6483240" y="1827360"/>
          <a:ext cx="2660760" cy="1601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483240" y="1827360"/>
                    <a:ext cx="2660760" cy="160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7" name=""/>
          <p:cNvGraphicFramePr/>
          <p:nvPr/>
        </p:nvGraphicFramePr>
        <p:xfrm>
          <a:off x="5562720" y="3276720"/>
          <a:ext cx="2438280" cy="1420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562720" y="3276720"/>
                    <a:ext cx="2438280" cy="142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9" name=""/>
          <p:cNvGraphicFramePr/>
          <p:nvPr/>
        </p:nvGraphicFramePr>
        <p:xfrm>
          <a:off x="5791320" y="4191120"/>
          <a:ext cx="3051000" cy="1778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791320" y="4191120"/>
                    <a:ext cx="3051000" cy="177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1" name=""/>
          <p:cNvGrpSpPr/>
          <p:nvPr/>
        </p:nvGrpSpPr>
        <p:grpSpPr>
          <a:xfrm>
            <a:off x="6629400" y="5334120"/>
            <a:ext cx="914400" cy="457200"/>
            <a:chOff x="6629400" y="5334120"/>
            <a:chExt cx="914400" cy="457200"/>
          </a:xfrm>
        </p:grpSpPr>
        <p:sp>
          <p:nvSpPr>
            <p:cNvPr id="442" name=""/>
            <p:cNvSpPr/>
            <p:nvPr/>
          </p:nvSpPr>
          <p:spPr>
            <a:xfrm>
              <a:off x="6629400" y="5334120"/>
              <a:ext cx="914400" cy="457200"/>
            </a:xfrm>
            <a:custGeom>
              <a:avLst/>
              <a:gdLst/>
              <a:ahLst/>
              <a:rect l="l" t="t" r="r" b="b"/>
              <a:pathLst>
                <a:path w="1702" h="908">
                  <a:moveTo>
                    <a:pt x="0" y="454"/>
                  </a:moveTo>
                  <a:lnTo>
                    <a:pt x="3" y="417"/>
                  </a:lnTo>
                  <a:lnTo>
                    <a:pt x="12" y="380"/>
                  </a:lnTo>
                  <a:lnTo>
                    <a:pt x="26" y="342"/>
                  </a:lnTo>
                  <a:lnTo>
                    <a:pt x="46" y="308"/>
                  </a:lnTo>
                  <a:lnTo>
                    <a:pt x="73" y="271"/>
                  </a:lnTo>
                  <a:lnTo>
                    <a:pt x="102" y="238"/>
                  </a:lnTo>
                  <a:lnTo>
                    <a:pt x="139" y="206"/>
                  </a:lnTo>
                  <a:lnTo>
                    <a:pt x="180" y="176"/>
                  </a:lnTo>
                  <a:lnTo>
                    <a:pt x="226" y="147"/>
                  </a:lnTo>
                  <a:lnTo>
                    <a:pt x="275" y="120"/>
                  </a:lnTo>
                  <a:lnTo>
                    <a:pt x="328" y="96"/>
                  </a:lnTo>
                  <a:lnTo>
                    <a:pt x="386" y="75"/>
                  </a:lnTo>
                  <a:lnTo>
                    <a:pt x="446" y="55"/>
                  </a:lnTo>
                  <a:lnTo>
                    <a:pt x="510" y="38"/>
                  </a:lnTo>
                  <a:lnTo>
                    <a:pt x="575" y="25"/>
                  </a:lnTo>
                  <a:lnTo>
                    <a:pt x="642" y="14"/>
                  </a:lnTo>
                  <a:lnTo>
                    <a:pt x="710" y="6"/>
                  </a:lnTo>
                  <a:lnTo>
                    <a:pt x="780" y="2"/>
                  </a:lnTo>
                  <a:lnTo>
                    <a:pt x="850" y="0"/>
                  </a:lnTo>
                  <a:lnTo>
                    <a:pt x="921" y="2"/>
                  </a:lnTo>
                  <a:lnTo>
                    <a:pt x="991" y="6"/>
                  </a:lnTo>
                  <a:lnTo>
                    <a:pt x="1060" y="14"/>
                  </a:lnTo>
                  <a:lnTo>
                    <a:pt x="1126" y="25"/>
                  </a:lnTo>
                  <a:lnTo>
                    <a:pt x="1192" y="38"/>
                  </a:lnTo>
                  <a:lnTo>
                    <a:pt x="1256" y="55"/>
                  </a:lnTo>
                  <a:lnTo>
                    <a:pt x="1315" y="75"/>
                  </a:lnTo>
                  <a:lnTo>
                    <a:pt x="1373" y="96"/>
                  </a:lnTo>
                  <a:lnTo>
                    <a:pt x="1427" y="120"/>
                  </a:lnTo>
                  <a:lnTo>
                    <a:pt x="1476" y="147"/>
                  </a:lnTo>
                  <a:lnTo>
                    <a:pt x="1522" y="176"/>
                  </a:lnTo>
                  <a:lnTo>
                    <a:pt x="1562" y="206"/>
                  </a:lnTo>
                  <a:lnTo>
                    <a:pt x="1599" y="238"/>
                  </a:lnTo>
                  <a:lnTo>
                    <a:pt x="1629" y="271"/>
                  </a:lnTo>
                  <a:lnTo>
                    <a:pt x="1656" y="308"/>
                  </a:lnTo>
                  <a:lnTo>
                    <a:pt x="1675" y="342"/>
                  </a:lnTo>
                  <a:lnTo>
                    <a:pt x="1690" y="380"/>
                  </a:lnTo>
                  <a:lnTo>
                    <a:pt x="1699" y="417"/>
                  </a:lnTo>
                  <a:lnTo>
                    <a:pt x="1702" y="454"/>
                  </a:lnTo>
                  <a:lnTo>
                    <a:pt x="1699" y="492"/>
                  </a:lnTo>
                  <a:lnTo>
                    <a:pt x="1690" y="529"/>
                  </a:lnTo>
                  <a:lnTo>
                    <a:pt x="1675" y="566"/>
                  </a:lnTo>
                  <a:lnTo>
                    <a:pt x="1656" y="601"/>
                  </a:lnTo>
                  <a:lnTo>
                    <a:pt x="1629" y="638"/>
                  </a:lnTo>
                  <a:lnTo>
                    <a:pt x="1599" y="671"/>
                  </a:lnTo>
                  <a:lnTo>
                    <a:pt x="1562" y="703"/>
                  </a:lnTo>
                  <a:lnTo>
                    <a:pt x="1522" y="733"/>
                  </a:lnTo>
                  <a:lnTo>
                    <a:pt x="1476" y="762"/>
                  </a:lnTo>
                  <a:lnTo>
                    <a:pt x="1427" y="789"/>
                  </a:lnTo>
                  <a:lnTo>
                    <a:pt x="1373" y="813"/>
                  </a:lnTo>
                  <a:lnTo>
                    <a:pt x="1315" y="834"/>
                  </a:lnTo>
                  <a:lnTo>
                    <a:pt x="1256" y="854"/>
                  </a:lnTo>
                  <a:lnTo>
                    <a:pt x="1192" y="871"/>
                  </a:lnTo>
                  <a:lnTo>
                    <a:pt x="1126" y="884"/>
                  </a:lnTo>
                  <a:lnTo>
                    <a:pt x="1060" y="895"/>
                  </a:lnTo>
                  <a:lnTo>
                    <a:pt x="991" y="902"/>
                  </a:lnTo>
                  <a:lnTo>
                    <a:pt x="921" y="907"/>
                  </a:lnTo>
                  <a:lnTo>
                    <a:pt x="850" y="908"/>
                  </a:lnTo>
                  <a:lnTo>
                    <a:pt x="780" y="907"/>
                  </a:lnTo>
                  <a:lnTo>
                    <a:pt x="710" y="902"/>
                  </a:lnTo>
                  <a:lnTo>
                    <a:pt x="642" y="895"/>
                  </a:lnTo>
                  <a:lnTo>
                    <a:pt x="575" y="884"/>
                  </a:lnTo>
                  <a:lnTo>
                    <a:pt x="510" y="871"/>
                  </a:lnTo>
                  <a:lnTo>
                    <a:pt x="446" y="854"/>
                  </a:lnTo>
                  <a:lnTo>
                    <a:pt x="386" y="834"/>
                  </a:lnTo>
                  <a:lnTo>
                    <a:pt x="328" y="813"/>
                  </a:lnTo>
                  <a:lnTo>
                    <a:pt x="275" y="789"/>
                  </a:lnTo>
                  <a:lnTo>
                    <a:pt x="226" y="762"/>
                  </a:lnTo>
                  <a:lnTo>
                    <a:pt x="180" y="733"/>
                  </a:lnTo>
                  <a:lnTo>
                    <a:pt x="139" y="703"/>
                  </a:lnTo>
                  <a:lnTo>
                    <a:pt x="102" y="671"/>
                  </a:lnTo>
                  <a:lnTo>
                    <a:pt x="73" y="638"/>
                  </a:lnTo>
                  <a:lnTo>
                    <a:pt x="46" y="601"/>
                  </a:lnTo>
                  <a:lnTo>
                    <a:pt x="26" y="566"/>
                  </a:lnTo>
                  <a:lnTo>
                    <a:pt x="12" y="529"/>
                  </a:lnTo>
                  <a:lnTo>
                    <a:pt x="3" y="492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858000" y="5486400"/>
              <a:ext cx="5065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MCCAMEY 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LINE 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 Proposed Pooling Areas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5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6" name=""/>
          <p:cNvGraphicFramePr/>
          <p:nvPr/>
        </p:nvGraphicFramePr>
        <p:xfrm>
          <a:off x="5330880" y="5130720"/>
          <a:ext cx="2441520" cy="14223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44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5330880" y="5130720"/>
                    <a:ext cx="244152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2002-02-14T00:52:14Z</dcterms:created>
  <dc:creator>Jeff C. Wright</dc:creator>
  <dc:description/>
  <dc:language>en-US</dc:language>
  <cp:lastModifiedBy>Nancy Bagot</cp:lastModifiedBy>
  <dcterms:modified xsi:type="dcterms:W3CDTF">2002-03-14T14:01:00Z</dcterms:modified>
  <cp:revision>54</cp:revision>
  <dc:subject/>
  <dc:title>Daily Demand (in MMcf/d)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-719127641</vt:r8>
  </property>
  <property fmtid="{D5CDD505-2E9C-101B-9397-08002B2CF9AE}" pid="3" name="_AuthorEmail">
    <vt:lpwstr>Elizabeth.Zerby@ferc.gov</vt:lpwstr>
  </property>
  <property fmtid="{D5CDD505-2E9C-101B-9397-08002B2CF9AE}" pid="4" name="_AuthorEmailDisplayName">
    <vt:lpwstr>Elizabeth Zerby</vt:lpwstr>
  </property>
  <property fmtid="{D5CDD505-2E9C-101B-9397-08002B2CF9AE}" pid="5" name="_EmailSubject">
    <vt:lpwstr>power point presentation for the web</vt:lpwstr>
  </property>
</Properties>
</file>