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.png" ContentType="image/png"/>
  <Override PartName="/ppt/media/image2.jpeg" ContentType="image/jpeg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6585120"/>
            <a:ext cx="8394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r" pos="777384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	</a:t>
            </a: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Confidential &amp; Proprietary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"/>
          <p:cNvSpPr/>
          <p:nvPr/>
        </p:nvSpPr>
        <p:spPr>
          <a:xfrm flipV="1">
            <a:off x="1041480" y="6686640"/>
            <a:ext cx="7365960" cy="9360"/>
          </a:xfrm>
          <a:prstGeom prst="line">
            <a:avLst/>
          </a:prstGeom>
          <a:ln w="1908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966960" y="6648480"/>
            <a:ext cx="741024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4244400" y="6681960"/>
            <a:ext cx="674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279FDF9-302B-4FA2-9F3B-889B27210025}" type="slidenum"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" name="E_COLOR_R" descr=""/>
          <p:cNvPicPr/>
          <p:nvPr/>
        </p:nvPicPr>
        <p:blipFill>
          <a:blip r:embed="rId2"/>
          <a:stretch/>
        </p:blipFill>
        <p:spPr>
          <a:xfrm>
            <a:off x="95400" y="0"/>
            <a:ext cx="539640" cy="531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"/>
          <p:cNvSpPr/>
          <p:nvPr/>
        </p:nvSpPr>
        <p:spPr>
          <a:xfrm>
            <a:off x="838080" y="0"/>
            <a:ext cx="4667400" cy="39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Waha HubCo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348000" y="0"/>
            <a:ext cx="4818240" cy="393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Impact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Impact"/>
            </a:endParaRPr>
          </a:p>
        </p:txBody>
      </p:sp>
      <p:sp>
        <p:nvSpPr>
          <p:cNvPr id="7" name=""/>
          <p:cNvSpPr/>
          <p:nvPr/>
        </p:nvSpPr>
        <p:spPr>
          <a:xfrm>
            <a:off x="809640" y="409680"/>
            <a:ext cx="7858080" cy="0"/>
          </a:xfrm>
          <a:prstGeom prst="line">
            <a:avLst/>
          </a:prstGeom>
          <a:ln w="507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 flipV="1">
            <a:off x="857160" y="476280"/>
            <a:ext cx="7886880" cy="936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99920" y="1359000"/>
            <a:ext cx="75848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343080" indent="-343080">
              <a:spcAft>
                <a:spcPts val="2001"/>
              </a:spcAft>
              <a:buClr>
                <a:srgbClr val="0066ff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1" marL="793800" indent="-336600">
              <a:spcAft>
                <a:spcPts val="2001"/>
              </a:spcAft>
              <a:buClr>
                <a:srgbClr val="ff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2" marL="1139760" indent="-225360">
              <a:spcAft>
                <a:spcPts val="2001"/>
              </a:spcAft>
              <a:buClr>
                <a:srgbClr val="000000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3" marL="1600200" indent="-228600">
              <a:spcAft>
                <a:spcPts val="2001"/>
              </a:spcAft>
              <a:buClr>
                <a:srgbClr val="000000"/>
              </a:buClr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4" marL="2057400" indent="-228600">
              <a:spcAft>
                <a:spcPts val="2001"/>
              </a:spcAft>
              <a:buClr>
                <a:srgbClr val="000000"/>
              </a:buClr>
              <a:buFont typeface="Arial Narrow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5" marL="2057400" indent="-228600">
              <a:spcAft>
                <a:spcPts val="2001"/>
              </a:spcAft>
              <a:buClr>
                <a:srgbClr val="000000"/>
              </a:buClr>
              <a:buFont typeface="Arial Narrow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6" marL="2057400" indent="-228600">
              <a:spcAft>
                <a:spcPts val="2001"/>
              </a:spcAft>
              <a:buClr>
                <a:srgbClr val="000000"/>
              </a:buClr>
              <a:buFont typeface="Arial Narrow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6585120"/>
            <a:ext cx="8394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r" pos="777384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	</a:t>
            </a: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Confidential &amp; Proprietary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 flipV="1">
            <a:off x="1041480" y="6686640"/>
            <a:ext cx="7365960" cy="9360"/>
          </a:xfrm>
          <a:prstGeom prst="line">
            <a:avLst/>
          </a:prstGeom>
          <a:ln w="1908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966960" y="6648480"/>
            <a:ext cx="741024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4244400" y="6681960"/>
            <a:ext cx="674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8C27F63-BA0B-4CF9-B428-5218E0D0408D}" type="slidenum"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" name="E_COLOR_R" descr=""/>
          <p:cNvPicPr/>
          <p:nvPr/>
        </p:nvPicPr>
        <p:blipFill>
          <a:blip r:embed="rId2"/>
          <a:stretch/>
        </p:blipFill>
        <p:spPr>
          <a:xfrm>
            <a:off x="95400" y="0"/>
            <a:ext cx="539640" cy="531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"/>
          <p:cNvSpPr/>
          <p:nvPr/>
        </p:nvSpPr>
        <p:spPr>
          <a:xfrm>
            <a:off x="838080" y="0"/>
            <a:ext cx="4667400" cy="39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Waha HubCo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348000" y="0"/>
            <a:ext cx="4818240" cy="393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Impact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Impact"/>
            </a:endParaRPr>
          </a:p>
        </p:txBody>
      </p:sp>
      <p:sp>
        <p:nvSpPr>
          <p:cNvPr id="14" name=""/>
          <p:cNvSpPr/>
          <p:nvPr/>
        </p:nvSpPr>
        <p:spPr>
          <a:xfrm>
            <a:off x="809640" y="409680"/>
            <a:ext cx="7858080" cy="0"/>
          </a:xfrm>
          <a:prstGeom prst="line">
            <a:avLst/>
          </a:prstGeom>
          <a:ln w="507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 flipV="1">
            <a:off x="857160" y="476280"/>
            <a:ext cx="7886880" cy="936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99920" y="1359000"/>
            <a:ext cx="75848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343080" indent="-343080">
              <a:spcAft>
                <a:spcPts val="2001"/>
              </a:spcAft>
              <a:buClr>
                <a:srgbClr val="0066ff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1" marL="793800" indent="-336600">
              <a:spcAft>
                <a:spcPts val="2001"/>
              </a:spcAft>
              <a:buClr>
                <a:srgbClr val="ff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2" marL="1139760" indent="-225360">
              <a:spcAft>
                <a:spcPts val="2001"/>
              </a:spcAft>
              <a:buClr>
                <a:srgbClr val="000000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3" marL="1600200" indent="-228600">
              <a:spcAft>
                <a:spcPts val="2001"/>
              </a:spcAft>
              <a:buClr>
                <a:srgbClr val="000000"/>
              </a:buClr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4" marL="2057400" indent="-228600">
              <a:spcAft>
                <a:spcPts val="2001"/>
              </a:spcAft>
              <a:buClr>
                <a:srgbClr val="000000"/>
              </a:buClr>
              <a:buFont typeface="Arial Narrow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5" marL="2057400" indent="-228600">
              <a:spcAft>
                <a:spcPts val="2001"/>
              </a:spcAft>
              <a:buClr>
                <a:srgbClr val="000000"/>
              </a:buClr>
              <a:buFont typeface="Arial Narrow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6" marL="2057400" indent="-228600">
              <a:spcAft>
                <a:spcPts val="2001"/>
              </a:spcAft>
              <a:buClr>
                <a:srgbClr val="000000"/>
              </a:buClr>
              <a:buFont typeface="Arial Narrow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400" strike="noStrike" u="none">
                <a:solidFill>
                  <a:srgbClr val="000000"/>
                </a:solidFill>
                <a:effectLst/>
                <a:uFillTx/>
                <a:latin typeface="Impact"/>
              </a:rPr>
              <a:t>Click to edit the title text format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Impact"/>
            </a:endParaRPr>
          </a:p>
        </p:txBody>
      </p:sp>
      <p:pic>
        <p:nvPicPr>
          <p:cNvPr id="18" name="E_RGB_R" descr=""/>
          <p:cNvPicPr/>
          <p:nvPr/>
        </p:nvPicPr>
        <p:blipFill>
          <a:blip r:embed="rId2"/>
          <a:stretch/>
        </p:blipFill>
        <p:spPr>
          <a:xfrm>
            <a:off x="4027320" y="512640"/>
            <a:ext cx="997200" cy="98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"/>
          <p:cNvSpPr/>
          <p:nvPr/>
        </p:nvSpPr>
        <p:spPr>
          <a:xfrm>
            <a:off x="687240" y="5192640"/>
            <a:ext cx="775656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5931000" y="6653160"/>
            <a:ext cx="361800" cy="141480"/>
          </a:xfrm>
          <a:custGeom>
            <a:avLst/>
            <a:gdLst/>
            <a:ahLst/>
            <a:rect l="l" t="t" r="r" b="b"/>
            <a:pathLst>
              <a:path w="685" h="268">
                <a:moveTo>
                  <a:pt x="670" y="228"/>
                </a:moveTo>
                <a:lnTo>
                  <a:pt x="537" y="152"/>
                </a:lnTo>
                <a:lnTo>
                  <a:pt x="540" y="152"/>
                </a:lnTo>
                <a:lnTo>
                  <a:pt x="552" y="149"/>
                </a:lnTo>
                <a:lnTo>
                  <a:pt x="570" y="147"/>
                </a:lnTo>
                <a:lnTo>
                  <a:pt x="591" y="143"/>
                </a:lnTo>
                <a:lnTo>
                  <a:pt x="616" y="141"/>
                </a:lnTo>
                <a:lnTo>
                  <a:pt x="640" y="136"/>
                </a:lnTo>
                <a:lnTo>
                  <a:pt x="663" y="132"/>
                </a:lnTo>
                <a:lnTo>
                  <a:pt x="685" y="128"/>
                </a:lnTo>
                <a:lnTo>
                  <a:pt x="684" y="124"/>
                </a:lnTo>
                <a:lnTo>
                  <a:pt x="678" y="115"/>
                </a:lnTo>
                <a:lnTo>
                  <a:pt x="669" y="100"/>
                </a:lnTo>
                <a:lnTo>
                  <a:pt x="654" y="82"/>
                </a:lnTo>
                <a:lnTo>
                  <a:pt x="635" y="62"/>
                </a:lnTo>
                <a:lnTo>
                  <a:pt x="612" y="43"/>
                </a:lnTo>
                <a:lnTo>
                  <a:pt x="582" y="27"/>
                </a:lnTo>
                <a:lnTo>
                  <a:pt x="546" y="15"/>
                </a:lnTo>
                <a:lnTo>
                  <a:pt x="515" y="7"/>
                </a:lnTo>
                <a:lnTo>
                  <a:pt x="486" y="3"/>
                </a:lnTo>
                <a:lnTo>
                  <a:pt x="459" y="0"/>
                </a:lnTo>
                <a:lnTo>
                  <a:pt x="433" y="0"/>
                </a:lnTo>
                <a:lnTo>
                  <a:pt x="407" y="1"/>
                </a:lnTo>
                <a:lnTo>
                  <a:pt x="384" y="5"/>
                </a:lnTo>
                <a:lnTo>
                  <a:pt x="360" y="10"/>
                </a:lnTo>
                <a:lnTo>
                  <a:pt x="338" y="16"/>
                </a:lnTo>
                <a:lnTo>
                  <a:pt x="316" y="23"/>
                </a:lnTo>
                <a:lnTo>
                  <a:pt x="296" y="33"/>
                </a:lnTo>
                <a:lnTo>
                  <a:pt x="275" y="43"/>
                </a:lnTo>
                <a:lnTo>
                  <a:pt x="256" y="56"/>
                </a:lnTo>
                <a:lnTo>
                  <a:pt x="235" y="68"/>
                </a:lnTo>
                <a:lnTo>
                  <a:pt x="214" y="82"/>
                </a:lnTo>
                <a:lnTo>
                  <a:pt x="195" y="97"/>
                </a:lnTo>
                <a:lnTo>
                  <a:pt x="174" y="112"/>
                </a:lnTo>
                <a:lnTo>
                  <a:pt x="166" y="116"/>
                </a:lnTo>
                <a:lnTo>
                  <a:pt x="160" y="120"/>
                </a:lnTo>
                <a:lnTo>
                  <a:pt x="151" y="121"/>
                </a:lnTo>
                <a:lnTo>
                  <a:pt x="143" y="122"/>
                </a:lnTo>
                <a:lnTo>
                  <a:pt x="135" y="121"/>
                </a:lnTo>
                <a:lnTo>
                  <a:pt x="127" y="120"/>
                </a:lnTo>
                <a:lnTo>
                  <a:pt x="121" y="116"/>
                </a:lnTo>
                <a:lnTo>
                  <a:pt x="114" y="110"/>
                </a:lnTo>
                <a:lnTo>
                  <a:pt x="104" y="98"/>
                </a:lnTo>
                <a:lnTo>
                  <a:pt x="91" y="85"/>
                </a:lnTo>
                <a:lnTo>
                  <a:pt x="77" y="70"/>
                </a:lnTo>
                <a:lnTo>
                  <a:pt x="63" y="56"/>
                </a:lnTo>
                <a:lnTo>
                  <a:pt x="47" y="42"/>
                </a:lnTo>
                <a:lnTo>
                  <a:pt x="32" y="32"/>
                </a:lnTo>
                <a:lnTo>
                  <a:pt x="16" y="25"/>
                </a:lnTo>
                <a:lnTo>
                  <a:pt x="0" y="22"/>
                </a:lnTo>
                <a:lnTo>
                  <a:pt x="11" y="47"/>
                </a:lnTo>
                <a:lnTo>
                  <a:pt x="19" y="75"/>
                </a:lnTo>
                <a:lnTo>
                  <a:pt x="25" y="107"/>
                </a:lnTo>
                <a:lnTo>
                  <a:pt x="28" y="139"/>
                </a:lnTo>
                <a:lnTo>
                  <a:pt x="26" y="174"/>
                </a:lnTo>
                <a:lnTo>
                  <a:pt x="24" y="207"/>
                </a:lnTo>
                <a:lnTo>
                  <a:pt x="16" y="239"/>
                </a:lnTo>
                <a:lnTo>
                  <a:pt x="6" y="268"/>
                </a:lnTo>
                <a:lnTo>
                  <a:pt x="54" y="268"/>
                </a:lnTo>
                <a:lnTo>
                  <a:pt x="67" y="259"/>
                </a:lnTo>
                <a:lnTo>
                  <a:pt x="77" y="249"/>
                </a:lnTo>
                <a:lnTo>
                  <a:pt x="86" y="238"/>
                </a:lnTo>
                <a:lnTo>
                  <a:pt x="95" y="227"/>
                </a:lnTo>
                <a:lnTo>
                  <a:pt x="103" y="216"/>
                </a:lnTo>
                <a:lnTo>
                  <a:pt x="109" y="206"/>
                </a:lnTo>
                <a:lnTo>
                  <a:pt x="116" y="197"/>
                </a:lnTo>
                <a:lnTo>
                  <a:pt x="121" y="191"/>
                </a:lnTo>
                <a:lnTo>
                  <a:pt x="129" y="184"/>
                </a:lnTo>
                <a:lnTo>
                  <a:pt x="138" y="181"/>
                </a:lnTo>
                <a:lnTo>
                  <a:pt x="146" y="179"/>
                </a:lnTo>
                <a:lnTo>
                  <a:pt x="153" y="181"/>
                </a:lnTo>
                <a:lnTo>
                  <a:pt x="160" y="182"/>
                </a:lnTo>
                <a:lnTo>
                  <a:pt x="165" y="183"/>
                </a:lnTo>
                <a:lnTo>
                  <a:pt x="168" y="184"/>
                </a:lnTo>
                <a:lnTo>
                  <a:pt x="169" y="186"/>
                </a:lnTo>
                <a:lnTo>
                  <a:pt x="171" y="188"/>
                </a:lnTo>
                <a:lnTo>
                  <a:pt x="179" y="194"/>
                </a:lnTo>
                <a:lnTo>
                  <a:pt x="191" y="203"/>
                </a:lnTo>
                <a:lnTo>
                  <a:pt x="208" y="214"/>
                </a:lnTo>
                <a:lnTo>
                  <a:pt x="227" y="227"/>
                </a:lnTo>
                <a:lnTo>
                  <a:pt x="250" y="241"/>
                </a:lnTo>
                <a:lnTo>
                  <a:pt x="276" y="254"/>
                </a:lnTo>
                <a:lnTo>
                  <a:pt x="305" y="268"/>
                </a:lnTo>
                <a:lnTo>
                  <a:pt x="622" y="268"/>
                </a:lnTo>
                <a:lnTo>
                  <a:pt x="634" y="261"/>
                </a:lnTo>
                <a:lnTo>
                  <a:pt x="644" y="254"/>
                </a:lnTo>
                <a:lnTo>
                  <a:pt x="653" y="247"/>
                </a:lnTo>
                <a:lnTo>
                  <a:pt x="660" y="241"/>
                </a:lnTo>
                <a:lnTo>
                  <a:pt x="663" y="236"/>
                </a:lnTo>
                <a:lnTo>
                  <a:pt x="667" y="232"/>
                </a:lnTo>
                <a:lnTo>
                  <a:pt x="670" y="229"/>
                </a:lnTo>
                <a:lnTo>
                  <a:pt x="670" y="22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5684760" y="6672240"/>
            <a:ext cx="182520" cy="81000"/>
          </a:xfrm>
          <a:custGeom>
            <a:avLst/>
            <a:gdLst/>
            <a:ahLst/>
            <a:rect l="l" t="t" r="r" b="b"/>
            <a:pathLst>
              <a:path w="344" h="151">
                <a:moveTo>
                  <a:pt x="0" y="141"/>
                </a:moveTo>
                <a:lnTo>
                  <a:pt x="13" y="140"/>
                </a:lnTo>
                <a:lnTo>
                  <a:pt x="25" y="136"/>
                </a:lnTo>
                <a:lnTo>
                  <a:pt x="34" y="131"/>
                </a:lnTo>
                <a:lnTo>
                  <a:pt x="41" y="124"/>
                </a:lnTo>
                <a:lnTo>
                  <a:pt x="48" y="115"/>
                </a:lnTo>
                <a:lnTo>
                  <a:pt x="53" y="108"/>
                </a:lnTo>
                <a:lnTo>
                  <a:pt x="58" y="101"/>
                </a:lnTo>
                <a:lnTo>
                  <a:pt x="62" y="96"/>
                </a:lnTo>
                <a:lnTo>
                  <a:pt x="71" y="91"/>
                </a:lnTo>
                <a:lnTo>
                  <a:pt x="78" y="91"/>
                </a:lnTo>
                <a:lnTo>
                  <a:pt x="83" y="93"/>
                </a:lnTo>
                <a:lnTo>
                  <a:pt x="85" y="94"/>
                </a:lnTo>
                <a:lnTo>
                  <a:pt x="88" y="96"/>
                </a:lnTo>
                <a:lnTo>
                  <a:pt x="96" y="101"/>
                </a:lnTo>
                <a:lnTo>
                  <a:pt x="106" y="109"/>
                </a:lnTo>
                <a:lnTo>
                  <a:pt x="122" y="119"/>
                </a:lnTo>
                <a:lnTo>
                  <a:pt x="138" y="128"/>
                </a:lnTo>
                <a:lnTo>
                  <a:pt x="159" y="138"/>
                </a:lnTo>
                <a:lnTo>
                  <a:pt x="180" y="144"/>
                </a:lnTo>
                <a:lnTo>
                  <a:pt x="202" y="149"/>
                </a:lnTo>
                <a:lnTo>
                  <a:pt x="237" y="151"/>
                </a:lnTo>
                <a:lnTo>
                  <a:pt x="267" y="149"/>
                </a:lnTo>
                <a:lnTo>
                  <a:pt x="290" y="144"/>
                </a:lnTo>
                <a:lnTo>
                  <a:pt x="308" y="138"/>
                </a:lnTo>
                <a:lnTo>
                  <a:pt x="321" y="129"/>
                </a:lnTo>
                <a:lnTo>
                  <a:pt x="330" y="123"/>
                </a:lnTo>
                <a:lnTo>
                  <a:pt x="335" y="118"/>
                </a:lnTo>
                <a:lnTo>
                  <a:pt x="337" y="115"/>
                </a:lnTo>
                <a:lnTo>
                  <a:pt x="269" y="77"/>
                </a:lnTo>
                <a:lnTo>
                  <a:pt x="272" y="77"/>
                </a:lnTo>
                <a:lnTo>
                  <a:pt x="277" y="75"/>
                </a:lnTo>
                <a:lnTo>
                  <a:pt x="286" y="74"/>
                </a:lnTo>
                <a:lnTo>
                  <a:pt x="296" y="73"/>
                </a:lnTo>
                <a:lnTo>
                  <a:pt x="308" y="72"/>
                </a:lnTo>
                <a:lnTo>
                  <a:pt x="321" y="69"/>
                </a:lnTo>
                <a:lnTo>
                  <a:pt x="333" y="68"/>
                </a:lnTo>
                <a:lnTo>
                  <a:pt x="344" y="65"/>
                </a:lnTo>
                <a:lnTo>
                  <a:pt x="343" y="63"/>
                </a:lnTo>
                <a:lnTo>
                  <a:pt x="340" y="58"/>
                </a:lnTo>
                <a:lnTo>
                  <a:pt x="335" y="50"/>
                </a:lnTo>
                <a:lnTo>
                  <a:pt x="329" y="42"/>
                </a:lnTo>
                <a:lnTo>
                  <a:pt x="320" y="32"/>
                </a:lnTo>
                <a:lnTo>
                  <a:pt x="307" y="23"/>
                </a:lnTo>
                <a:lnTo>
                  <a:pt x="293" y="14"/>
                </a:lnTo>
                <a:lnTo>
                  <a:pt x="274" y="8"/>
                </a:lnTo>
                <a:lnTo>
                  <a:pt x="245" y="2"/>
                </a:lnTo>
                <a:lnTo>
                  <a:pt x="217" y="0"/>
                </a:lnTo>
                <a:lnTo>
                  <a:pt x="193" y="3"/>
                </a:lnTo>
                <a:lnTo>
                  <a:pt x="171" y="8"/>
                </a:lnTo>
                <a:lnTo>
                  <a:pt x="149" y="17"/>
                </a:lnTo>
                <a:lnTo>
                  <a:pt x="129" y="28"/>
                </a:lnTo>
                <a:lnTo>
                  <a:pt x="109" y="42"/>
                </a:lnTo>
                <a:lnTo>
                  <a:pt x="88" y="57"/>
                </a:lnTo>
                <a:lnTo>
                  <a:pt x="80" y="60"/>
                </a:lnTo>
                <a:lnTo>
                  <a:pt x="72" y="62"/>
                </a:lnTo>
                <a:lnTo>
                  <a:pt x="65" y="60"/>
                </a:lnTo>
                <a:lnTo>
                  <a:pt x="58" y="55"/>
                </a:lnTo>
                <a:lnTo>
                  <a:pt x="53" y="49"/>
                </a:lnTo>
                <a:lnTo>
                  <a:pt x="47" y="43"/>
                </a:lnTo>
                <a:lnTo>
                  <a:pt x="40" y="35"/>
                </a:lnTo>
                <a:lnTo>
                  <a:pt x="32" y="28"/>
                </a:lnTo>
                <a:lnTo>
                  <a:pt x="25" y="22"/>
                </a:lnTo>
                <a:lnTo>
                  <a:pt x="17" y="17"/>
                </a:lnTo>
                <a:lnTo>
                  <a:pt x="9" y="13"/>
                </a:lnTo>
                <a:lnTo>
                  <a:pt x="1" y="12"/>
                </a:lnTo>
                <a:lnTo>
                  <a:pt x="12" y="40"/>
                </a:lnTo>
                <a:lnTo>
                  <a:pt x="15" y="75"/>
                </a:lnTo>
                <a:lnTo>
                  <a:pt x="12" y="110"/>
                </a:lnTo>
                <a:lnTo>
                  <a:pt x="0" y="14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6207120" y="6681960"/>
            <a:ext cx="74520" cy="28440"/>
          </a:xfrm>
          <a:custGeom>
            <a:avLst/>
            <a:gdLst/>
            <a:ahLst/>
            <a:rect l="l" t="t" r="r" b="b"/>
            <a:pathLst>
              <a:path w="56" h="54">
                <a:moveTo>
                  <a:pt x="29" y="54"/>
                </a:moveTo>
                <a:lnTo>
                  <a:pt x="39" y="51"/>
                </a:lnTo>
                <a:lnTo>
                  <a:pt x="48" y="45"/>
                </a:lnTo>
                <a:lnTo>
                  <a:pt x="53" y="36"/>
                </a:lnTo>
                <a:lnTo>
                  <a:pt x="56" y="26"/>
                </a:lnTo>
                <a:lnTo>
                  <a:pt x="53" y="16"/>
                </a:lnTo>
                <a:lnTo>
                  <a:pt x="48" y="7"/>
                </a:lnTo>
                <a:lnTo>
                  <a:pt x="39" y="2"/>
                </a:lnTo>
                <a:lnTo>
                  <a:pt x="29" y="0"/>
                </a:lnTo>
                <a:lnTo>
                  <a:pt x="18" y="2"/>
                </a:lnTo>
                <a:lnTo>
                  <a:pt x="9" y="7"/>
                </a:lnTo>
                <a:lnTo>
                  <a:pt x="3" y="16"/>
                </a:lnTo>
                <a:lnTo>
                  <a:pt x="0" y="26"/>
                </a:lnTo>
                <a:lnTo>
                  <a:pt x="3" y="36"/>
                </a:lnTo>
                <a:lnTo>
                  <a:pt x="9" y="45"/>
                </a:lnTo>
                <a:lnTo>
                  <a:pt x="18" y="51"/>
                </a:lnTo>
                <a:lnTo>
                  <a:pt x="29" y="5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5824440" y="6688080"/>
            <a:ext cx="74880" cy="14400"/>
          </a:xfrm>
          <a:custGeom>
            <a:avLst/>
            <a:gdLst/>
            <a:ahLst/>
            <a:rect l="l" t="t" r="r" b="b"/>
            <a:pathLst>
              <a:path w="27" h="27">
                <a:moveTo>
                  <a:pt x="14" y="27"/>
                </a:moveTo>
                <a:lnTo>
                  <a:pt x="19" y="26"/>
                </a:lnTo>
                <a:lnTo>
                  <a:pt x="23" y="24"/>
                </a:lnTo>
                <a:lnTo>
                  <a:pt x="26" y="19"/>
                </a:lnTo>
                <a:lnTo>
                  <a:pt x="27" y="14"/>
                </a:lnTo>
                <a:lnTo>
                  <a:pt x="26" y="9"/>
                </a:lnTo>
                <a:lnTo>
                  <a:pt x="23" y="4"/>
                </a:lnTo>
                <a:lnTo>
                  <a:pt x="19" y="1"/>
                </a:lnTo>
                <a:lnTo>
                  <a:pt x="14" y="0"/>
                </a:lnTo>
                <a:lnTo>
                  <a:pt x="9" y="1"/>
                </a:lnTo>
                <a:lnTo>
                  <a:pt x="4" y="4"/>
                </a:lnTo>
                <a:lnTo>
                  <a:pt x="1" y="9"/>
                </a:lnTo>
                <a:lnTo>
                  <a:pt x="0" y="14"/>
                </a:lnTo>
                <a:lnTo>
                  <a:pt x="1" y="19"/>
                </a:lnTo>
                <a:lnTo>
                  <a:pt x="4" y="24"/>
                </a:lnTo>
                <a:lnTo>
                  <a:pt x="9" y="26"/>
                </a:lnTo>
                <a:lnTo>
                  <a:pt x="14" y="2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" name=""/>
          <p:cNvGrpSpPr/>
          <p:nvPr/>
        </p:nvGrpSpPr>
        <p:grpSpPr>
          <a:xfrm>
            <a:off x="4187880" y="6512040"/>
            <a:ext cx="417240" cy="269280"/>
            <a:chOff x="4187880" y="6512040"/>
            <a:chExt cx="417240" cy="269280"/>
          </a:xfrm>
        </p:grpSpPr>
        <p:sp>
          <p:nvSpPr>
            <p:cNvPr id="25" name=""/>
            <p:cNvSpPr/>
            <p:nvPr/>
          </p:nvSpPr>
          <p:spPr>
            <a:xfrm>
              <a:off x="4289400" y="6512040"/>
              <a:ext cx="137880" cy="60120"/>
            </a:xfrm>
            <a:custGeom>
              <a:avLst/>
              <a:gdLst/>
              <a:ahLst/>
              <a:rect l="l" t="t" r="r" b="b"/>
              <a:pathLst>
                <a:path w="261" h="116">
                  <a:moveTo>
                    <a:pt x="0" y="109"/>
                  </a:moveTo>
                  <a:lnTo>
                    <a:pt x="10" y="108"/>
                  </a:lnTo>
                  <a:lnTo>
                    <a:pt x="18" y="105"/>
                  </a:lnTo>
                  <a:lnTo>
                    <a:pt x="24" y="100"/>
                  </a:lnTo>
                  <a:lnTo>
                    <a:pt x="31" y="95"/>
                  </a:lnTo>
                  <a:lnTo>
                    <a:pt x="36" y="89"/>
                  </a:lnTo>
                  <a:lnTo>
                    <a:pt x="40" y="83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53" y="70"/>
                  </a:lnTo>
                  <a:lnTo>
                    <a:pt x="58" y="69"/>
                  </a:lnTo>
                  <a:lnTo>
                    <a:pt x="63" y="70"/>
                  </a:lnTo>
                  <a:lnTo>
                    <a:pt x="64" y="72"/>
                  </a:lnTo>
                  <a:lnTo>
                    <a:pt x="66" y="73"/>
                  </a:lnTo>
                  <a:lnTo>
                    <a:pt x="72" y="78"/>
                  </a:lnTo>
                  <a:lnTo>
                    <a:pt x="80" y="83"/>
                  </a:lnTo>
                  <a:lnTo>
                    <a:pt x="92" y="90"/>
                  </a:lnTo>
                  <a:lnTo>
                    <a:pt x="105" y="98"/>
                  </a:lnTo>
                  <a:lnTo>
                    <a:pt x="120" y="105"/>
                  </a:lnTo>
                  <a:lnTo>
                    <a:pt x="136" y="110"/>
                  </a:lnTo>
                  <a:lnTo>
                    <a:pt x="152" y="114"/>
                  </a:lnTo>
                  <a:lnTo>
                    <a:pt x="180" y="116"/>
                  </a:lnTo>
                  <a:lnTo>
                    <a:pt x="202" y="115"/>
                  </a:lnTo>
                  <a:lnTo>
                    <a:pt x="220" y="110"/>
                  </a:lnTo>
                  <a:lnTo>
                    <a:pt x="233" y="105"/>
                  </a:lnTo>
                  <a:lnTo>
                    <a:pt x="243" y="99"/>
                  </a:lnTo>
                  <a:lnTo>
                    <a:pt x="250" y="94"/>
                  </a:lnTo>
                  <a:lnTo>
                    <a:pt x="253" y="89"/>
                  </a:lnTo>
                  <a:lnTo>
                    <a:pt x="255" y="88"/>
                  </a:lnTo>
                  <a:lnTo>
                    <a:pt x="204" y="59"/>
                  </a:lnTo>
                  <a:lnTo>
                    <a:pt x="206" y="59"/>
                  </a:lnTo>
                  <a:lnTo>
                    <a:pt x="211" y="58"/>
                  </a:lnTo>
                  <a:lnTo>
                    <a:pt x="217" y="58"/>
                  </a:lnTo>
                  <a:lnTo>
                    <a:pt x="225" y="57"/>
                  </a:lnTo>
                  <a:lnTo>
                    <a:pt x="234" y="55"/>
                  </a:lnTo>
                  <a:lnTo>
                    <a:pt x="243" y="53"/>
                  </a:lnTo>
                  <a:lnTo>
                    <a:pt x="253" y="52"/>
                  </a:lnTo>
                  <a:lnTo>
                    <a:pt x="261" y="50"/>
                  </a:lnTo>
                  <a:lnTo>
                    <a:pt x="260" y="49"/>
                  </a:lnTo>
                  <a:lnTo>
                    <a:pt x="259" y="45"/>
                  </a:lnTo>
                  <a:lnTo>
                    <a:pt x="255" y="39"/>
                  </a:lnTo>
                  <a:lnTo>
                    <a:pt x="250" y="32"/>
                  </a:lnTo>
                  <a:lnTo>
                    <a:pt x="242" y="25"/>
                  </a:lnTo>
                  <a:lnTo>
                    <a:pt x="233" y="18"/>
                  </a:lnTo>
                  <a:lnTo>
                    <a:pt x="221" y="12"/>
                  </a:lnTo>
                  <a:lnTo>
                    <a:pt x="208" y="7"/>
                  </a:lnTo>
                  <a:lnTo>
                    <a:pt x="186" y="2"/>
                  </a:lnTo>
                  <a:lnTo>
                    <a:pt x="165" y="0"/>
                  </a:lnTo>
                  <a:lnTo>
                    <a:pt x="146" y="2"/>
                  </a:lnTo>
                  <a:lnTo>
                    <a:pt x="129" y="7"/>
                  </a:lnTo>
                  <a:lnTo>
                    <a:pt x="112" y="13"/>
                  </a:lnTo>
                  <a:lnTo>
                    <a:pt x="97" y="22"/>
                  </a:lnTo>
                  <a:lnTo>
                    <a:pt x="81" y="33"/>
                  </a:lnTo>
                  <a:lnTo>
                    <a:pt x="66" y="44"/>
                  </a:lnTo>
                  <a:lnTo>
                    <a:pt x="61" y="47"/>
                  </a:lnTo>
                  <a:lnTo>
                    <a:pt x="54" y="48"/>
                  </a:lnTo>
                  <a:lnTo>
                    <a:pt x="49" y="47"/>
                  </a:lnTo>
                  <a:lnTo>
                    <a:pt x="44" y="43"/>
                  </a:lnTo>
                  <a:lnTo>
                    <a:pt x="40" y="39"/>
                  </a:lnTo>
                  <a:lnTo>
                    <a:pt x="35" y="33"/>
                  </a:lnTo>
                  <a:lnTo>
                    <a:pt x="29" y="28"/>
                  </a:lnTo>
                  <a:lnTo>
                    <a:pt x="24" y="22"/>
                  </a:lnTo>
                  <a:lnTo>
                    <a:pt x="18" y="17"/>
                  </a:lnTo>
                  <a:lnTo>
                    <a:pt x="13" y="13"/>
                  </a:lnTo>
                  <a:lnTo>
                    <a:pt x="6" y="10"/>
                  </a:lnTo>
                  <a:lnTo>
                    <a:pt x="0" y="9"/>
                  </a:lnTo>
                  <a:lnTo>
                    <a:pt x="7" y="30"/>
                  </a:lnTo>
                  <a:lnTo>
                    <a:pt x="10" y="58"/>
                  </a:lnTo>
                  <a:lnTo>
                    <a:pt x="7" y="85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4187880" y="6581520"/>
              <a:ext cx="417240" cy="199800"/>
            </a:xfrm>
            <a:custGeom>
              <a:avLst/>
              <a:gdLst/>
              <a:ahLst/>
              <a:rect l="l" t="t" r="r" b="b"/>
              <a:pathLst>
                <a:path w="789" h="377">
                  <a:moveTo>
                    <a:pt x="0" y="62"/>
                  </a:moveTo>
                  <a:lnTo>
                    <a:pt x="10" y="72"/>
                  </a:lnTo>
                  <a:lnTo>
                    <a:pt x="21" y="82"/>
                  </a:lnTo>
                  <a:lnTo>
                    <a:pt x="31" y="92"/>
                  </a:lnTo>
                  <a:lnTo>
                    <a:pt x="40" y="102"/>
                  </a:lnTo>
                  <a:lnTo>
                    <a:pt x="49" y="112"/>
                  </a:lnTo>
                  <a:lnTo>
                    <a:pt x="57" y="122"/>
                  </a:lnTo>
                  <a:lnTo>
                    <a:pt x="65" y="131"/>
                  </a:lnTo>
                  <a:lnTo>
                    <a:pt x="73" y="138"/>
                  </a:lnTo>
                  <a:lnTo>
                    <a:pt x="80" y="145"/>
                  </a:lnTo>
                  <a:lnTo>
                    <a:pt x="89" y="150"/>
                  </a:lnTo>
                  <a:lnTo>
                    <a:pt x="100" y="153"/>
                  </a:lnTo>
                  <a:lnTo>
                    <a:pt x="110" y="153"/>
                  </a:lnTo>
                  <a:lnTo>
                    <a:pt x="119" y="153"/>
                  </a:lnTo>
                  <a:lnTo>
                    <a:pt x="129" y="151"/>
                  </a:lnTo>
                  <a:lnTo>
                    <a:pt x="139" y="146"/>
                  </a:lnTo>
                  <a:lnTo>
                    <a:pt x="148" y="141"/>
                  </a:lnTo>
                  <a:lnTo>
                    <a:pt x="174" y="122"/>
                  </a:lnTo>
                  <a:lnTo>
                    <a:pt x="198" y="104"/>
                  </a:lnTo>
                  <a:lnTo>
                    <a:pt x="224" y="86"/>
                  </a:lnTo>
                  <a:lnTo>
                    <a:pt x="249" y="70"/>
                  </a:lnTo>
                  <a:lnTo>
                    <a:pt x="275" y="55"/>
                  </a:lnTo>
                  <a:lnTo>
                    <a:pt x="300" y="41"/>
                  </a:lnTo>
                  <a:lnTo>
                    <a:pt x="326" y="30"/>
                  </a:lnTo>
                  <a:lnTo>
                    <a:pt x="354" y="20"/>
                  </a:lnTo>
                  <a:lnTo>
                    <a:pt x="381" y="11"/>
                  </a:lnTo>
                  <a:lnTo>
                    <a:pt x="410" y="5"/>
                  </a:lnTo>
                  <a:lnTo>
                    <a:pt x="440" y="1"/>
                  </a:lnTo>
                  <a:lnTo>
                    <a:pt x="471" y="0"/>
                  </a:lnTo>
                  <a:lnTo>
                    <a:pt x="504" y="0"/>
                  </a:lnTo>
                  <a:lnTo>
                    <a:pt x="539" y="4"/>
                  </a:lnTo>
                  <a:lnTo>
                    <a:pt x="575" y="10"/>
                  </a:lnTo>
                  <a:lnTo>
                    <a:pt x="612" y="19"/>
                  </a:lnTo>
                  <a:lnTo>
                    <a:pt x="658" y="35"/>
                  </a:lnTo>
                  <a:lnTo>
                    <a:pt x="694" y="56"/>
                  </a:lnTo>
                  <a:lnTo>
                    <a:pt x="725" y="80"/>
                  </a:lnTo>
                  <a:lnTo>
                    <a:pt x="750" y="104"/>
                  </a:lnTo>
                  <a:lnTo>
                    <a:pt x="767" y="126"/>
                  </a:lnTo>
                  <a:lnTo>
                    <a:pt x="780" y="145"/>
                  </a:lnTo>
                  <a:lnTo>
                    <a:pt x="786" y="157"/>
                  </a:lnTo>
                  <a:lnTo>
                    <a:pt x="789" y="162"/>
                  </a:lnTo>
                  <a:lnTo>
                    <a:pt x="761" y="167"/>
                  </a:lnTo>
                  <a:lnTo>
                    <a:pt x="732" y="171"/>
                  </a:lnTo>
                  <a:lnTo>
                    <a:pt x="701" y="176"/>
                  </a:lnTo>
                  <a:lnTo>
                    <a:pt x="671" y="181"/>
                  </a:lnTo>
                  <a:lnTo>
                    <a:pt x="644" y="185"/>
                  </a:lnTo>
                  <a:lnTo>
                    <a:pt x="622" y="188"/>
                  </a:lnTo>
                  <a:lnTo>
                    <a:pt x="607" y="190"/>
                  </a:lnTo>
                  <a:lnTo>
                    <a:pt x="602" y="191"/>
                  </a:lnTo>
                  <a:lnTo>
                    <a:pt x="769" y="286"/>
                  </a:lnTo>
                  <a:lnTo>
                    <a:pt x="768" y="287"/>
                  </a:lnTo>
                  <a:lnTo>
                    <a:pt x="765" y="291"/>
                  </a:lnTo>
                  <a:lnTo>
                    <a:pt x="760" y="297"/>
                  </a:lnTo>
                  <a:lnTo>
                    <a:pt x="754" y="304"/>
                  </a:lnTo>
                  <a:lnTo>
                    <a:pt x="743" y="313"/>
                  </a:lnTo>
                  <a:lnTo>
                    <a:pt x="730" y="322"/>
                  </a:lnTo>
                  <a:lnTo>
                    <a:pt x="716" y="332"/>
                  </a:lnTo>
                  <a:lnTo>
                    <a:pt x="698" y="342"/>
                  </a:lnTo>
                  <a:lnTo>
                    <a:pt x="677" y="351"/>
                  </a:lnTo>
                  <a:lnTo>
                    <a:pt x="653" y="359"/>
                  </a:lnTo>
                  <a:lnTo>
                    <a:pt x="625" y="367"/>
                  </a:lnTo>
                  <a:lnTo>
                    <a:pt x="594" y="373"/>
                  </a:lnTo>
                  <a:lnTo>
                    <a:pt x="559" y="376"/>
                  </a:lnTo>
                  <a:lnTo>
                    <a:pt x="522" y="377"/>
                  </a:lnTo>
                  <a:lnTo>
                    <a:pt x="479" y="376"/>
                  </a:lnTo>
                  <a:lnTo>
                    <a:pt x="432" y="371"/>
                  </a:lnTo>
                  <a:lnTo>
                    <a:pt x="405" y="366"/>
                  </a:lnTo>
                  <a:lnTo>
                    <a:pt x="377" y="359"/>
                  </a:lnTo>
                  <a:lnTo>
                    <a:pt x="351" y="351"/>
                  </a:lnTo>
                  <a:lnTo>
                    <a:pt x="324" y="341"/>
                  </a:lnTo>
                  <a:lnTo>
                    <a:pt x="299" y="329"/>
                  </a:lnTo>
                  <a:lnTo>
                    <a:pt x="275" y="318"/>
                  </a:lnTo>
                  <a:lnTo>
                    <a:pt x="253" y="307"/>
                  </a:lnTo>
                  <a:lnTo>
                    <a:pt x="230" y="294"/>
                  </a:lnTo>
                  <a:lnTo>
                    <a:pt x="211" y="283"/>
                  </a:lnTo>
                  <a:lnTo>
                    <a:pt x="194" y="272"/>
                  </a:lnTo>
                  <a:lnTo>
                    <a:pt x="179" y="261"/>
                  </a:lnTo>
                  <a:lnTo>
                    <a:pt x="166" y="252"/>
                  </a:lnTo>
                  <a:lnTo>
                    <a:pt x="155" y="245"/>
                  </a:lnTo>
                  <a:lnTo>
                    <a:pt x="148" y="238"/>
                  </a:lnTo>
                  <a:lnTo>
                    <a:pt x="142" y="235"/>
                  </a:lnTo>
                  <a:lnTo>
                    <a:pt x="141" y="233"/>
                  </a:lnTo>
                  <a:lnTo>
                    <a:pt x="140" y="232"/>
                  </a:lnTo>
                  <a:lnTo>
                    <a:pt x="136" y="231"/>
                  </a:lnTo>
                  <a:lnTo>
                    <a:pt x="129" y="228"/>
                  </a:lnTo>
                  <a:lnTo>
                    <a:pt x="122" y="227"/>
                  </a:lnTo>
                  <a:lnTo>
                    <a:pt x="113" y="226"/>
                  </a:lnTo>
                  <a:lnTo>
                    <a:pt x="102" y="227"/>
                  </a:lnTo>
                  <a:lnTo>
                    <a:pt x="92" y="232"/>
                  </a:lnTo>
                  <a:lnTo>
                    <a:pt x="82" y="240"/>
                  </a:lnTo>
                  <a:lnTo>
                    <a:pt x="75" y="248"/>
                  </a:lnTo>
                  <a:lnTo>
                    <a:pt x="67" y="258"/>
                  </a:lnTo>
                  <a:lnTo>
                    <a:pt x="60" y="271"/>
                  </a:lnTo>
                  <a:lnTo>
                    <a:pt x="51" y="283"/>
                  </a:lnTo>
                  <a:lnTo>
                    <a:pt x="40" y="297"/>
                  </a:lnTo>
                  <a:lnTo>
                    <a:pt x="28" y="309"/>
                  </a:lnTo>
                  <a:lnTo>
                    <a:pt x="16" y="322"/>
                  </a:lnTo>
                  <a:lnTo>
                    <a:pt x="0" y="333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4497120" y="6619680"/>
              <a:ext cx="36720" cy="34560"/>
            </a:xfrm>
            <a:custGeom>
              <a:avLst/>
              <a:gdLst/>
              <a:ahLst/>
              <a:rect l="l" t="t" r="r" b="b"/>
              <a:pathLst>
                <a:path w="70" h="68">
                  <a:moveTo>
                    <a:pt x="35" y="68"/>
                  </a:moveTo>
                  <a:lnTo>
                    <a:pt x="49" y="66"/>
                  </a:lnTo>
                  <a:lnTo>
                    <a:pt x="60" y="58"/>
                  </a:lnTo>
                  <a:lnTo>
                    <a:pt x="67" y="47"/>
                  </a:lnTo>
                  <a:lnTo>
                    <a:pt x="70" y="34"/>
                  </a:lnTo>
                  <a:lnTo>
                    <a:pt x="67" y="20"/>
                  </a:lnTo>
                  <a:lnTo>
                    <a:pt x="60" y="10"/>
                  </a:lnTo>
                  <a:lnTo>
                    <a:pt x="49" y="2"/>
                  </a:lnTo>
                  <a:lnTo>
                    <a:pt x="35" y="0"/>
                  </a:lnTo>
                  <a:lnTo>
                    <a:pt x="21" y="2"/>
                  </a:lnTo>
                  <a:lnTo>
                    <a:pt x="10" y="10"/>
                  </a:lnTo>
                  <a:lnTo>
                    <a:pt x="3" y="20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10" y="58"/>
                  </a:lnTo>
                  <a:lnTo>
                    <a:pt x="21" y="66"/>
                  </a:lnTo>
                  <a:lnTo>
                    <a:pt x="35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4405320" y="6522840"/>
              <a:ext cx="12600" cy="10800"/>
            </a:xfrm>
            <a:custGeom>
              <a:avLst/>
              <a:gdLst/>
              <a:ahLst/>
              <a:rect l="l" t="t" r="r" b="b"/>
              <a:pathLst>
                <a:path w="22" h="21">
                  <a:moveTo>
                    <a:pt x="11" y="21"/>
                  </a:moveTo>
                  <a:lnTo>
                    <a:pt x="15" y="20"/>
                  </a:lnTo>
                  <a:lnTo>
                    <a:pt x="19" y="17"/>
                  </a:lnTo>
                  <a:lnTo>
                    <a:pt x="20" y="15"/>
                  </a:lnTo>
                  <a:lnTo>
                    <a:pt x="22" y="11"/>
                  </a:lnTo>
                  <a:lnTo>
                    <a:pt x="20" y="6"/>
                  </a:lnTo>
                  <a:lnTo>
                    <a:pt x="19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6" y="20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9" name=""/>
          <p:cNvGrpSpPr/>
          <p:nvPr/>
        </p:nvGrpSpPr>
        <p:grpSpPr>
          <a:xfrm>
            <a:off x="5289480" y="6696000"/>
            <a:ext cx="196920" cy="87120"/>
            <a:chOff x="5289480" y="6696000"/>
            <a:chExt cx="196920" cy="87120"/>
          </a:xfrm>
        </p:grpSpPr>
        <p:sp>
          <p:nvSpPr>
            <p:cNvPr id="30" name=""/>
            <p:cNvSpPr/>
            <p:nvPr/>
          </p:nvSpPr>
          <p:spPr>
            <a:xfrm>
              <a:off x="5289480" y="6696000"/>
              <a:ext cx="196920" cy="87120"/>
            </a:xfrm>
            <a:custGeom>
              <a:avLst/>
              <a:gdLst/>
              <a:ahLst/>
              <a:rect l="l" t="t" r="r" b="b"/>
              <a:pathLst>
                <a:path w="373" h="164">
                  <a:moveTo>
                    <a:pt x="0" y="154"/>
                  </a:moveTo>
                  <a:lnTo>
                    <a:pt x="14" y="153"/>
                  </a:lnTo>
                  <a:lnTo>
                    <a:pt x="26" y="149"/>
                  </a:lnTo>
                  <a:lnTo>
                    <a:pt x="36" y="141"/>
                  </a:lnTo>
                  <a:lnTo>
                    <a:pt x="46" y="134"/>
                  </a:lnTo>
                  <a:lnTo>
                    <a:pt x="52" y="126"/>
                  </a:lnTo>
                  <a:lnTo>
                    <a:pt x="58" y="118"/>
                  </a:lnTo>
                  <a:lnTo>
                    <a:pt x="62" y="110"/>
                  </a:lnTo>
                  <a:lnTo>
                    <a:pt x="68" y="105"/>
                  </a:lnTo>
                  <a:lnTo>
                    <a:pt x="77" y="99"/>
                  </a:lnTo>
                  <a:lnTo>
                    <a:pt x="84" y="99"/>
                  </a:lnTo>
                  <a:lnTo>
                    <a:pt x="90" y="100"/>
                  </a:lnTo>
                  <a:lnTo>
                    <a:pt x="92" y="101"/>
                  </a:lnTo>
                  <a:lnTo>
                    <a:pt x="95" y="104"/>
                  </a:lnTo>
                  <a:lnTo>
                    <a:pt x="102" y="110"/>
                  </a:lnTo>
                  <a:lnTo>
                    <a:pt x="115" y="118"/>
                  </a:lnTo>
                  <a:lnTo>
                    <a:pt x="131" y="128"/>
                  </a:lnTo>
                  <a:lnTo>
                    <a:pt x="150" y="139"/>
                  </a:lnTo>
                  <a:lnTo>
                    <a:pt x="172" y="149"/>
                  </a:lnTo>
                  <a:lnTo>
                    <a:pt x="194" y="156"/>
                  </a:lnTo>
                  <a:lnTo>
                    <a:pt x="219" y="161"/>
                  </a:lnTo>
                  <a:lnTo>
                    <a:pt x="258" y="164"/>
                  </a:lnTo>
                  <a:lnTo>
                    <a:pt x="289" y="163"/>
                  </a:lnTo>
                  <a:lnTo>
                    <a:pt x="314" y="158"/>
                  </a:lnTo>
                  <a:lnTo>
                    <a:pt x="333" y="149"/>
                  </a:lnTo>
                  <a:lnTo>
                    <a:pt x="347" y="141"/>
                  </a:lnTo>
                  <a:lnTo>
                    <a:pt x="358" y="133"/>
                  </a:lnTo>
                  <a:lnTo>
                    <a:pt x="363" y="128"/>
                  </a:lnTo>
                  <a:lnTo>
                    <a:pt x="364" y="125"/>
                  </a:lnTo>
                  <a:lnTo>
                    <a:pt x="292" y="83"/>
                  </a:lnTo>
                  <a:lnTo>
                    <a:pt x="294" y="83"/>
                  </a:lnTo>
                  <a:lnTo>
                    <a:pt x="301" y="81"/>
                  </a:lnTo>
                  <a:lnTo>
                    <a:pt x="310" y="80"/>
                  </a:lnTo>
                  <a:lnTo>
                    <a:pt x="321" y="79"/>
                  </a:lnTo>
                  <a:lnTo>
                    <a:pt x="334" y="78"/>
                  </a:lnTo>
                  <a:lnTo>
                    <a:pt x="347" y="75"/>
                  </a:lnTo>
                  <a:lnTo>
                    <a:pt x="361" y="74"/>
                  </a:lnTo>
                  <a:lnTo>
                    <a:pt x="373" y="71"/>
                  </a:lnTo>
                  <a:lnTo>
                    <a:pt x="372" y="69"/>
                  </a:lnTo>
                  <a:lnTo>
                    <a:pt x="369" y="64"/>
                  </a:lnTo>
                  <a:lnTo>
                    <a:pt x="364" y="55"/>
                  </a:lnTo>
                  <a:lnTo>
                    <a:pt x="356" y="45"/>
                  </a:lnTo>
                  <a:lnTo>
                    <a:pt x="346" y="35"/>
                  </a:lnTo>
                  <a:lnTo>
                    <a:pt x="332" y="25"/>
                  </a:lnTo>
                  <a:lnTo>
                    <a:pt x="316" y="17"/>
                  </a:lnTo>
                  <a:lnTo>
                    <a:pt x="297" y="9"/>
                  </a:lnTo>
                  <a:lnTo>
                    <a:pt x="264" y="3"/>
                  </a:lnTo>
                  <a:lnTo>
                    <a:pt x="236" y="0"/>
                  </a:lnTo>
                  <a:lnTo>
                    <a:pt x="209" y="3"/>
                  </a:lnTo>
                  <a:lnTo>
                    <a:pt x="185" y="9"/>
                  </a:lnTo>
                  <a:lnTo>
                    <a:pt x="162" y="19"/>
                  </a:lnTo>
                  <a:lnTo>
                    <a:pt x="140" y="32"/>
                  </a:lnTo>
                  <a:lnTo>
                    <a:pt x="118" y="45"/>
                  </a:lnTo>
                  <a:lnTo>
                    <a:pt x="96" y="61"/>
                  </a:lnTo>
                  <a:lnTo>
                    <a:pt x="88" y="65"/>
                  </a:lnTo>
                  <a:lnTo>
                    <a:pt x="79" y="68"/>
                  </a:lnTo>
                  <a:lnTo>
                    <a:pt x="71" y="65"/>
                  </a:lnTo>
                  <a:lnTo>
                    <a:pt x="64" y="60"/>
                  </a:lnTo>
                  <a:lnTo>
                    <a:pt x="58" y="54"/>
                  </a:lnTo>
                  <a:lnTo>
                    <a:pt x="51" y="46"/>
                  </a:lnTo>
                  <a:lnTo>
                    <a:pt x="44" y="39"/>
                  </a:lnTo>
                  <a:lnTo>
                    <a:pt x="36" y="30"/>
                  </a:lnTo>
                  <a:lnTo>
                    <a:pt x="27" y="24"/>
                  </a:lnTo>
                  <a:lnTo>
                    <a:pt x="20" y="18"/>
                  </a:lnTo>
                  <a:lnTo>
                    <a:pt x="11" y="14"/>
                  </a:lnTo>
                  <a:lnTo>
                    <a:pt x="1" y="13"/>
                  </a:lnTo>
                  <a:lnTo>
                    <a:pt x="12" y="44"/>
                  </a:lnTo>
                  <a:lnTo>
                    <a:pt x="17" y="83"/>
                  </a:lnTo>
                  <a:lnTo>
                    <a:pt x="13" y="121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5440320" y="6713280"/>
              <a:ext cx="15840" cy="14400"/>
            </a:xfrm>
            <a:custGeom>
              <a:avLst/>
              <a:gdLst/>
              <a:ahLst/>
              <a:rect l="l" t="t" r="r" b="b"/>
              <a:pathLst>
                <a:path w="31" h="28">
                  <a:moveTo>
                    <a:pt x="15" y="28"/>
                  </a:moveTo>
                  <a:lnTo>
                    <a:pt x="22" y="27"/>
                  </a:lnTo>
                  <a:lnTo>
                    <a:pt x="27" y="24"/>
                  </a:lnTo>
                  <a:lnTo>
                    <a:pt x="30" y="19"/>
                  </a:lnTo>
                  <a:lnTo>
                    <a:pt x="31" y="14"/>
                  </a:lnTo>
                  <a:lnTo>
                    <a:pt x="30" y="8"/>
                  </a:lnTo>
                  <a:lnTo>
                    <a:pt x="27" y="3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5" y="24"/>
                  </a:lnTo>
                  <a:lnTo>
                    <a:pt x="1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" name=""/>
          <p:cNvGrpSpPr/>
          <p:nvPr/>
        </p:nvGrpSpPr>
        <p:grpSpPr>
          <a:xfrm>
            <a:off x="6940440" y="6618240"/>
            <a:ext cx="196920" cy="87480"/>
            <a:chOff x="6940440" y="6618240"/>
            <a:chExt cx="196920" cy="87480"/>
          </a:xfrm>
        </p:grpSpPr>
        <p:sp>
          <p:nvSpPr>
            <p:cNvPr id="33" name=""/>
            <p:cNvSpPr/>
            <p:nvPr/>
          </p:nvSpPr>
          <p:spPr>
            <a:xfrm>
              <a:off x="6940440" y="6618240"/>
              <a:ext cx="196920" cy="87480"/>
            </a:xfrm>
            <a:custGeom>
              <a:avLst/>
              <a:gdLst/>
              <a:ahLst/>
              <a:rect l="l" t="t" r="r" b="b"/>
              <a:pathLst>
                <a:path w="373" h="164">
                  <a:moveTo>
                    <a:pt x="0" y="154"/>
                  </a:moveTo>
                  <a:lnTo>
                    <a:pt x="14" y="153"/>
                  </a:lnTo>
                  <a:lnTo>
                    <a:pt x="26" y="149"/>
                  </a:lnTo>
                  <a:lnTo>
                    <a:pt x="36" y="141"/>
                  </a:lnTo>
                  <a:lnTo>
                    <a:pt x="46" y="134"/>
                  </a:lnTo>
                  <a:lnTo>
                    <a:pt x="52" y="126"/>
                  </a:lnTo>
                  <a:lnTo>
                    <a:pt x="58" y="118"/>
                  </a:lnTo>
                  <a:lnTo>
                    <a:pt x="62" y="110"/>
                  </a:lnTo>
                  <a:lnTo>
                    <a:pt x="68" y="105"/>
                  </a:lnTo>
                  <a:lnTo>
                    <a:pt x="77" y="99"/>
                  </a:lnTo>
                  <a:lnTo>
                    <a:pt x="84" y="99"/>
                  </a:lnTo>
                  <a:lnTo>
                    <a:pt x="90" y="100"/>
                  </a:lnTo>
                  <a:lnTo>
                    <a:pt x="92" y="101"/>
                  </a:lnTo>
                  <a:lnTo>
                    <a:pt x="95" y="104"/>
                  </a:lnTo>
                  <a:lnTo>
                    <a:pt x="102" y="110"/>
                  </a:lnTo>
                  <a:lnTo>
                    <a:pt x="115" y="118"/>
                  </a:lnTo>
                  <a:lnTo>
                    <a:pt x="131" y="128"/>
                  </a:lnTo>
                  <a:lnTo>
                    <a:pt x="150" y="139"/>
                  </a:lnTo>
                  <a:lnTo>
                    <a:pt x="172" y="149"/>
                  </a:lnTo>
                  <a:lnTo>
                    <a:pt x="194" y="156"/>
                  </a:lnTo>
                  <a:lnTo>
                    <a:pt x="219" y="161"/>
                  </a:lnTo>
                  <a:lnTo>
                    <a:pt x="258" y="164"/>
                  </a:lnTo>
                  <a:lnTo>
                    <a:pt x="289" y="163"/>
                  </a:lnTo>
                  <a:lnTo>
                    <a:pt x="314" y="158"/>
                  </a:lnTo>
                  <a:lnTo>
                    <a:pt x="333" y="149"/>
                  </a:lnTo>
                  <a:lnTo>
                    <a:pt x="347" y="141"/>
                  </a:lnTo>
                  <a:lnTo>
                    <a:pt x="358" y="133"/>
                  </a:lnTo>
                  <a:lnTo>
                    <a:pt x="363" y="128"/>
                  </a:lnTo>
                  <a:lnTo>
                    <a:pt x="364" y="125"/>
                  </a:lnTo>
                  <a:lnTo>
                    <a:pt x="292" y="83"/>
                  </a:lnTo>
                  <a:lnTo>
                    <a:pt x="294" y="83"/>
                  </a:lnTo>
                  <a:lnTo>
                    <a:pt x="301" y="81"/>
                  </a:lnTo>
                  <a:lnTo>
                    <a:pt x="310" y="80"/>
                  </a:lnTo>
                  <a:lnTo>
                    <a:pt x="321" y="79"/>
                  </a:lnTo>
                  <a:lnTo>
                    <a:pt x="334" y="78"/>
                  </a:lnTo>
                  <a:lnTo>
                    <a:pt x="347" y="75"/>
                  </a:lnTo>
                  <a:lnTo>
                    <a:pt x="361" y="74"/>
                  </a:lnTo>
                  <a:lnTo>
                    <a:pt x="373" y="71"/>
                  </a:lnTo>
                  <a:lnTo>
                    <a:pt x="372" y="69"/>
                  </a:lnTo>
                  <a:lnTo>
                    <a:pt x="369" y="64"/>
                  </a:lnTo>
                  <a:lnTo>
                    <a:pt x="364" y="55"/>
                  </a:lnTo>
                  <a:lnTo>
                    <a:pt x="356" y="45"/>
                  </a:lnTo>
                  <a:lnTo>
                    <a:pt x="346" y="35"/>
                  </a:lnTo>
                  <a:lnTo>
                    <a:pt x="332" y="25"/>
                  </a:lnTo>
                  <a:lnTo>
                    <a:pt x="316" y="17"/>
                  </a:lnTo>
                  <a:lnTo>
                    <a:pt x="297" y="9"/>
                  </a:lnTo>
                  <a:lnTo>
                    <a:pt x="264" y="3"/>
                  </a:lnTo>
                  <a:lnTo>
                    <a:pt x="236" y="0"/>
                  </a:lnTo>
                  <a:lnTo>
                    <a:pt x="209" y="3"/>
                  </a:lnTo>
                  <a:lnTo>
                    <a:pt x="185" y="9"/>
                  </a:lnTo>
                  <a:lnTo>
                    <a:pt x="162" y="19"/>
                  </a:lnTo>
                  <a:lnTo>
                    <a:pt x="140" y="32"/>
                  </a:lnTo>
                  <a:lnTo>
                    <a:pt x="118" y="45"/>
                  </a:lnTo>
                  <a:lnTo>
                    <a:pt x="96" y="61"/>
                  </a:lnTo>
                  <a:lnTo>
                    <a:pt x="88" y="65"/>
                  </a:lnTo>
                  <a:lnTo>
                    <a:pt x="79" y="68"/>
                  </a:lnTo>
                  <a:lnTo>
                    <a:pt x="71" y="65"/>
                  </a:lnTo>
                  <a:lnTo>
                    <a:pt x="64" y="60"/>
                  </a:lnTo>
                  <a:lnTo>
                    <a:pt x="58" y="54"/>
                  </a:lnTo>
                  <a:lnTo>
                    <a:pt x="51" y="46"/>
                  </a:lnTo>
                  <a:lnTo>
                    <a:pt x="44" y="39"/>
                  </a:lnTo>
                  <a:lnTo>
                    <a:pt x="36" y="30"/>
                  </a:lnTo>
                  <a:lnTo>
                    <a:pt x="27" y="24"/>
                  </a:lnTo>
                  <a:lnTo>
                    <a:pt x="20" y="18"/>
                  </a:lnTo>
                  <a:lnTo>
                    <a:pt x="11" y="14"/>
                  </a:lnTo>
                  <a:lnTo>
                    <a:pt x="1" y="13"/>
                  </a:lnTo>
                  <a:lnTo>
                    <a:pt x="12" y="44"/>
                  </a:lnTo>
                  <a:lnTo>
                    <a:pt x="17" y="83"/>
                  </a:lnTo>
                  <a:lnTo>
                    <a:pt x="13" y="121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7091280" y="6635880"/>
              <a:ext cx="15840" cy="14040"/>
            </a:xfrm>
            <a:custGeom>
              <a:avLst/>
              <a:gdLst/>
              <a:ahLst/>
              <a:rect l="l" t="t" r="r" b="b"/>
              <a:pathLst>
                <a:path w="31" h="28">
                  <a:moveTo>
                    <a:pt x="15" y="28"/>
                  </a:moveTo>
                  <a:lnTo>
                    <a:pt x="22" y="27"/>
                  </a:lnTo>
                  <a:lnTo>
                    <a:pt x="27" y="24"/>
                  </a:lnTo>
                  <a:lnTo>
                    <a:pt x="30" y="19"/>
                  </a:lnTo>
                  <a:lnTo>
                    <a:pt x="31" y="14"/>
                  </a:lnTo>
                  <a:lnTo>
                    <a:pt x="30" y="8"/>
                  </a:lnTo>
                  <a:lnTo>
                    <a:pt x="27" y="3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5" y="24"/>
                  </a:lnTo>
                  <a:lnTo>
                    <a:pt x="1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" name=""/>
          <p:cNvGrpSpPr/>
          <p:nvPr/>
        </p:nvGrpSpPr>
        <p:grpSpPr>
          <a:xfrm>
            <a:off x="1486080" y="6529320"/>
            <a:ext cx="196560" cy="87120"/>
            <a:chOff x="1486080" y="6529320"/>
            <a:chExt cx="196560" cy="87120"/>
          </a:xfrm>
        </p:grpSpPr>
        <p:sp>
          <p:nvSpPr>
            <p:cNvPr id="36" name=""/>
            <p:cNvSpPr/>
            <p:nvPr/>
          </p:nvSpPr>
          <p:spPr>
            <a:xfrm>
              <a:off x="1486080" y="6529320"/>
              <a:ext cx="196560" cy="87120"/>
            </a:xfrm>
            <a:custGeom>
              <a:avLst/>
              <a:gdLst/>
              <a:ahLst/>
              <a:rect l="l" t="t" r="r" b="b"/>
              <a:pathLst>
                <a:path w="373" h="164">
                  <a:moveTo>
                    <a:pt x="0" y="154"/>
                  </a:moveTo>
                  <a:lnTo>
                    <a:pt x="14" y="153"/>
                  </a:lnTo>
                  <a:lnTo>
                    <a:pt x="26" y="149"/>
                  </a:lnTo>
                  <a:lnTo>
                    <a:pt x="36" y="141"/>
                  </a:lnTo>
                  <a:lnTo>
                    <a:pt x="46" y="134"/>
                  </a:lnTo>
                  <a:lnTo>
                    <a:pt x="52" y="126"/>
                  </a:lnTo>
                  <a:lnTo>
                    <a:pt x="58" y="118"/>
                  </a:lnTo>
                  <a:lnTo>
                    <a:pt x="62" y="110"/>
                  </a:lnTo>
                  <a:lnTo>
                    <a:pt x="68" y="105"/>
                  </a:lnTo>
                  <a:lnTo>
                    <a:pt x="77" y="99"/>
                  </a:lnTo>
                  <a:lnTo>
                    <a:pt x="84" y="99"/>
                  </a:lnTo>
                  <a:lnTo>
                    <a:pt x="90" y="100"/>
                  </a:lnTo>
                  <a:lnTo>
                    <a:pt x="92" y="101"/>
                  </a:lnTo>
                  <a:lnTo>
                    <a:pt x="95" y="104"/>
                  </a:lnTo>
                  <a:lnTo>
                    <a:pt x="102" y="110"/>
                  </a:lnTo>
                  <a:lnTo>
                    <a:pt x="115" y="118"/>
                  </a:lnTo>
                  <a:lnTo>
                    <a:pt x="131" y="128"/>
                  </a:lnTo>
                  <a:lnTo>
                    <a:pt x="150" y="139"/>
                  </a:lnTo>
                  <a:lnTo>
                    <a:pt x="172" y="149"/>
                  </a:lnTo>
                  <a:lnTo>
                    <a:pt x="194" y="156"/>
                  </a:lnTo>
                  <a:lnTo>
                    <a:pt x="219" y="161"/>
                  </a:lnTo>
                  <a:lnTo>
                    <a:pt x="258" y="164"/>
                  </a:lnTo>
                  <a:lnTo>
                    <a:pt x="289" y="163"/>
                  </a:lnTo>
                  <a:lnTo>
                    <a:pt x="314" y="158"/>
                  </a:lnTo>
                  <a:lnTo>
                    <a:pt x="333" y="149"/>
                  </a:lnTo>
                  <a:lnTo>
                    <a:pt x="347" y="141"/>
                  </a:lnTo>
                  <a:lnTo>
                    <a:pt x="358" y="133"/>
                  </a:lnTo>
                  <a:lnTo>
                    <a:pt x="363" y="128"/>
                  </a:lnTo>
                  <a:lnTo>
                    <a:pt x="364" y="125"/>
                  </a:lnTo>
                  <a:lnTo>
                    <a:pt x="292" y="83"/>
                  </a:lnTo>
                  <a:lnTo>
                    <a:pt x="294" y="83"/>
                  </a:lnTo>
                  <a:lnTo>
                    <a:pt x="301" y="81"/>
                  </a:lnTo>
                  <a:lnTo>
                    <a:pt x="310" y="80"/>
                  </a:lnTo>
                  <a:lnTo>
                    <a:pt x="321" y="79"/>
                  </a:lnTo>
                  <a:lnTo>
                    <a:pt x="334" y="78"/>
                  </a:lnTo>
                  <a:lnTo>
                    <a:pt x="347" y="75"/>
                  </a:lnTo>
                  <a:lnTo>
                    <a:pt x="361" y="74"/>
                  </a:lnTo>
                  <a:lnTo>
                    <a:pt x="373" y="71"/>
                  </a:lnTo>
                  <a:lnTo>
                    <a:pt x="372" y="69"/>
                  </a:lnTo>
                  <a:lnTo>
                    <a:pt x="369" y="64"/>
                  </a:lnTo>
                  <a:lnTo>
                    <a:pt x="364" y="55"/>
                  </a:lnTo>
                  <a:lnTo>
                    <a:pt x="356" y="45"/>
                  </a:lnTo>
                  <a:lnTo>
                    <a:pt x="346" y="35"/>
                  </a:lnTo>
                  <a:lnTo>
                    <a:pt x="332" y="25"/>
                  </a:lnTo>
                  <a:lnTo>
                    <a:pt x="316" y="17"/>
                  </a:lnTo>
                  <a:lnTo>
                    <a:pt x="297" y="9"/>
                  </a:lnTo>
                  <a:lnTo>
                    <a:pt x="264" y="3"/>
                  </a:lnTo>
                  <a:lnTo>
                    <a:pt x="236" y="0"/>
                  </a:lnTo>
                  <a:lnTo>
                    <a:pt x="209" y="3"/>
                  </a:lnTo>
                  <a:lnTo>
                    <a:pt x="185" y="9"/>
                  </a:lnTo>
                  <a:lnTo>
                    <a:pt x="162" y="19"/>
                  </a:lnTo>
                  <a:lnTo>
                    <a:pt x="140" y="32"/>
                  </a:lnTo>
                  <a:lnTo>
                    <a:pt x="118" y="45"/>
                  </a:lnTo>
                  <a:lnTo>
                    <a:pt x="96" y="61"/>
                  </a:lnTo>
                  <a:lnTo>
                    <a:pt x="88" y="65"/>
                  </a:lnTo>
                  <a:lnTo>
                    <a:pt x="79" y="68"/>
                  </a:lnTo>
                  <a:lnTo>
                    <a:pt x="71" y="65"/>
                  </a:lnTo>
                  <a:lnTo>
                    <a:pt x="64" y="60"/>
                  </a:lnTo>
                  <a:lnTo>
                    <a:pt x="58" y="54"/>
                  </a:lnTo>
                  <a:lnTo>
                    <a:pt x="51" y="46"/>
                  </a:lnTo>
                  <a:lnTo>
                    <a:pt x="44" y="39"/>
                  </a:lnTo>
                  <a:lnTo>
                    <a:pt x="36" y="30"/>
                  </a:lnTo>
                  <a:lnTo>
                    <a:pt x="27" y="24"/>
                  </a:lnTo>
                  <a:lnTo>
                    <a:pt x="20" y="18"/>
                  </a:lnTo>
                  <a:lnTo>
                    <a:pt x="11" y="14"/>
                  </a:lnTo>
                  <a:lnTo>
                    <a:pt x="1" y="13"/>
                  </a:lnTo>
                  <a:lnTo>
                    <a:pt x="12" y="44"/>
                  </a:lnTo>
                  <a:lnTo>
                    <a:pt x="17" y="83"/>
                  </a:lnTo>
                  <a:lnTo>
                    <a:pt x="13" y="121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1636560" y="6546600"/>
              <a:ext cx="15480" cy="14400"/>
            </a:xfrm>
            <a:custGeom>
              <a:avLst/>
              <a:gdLst/>
              <a:ahLst/>
              <a:rect l="l" t="t" r="r" b="b"/>
              <a:pathLst>
                <a:path w="31" h="28">
                  <a:moveTo>
                    <a:pt x="15" y="28"/>
                  </a:moveTo>
                  <a:lnTo>
                    <a:pt x="22" y="27"/>
                  </a:lnTo>
                  <a:lnTo>
                    <a:pt x="27" y="24"/>
                  </a:lnTo>
                  <a:lnTo>
                    <a:pt x="30" y="19"/>
                  </a:lnTo>
                  <a:lnTo>
                    <a:pt x="31" y="14"/>
                  </a:lnTo>
                  <a:lnTo>
                    <a:pt x="30" y="8"/>
                  </a:lnTo>
                  <a:lnTo>
                    <a:pt x="27" y="3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5" y="24"/>
                  </a:lnTo>
                  <a:lnTo>
                    <a:pt x="1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8" name=""/>
          <p:cNvSpPr/>
          <p:nvPr/>
        </p:nvSpPr>
        <p:spPr>
          <a:xfrm>
            <a:off x="7312320" y="6566040"/>
            <a:ext cx="191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Confidential &amp; Proprietary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Aft>
                <a:spcPts val="2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1" marL="457200" indent="0" algn="ctr">
              <a:spcAft>
                <a:spcPts val="87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2" marL="914400" algn="ctr">
              <a:spcAft>
                <a:spcPts val="1500"/>
              </a:spcAft>
              <a:buClr>
                <a:srgbClr val="000000"/>
              </a:buClr>
              <a:buFont typeface="Arial Narrow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3" marL="1371600" algn="ctr">
              <a:lnSpc>
                <a:spcPct val="90000"/>
              </a:lnSpc>
              <a:spcAft>
                <a:spcPts val="1250"/>
              </a:spcAft>
              <a:buClr>
                <a:srgbClr val="000000"/>
              </a:buClr>
              <a:buFont typeface="Arial Narrow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4" marL="1828800" algn="ctr">
              <a:lnSpc>
                <a:spcPct val="90000"/>
              </a:lnSpc>
              <a:spcAft>
                <a:spcPts val="1250"/>
              </a:spcAft>
              <a:buClr>
                <a:srgbClr val="000000"/>
              </a:buClr>
              <a:buFont typeface="Arial Narrow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5" marL="1828800">
              <a:spcBef>
                <a:spcPts val="499"/>
              </a:spcBef>
              <a:buClr>
                <a:srgbClr val="000000"/>
              </a:buClr>
              <a:buFont typeface="Arial Narrow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6" marL="1828800">
              <a:spcBef>
                <a:spcPts val="499"/>
              </a:spcBef>
              <a:buClr>
                <a:srgbClr val="000000"/>
              </a:buClr>
              <a:buFont typeface="Arial Narrow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"/>
          <p:cNvSpPr/>
          <p:nvPr/>
        </p:nvSpPr>
        <p:spPr>
          <a:xfrm>
            <a:off x="0" y="795240"/>
            <a:ext cx="9144000" cy="62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4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Waha HubCo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1" name=""/>
          <p:cNvGrpSpPr/>
          <p:nvPr/>
        </p:nvGrpSpPr>
        <p:grpSpPr>
          <a:xfrm>
            <a:off x="649440" y="528480"/>
            <a:ext cx="7858080" cy="76320"/>
            <a:chOff x="649440" y="528480"/>
            <a:chExt cx="7858080" cy="76320"/>
          </a:xfrm>
        </p:grpSpPr>
        <p:sp>
          <p:nvSpPr>
            <p:cNvPr id="42" name=""/>
            <p:cNvSpPr/>
            <p:nvPr/>
          </p:nvSpPr>
          <p:spPr>
            <a:xfrm>
              <a:off x="649440" y="528480"/>
              <a:ext cx="7858080" cy="0"/>
            </a:xfrm>
            <a:prstGeom prst="line">
              <a:avLst/>
            </a:prstGeom>
            <a:ln w="50760">
              <a:solidFill>
                <a:srgbClr val="33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754200" y="604800"/>
              <a:ext cx="765792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44" name="E_COLOR_R" descr=""/>
          <p:cNvPicPr/>
          <p:nvPr/>
        </p:nvPicPr>
        <p:blipFill>
          <a:blip r:embed="rId1"/>
          <a:stretch/>
        </p:blipFill>
        <p:spPr>
          <a:xfrm>
            <a:off x="3578400" y="1922400"/>
            <a:ext cx="2001600" cy="19764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45" name=""/>
          <p:cNvGrpSpPr/>
          <p:nvPr/>
        </p:nvGrpSpPr>
        <p:grpSpPr>
          <a:xfrm>
            <a:off x="644400" y="6384960"/>
            <a:ext cx="7858080" cy="82440"/>
            <a:chOff x="644400" y="6384960"/>
            <a:chExt cx="7858080" cy="82440"/>
          </a:xfrm>
        </p:grpSpPr>
        <p:sp>
          <p:nvSpPr>
            <p:cNvPr id="46" name=""/>
            <p:cNvSpPr/>
            <p:nvPr/>
          </p:nvSpPr>
          <p:spPr>
            <a:xfrm>
              <a:off x="644400" y="6467400"/>
              <a:ext cx="7858080" cy="0"/>
            </a:xfrm>
            <a:prstGeom prst="line">
              <a:avLst/>
            </a:prstGeom>
            <a:ln w="50760">
              <a:solidFill>
                <a:srgbClr val="33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749160" y="6384960"/>
              <a:ext cx="765828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8" name=""/>
          <p:cNvSpPr/>
          <p:nvPr/>
        </p:nvSpPr>
        <p:spPr>
          <a:xfrm>
            <a:off x="0" y="5667480"/>
            <a:ext cx="914400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October 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0" y="4429080"/>
            <a:ext cx="914400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Overview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/>
          </p:nvPr>
        </p:nvSpPr>
        <p:spPr>
          <a:xfrm>
            <a:off x="328680" y="592200"/>
            <a:ext cx="8609040" cy="591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Aft>
                <a:spcPts val="1250"/>
              </a:spcAft>
              <a:buClr>
                <a:srgbClr val="0066ff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HubCo Objectives: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1" marL="793800" indent="-336600">
              <a:lnSpc>
                <a:spcPct val="90000"/>
              </a:lnSpc>
              <a:spcAft>
                <a:spcPts val="437"/>
              </a:spcAft>
              <a:buClr>
                <a:srgbClr val="ff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Purchase/sell transport and storage positions to access physical supply/offtake at Waha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1" marL="793800" indent="-336600">
              <a:lnSpc>
                <a:spcPct val="90000"/>
              </a:lnSpc>
              <a:spcAft>
                <a:spcPts val="437"/>
              </a:spcAft>
              <a:buClr>
                <a:srgbClr val="ff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 a physical header system at Waha that provides transportation/storage to third parties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1" marL="793800" indent="-336600">
              <a:lnSpc>
                <a:spcPct val="90000"/>
              </a:lnSpc>
              <a:spcAft>
                <a:spcPts val="437"/>
              </a:spcAft>
              <a:buClr>
                <a:srgbClr val="ff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supply sources for Enron pipelines and revenue sources for assets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1" marL="793800" indent="-336600">
              <a:lnSpc>
                <a:spcPct val="90000"/>
              </a:lnSpc>
              <a:spcAft>
                <a:spcPts val="437"/>
              </a:spcAft>
              <a:buClr>
                <a:srgbClr val="ff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Capture supply/demand/price information to support ENA trading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1" marL="793800" indent="-336600">
              <a:lnSpc>
                <a:spcPct val="90000"/>
              </a:lnSpc>
              <a:spcAft>
                <a:spcPts val="437"/>
              </a:spcAft>
              <a:buClr>
                <a:srgbClr val="ff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for a physical Waha basis that will support the development of a synthetic transport product between Waha and other EOL points in Texas.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3" marL="1600200" indent="0">
              <a:lnSpc>
                <a:spcPct val="80000"/>
              </a:lnSpc>
              <a:spcAft>
                <a:spcPts val="624"/>
              </a:spcAft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Aft>
                <a:spcPts val="1250"/>
              </a:spcAft>
              <a:buClr>
                <a:srgbClr val="0066ff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NNG/TW Objectives: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1" marL="793800" indent="-336600">
              <a:lnSpc>
                <a:spcPct val="90000"/>
              </a:lnSpc>
              <a:spcAft>
                <a:spcPts val="437"/>
              </a:spcAft>
              <a:buClr>
                <a:srgbClr val="ff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Maximize value earned from pipeline investment by increasing transport revenue, lowering operating costs, or selling assets at a premium.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1" marL="793800" indent="-336600">
              <a:lnSpc>
                <a:spcPct val="90000"/>
              </a:lnSpc>
              <a:spcAft>
                <a:spcPts val="437"/>
              </a:spcAft>
              <a:buClr>
                <a:srgbClr val="ff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 to have access to supply at Waha.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1" marL="793800" indent="-336600">
              <a:lnSpc>
                <a:spcPct val="90000"/>
              </a:lnSpc>
              <a:spcAft>
                <a:spcPts val="437"/>
              </a:spcAft>
              <a:buClr>
                <a:srgbClr val="ff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Cross sell other GTS services that bring value to Enron.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3" marL="1600200" indent="0">
              <a:lnSpc>
                <a:spcPct val="80000"/>
              </a:lnSpc>
              <a:spcAft>
                <a:spcPts val="624"/>
              </a:spcAft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Aft>
                <a:spcPts val="1250"/>
              </a:spcAft>
              <a:buClr>
                <a:srgbClr val="0066ff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Sid Richardson Objectives: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1" marL="793800" indent="-336600">
              <a:lnSpc>
                <a:spcPct val="90000"/>
              </a:lnSpc>
              <a:spcAft>
                <a:spcPts val="437"/>
              </a:spcAft>
              <a:buClr>
                <a:srgbClr val="ff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connectivity of Sid Richardson processing plants to balance flow, increase utilization rates, and reduce costs.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1" marL="793800" indent="-336600">
              <a:lnSpc>
                <a:spcPct val="90000"/>
              </a:lnSpc>
              <a:spcAft>
                <a:spcPts val="437"/>
              </a:spcAft>
              <a:buClr>
                <a:srgbClr val="ff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optionality to market Sid Richardson gas.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1" marL="793800" indent="-336600">
              <a:lnSpc>
                <a:spcPct val="90000"/>
              </a:lnSpc>
              <a:spcAft>
                <a:spcPts val="437"/>
              </a:spcAft>
              <a:buClr>
                <a:srgbClr val="ff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utilization of Sid Richardson’s assets.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3" marL="1600200" indent="0">
              <a:lnSpc>
                <a:spcPct val="80000"/>
              </a:lnSpc>
              <a:spcAft>
                <a:spcPts val="624"/>
              </a:spcAft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Aft>
                <a:spcPts val="1250"/>
              </a:spcAft>
              <a:buClr>
                <a:srgbClr val="0066ff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Two options have been identified to physically create HubCo with Enron and Sid Richardson assets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title"/>
          </p:nvPr>
        </p:nvSpPr>
        <p:spPr>
          <a:xfrm>
            <a:off x="3687480" y="-360"/>
            <a:ext cx="3840120" cy="39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Objectives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146480" y="23400"/>
            <a:ext cx="3787920" cy="39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HubCo Deal Structure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Impact"/>
            </a:endParaRPr>
          </a:p>
        </p:txBody>
      </p:sp>
      <p:sp>
        <p:nvSpPr>
          <p:cNvPr id="53" name=""/>
          <p:cNvSpPr/>
          <p:nvPr/>
        </p:nvSpPr>
        <p:spPr>
          <a:xfrm>
            <a:off x="3422520" y="3252960"/>
            <a:ext cx="2257560" cy="11894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HubCo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 to production in/around Waha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 to intrastate and interstate pipelines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 to storage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EOL trading point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Nomination, scheduling &amp; hub mgmt services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7672320" y="2962440"/>
            <a:ext cx="839880" cy="3988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5668920" y="3700440"/>
            <a:ext cx="393840" cy="144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 flipH="1">
            <a:off x="3002040" y="4443480"/>
            <a:ext cx="434880" cy="36828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4559400" y="4473720"/>
            <a:ext cx="0" cy="45864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3836880" y="790560"/>
            <a:ext cx="1479600" cy="3988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Sid Rich.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1093680" y="801720"/>
            <a:ext cx="1290600" cy="3988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 flipH="1">
            <a:off x="4551480" y="2770200"/>
            <a:ext cx="2880" cy="488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6691320" y="798480"/>
            <a:ext cx="1035000" cy="3988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3759120" y="1449360"/>
            <a:ext cx="63828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 and/or Assets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 flipH="1">
            <a:off x="5106600" y="1147680"/>
            <a:ext cx="1584360" cy="12034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3879720" y="2195640"/>
            <a:ext cx="1306800" cy="563400"/>
          </a:xfrm>
          <a:prstGeom prst="ellipse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3889440" y="2217600"/>
            <a:ext cx="139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Partnership Agmts.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4400640" y="1198440"/>
            <a:ext cx="1440" cy="1016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4653000" y="1184400"/>
            <a:ext cx="1440" cy="101592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4656240" y="1501920"/>
            <a:ext cx="7128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% Equity Interest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 flipH="1">
            <a:off x="5172120" y="1211400"/>
            <a:ext cx="1649520" cy="125712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5560920" y="1144440"/>
            <a:ext cx="63828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 and/or Assets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6130800" y="1631880"/>
            <a:ext cx="7128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% Equity Interest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2367000" y="1101600"/>
            <a:ext cx="1592280" cy="12574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2252520" y="1200240"/>
            <a:ext cx="1636920" cy="127800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6076800" y="3425760"/>
            <a:ext cx="1200240" cy="563760"/>
          </a:xfrm>
          <a:prstGeom prst="ellipse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 flipH="1" flipV="1">
            <a:off x="7137360" y="3879360"/>
            <a:ext cx="604800" cy="27468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5964120" y="3481560"/>
            <a:ext cx="139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Hub Serv. Agmts.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2430360" y="1816200"/>
            <a:ext cx="7128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% Equity Interest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2990880" y="1114560"/>
            <a:ext cx="63828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 and/or Assets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266760" y="3375000"/>
            <a:ext cx="1346040" cy="7038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Sid Rich or GTS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1619280" y="3719520"/>
            <a:ext cx="374760" cy="144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1987560" y="3425760"/>
            <a:ext cx="1073160" cy="563760"/>
          </a:xfrm>
          <a:prstGeom prst="ellipse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 flipH="1" flipV="1">
            <a:off x="3059280" y="3706920"/>
            <a:ext cx="358560" cy="792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2049480" y="3424320"/>
            <a:ext cx="946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O&amp;M Agmts.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1784520" y="4656240"/>
            <a:ext cx="1306440" cy="563400"/>
          </a:xfrm>
          <a:prstGeom prst="ellipse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457200" y="5272200"/>
            <a:ext cx="1147680" cy="3988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Unocal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 flipH="1">
            <a:off x="1609560" y="5067360"/>
            <a:ext cx="231840" cy="2080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1735200" y="4699080"/>
            <a:ext cx="139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Storage/Bal Agmts.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3914640" y="4930920"/>
            <a:ext cx="1306800" cy="563400"/>
          </a:xfrm>
          <a:prstGeom prst="ellipse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3865680" y="4973760"/>
            <a:ext cx="1393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Interconnect Agmt.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4572000" y="5497560"/>
            <a:ext cx="1440" cy="3128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3932280" y="5813280"/>
            <a:ext cx="1274760" cy="3988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5678640" y="4451400"/>
            <a:ext cx="414360" cy="33480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5970600" y="4653000"/>
            <a:ext cx="1306440" cy="563400"/>
          </a:xfrm>
          <a:prstGeom prst="ellipse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477200" y="5268960"/>
            <a:ext cx="1274760" cy="3988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Shippers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7238880" y="5041800"/>
            <a:ext cx="216000" cy="217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5921280" y="4695840"/>
            <a:ext cx="139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Hub Transp. Agmt.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2001960" y="5594400"/>
            <a:ext cx="819000" cy="7038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Sid Rich.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416320" y="5230800"/>
            <a:ext cx="1440" cy="3556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718400" y="4008600"/>
            <a:ext cx="966960" cy="7038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ENA (EOL)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 flipH="1">
            <a:off x="7183080" y="3137040"/>
            <a:ext cx="498600" cy="41724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id" descr=""/>
          <p:cNvPicPr/>
          <p:nvPr/>
        </p:nvPicPr>
        <p:blipFill>
          <a:blip r:embed="rId1"/>
          <a:stretch/>
        </p:blipFill>
        <p:spPr>
          <a:xfrm>
            <a:off x="0" y="-31680"/>
            <a:ext cx="9144000" cy="6889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305160" y="45720"/>
            <a:ext cx="5462640" cy="39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HubCo Interconnects (Option: NG Only)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Impact"/>
            </a:endParaRPr>
          </a:p>
        </p:txBody>
      </p:sp>
      <p:sp>
        <p:nvSpPr>
          <p:cNvPr id="103" name=""/>
          <p:cNvSpPr/>
          <p:nvPr/>
        </p:nvSpPr>
        <p:spPr>
          <a:xfrm>
            <a:off x="3902040" y="2695680"/>
            <a:ext cx="1306440" cy="56340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3957480" y="2855880"/>
            <a:ext cx="1181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Keystone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3914640" y="4164120"/>
            <a:ext cx="1306800" cy="56340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 flipH="1">
            <a:off x="3995280" y="4675320"/>
            <a:ext cx="165240" cy="3553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1069920" y="5018040"/>
            <a:ext cx="2954520" cy="9522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Interstate Connects: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Transwestern ( 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( 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NGPL ( 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EPNG ( 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 flipH="1" flipV="1">
            <a:off x="4559400" y="3252600"/>
            <a:ext cx="1440" cy="904680"/>
          </a:xfrm>
          <a:prstGeom prst="line">
            <a:avLst/>
          </a:prstGeom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4013280" y="4309920"/>
            <a:ext cx="1158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Waha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784080" y="1038240"/>
            <a:ext cx="2859120" cy="5994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Intrastate Connects: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Sid Rich – Mi Vida (   ) MMcfd, ( 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Unocal – Keystone (   ) MMcfd, (    ) psig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3292560" y="1660680"/>
            <a:ext cx="777960" cy="111276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5637240" y="965160"/>
            <a:ext cx="2859120" cy="7758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Interstate Connects: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(      )MMcfd, (  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EPNG (   )MMcfd, ( 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Transwestern ( 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 flipH="1">
            <a:off x="5033520" y="1755720"/>
            <a:ext cx="593640" cy="103680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3789360" y="3473280"/>
            <a:ext cx="80820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HubCo pipe from NNG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5067360" y="5014800"/>
            <a:ext cx="2922480" cy="1305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Intrastate Connects: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Aquilla/Dow - Oasis ( 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TXU Lone Star (  ) MMcfd, 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EPFS/TXU - Valero ( 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EPFS/DEFS – Guadalupe ( 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Oneoak – Westar ( 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Sid Richardson (    ) 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4935600" y="4694400"/>
            <a:ext cx="142920" cy="3441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 flipH="1" flipV="1">
            <a:off x="4549320" y="2143080"/>
            <a:ext cx="1800" cy="549360"/>
          </a:xfrm>
          <a:prstGeom prst="line">
            <a:avLst/>
          </a:prstGeom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3906720" y="1566720"/>
            <a:ext cx="1306800" cy="56376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984480" y="1703520"/>
            <a:ext cx="1159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Sid Rich Jal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3878280" y="2201760"/>
            <a:ext cx="80820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HubCo pipe from NNG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3840" y="2562120"/>
            <a:ext cx="2859120" cy="13863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3280" indent="-233280"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Technical/Capital Investment Factors: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187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Upgrade NNG HubCo line to run at higher pressure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187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Set compression at key interconnects and continue to run NNG HubCo line at lower pressure.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187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Use of existing compression owned by NNG and Sid Richardson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5756400" y="2630520"/>
            <a:ext cx="2859120" cy="14101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3280" indent="-233280"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 Factors: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187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Compensate NNG for use of pipeline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187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NNG with other sources of supply to justify asset transfer.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187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 supply Sid Richardson with alternate market outlets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187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a structure to leverage Enron’s systems and services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305160" y="45720"/>
            <a:ext cx="5346720" cy="39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HubCo Interconnects (Option: TW Only)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Impact"/>
            </a:endParaRPr>
          </a:p>
        </p:txBody>
      </p:sp>
      <p:sp>
        <p:nvSpPr>
          <p:cNvPr id="124" name=""/>
          <p:cNvSpPr/>
          <p:nvPr/>
        </p:nvSpPr>
        <p:spPr>
          <a:xfrm>
            <a:off x="3914640" y="4164120"/>
            <a:ext cx="1306800" cy="56340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 flipH="1">
            <a:off x="3995280" y="4675320"/>
            <a:ext cx="165240" cy="3553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1069920" y="5018040"/>
            <a:ext cx="2954520" cy="9522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Interstate Connects: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Transwestern ( 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( 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NGPL ( 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EPNG ( 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 flipH="1" flipV="1">
            <a:off x="4559400" y="3341160"/>
            <a:ext cx="1440" cy="816120"/>
          </a:xfrm>
          <a:prstGeom prst="line">
            <a:avLst/>
          </a:prstGeom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4013280" y="4309920"/>
            <a:ext cx="1158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Waha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290520" y="1109520"/>
            <a:ext cx="2859120" cy="11286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Intrastate Connects: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Sid Rich – Mi Vida (   ) MMcfd, ( 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Oasis (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TXU Lonestar (   ) MMcfd, 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EPFS/TXU – Valero (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3233880" y="2733840"/>
            <a:ext cx="749160" cy="28548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368280" y="2554200"/>
            <a:ext cx="2859120" cy="423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Interstate Connects: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Transwestern ( 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3144960" y="1495440"/>
            <a:ext cx="974520" cy="137016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3803760" y="3759120"/>
            <a:ext cx="80784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Oasis Transport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5067360" y="5014800"/>
            <a:ext cx="2922480" cy="1305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Intrastate Connects: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Aquilla/Dow - Oasis ( 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TXU Lone Star (  ) MMcfd, 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EPFS/TXU - Valero ( 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EPFS/DEFS – Guadalupe ( 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Oneoak – Westar ( 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Sid Richardson (    ) 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4935600" y="4694400"/>
            <a:ext cx="142920" cy="3441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 flipH="1" flipV="1">
            <a:off x="4549320" y="2001600"/>
            <a:ext cx="1800" cy="795240"/>
          </a:xfrm>
          <a:prstGeom prst="line">
            <a:avLst/>
          </a:prstGeom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4749840" y="2073240"/>
            <a:ext cx="80784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Sid Rich and TW assets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393840" y="3476520"/>
            <a:ext cx="2859120" cy="12337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3280" indent="-233280"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Technical/Capital Investment Factors: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187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Upgrade TW lines and interconnects to Sid Richardson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187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 expanded interconnect to Oasis.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187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Upgrade Sid Richardson lines and meters to handle additional two way volume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5640480" y="3330720"/>
            <a:ext cx="2975040" cy="12337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3280" indent="-233280"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 Factors: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187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Use of Oasis line for HubCo – nomination and scheduling issues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187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Payment to Sid Richardson and TW for use of their lines.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187"/>
              </a:spcBef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a structure to leverage Enron’s systems and services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3975120" y="2779560"/>
            <a:ext cx="1139760" cy="56376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3971880" y="2833560"/>
            <a:ext cx="1158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 Vida &amp; West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3900600" y="1433520"/>
            <a:ext cx="1306440" cy="56340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3994200" y="1612800"/>
            <a:ext cx="1158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Keystone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5900760" y="725400"/>
            <a:ext cx="2859120" cy="5994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Intrastate Connects: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Sid Rich – Mi Vida (   ) MMcfd, ( 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Unocal – Keystone (   ) MMcfd, (    ) psig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5934240" y="1668600"/>
            <a:ext cx="2858760" cy="7758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Interstate Connects: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(      )MMcfd, (  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EPNG (   )MMcfd, ( 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8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Transwestern (   ) MMcfd, (  ) psig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 flipV="1">
            <a:off x="5037120" y="1015560"/>
            <a:ext cx="870120" cy="52236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5230800" y="1749600"/>
            <a:ext cx="709560" cy="20304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/>
          </p:nvPr>
        </p:nvSpPr>
        <p:spPr>
          <a:xfrm>
            <a:off x="365040" y="669600"/>
            <a:ext cx="8561520" cy="573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Aft>
                <a:spcPts val="1125"/>
              </a:spcAft>
              <a:buClr>
                <a:srgbClr val="0066ff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Define the asset base for HubCo and form a new intrastate pipeline (JV or other) to allow physical connectivity between market participants: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2" marL="1139760" indent="-225360">
              <a:lnSpc>
                <a:spcPct val="100000"/>
              </a:lnSpc>
              <a:spcAft>
                <a:spcPts val="876"/>
              </a:spcAft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Sid Richardson contributes assets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2" marL="1139760" indent="-225360">
              <a:lnSpc>
                <a:spcPct val="100000"/>
              </a:lnSpc>
              <a:spcAft>
                <a:spcPts val="876"/>
              </a:spcAft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(ENA, GTS) contributes capital and/or assets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2" marL="1139760" indent="-225360">
              <a:lnSpc>
                <a:spcPct val="100000"/>
              </a:lnSpc>
              <a:spcAft>
                <a:spcPts val="876"/>
              </a:spcAft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pipeline services provided under outsourcing contracts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100000"/>
              </a:lnSpc>
              <a:spcAft>
                <a:spcPts val="1125"/>
              </a:spcAft>
              <a:buClr>
                <a:srgbClr val="0066ff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 the roles/responsibilities of parties and enter into service agreements with GTS, ENA and others for commercial services: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2" marL="1139760" indent="-225360">
              <a:lnSpc>
                <a:spcPct val="100000"/>
              </a:lnSpc>
              <a:spcAft>
                <a:spcPts val="876"/>
              </a:spcAft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Nominations/scheduling/confirmations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2" marL="1139760" indent="-225360">
              <a:lnSpc>
                <a:spcPct val="100000"/>
              </a:lnSpc>
              <a:spcAft>
                <a:spcPts val="876"/>
              </a:spcAft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Billing/reporting/cash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2" marL="1139760" indent="-225360">
              <a:lnSpc>
                <a:spcPct val="100000"/>
              </a:lnSpc>
              <a:spcAft>
                <a:spcPts val="876"/>
              </a:spcAft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Auditing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100000"/>
              </a:lnSpc>
              <a:spcAft>
                <a:spcPts val="1125"/>
              </a:spcAft>
              <a:buClr>
                <a:srgbClr val="0066ff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Enter into service agreements with Sid Richardson, Unocal, GTS and others for operational services: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2" marL="1139760" indent="-225360">
              <a:lnSpc>
                <a:spcPct val="100000"/>
              </a:lnSpc>
              <a:spcAft>
                <a:spcPts val="876"/>
              </a:spcAft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Operations/gas control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2" marL="1139760" indent="-225360">
              <a:lnSpc>
                <a:spcPct val="100000"/>
              </a:lnSpc>
              <a:spcAft>
                <a:spcPts val="876"/>
              </a:spcAft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balancing/measurement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100000"/>
              </a:lnSpc>
              <a:spcAft>
                <a:spcPts val="1125"/>
              </a:spcAft>
              <a:buClr>
                <a:srgbClr val="0066ff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Enter into interconnect and transport agreements with 3</a:t>
            </a:r>
            <a:r>
              <a:rPr b="1" lang="en-US" sz="18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rd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parties: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2" marL="1139760" indent="-225360">
              <a:lnSpc>
                <a:spcPct val="100000"/>
              </a:lnSpc>
              <a:spcAft>
                <a:spcPts val="876"/>
              </a:spcAft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Hub services provided for a fee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  <a:p>
            <a:pPr lvl="2" marL="1139760" indent="-225360">
              <a:lnSpc>
                <a:spcPct val="100000"/>
              </a:lnSpc>
              <a:spcAft>
                <a:spcPts val="876"/>
              </a:spcAft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 agreement terms are standardized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title"/>
          </p:nvPr>
        </p:nvSpPr>
        <p:spPr>
          <a:xfrm>
            <a:off x="3687480" y="-360"/>
            <a:ext cx="3840120" cy="39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Implementation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1999-11-17T21:08:25Z</dcterms:created>
  <dc:creator>Marilyn Connell</dc:creator>
  <dc:description/>
  <dc:language>en-US</dc:language>
  <cp:lastModifiedBy>bredmon</cp:lastModifiedBy>
  <cp:lastPrinted>2001-02-01T21:30:03Z</cp:lastPrinted>
  <dcterms:modified xsi:type="dcterms:W3CDTF">2001-10-08T12:55:03Z</dcterms:modified>
  <cp:revision>282</cp:revision>
  <dc:subject/>
  <dc:title>No Slide Title</dc:title>
</cp:coreProperties>
</file>