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AC Banner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33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2136240" y="304920"/>
            <a:ext cx="6626520" cy="371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990720"/>
            <a:ext cx="8229600" cy="4876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Wingdings" charset="2"/>
              <a:buChar char="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0000cc"/>
              </a:buClr>
              <a:buFont typeface="Wingdings" charset="2"/>
              <a:buChar char="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ff0000"/>
              </a:buClr>
              <a:buFont typeface="Wingdings" charset="2"/>
              <a:buChar char="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cc00"/>
              </a:buClr>
              <a:buFont typeface="Wingdings" charset="2"/>
              <a:buChar char="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Wingdings" charset="2"/>
              <a:buChar char="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Wingdings" charset="2"/>
              <a:buChar char="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1"/>
          </p:nvPr>
        </p:nvSpPr>
        <p:spPr>
          <a:xfrm>
            <a:off x="4267080" y="6095880"/>
            <a:ext cx="609840" cy="7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29520" bIns="2952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B4EA453-EDCD-42D1-BA1D-C9CAB274CB15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152280" y="42840"/>
          <a:ext cx="1805040" cy="6429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42840"/>
                    <a:ext cx="1805040" cy="642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" name=""/>
          <p:cNvSpPr/>
          <p:nvPr/>
        </p:nvSpPr>
        <p:spPr>
          <a:xfrm>
            <a:off x="152280" y="685800"/>
            <a:ext cx="86868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AC Banner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33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2136240" y="304920"/>
            <a:ext cx="6626520" cy="371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990720"/>
            <a:ext cx="8229600" cy="4876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Wingdings" charset="2"/>
              <a:buChar char="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0000cc"/>
              </a:buClr>
              <a:buFont typeface="Wingdings" charset="2"/>
              <a:buChar char="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ff0000"/>
              </a:buClr>
              <a:buFont typeface="Wingdings" charset="2"/>
              <a:buChar char="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cc00"/>
              </a:buClr>
              <a:buFont typeface="Wingdings" charset="2"/>
              <a:buChar char="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Wingdings" charset="2"/>
              <a:buChar char="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Wingdings" charset="2"/>
              <a:buChar char="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sldNum" idx="2"/>
          </p:nvPr>
        </p:nvSpPr>
        <p:spPr>
          <a:xfrm>
            <a:off x="4267080" y="6095880"/>
            <a:ext cx="609840" cy="7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29520" bIns="2952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B7212F6-3849-407B-9BFC-489EBC0CB032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152280" y="42840"/>
          <a:ext cx="1805040" cy="6429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42840"/>
                    <a:ext cx="1805040" cy="642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" name=""/>
          <p:cNvSpPr/>
          <p:nvPr/>
        </p:nvSpPr>
        <p:spPr>
          <a:xfrm>
            <a:off x="152280" y="685800"/>
            <a:ext cx="86868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406160" y="3505320"/>
            <a:ext cx="6326280" cy="10238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0" y="1600200"/>
            <a:ext cx="9144000" cy="0"/>
          </a:xfrm>
          <a:prstGeom prst="line">
            <a:avLst/>
          </a:prstGeom>
          <a:ln w="1260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AC Half Banner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rgbClr val="33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3"/>
          </p:nvPr>
        </p:nvSpPr>
        <p:spPr>
          <a:xfrm>
            <a:off x="72388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4"/>
          </p:nvPr>
        </p:nvSpPr>
        <p:spPr>
          <a:xfrm>
            <a:off x="-360" y="63244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380880" y="324000"/>
          <a:ext cx="6782040" cy="24192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80880" y="324000"/>
                    <a:ext cx="6782040" cy="2419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" name="AC Banner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33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i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499"/>
              </a:spcBef>
              <a:buClr>
                <a:srgbClr val="0000cc"/>
              </a:buClr>
              <a:buFont typeface="Wingdings" charset="2"/>
              <a:buChar char="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ff0000"/>
              </a:buClr>
              <a:buFont typeface="Wingdings" charset="2"/>
              <a:buChar char="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00cc00"/>
              </a:buClr>
              <a:buFont typeface="Wingdings" charset="2"/>
              <a:buChar char="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5" Type="http://schemas.openxmlformats.org/officeDocument/2006/relationships/image" Target="../media/image4.wmf"/><Relationship Id="rId6" Type="http://schemas.openxmlformats.org/officeDocument/2006/relationships/image" Target="../media/image3.wmf"/><Relationship Id="rId7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406160" y="3505320"/>
            <a:ext cx="6326280" cy="10238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Discussion on Scheduling and Tagging Strawman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subTitle"/>
          </p:nvPr>
        </p:nvSpPr>
        <p:spPr>
          <a:xfrm>
            <a:off x="1406160" y="4648320"/>
            <a:ext cx="6326280" cy="1371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NERC IS</a:t>
            </a:r>
            <a:endParaRPr b="0" i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29, 2001</a:t>
            </a:r>
            <a:endParaRPr b="0" i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2136240" y="304920"/>
            <a:ext cx="6626520" cy="371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 Strawman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3809880" y="762120"/>
            <a:ext cx="914400" cy="814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" name="" descr=""/>
          <p:cNvPicPr/>
          <p:nvPr/>
        </p:nvPicPr>
        <p:blipFill>
          <a:blip r:embed="rId2"/>
          <a:stretch/>
        </p:blipFill>
        <p:spPr>
          <a:xfrm>
            <a:off x="1828800" y="2438280"/>
            <a:ext cx="990720" cy="976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" name="" descr=""/>
          <p:cNvPicPr/>
          <p:nvPr/>
        </p:nvPicPr>
        <p:blipFill>
          <a:blip r:embed="rId3"/>
          <a:stretch/>
        </p:blipFill>
        <p:spPr>
          <a:xfrm>
            <a:off x="990720" y="4114800"/>
            <a:ext cx="1036440" cy="977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" name="" descr=""/>
          <p:cNvPicPr/>
          <p:nvPr/>
        </p:nvPicPr>
        <p:blipFill>
          <a:blip r:embed="rId4"/>
          <a:stretch/>
        </p:blipFill>
        <p:spPr>
          <a:xfrm>
            <a:off x="3124080" y="4648320"/>
            <a:ext cx="2743200" cy="1131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" name=""/>
          <p:cNvSpPr/>
          <p:nvPr/>
        </p:nvSpPr>
        <p:spPr>
          <a:xfrm>
            <a:off x="990720" y="5334120"/>
            <a:ext cx="825480" cy="782640"/>
          </a:xfrm>
          <a:prstGeom prst="ellipse">
            <a:avLst/>
          </a:prstGeom>
          <a:solidFill>
            <a:srgbClr val="0000cc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GCA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162920" y="5334120"/>
            <a:ext cx="825480" cy="782640"/>
          </a:xfrm>
          <a:prstGeom prst="ellipse">
            <a:avLst/>
          </a:prstGeom>
          <a:solidFill>
            <a:srgbClr val="ff0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LCA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7" name="" descr=""/>
          <p:cNvPicPr/>
          <p:nvPr/>
        </p:nvPicPr>
        <p:blipFill>
          <a:blip r:embed="rId5"/>
          <a:stretch/>
        </p:blipFill>
        <p:spPr>
          <a:xfrm>
            <a:off x="7086600" y="4114800"/>
            <a:ext cx="1036800" cy="97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" name=""/>
          <p:cNvSpPr/>
          <p:nvPr/>
        </p:nvSpPr>
        <p:spPr>
          <a:xfrm>
            <a:off x="3429000" y="5791320"/>
            <a:ext cx="2286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they are interconnected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400800" y="4114800"/>
            <a:ext cx="458640" cy="600120"/>
          </a:xfrm>
          <a:custGeom>
            <a:avLst/>
            <a:gdLst/>
            <a:ahLst/>
            <a:rect l="l" t="t" r="r" b="b"/>
            <a:pathLst>
              <a:path w="289" h="378">
                <a:moveTo>
                  <a:pt x="0" y="171"/>
                </a:moveTo>
                <a:lnTo>
                  <a:pt x="20" y="377"/>
                </a:lnTo>
                <a:lnTo>
                  <a:pt x="288" y="0"/>
                </a:lnTo>
                <a:lnTo>
                  <a:pt x="41" y="274"/>
                </a:lnTo>
                <a:lnTo>
                  <a:pt x="0" y="171"/>
                </a:lnTo>
              </a:path>
            </a:pathLst>
          </a:custGeom>
          <a:solidFill>
            <a:srgbClr val="000000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362320" y="4191120"/>
            <a:ext cx="458640" cy="600120"/>
          </a:xfrm>
          <a:custGeom>
            <a:avLst/>
            <a:gdLst/>
            <a:ahLst/>
            <a:rect l="l" t="t" r="r" b="b"/>
            <a:pathLst>
              <a:path w="289" h="378">
                <a:moveTo>
                  <a:pt x="0" y="171"/>
                </a:moveTo>
                <a:lnTo>
                  <a:pt x="20" y="377"/>
                </a:lnTo>
                <a:lnTo>
                  <a:pt x="288" y="0"/>
                </a:lnTo>
                <a:lnTo>
                  <a:pt x="41" y="274"/>
                </a:lnTo>
                <a:lnTo>
                  <a:pt x="0" y="171"/>
                </a:lnTo>
              </a:path>
            </a:pathLst>
          </a:custGeom>
          <a:solidFill>
            <a:srgbClr val="000000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1" name="" descr=""/>
          <p:cNvPicPr/>
          <p:nvPr/>
        </p:nvPicPr>
        <p:blipFill>
          <a:blip r:embed="rId6"/>
          <a:stretch/>
        </p:blipFill>
        <p:spPr>
          <a:xfrm>
            <a:off x="6324480" y="2438280"/>
            <a:ext cx="990720" cy="976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" name=""/>
          <p:cNvSpPr/>
          <p:nvPr/>
        </p:nvSpPr>
        <p:spPr>
          <a:xfrm flipH="1">
            <a:off x="2742840" y="1600200"/>
            <a:ext cx="1523880" cy="9907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648320" y="1600200"/>
            <a:ext cx="1676160" cy="9907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H="1">
            <a:off x="1904760" y="3276720"/>
            <a:ext cx="228600" cy="83808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934320" y="3352680"/>
            <a:ext cx="380880" cy="76212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819520" y="2895480"/>
            <a:ext cx="3504960" cy="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657600" y="2971800"/>
            <a:ext cx="1905120" cy="276840"/>
          </a:xfrm>
          <a:prstGeom prst="rect">
            <a:avLst/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Confirm Schedules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906560" y="2133720"/>
            <a:ext cx="89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RTO/ISO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907280" y="4800600"/>
            <a:ext cx="1446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Tie Line Checkout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402600" y="2133720"/>
            <a:ext cx="89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RTO/ISO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726440" y="941400"/>
            <a:ext cx="1819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Transmission Customer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564880" y="4724280"/>
            <a:ext cx="1446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Tie Line Checkout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066680" y="3352680"/>
            <a:ext cx="914400" cy="459720"/>
          </a:xfrm>
          <a:prstGeom prst="rect">
            <a:avLst/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Confirm Schedules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7162920" y="3352680"/>
            <a:ext cx="914400" cy="459720"/>
          </a:xfrm>
          <a:prstGeom prst="rect">
            <a:avLst/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Confirm Schedules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657600" y="2057400"/>
            <a:ext cx="1600200" cy="45972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OASIS Requests &amp; Tagging Request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819520" y="4495680"/>
            <a:ext cx="3504960" cy="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2136240" y="304920"/>
            <a:ext cx="6626520" cy="371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 Strawman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990720"/>
            <a:ext cx="8229600" cy="4876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CAs are in GridSouth: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Progress Energy - Carolina Power &amp; Light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Duke Energy - Duke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SCANA -South Carolina Electric &amp;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Geographically covers most of North and South Carolina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136240" y="304920"/>
            <a:ext cx="6626520" cy="371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 Strawman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990720"/>
            <a:ext cx="8229600" cy="4876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Compliance with FERC Order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Doable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Transparency/Ease: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cc"/>
              </a:buClr>
              <a:buFont typeface="Wingdings" charset="2"/>
              <a:buChar char="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- “One Stop Shopping”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cc"/>
              </a:buClr>
              <a:buFont typeface="Wingdings" charset="2"/>
              <a:buChar char="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External CAs/RTOs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Couple Actions with Consequence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cc"/>
              </a:buClr>
              <a:buFont typeface="Wingdings" charset="2"/>
              <a:buChar char="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TP Level - “Scheduling Error”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cc"/>
              </a:buClr>
              <a:buFont typeface="Wingdings" charset="2"/>
              <a:buChar char="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 Level - “Inadvertent”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2136240" y="304920"/>
            <a:ext cx="6626520" cy="371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 Strawman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990720"/>
            <a:ext cx="8229600" cy="4876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Requirements: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GridSouth CAs agree to the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Approval to assign certain NERC requirements to GridSouth as “Agent” for the CAs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External CAs/RTOs agree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Doable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2136240" y="304920"/>
            <a:ext cx="6626520" cy="371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 Strawman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57200" y="990720"/>
            <a:ext cx="8229600" cy="4876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GridSouth is the TP: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Manages OASIS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Determines ATC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Interfaces with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Has approval rights for tags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 are CAs: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Have approval rights only for source/sink tags and limited to CA responsibilities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2136240" y="304920"/>
            <a:ext cx="6626520" cy="371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 Strawman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457200" y="990720"/>
            <a:ext cx="8229600" cy="4876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 role: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cc"/>
              </a:buClr>
              <a:buFont typeface="Wingdings" charset="2"/>
              <a:buChar char="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 only source/sink transaction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cc"/>
              </a:buClr>
              <a:buFont typeface="Wingdings" charset="2"/>
              <a:buChar char="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Checkout tie line meters with external CAs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cc"/>
              </a:buClr>
              <a:buFont typeface="Wingdings" charset="2"/>
              <a:buChar char="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Checkout schedules with GridSouth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cc"/>
              </a:buClr>
              <a:buFont typeface="Wingdings" charset="2"/>
              <a:buChar char="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Determine/manage own Inadvertent Interchange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cc"/>
              </a:buClr>
              <a:buFont typeface="Wingdings" charset="2"/>
              <a:buChar char="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 losses from GridSouth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2136240" y="304920"/>
            <a:ext cx="6626520" cy="371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 Strawman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990720"/>
            <a:ext cx="8229600" cy="4876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GridSouth Role: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cc"/>
              </a:buClr>
              <a:buFont typeface="Wingdings" charset="2"/>
              <a:buChar char="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“Schedule” all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cc"/>
              </a:buClr>
              <a:buFont typeface="Wingdings" charset="2"/>
              <a:buChar char="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Checkout schedules with CAs/RTOs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cc"/>
              </a:buClr>
              <a:buFont typeface="Wingdings" charset="2"/>
              <a:buChar char="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Determine/manage “Scheduling Error”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cc"/>
              </a:buClr>
              <a:buFont typeface="Wingdings" charset="2"/>
              <a:buChar char="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“Receive” and “Disseminate” losses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2136240" y="304920"/>
            <a:ext cx="6626520" cy="371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 Strawman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57200" y="990720"/>
            <a:ext cx="8229600" cy="4876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Inadvertent Interchange: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 determine and manage their Inadvertent Interchange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GridSouth determines and manages its “Scheduling Error”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GridSouth collects Inadvertent Interchange; overlays any “Scheduling Error”; reports total to Region as Inadvertent Interchange for the footprint.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2136240" y="304920"/>
            <a:ext cx="6626520" cy="371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 Strawman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457200" y="990720"/>
            <a:ext cx="8229600" cy="4876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do we go from here: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through “Seams”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approvals required from NERC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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timeline for approvals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2001-06-22T14:06:36Z</dcterms:created>
  <dc:creator>Duke Power Company</dc:creator>
  <dc:description/>
  <dc:language>en-US</dc:language>
  <cp:lastModifiedBy>Duke Power Company</cp:lastModifiedBy>
  <dcterms:modified xsi:type="dcterms:W3CDTF">2001-06-26T17:08:06Z</dcterms:modified>
  <cp:revision>10</cp:revision>
  <dc:subject/>
  <dc:title>GridSouth Scheduling Strawman</dc:title>
</cp:coreProperties>
</file>