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15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27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19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34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  <Override PartName="/ppt/notesSlides/_rels/notesSlide28.xml.rels" ContentType="application/vnd.openxmlformats-package.relationships+xml"/>
  <Override PartName="/ppt/notesSlides/_rels/notesSlide21.xml.rels" ContentType="application/vnd.openxmlformats-package.relationships+xml"/>
  <Override PartName="/ppt/notesSlides/_rels/notesSlide11.xml.rels" ContentType="application/vnd.openxmlformats-package.relationships+xml"/>
  <Override PartName="/ppt/notesSlides/notesSlide11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8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</p:sldIdLst>
  <p:sldSz cx="9144000" cy="704215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dt" idx="3"/>
          </p:nvPr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sldImg"/>
          </p:nvPr>
        </p:nvSpPr>
        <p:spPr>
          <a:xfrm>
            <a:off x="1201680" y="685440"/>
            <a:ext cx="445464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move the slide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ftr" idx="4"/>
          </p:nvPr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sldNum" idx="5"/>
          </p:nvPr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DC3E6BE-A7C9-446A-BC52-E879A363F8D2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21.xml.rels><?xml version="1.0" encoding="UTF-8"?>
<Relationships xmlns="http://schemas.openxmlformats.org/package/2006/relationships"><Relationship Id="rId1" Type="http://schemas.openxmlformats.org/officeDocument/2006/relationships/slide" Target="../slides/slide21.xml"/><Relationship Id="rId2" Type="http://schemas.openxmlformats.org/officeDocument/2006/relationships/notesMaster" Target="../notesMasters/notesMaster1.xml"/>
</Relationships>
</file>

<file path=ppt/notesSlides/_rels/notesSlide28.xml.rels><?xml version="1.0" encoding="UTF-8"?>
<Relationships xmlns="http://schemas.openxmlformats.org/package/2006/relationships"><Relationship Id="rId1" Type="http://schemas.openxmlformats.org/officeDocument/2006/relationships/slide" Target="../slides/slide28.xml"/><Relationship Id="rId2" Type="http://schemas.openxmlformats.org/officeDocument/2006/relationships/notesMaster" Target="../notesMasters/notesMaster1.xml"/>
</Relationship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921EA92-823C-460D-A676-028B95898466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PlaceHolder 1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6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sldImg"/>
          </p:nvPr>
        </p:nvSpPr>
        <p:spPr>
          <a:xfrm>
            <a:off x="1204920" y="687240"/>
            <a:ext cx="4449600" cy="3426120"/>
          </a:xfrm>
          <a:prstGeom prst="rect">
            <a:avLst/>
          </a:prstGeom>
          <a:ln w="0">
            <a:noFill/>
          </a:ln>
        </p:spPr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4DBC903-769F-4D47-B89A-487AB727F6BF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914400" y="4338360"/>
            <a:ext cx="5029200" cy="4622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 type="sldImg"/>
          </p:nvPr>
        </p:nvSpPr>
        <p:spPr>
          <a:xfrm>
            <a:off x="928800" y="476280"/>
            <a:ext cx="5000400" cy="3849480"/>
          </a:xfrm>
          <a:prstGeom prst="rect">
            <a:avLst/>
          </a:prstGeom>
          <a:ln w="0">
            <a:noFill/>
          </a:ln>
        </p:spPr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5FF3550-2FB5-4BE5-8456-2200CF69D9FF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PlaceHolder 1"/>
          <p:cNvSpPr>
            <a:spLocks noGrp="1"/>
          </p:cNvSpPr>
          <p:nvPr>
            <p:ph type="sldImg"/>
          </p:nvPr>
        </p:nvSpPr>
        <p:spPr>
          <a:xfrm>
            <a:off x="928800" y="476280"/>
            <a:ext cx="5000400" cy="3849480"/>
          </a:xfrm>
          <a:prstGeom prst="rect">
            <a:avLst/>
          </a:prstGeom>
          <a:ln w="0">
            <a:noFill/>
          </a:ln>
        </p:spPr>
      </p:sp>
      <p:sp>
        <p:nvSpPr>
          <p:cNvPr id="146" name="PlaceHolder 2"/>
          <p:cNvSpPr>
            <a:spLocks noGrp="1"/>
          </p:cNvSpPr>
          <p:nvPr>
            <p:ph type="body"/>
          </p:nvPr>
        </p:nvSpPr>
        <p:spPr>
          <a:xfrm>
            <a:off x="914400" y="4338360"/>
            <a:ext cx="5029200" cy="4622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24960"/>
            <a:ext cx="7772400" cy="117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2033640"/>
            <a:ext cx="7772400" cy="4224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F077458-4A6F-4701-8C8B-105932A4F88E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24960"/>
            <a:ext cx="7772400" cy="117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2033640"/>
            <a:ext cx="7772400" cy="4224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820B8BF-5351-4518-8A87-8C63EE634310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254EF3C-991E-45F0-9712-69789A929F5A}" type="slidenum">
              <a:t>&lt;#&gt;</a:t>
            </a:fld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24960"/>
            <a:ext cx="7772400" cy="117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685800" y="2033640"/>
            <a:ext cx="7772400" cy="422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09C1B2C-180D-49AD-AA4D-10A59584A494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24960"/>
            <a:ext cx="7772400" cy="117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2033640"/>
            <a:ext cx="7772400" cy="4224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7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7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7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1771560" indent="-228600">
              <a:spcBef>
                <a:spcPts val="7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1771560" indent="-228600">
              <a:spcBef>
                <a:spcPts val="7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8299440" y="6146640"/>
            <a:ext cx="690480" cy="712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3"/>
          <p:cNvSpPr>
            <a:spLocks noGrp="1"/>
          </p:cNvSpPr>
          <p:nvPr>
            <p:ph type="ftr" idx="1"/>
          </p:nvPr>
        </p:nvSpPr>
        <p:spPr>
          <a:xfrm>
            <a:off x="711000" y="6413400"/>
            <a:ext cx="2895480" cy="470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 Rounded MT Bold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sldNum" idx="2"/>
          </p:nvPr>
        </p:nvSpPr>
        <p:spPr>
          <a:xfrm>
            <a:off x="4089240" y="6405480"/>
            <a:ext cx="952560" cy="40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13D3917-8C18-476F-A567-6261FB91E272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82760" y="367920"/>
            <a:ext cx="8178480" cy="5397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1778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Introduction to Options: Pricing</a:t>
            </a:r>
            <a:br>
              <a:rPr sz="3200"/>
            </a:br>
            <a:br>
              <a:rPr sz="3200"/>
            </a:br>
            <a:br>
              <a:rPr sz="3200"/>
            </a:b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Presented by</a:t>
            </a:r>
            <a:br>
              <a:rPr sz="2800"/>
            </a:b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Grant Masson</a:t>
            </a:r>
            <a:br>
              <a:rPr sz="2800"/>
            </a:b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Research Group</a:t>
            </a:r>
            <a:br>
              <a:rPr sz="2800"/>
            </a:br>
            <a:br>
              <a:rPr sz="2800"/>
            </a:br>
            <a:br>
              <a:rPr sz="2800"/>
            </a:br>
            <a:br>
              <a:rPr sz="3200"/>
            </a:b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Houston, TX</a:t>
            </a:r>
            <a:br>
              <a:rPr sz="2400"/>
            </a:b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September 13, 2000</a:t>
            </a: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"/>
          <p:cNvSpPr/>
          <p:nvPr/>
        </p:nvSpPr>
        <p:spPr>
          <a:xfrm>
            <a:off x="507240" y="184320"/>
            <a:ext cx="81342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The Problem of Risk Preferences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844560" y="1619280"/>
            <a:ext cx="7497720" cy="4212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04640"/>
                <a:tab algn="l" pos="863640"/>
                <a:tab algn="l" pos="1028880"/>
                <a:tab algn="l" pos="1200240"/>
                <a:tab algn="l" pos="1371600"/>
                <a:tab algn="l" pos="1542960"/>
                <a:tab algn="l" pos="1714680"/>
                <a:tab algn="l" pos="1886040"/>
                <a:tab algn="l" pos="2057400"/>
                <a:tab algn="l" pos="2228760"/>
                <a:tab algn="l" pos="2400480"/>
                <a:tab algn="l" pos="2571840"/>
                <a:tab algn="l" pos="2743200"/>
                <a:tab algn="l" pos="2914560"/>
                <a:tab algn="l" pos="3086280"/>
                <a:tab algn="l" pos="3257640"/>
                <a:tab algn="l" pos="3429000"/>
                <a:tab algn="l" pos="3600360"/>
                <a:tab algn="l" pos="3772080"/>
                <a:tab algn="l" pos="3943440"/>
                <a:tab algn="l" pos="4114800"/>
                <a:tab algn="l" pos="428616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premium is usually paid up-front, so it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863640"/>
                <a:tab algn="l" pos="1028880"/>
                <a:tab algn="l" pos="1200240"/>
                <a:tab algn="l" pos="1371600"/>
                <a:tab algn="l" pos="1542960"/>
                <a:tab algn="l" pos="1714680"/>
                <a:tab algn="l" pos="1886040"/>
                <a:tab algn="l" pos="2057400"/>
                <a:tab algn="l" pos="2228760"/>
                <a:tab algn="l" pos="2400480"/>
                <a:tab algn="l" pos="2571840"/>
                <a:tab algn="l" pos="2743200"/>
                <a:tab algn="l" pos="2914560"/>
                <a:tab algn="l" pos="3086280"/>
                <a:tab algn="l" pos="3257640"/>
                <a:tab algn="l" pos="3429000"/>
                <a:tab algn="l" pos="3600360"/>
                <a:tab algn="l" pos="3772080"/>
                <a:tab algn="l" pos="3943440"/>
                <a:tab algn="l" pos="4114800"/>
                <a:tab algn="l" pos="428616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is the present value of the expected pay-off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863640"/>
                <a:tab algn="l" pos="1028880"/>
                <a:tab algn="l" pos="1200240"/>
                <a:tab algn="l" pos="1371600"/>
                <a:tab algn="l" pos="1542960"/>
                <a:tab algn="l" pos="1714680"/>
                <a:tab algn="l" pos="1886040"/>
                <a:tab algn="l" pos="2057400"/>
                <a:tab algn="l" pos="2228760"/>
                <a:tab algn="l" pos="2400480"/>
                <a:tab algn="l" pos="2571840"/>
                <a:tab algn="l" pos="2743200"/>
                <a:tab algn="l" pos="2914560"/>
                <a:tab algn="l" pos="3086280"/>
                <a:tab algn="l" pos="3257640"/>
                <a:tab algn="l" pos="3429000"/>
                <a:tab algn="l" pos="3600360"/>
                <a:tab algn="l" pos="3772080"/>
                <a:tab algn="l" pos="3943440"/>
                <a:tab algn="l" pos="4114800"/>
                <a:tab algn="l" pos="428616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at expiration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863640"/>
                <a:tab algn="l" pos="1028880"/>
                <a:tab algn="l" pos="1200240"/>
                <a:tab algn="l" pos="1371600"/>
                <a:tab algn="l" pos="1542960"/>
                <a:tab algn="l" pos="1714680"/>
                <a:tab algn="l" pos="1886040"/>
                <a:tab algn="l" pos="2057400"/>
                <a:tab algn="l" pos="2228760"/>
                <a:tab algn="l" pos="2400480"/>
                <a:tab algn="l" pos="2571840"/>
                <a:tab algn="l" pos="2743200"/>
                <a:tab algn="l" pos="2914560"/>
                <a:tab algn="l" pos="3086280"/>
                <a:tab algn="l" pos="3257640"/>
                <a:tab algn="l" pos="3429000"/>
                <a:tab algn="l" pos="3600360"/>
                <a:tab algn="l" pos="3772080"/>
                <a:tab algn="l" pos="3943440"/>
                <a:tab algn="l" pos="4114800"/>
                <a:tab algn="l" pos="428616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863640"/>
                <a:tab algn="l" pos="1028880"/>
                <a:tab algn="l" pos="1200240"/>
                <a:tab algn="l" pos="1371600"/>
                <a:tab algn="l" pos="1542960"/>
                <a:tab algn="l" pos="1714680"/>
                <a:tab algn="l" pos="1886040"/>
                <a:tab algn="l" pos="2057400"/>
                <a:tab algn="l" pos="2228760"/>
                <a:tab algn="l" pos="2400480"/>
                <a:tab algn="l" pos="2571840"/>
                <a:tab algn="l" pos="2743200"/>
                <a:tab algn="l" pos="2914560"/>
                <a:tab algn="l" pos="3086280"/>
                <a:tab algn="l" pos="3257640"/>
                <a:tab algn="l" pos="3429000"/>
                <a:tab algn="l" pos="3600360"/>
                <a:tab algn="l" pos="3772080"/>
                <a:tab algn="l" pos="3943440"/>
                <a:tab algn="l" pos="4114800"/>
                <a:tab algn="l" pos="428616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How is an option (or any other investment)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863640"/>
                <a:tab algn="l" pos="1028880"/>
                <a:tab algn="l" pos="1200240"/>
                <a:tab algn="l" pos="1371600"/>
                <a:tab algn="l" pos="1542960"/>
                <a:tab algn="l" pos="1714680"/>
                <a:tab algn="l" pos="1886040"/>
                <a:tab algn="l" pos="2057400"/>
                <a:tab algn="l" pos="2228760"/>
                <a:tab algn="l" pos="2400480"/>
                <a:tab algn="l" pos="2571840"/>
                <a:tab algn="l" pos="2743200"/>
                <a:tab algn="l" pos="2914560"/>
                <a:tab algn="l" pos="3086280"/>
                <a:tab algn="l" pos="3257640"/>
                <a:tab algn="l" pos="3429000"/>
                <a:tab algn="l" pos="3600360"/>
                <a:tab algn="l" pos="3772080"/>
                <a:tab algn="l" pos="3943440"/>
                <a:tab algn="l" pos="4114800"/>
                <a:tab algn="l" pos="428616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Present Valued?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404640"/>
                <a:tab algn="l" pos="863640"/>
                <a:tab algn="l" pos="1028880"/>
                <a:tab algn="l" pos="1200240"/>
                <a:tab algn="l" pos="1371600"/>
                <a:tab algn="l" pos="1542960"/>
                <a:tab algn="l" pos="1714680"/>
                <a:tab algn="l" pos="1886040"/>
                <a:tab algn="l" pos="2057400"/>
                <a:tab algn="l" pos="2228760"/>
                <a:tab algn="l" pos="2400480"/>
                <a:tab algn="l" pos="2571840"/>
                <a:tab algn="l" pos="2743200"/>
                <a:tab algn="l" pos="2914560"/>
                <a:tab algn="l" pos="3086280"/>
                <a:tab algn="l" pos="3257640"/>
                <a:tab algn="l" pos="3429000"/>
                <a:tab algn="l" pos="3600360"/>
                <a:tab algn="l" pos="3772080"/>
                <a:tab algn="l" pos="3943440"/>
                <a:tab algn="l" pos="4114800"/>
                <a:tab algn="l" pos="428616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 adjusted rate of return is normally used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863640"/>
                <a:tab algn="l" pos="1028880"/>
                <a:tab algn="l" pos="1200240"/>
                <a:tab algn="l" pos="1371600"/>
                <a:tab algn="l" pos="1542960"/>
                <a:tab algn="l" pos="1714680"/>
                <a:tab algn="l" pos="1886040"/>
                <a:tab algn="l" pos="2057400"/>
                <a:tab algn="l" pos="2228760"/>
                <a:tab algn="l" pos="2400480"/>
                <a:tab algn="l" pos="2571840"/>
                <a:tab algn="l" pos="2743200"/>
                <a:tab algn="l" pos="2914560"/>
                <a:tab algn="l" pos="3086280"/>
                <a:tab algn="l" pos="3257640"/>
                <a:tab algn="l" pos="3429000"/>
                <a:tab algn="l" pos="3600360"/>
                <a:tab algn="l" pos="3772080"/>
                <a:tab algn="l" pos="3943440"/>
                <a:tab algn="l" pos="4114800"/>
                <a:tab algn="l" pos="428616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What is the risk of holding an option?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863640"/>
                <a:tab algn="l" pos="1028880"/>
                <a:tab algn="l" pos="1200240"/>
                <a:tab algn="l" pos="1371600"/>
                <a:tab algn="l" pos="1542960"/>
                <a:tab algn="l" pos="1714680"/>
                <a:tab algn="l" pos="1886040"/>
                <a:tab algn="l" pos="2057400"/>
                <a:tab algn="l" pos="2228760"/>
                <a:tab algn="l" pos="2400480"/>
                <a:tab algn="l" pos="2571840"/>
                <a:tab algn="l" pos="2743200"/>
                <a:tab algn="l" pos="2914560"/>
                <a:tab algn="l" pos="3086280"/>
                <a:tab algn="l" pos="3257640"/>
                <a:tab algn="l" pos="3429000"/>
                <a:tab algn="l" pos="3600360"/>
                <a:tab algn="l" pos="3772080"/>
                <a:tab algn="l" pos="3943440"/>
                <a:tab algn="l" pos="4114800"/>
                <a:tab algn="l" pos="428616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This perplexed all of mankind until 1973,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863640"/>
                <a:tab algn="l" pos="1028880"/>
                <a:tab algn="l" pos="1200240"/>
                <a:tab algn="l" pos="1371600"/>
                <a:tab algn="l" pos="1542960"/>
                <a:tab algn="l" pos="1714680"/>
                <a:tab algn="l" pos="1886040"/>
                <a:tab algn="l" pos="2057400"/>
                <a:tab algn="l" pos="2228760"/>
                <a:tab algn="l" pos="2400480"/>
                <a:tab algn="l" pos="2571840"/>
                <a:tab algn="l" pos="2743200"/>
                <a:tab algn="l" pos="2914560"/>
                <a:tab algn="l" pos="3086280"/>
                <a:tab algn="l" pos="3257640"/>
                <a:tab algn="l" pos="3429000"/>
                <a:tab algn="l" pos="3600360"/>
                <a:tab algn="l" pos="3772080"/>
                <a:tab algn="l" pos="3943440"/>
                <a:tab algn="l" pos="4114800"/>
                <a:tab algn="l" pos="428616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when Black and Scholes published their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863640"/>
                <a:tab algn="l" pos="1028880"/>
                <a:tab algn="l" pos="1200240"/>
                <a:tab algn="l" pos="1371600"/>
                <a:tab algn="l" pos="1542960"/>
                <a:tab algn="l" pos="1714680"/>
                <a:tab algn="l" pos="1886040"/>
                <a:tab algn="l" pos="2057400"/>
                <a:tab algn="l" pos="2228760"/>
                <a:tab algn="l" pos="2400480"/>
                <a:tab algn="l" pos="2571840"/>
                <a:tab algn="l" pos="2743200"/>
                <a:tab algn="l" pos="2914560"/>
                <a:tab algn="l" pos="3086280"/>
                <a:tab algn="l" pos="3257640"/>
                <a:tab algn="l" pos="3429000"/>
                <a:tab algn="l" pos="3600360"/>
                <a:tab algn="l" pos="3772080"/>
                <a:tab algn="l" pos="3943440"/>
                <a:tab algn="l" pos="4114800"/>
                <a:tab algn="l" pos="428616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famous paper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Pricing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A88E12A-1869-455F-9B0C-C748F61AD2DD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22440" y="167760"/>
            <a:ext cx="7772400" cy="1173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Option Valuation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790560" y="1817640"/>
            <a:ext cx="7772400" cy="4224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1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Five factors influence the price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buNone/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of a plain vanilla call option on a 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commodity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Arial"/>
              <a:buChar char="–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Strike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: pay-off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Arial"/>
              <a:buChar char="–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Underlying price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Arial"/>
              <a:buChar char="–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Volatility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: prob. dist.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Arial"/>
              <a:buChar char="–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Time to expiration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Arial"/>
              <a:buChar char="–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Interest rates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: discounting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4770360" y="3529080"/>
            <a:ext cx="801720" cy="1704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100000"/>
              </a:lnSpc>
              <a:spcBef>
                <a:spcPts val="66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6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}</a:t>
            </a:r>
            <a:endParaRPr b="0" lang="en-US" sz="10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Pricing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25EDC66-D817-4B8E-8281-AB7E68F31100}" type="slidenum">
              <a:t>11</a:t>
            </a:fld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85800" y="244080"/>
            <a:ext cx="7772400" cy="11984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Option Valuation:  An Example              A European Call Option on Gas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7772400" y="6248520"/>
            <a:ext cx="419040" cy="444240"/>
          </a:xfrm>
          <a:custGeom>
            <a:avLst/>
            <a:gdLst>
              <a:gd name="textAreaLeft" fmla="*/ 27000 w 419040"/>
              <a:gd name="textAreaRight" fmla="*/ 392040 w 419040"/>
              <a:gd name="textAreaTop" fmla="*/ 27000 h 444240"/>
              <a:gd name="textAreaBottom" fmla="*/ 417240 h 444240"/>
            </a:gdLst>
            <a:ahLst/>
            <a:cxnLst/>
            <a:rect l="textAreaLeft" t="textAreaTop" r="textAreaRight" b="textAreaBottom"/>
            <a:pathLst>
              <a:path w="21600" h="22898">
                <a:moveTo>
                  <a:pt x="0" y="0"/>
                </a:moveTo>
                <a:lnTo>
                  <a:pt x="21600" y="0"/>
                </a:lnTo>
                <a:lnTo>
                  <a:pt x="21600" y="22898"/>
                </a:lnTo>
                <a:lnTo>
                  <a:pt x="0" y="22898"/>
                </a:lnTo>
                <a:close/>
              </a:path>
              <a:path fill="lightenLess" w="21600" h="22898">
                <a:moveTo>
                  <a:pt x="0" y="0"/>
                </a:moveTo>
                <a:lnTo>
                  <a:pt x="21600" y="0"/>
                </a:lnTo>
                <a:lnTo>
                  <a:pt x="20200" y="1400"/>
                </a:lnTo>
                <a:lnTo>
                  <a:pt x="1400" y="1400"/>
                </a:lnTo>
                <a:close/>
              </a:path>
              <a:path fill="darken" w="21600" h="22898">
                <a:moveTo>
                  <a:pt x="21600" y="0"/>
                </a:moveTo>
                <a:lnTo>
                  <a:pt x="21600" y="22898"/>
                </a:lnTo>
                <a:lnTo>
                  <a:pt x="20200" y="21498"/>
                </a:lnTo>
                <a:lnTo>
                  <a:pt x="20200" y="1400"/>
                </a:lnTo>
                <a:close/>
              </a:path>
              <a:path fill="darkenLess" w="21600" h="22898">
                <a:moveTo>
                  <a:pt x="21600" y="22898"/>
                </a:moveTo>
                <a:lnTo>
                  <a:pt x="0" y="22898"/>
                </a:lnTo>
                <a:lnTo>
                  <a:pt x="1400" y="21498"/>
                </a:lnTo>
                <a:lnTo>
                  <a:pt x="20200" y="21498"/>
                </a:lnTo>
                <a:close/>
              </a:path>
              <a:path fill="lighten" w="21600" h="22898">
                <a:moveTo>
                  <a:pt x="0" y="22898"/>
                </a:moveTo>
                <a:lnTo>
                  <a:pt x="0" y="0"/>
                </a:lnTo>
                <a:lnTo>
                  <a:pt x="1400" y="1400"/>
                </a:lnTo>
                <a:lnTo>
                  <a:pt x="1400" y="21498"/>
                </a:lnTo>
                <a:close/>
              </a:path>
            </a:pathLst>
          </a:custGeom>
          <a:solidFill>
            <a:srgbClr val="ff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685800" y="2033640"/>
            <a:ext cx="7772400" cy="4224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lnSpc>
                <a:spcPct val="100000"/>
              </a:lnSpc>
              <a:spcBef>
                <a:spcPts val="1500"/>
              </a:spcBef>
              <a:buNone/>
              <a:tabLst>
                <a:tab algn="l" pos="0"/>
                <a:tab algn="l" pos="571680"/>
                <a:tab algn="l" pos="888840"/>
                <a:tab algn="l" pos="1333440"/>
                <a:tab algn="l" pos="1778040"/>
                <a:tab algn="l" pos="2222640"/>
                <a:tab algn="l" pos="2666880"/>
                <a:tab algn="l" pos="3111480"/>
                <a:tab algn="l" pos="3556080"/>
                <a:tab algn="l" pos="4000680"/>
                <a:tab algn="l" pos="4444920"/>
                <a:tab algn="l" pos="4889520"/>
                <a:tab algn="l" pos="5334120"/>
                <a:tab algn="l" pos="5778360"/>
                <a:tab algn="l" pos="6222960"/>
                <a:tab algn="l" pos="6667560"/>
                <a:tab algn="l" pos="7112160"/>
                <a:tab algn="l" pos="7556400"/>
                <a:tab algn="l" pos="8001000"/>
                <a:tab algn="l" pos="8445600"/>
                <a:tab algn="l" pos="8889840"/>
                <a:tab algn="l" pos="933444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Price as of today:                    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$2.30/MMBtu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51"/>
              </a:spcBef>
              <a:buNone/>
              <a:tabLst>
                <a:tab algn="l" pos="0"/>
                <a:tab algn="l" pos="571680"/>
                <a:tab algn="l" pos="888840"/>
                <a:tab algn="l" pos="1333440"/>
                <a:tab algn="l" pos="1778040"/>
                <a:tab algn="l" pos="2222640"/>
                <a:tab algn="l" pos="2666880"/>
                <a:tab algn="l" pos="3111480"/>
                <a:tab algn="l" pos="3556080"/>
                <a:tab algn="l" pos="4000680"/>
                <a:tab algn="l" pos="4444920"/>
                <a:tab algn="l" pos="4889520"/>
                <a:tab algn="l" pos="5334120"/>
                <a:tab algn="l" pos="5778360"/>
                <a:tab algn="l" pos="6222960"/>
                <a:tab algn="l" pos="6667560"/>
                <a:tab algn="l" pos="7112160"/>
                <a:tab algn="l" pos="7556400"/>
                <a:tab algn="l" pos="8001000"/>
                <a:tab algn="l" pos="8445600"/>
                <a:tab algn="l" pos="8889840"/>
                <a:tab algn="l" pos="933444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Strike:   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$2.30/MMBtu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51"/>
              </a:spcBef>
              <a:buNone/>
              <a:tabLst>
                <a:tab algn="l" pos="0"/>
                <a:tab algn="l" pos="571680"/>
                <a:tab algn="l" pos="888840"/>
                <a:tab algn="l" pos="1333440"/>
                <a:tab algn="l" pos="1778040"/>
                <a:tab algn="l" pos="2222640"/>
                <a:tab algn="l" pos="2666880"/>
                <a:tab algn="l" pos="3111480"/>
                <a:tab algn="l" pos="3556080"/>
                <a:tab algn="l" pos="4000680"/>
                <a:tab algn="l" pos="4444920"/>
                <a:tab algn="l" pos="4889520"/>
                <a:tab algn="l" pos="5334120"/>
                <a:tab algn="l" pos="5778360"/>
                <a:tab algn="l" pos="6222960"/>
                <a:tab algn="l" pos="6667560"/>
                <a:tab algn="l" pos="7112160"/>
                <a:tab algn="l" pos="7556400"/>
                <a:tab algn="l" pos="8001000"/>
                <a:tab algn="l" pos="8445600"/>
                <a:tab algn="l" pos="8889840"/>
                <a:tab algn="l" pos="933444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Volatility: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15%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51"/>
              </a:spcBef>
              <a:buNone/>
              <a:tabLst>
                <a:tab algn="l" pos="0"/>
                <a:tab algn="l" pos="571680"/>
                <a:tab algn="l" pos="888840"/>
                <a:tab algn="l" pos="1333440"/>
                <a:tab algn="l" pos="1778040"/>
                <a:tab algn="l" pos="2222640"/>
                <a:tab algn="l" pos="2666880"/>
                <a:tab algn="l" pos="3111480"/>
                <a:tab algn="l" pos="3556080"/>
                <a:tab algn="l" pos="4000680"/>
                <a:tab algn="l" pos="4444920"/>
                <a:tab algn="l" pos="4889520"/>
                <a:tab algn="l" pos="5334120"/>
                <a:tab algn="l" pos="5778360"/>
                <a:tab algn="l" pos="6222960"/>
                <a:tab algn="l" pos="6667560"/>
                <a:tab algn="l" pos="7112160"/>
                <a:tab algn="l" pos="7556400"/>
                <a:tab algn="l" pos="8001000"/>
                <a:tab algn="l" pos="8445600"/>
                <a:tab algn="l" pos="8889840"/>
                <a:tab algn="l" pos="933444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Time to expiration of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571680"/>
                <a:tab algn="l" pos="888840"/>
                <a:tab algn="l" pos="1333440"/>
                <a:tab algn="l" pos="1778040"/>
                <a:tab algn="l" pos="2222640"/>
                <a:tab algn="l" pos="2666880"/>
                <a:tab algn="l" pos="3111480"/>
                <a:tab algn="l" pos="3556080"/>
                <a:tab algn="l" pos="4000680"/>
                <a:tab algn="l" pos="4444920"/>
                <a:tab algn="l" pos="4889520"/>
                <a:tab algn="l" pos="5334120"/>
                <a:tab algn="l" pos="5778360"/>
                <a:tab algn="l" pos="6222960"/>
                <a:tab algn="l" pos="6667560"/>
                <a:tab algn="l" pos="7112160"/>
                <a:tab algn="l" pos="7556400"/>
                <a:tab algn="l" pos="8001000"/>
                <a:tab algn="l" pos="8445600"/>
                <a:tab algn="l" pos="8889840"/>
                <a:tab algn="l" pos="933444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option: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30 days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51"/>
              </a:spcBef>
              <a:buNone/>
              <a:tabLst>
                <a:tab algn="l" pos="0"/>
                <a:tab algn="l" pos="571680"/>
                <a:tab algn="l" pos="888840"/>
                <a:tab algn="l" pos="1333440"/>
                <a:tab algn="l" pos="1778040"/>
                <a:tab algn="l" pos="2222640"/>
                <a:tab algn="l" pos="2666880"/>
                <a:tab algn="l" pos="3111480"/>
                <a:tab algn="l" pos="3556080"/>
                <a:tab algn="l" pos="4000680"/>
                <a:tab algn="l" pos="4444920"/>
                <a:tab algn="l" pos="4889520"/>
                <a:tab algn="l" pos="5334120"/>
                <a:tab algn="l" pos="5778360"/>
                <a:tab algn="l" pos="6222960"/>
                <a:tab algn="l" pos="6667560"/>
                <a:tab algn="l" pos="7112160"/>
                <a:tab algn="l" pos="7556400"/>
                <a:tab algn="l" pos="8001000"/>
                <a:tab algn="l" pos="8445600"/>
                <a:tab algn="l" pos="8889840"/>
                <a:tab algn="l" pos="933444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Interest Rate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: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7%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 algn="ctr">
              <a:lnSpc>
                <a:spcPct val="100000"/>
              </a:lnSpc>
              <a:spcBef>
                <a:spcPts val="751"/>
              </a:spcBef>
              <a:buNone/>
              <a:tabLst>
                <a:tab algn="l" pos="0"/>
                <a:tab algn="l" pos="571680"/>
                <a:tab algn="l" pos="888840"/>
                <a:tab algn="l" pos="1333440"/>
                <a:tab algn="l" pos="1778040"/>
                <a:tab algn="l" pos="2222640"/>
                <a:tab algn="l" pos="2666880"/>
                <a:tab algn="l" pos="3111480"/>
                <a:tab algn="l" pos="3556080"/>
                <a:tab algn="l" pos="4000680"/>
                <a:tab algn="l" pos="4444920"/>
                <a:tab algn="l" pos="4889520"/>
                <a:tab algn="l" pos="5334120"/>
                <a:tab algn="l" pos="5778360"/>
                <a:tab algn="l" pos="6222960"/>
                <a:tab algn="l" pos="6667560"/>
                <a:tab algn="l" pos="7112160"/>
                <a:tab algn="l" pos="7556400"/>
                <a:tab algn="l" pos="8001000"/>
                <a:tab algn="l" pos="8445600"/>
                <a:tab algn="l" pos="8889840"/>
                <a:tab algn="l" pos="933444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Premium: $0.039/MMBtu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Pricing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FC1B86B-8A0C-4338-86C7-DBEBCC9573A4}" type="slidenum">
              <a:t>12</a:t>
            </a:fld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85800" y="244440"/>
            <a:ext cx="7772400" cy="765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Strike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836280" y="1329840"/>
            <a:ext cx="7351560" cy="42404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85000" lnSpcReduction="9999"/>
          </a:bodyPr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 a Call option:</a:t>
            </a:r>
            <a:r>
              <a:rPr b="1" lang="en-US" sz="32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</a:t>
            </a:r>
            <a:r>
              <a:rPr b="1" i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higher the strike</a:t>
            </a:r>
            <a:r>
              <a:rPr b="1" i="1" lang="en-US" sz="28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 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(the more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out-of-money), the larger the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fraction of the </a:t>
            </a:r>
            <a:r>
              <a:rPr b="1" i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probability</a:t>
            </a: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i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distribution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excluded, and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i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less expensive</a:t>
            </a:r>
            <a:r>
              <a:rPr b="1" i="1" lang="en-US" sz="28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 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option.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1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deep in-the-money option is one 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where no part of the probability 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distribution is excluded by the 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payoff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line.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7772400" y="6248520"/>
            <a:ext cx="419040" cy="444240"/>
          </a:xfrm>
          <a:custGeom>
            <a:avLst/>
            <a:gdLst>
              <a:gd name="textAreaLeft" fmla="*/ 27000 w 419040"/>
              <a:gd name="textAreaRight" fmla="*/ 392040 w 419040"/>
              <a:gd name="textAreaTop" fmla="*/ 27000 h 444240"/>
              <a:gd name="textAreaBottom" fmla="*/ 417240 h 444240"/>
            </a:gdLst>
            <a:ahLst/>
            <a:cxnLst/>
            <a:rect l="textAreaLeft" t="textAreaTop" r="textAreaRight" b="textAreaBottom"/>
            <a:pathLst>
              <a:path w="21600" h="22898">
                <a:moveTo>
                  <a:pt x="0" y="0"/>
                </a:moveTo>
                <a:lnTo>
                  <a:pt x="21600" y="0"/>
                </a:lnTo>
                <a:lnTo>
                  <a:pt x="21600" y="22898"/>
                </a:lnTo>
                <a:lnTo>
                  <a:pt x="0" y="22898"/>
                </a:lnTo>
                <a:close/>
              </a:path>
              <a:path fill="lightenLess" w="21600" h="22898">
                <a:moveTo>
                  <a:pt x="0" y="0"/>
                </a:moveTo>
                <a:lnTo>
                  <a:pt x="21600" y="0"/>
                </a:lnTo>
                <a:lnTo>
                  <a:pt x="20200" y="1400"/>
                </a:lnTo>
                <a:lnTo>
                  <a:pt x="1400" y="1400"/>
                </a:lnTo>
                <a:close/>
              </a:path>
              <a:path fill="darken" w="21600" h="22898">
                <a:moveTo>
                  <a:pt x="21600" y="0"/>
                </a:moveTo>
                <a:lnTo>
                  <a:pt x="21600" y="22898"/>
                </a:lnTo>
                <a:lnTo>
                  <a:pt x="20200" y="21498"/>
                </a:lnTo>
                <a:lnTo>
                  <a:pt x="20200" y="1400"/>
                </a:lnTo>
                <a:close/>
              </a:path>
              <a:path fill="darkenLess" w="21600" h="22898">
                <a:moveTo>
                  <a:pt x="21600" y="22898"/>
                </a:moveTo>
                <a:lnTo>
                  <a:pt x="0" y="22898"/>
                </a:lnTo>
                <a:lnTo>
                  <a:pt x="1400" y="21498"/>
                </a:lnTo>
                <a:lnTo>
                  <a:pt x="20200" y="21498"/>
                </a:lnTo>
                <a:close/>
              </a:path>
              <a:path fill="lighten" w="21600" h="22898">
                <a:moveTo>
                  <a:pt x="0" y="22898"/>
                </a:moveTo>
                <a:lnTo>
                  <a:pt x="0" y="0"/>
                </a:lnTo>
                <a:lnTo>
                  <a:pt x="1400" y="1400"/>
                </a:lnTo>
                <a:lnTo>
                  <a:pt x="1400" y="21498"/>
                </a:lnTo>
                <a:close/>
              </a:path>
            </a:pathLst>
          </a:custGeom>
          <a:solidFill>
            <a:srgbClr val="ff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Pricing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8C5A360-4A3F-4C6C-9CC5-66FA47BB3562}" type="slidenum">
              <a:t>13</a:t>
            </a:fld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711360" y="193680"/>
            <a:ext cx="7772400" cy="9446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What is Volatility? 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952560" y="1255320"/>
            <a:ext cx="7772400" cy="49086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52056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Volatility measures, in some sense,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buNone/>
              <a:tabLst>
                <a:tab algn="l" pos="0"/>
                <a:tab algn="l" pos="52056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range of possible prices at some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buNone/>
              <a:tabLst>
                <a:tab algn="l" pos="0"/>
                <a:tab algn="l" pos="52056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point in the future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52056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How  “quickly”  prices become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buNone/>
              <a:tabLst>
                <a:tab algn="l" pos="0"/>
                <a:tab algn="l" pos="52056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uncertain as time goes forward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buNone/>
              <a:tabLst>
                <a:tab algn="l" pos="0"/>
                <a:tab algn="l" pos="52056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how much a price “zig-zags” over time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52056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higher the volatility, the broader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52056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range of possible future values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52056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</a:tabLst>
            </a:pPr>
            <a:r>
              <a:rPr b="1" i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i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i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i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i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Higher volatility</a:t>
            </a:r>
            <a:r>
              <a:rPr b="1" i="1" lang="en-US" sz="2400" strike="noStrike" u="none">
                <a:solidFill>
                  <a:srgbClr val="ff5008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usually makes options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52056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more expensive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7772400" y="6248520"/>
            <a:ext cx="419040" cy="444240"/>
          </a:xfrm>
          <a:custGeom>
            <a:avLst/>
            <a:gdLst>
              <a:gd name="textAreaLeft" fmla="*/ 27000 w 419040"/>
              <a:gd name="textAreaRight" fmla="*/ 392040 w 419040"/>
              <a:gd name="textAreaTop" fmla="*/ 27000 h 444240"/>
              <a:gd name="textAreaBottom" fmla="*/ 417240 h 444240"/>
            </a:gdLst>
            <a:ahLst/>
            <a:cxnLst/>
            <a:rect l="textAreaLeft" t="textAreaTop" r="textAreaRight" b="textAreaBottom"/>
            <a:pathLst>
              <a:path w="21600" h="22898">
                <a:moveTo>
                  <a:pt x="0" y="0"/>
                </a:moveTo>
                <a:lnTo>
                  <a:pt x="21600" y="0"/>
                </a:lnTo>
                <a:lnTo>
                  <a:pt x="21600" y="22898"/>
                </a:lnTo>
                <a:lnTo>
                  <a:pt x="0" y="22898"/>
                </a:lnTo>
                <a:close/>
              </a:path>
              <a:path fill="lightenLess" w="21600" h="22898">
                <a:moveTo>
                  <a:pt x="0" y="0"/>
                </a:moveTo>
                <a:lnTo>
                  <a:pt x="21600" y="0"/>
                </a:lnTo>
                <a:lnTo>
                  <a:pt x="20200" y="1400"/>
                </a:lnTo>
                <a:lnTo>
                  <a:pt x="1400" y="1400"/>
                </a:lnTo>
                <a:close/>
              </a:path>
              <a:path fill="darken" w="21600" h="22898">
                <a:moveTo>
                  <a:pt x="21600" y="0"/>
                </a:moveTo>
                <a:lnTo>
                  <a:pt x="21600" y="22898"/>
                </a:lnTo>
                <a:lnTo>
                  <a:pt x="20200" y="21498"/>
                </a:lnTo>
                <a:lnTo>
                  <a:pt x="20200" y="1400"/>
                </a:lnTo>
                <a:close/>
              </a:path>
              <a:path fill="darkenLess" w="21600" h="22898">
                <a:moveTo>
                  <a:pt x="21600" y="22898"/>
                </a:moveTo>
                <a:lnTo>
                  <a:pt x="0" y="22898"/>
                </a:lnTo>
                <a:lnTo>
                  <a:pt x="1400" y="21498"/>
                </a:lnTo>
                <a:lnTo>
                  <a:pt x="20200" y="21498"/>
                </a:lnTo>
                <a:close/>
              </a:path>
              <a:path fill="lighten" w="21600" h="22898">
                <a:moveTo>
                  <a:pt x="0" y="22898"/>
                </a:moveTo>
                <a:lnTo>
                  <a:pt x="0" y="0"/>
                </a:lnTo>
                <a:lnTo>
                  <a:pt x="1400" y="1400"/>
                </a:lnTo>
                <a:lnTo>
                  <a:pt x="1400" y="21498"/>
                </a:lnTo>
                <a:close/>
              </a:path>
            </a:pathLst>
          </a:custGeom>
          <a:solidFill>
            <a:srgbClr val="ff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Pricing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2ADBA0A-63B5-4630-BE57-89EEB22D1843}" type="slidenum">
              <a:t>14</a:t>
            </a:fld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98400" y="257040"/>
            <a:ext cx="7772400" cy="766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Time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1434600" y="1668240"/>
            <a:ext cx="6921720" cy="32605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571680"/>
                <a:tab algn="l" pos="1143000"/>
                <a:tab algn="l" pos="1714680"/>
                <a:tab algn="l" pos="2286000"/>
                <a:tab algn="l" pos="2857680"/>
                <a:tab algn="l" pos="3429000"/>
                <a:tab algn="l" pos="4000680"/>
                <a:tab algn="l" pos="4572000"/>
                <a:tab algn="l" pos="5143680"/>
                <a:tab algn="l" pos="5715000"/>
                <a:tab algn="l" pos="6286680"/>
                <a:tab algn="l" pos="6858000"/>
                <a:tab algn="l" pos="7429680"/>
                <a:tab algn="l" pos="8001000"/>
                <a:tab algn="l" pos="8572680"/>
                <a:tab algn="l" pos="9144000"/>
                <a:tab algn="l" pos="9715680"/>
                <a:tab algn="l" pos="10287000"/>
                <a:tab algn="l" pos="10858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Time, like volatility, increases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buNone/>
              <a:tabLst>
                <a:tab algn="l" pos="0"/>
                <a:tab algn="l" pos="571680"/>
                <a:tab algn="l" pos="1143000"/>
                <a:tab algn="l" pos="1714680"/>
                <a:tab algn="l" pos="2286000"/>
                <a:tab algn="l" pos="2857680"/>
                <a:tab algn="l" pos="3429000"/>
                <a:tab algn="l" pos="4000680"/>
                <a:tab algn="l" pos="4572000"/>
                <a:tab algn="l" pos="5143680"/>
                <a:tab algn="l" pos="5715000"/>
                <a:tab algn="l" pos="6286680"/>
                <a:tab algn="l" pos="6858000"/>
                <a:tab algn="l" pos="7429680"/>
                <a:tab algn="l" pos="8001000"/>
                <a:tab algn="l" pos="8572680"/>
                <a:tab algn="l" pos="9144000"/>
                <a:tab algn="l" pos="9715680"/>
                <a:tab algn="l" pos="10287000"/>
                <a:tab algn="l" pos="10858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price uncertainty.  It broadens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buNone/>
              <a:tabLst>
                <a:tab algn="l" pos="0"/>
                <a:tab algn="l" pos="571680"/>
                <a:tab algn="l" pos="1143000"/>
                <a:tab algn="l" pos="1714680"/>
                <a:tab algn="l" pos="2286000"/>
                <a:tab algn="l" pos="2857680"/>
                <a:tab algn="l" pos="3429000"/>
                <a:tab algn="l" pos="4000680"/>
                <a:tab algn="l" pos="4572000"/>
                <a:tab algn="l" pos="5143680"/>
                <a:tab algn="l" pos="5715000"/>
                <a:tab algn="l" pos="6286680"/>
                <a:tab algn="l" pos="6858000"/>
                <a:tab algn="l" pos="7429680"/>
                <a:tab algn="l" pos="8001000"/>
                <a:tab algn="l" pos="8572680"/>
                <a:tab algn="l" pos="9144000"/>
                <a:tab algn="l" pos="9715680"/>
                <a:tab algn="l" pos="10287000"/>
                <a:tab algn="l" pos="10858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probability distribution.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1950"/>
              </a:spcBef>
              <a:buNone/>
              <a:tabLst>
                <a:tab algn="l" pos="0"/>
                <a:tab algn="l" pos="571680"/>
                <a:tab algn="l" pos="1143000"/>
                <a:tab algn="l" pos="1714680"/>
                <a:tab algn="l" pos="2286000"/>
                <a:tab algn="l" pos="2857680"/>
                <a:tab algn="l" pos="3429000"/>
                <a:tab algn="l" pos="4000680"/>
                <a:tab algn="l" pos="4572000"/>
                <a:tab algn="l" pos="5143680"/>
                <a:tab algn="l" pos="5715000"/>
                <a:tab algn="l" pos="6286680"/>
                <a:tab algn="l" pos="6858000"/>
                <a:tab algn="l" pos="7429680"/>
                <a:tab algn="l" pos="8001000"/>
                <a:tab algn="l" pos="8572680"/>
                <a:tab algn="l" pos="9144000"/>
                <a:tab algn="l" pos="9715680"/>
                <a:tab algn="l" pos="10287000"/>
                <a:tab algn="l" pos="10858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i="1" lang="en-US" sz="2400" strike="noStrike" u="none">
                <a:solidFill>
                  <a:srgbClr val="ff5008"/>
                </a:solidFill>
                <a:effectLst/>
                <a:uFillTx/>
                <a:latin typeface="Arial"/>
              </a:rPr>
              <a:t> </a:t>
            </a:r>
            <a:r>
              <a:rPr b="1" i="1" lang="en-US" sz="2400" strike="noStrike" u="none">
                <a:solidFill>
                  <a:srgbClr val="ff5008"/>
                </a:solidFill>
                <a:effectLst/>
                <a:uFillTx/>
                <a:latin typeface="Arial"/>
              </a:rPr>
              <a:t>	</a:t>
            </a:r>
            <a:r>
              <a:rPr b="1" i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Longer dated</a:t>
            </a:r>
            <a:r>
              <a:rPr b="1" i="1" lang="en-US" sz="2400" strike="noStrike" u="none">
                <a:solidFill>
                  <a:srgbClr val="ff5008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options are </a:t>
            </a:r>
            <a:r>
              <a:rPr b="1" i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more </a:t>
            </a:r>
            <a:r>
              <a:rPr b="1" i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i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i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i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i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expensive</a:t>
            </a:r>
            <a:r>
              <a:rPr b="1" i="1" lang="en-US" sz="2400" strike="noStrike" u="none">
                <a:solidFill>
                  <a:srgbClr val="ff5008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than shorter dated options.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7772400" y="6248520"/>
            <a:ext cx="419040" cy="444240"/>
          </a:xfrm>
          <a:custGeom>
            <a:avLst/>
            <a:gdLst>
              <a:gd name="textAreaLeft" fmla="*/ 27000 w 419040"/>
              <a:gd name="textAreaRight" fmla="*/ 392040 w 419040"/>
              <a:gd name="textAreaTop" fmla="*/ 27000 h 444240"/>
              <a:gd name="textAreaBottom" fmla="*/ 417240 h 444240"/>
            </a:gdLst>
            <a:ahLst/>
            <a:cxnLst/>
            <a:rect l="textAreaLeft" t="textAreaTop" r="textAreaRight" b="textAreaBottom"/>
            <a:pathLst>
              <a:path w="21600" h="22898">
                <a:moveTo>
                  <a:pt x="0" y="0"/>
                </a:moveTo>
                <a:lnTo>
                  <a:pt x="21600" y="0"/>
                </a:lnTo>
                <a:lnTo>
                  <a:pt x="21600" y="22898"/>
                </a:lnTo>
                <a:lnTo>
                  <a:pt x="0" y="22898"/>
                </a:lnTo>
                <a:close/>
              </a:path>
              <a:path fill="lightenLess" w="21600" h="22898">
                <a:moveTo>
                  <a:pt x="0" y="0"/>
                </a:moveTo>
                <a:lnTo>
                  <a:pt x="21600" y="0"/>
                </a:lnTo>
                <a:lnTo>
                  <a:pt x="20200" y="1400"/>
                </a:lnTo>
                <a:lnTo>
                  <a:pt x="1400" y="1400"/>
                </a:lnTo>
                <a:close/>
              </a:path>
              <a:path fill="darken" w="21600" h="22898">
                <a:moveTo>
                  <a:pt x="21600" y="0"/>
                </a:moveTo>
                <a:lnTo>
                  <a:pt x="21600" y="22898"/>
                </a:lnTo>
                <a:lnTo>
                  <a:pt x="20200" y="21498"/>
                </a:lnTo>
                <a:lnTo>
                  <a:pt x="20200" y="1400"/>
                </a:lnTo>
                <a:close/>
              </a:path>
              <a:path fill="darkenLess" w="21600" h="22898">
                <a:moveTo>
                  <a:pt x="21600" y="22898"/>
                </a:moveTo>
                <a:lnTo>
                  <a:pt x="0" y="22898"/>
                </a:lnTo>
                <a:lnTo>
                  <a:pt x="1400" y="21498"/>
                </a:lnTo>
                <a:lnTo>
                  <a:pt x="20200" y="21498"/>
                </a:lnTo>
                <a:close/>
              </a:path>
              <a:path fill="lighten" w="21600" h="22898">
                <a:moveTo>
                  <a:pt x="0" y="22898"/>
                </a:moveTo>
                <a:lnTo>
                  <a:pt x="0" y="0"/>
                </a:lnTo>
                <a:lnTo>
                  <a:pt x="1400" y="1400"/>
                </a:lnTo>
                <a:lnTo>
                  <a:pt x="1400" y="21498"/>
                </a:lnTo>
                <a:close/>
              </a:path>
            </a:pathLst>
          </a:custGeom>
          <a:solidFill>
            <a:srgbClr val="ff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Pricing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8495975-51A7-4A74-A5FE-AB16DF985C9E}" type="slidenum">
              <a:t>15</a:t>
            </a:fld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85800" y="434520"/>
            <a:ext cx="7772400" cy="792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Interest Rates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>
            <a:off x="1025640" y="1681200"/>
            <a:ext cx="6696000" cy="388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100000"/>
              </a:lnSpc>
              <a:spcBef>
                <a:spcPts val="2999"/>
              </a:spcBef>
              <a:tabLst>
                <a:tab algn="l" pos="0"/>
                <a:tab algn="l" pos="571680"/>
                <a:tab algn="l" pos="1143000"/>
                <a:tab algn="l" pos="1714680"/>
                <a:tab algn="l" pos="2286000"/>
                <a:tab algn="l" pos="2857680"/>
                <a:tab algn="l" pos="3429000"/>
                <a:tab algn="l" pos="4000680"/>
                <a:tab algn="l" pos="4572000"/>
                <a:tab algn="l" pos="5143680"/>
                <a:tab algn="l" pos="5715000"/>
                <a:tab algn="l" pos="6286680"/>
                <a:tab algn="l" pos="6858000"/>
                <a:tab algn="l" pos="7429680"/>
                <a:tab algn="l" pos="8001000"/>
                <a:tab algn="l" pos="8572680"/>
                <a:tab algn="l" pos="9144000"/>
                <a:tab algn="l" pos="9715680"/>
                <a:tab algn="l" pos="10287000"/>
                <a:tab algn="l" pos="108586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i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i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i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 vanilla options on futures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,</a:t>
            </a:r>
            <a:r>
              <a:rPr b="0" lang="en-US" sz="3200" strike="noStrike" u="none">
                <a:solidFill>
                  <a:srgbClr val="ff5008"/>
                </a:solidFill>
                <a:effectLst/>
                <a:uFillTx/>
                <a:latin typeface="Arial"/>
              </a:rPr>
              <a:t> </a:t>
            </a:r>
            <a:r>
              <a:rPr b="0" lang="en-US" sz="3200" strike="noStrike" u="none">
                <a:solidFill>
                  <a:srgbClr val="ff5008"/>
                </a:solidFill>
                <a:effectLst/>
                <a:uFillTx/>
                <a:latin typeface="Arial"/>
              </a:rPr>
              <a:t>	</a:t>
            </a: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interest rate used only for </a:t>
            </a: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discounting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999"/>
              </a:spcBef>
              <a:tabLst>
                <a:tab algn="l" pos="0"/>
                <a:tab algn="l" pos="571680"/>
                <a:tab algn="l" pos="1143000"/>
                <a:tab algn="l" pos="1714680"/>
                <a:tab algn="l" pos="2286000"/>
                <a:tab algn="l" pos="2857680"/>
                <a:tab algn="l" pos="3429000"/>
                <a:tab algn="l" pos="4000680"/>
                <a:tab algn="l" pos="4572000"/>
                <a:tab algn="l" pos="5143680"/>
                <a:tab algn="l" pos="5715000"/>
                <a:tab algn="l" pos="6286680"/>
                <a:tab algn="l" pos="6858000"/>
                <a:tab algn="l" pos="7429680"/>
                <a:tab algn="l" pos="8001000"/>
                <a:tab algn="l" pos="8572680"/>
                <a:tab algn="l" pos="9144000"/>
                <a:tab algn="l" pos="9715680"/>
                <a:tab algn="l" pos="10287000"/>
                <a:tab algn="l" pos="108586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 options on stocks, 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currencies, and other 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instruments,</a:t>
            </a:r>
            <a:r>
              <a:rPr b="0" lang="en-US" sz="32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 </a:t>
            </a: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interest rates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71680"/>
                <a:tab algn="l" pos="1143000"/>
                <a:tab algn="l" pos="1714680"/>
                <a:tab algn="l" pos="2286000"/>
                <a:tab algn="l" pos="2857680"/>
                <a:tab algn="l" pos="3429000"/>
                <a:tab algn="l" pos="4000680"/>
                <a:tab algn="l" pos="4572000"/>
                <a:tab algn="l" pos="5143680"/>
                <a:tab algn="l" pos="5715000"/>
                <a:tab algn="l" pos="6286680"/>
                <a:tab algn="l" pos="6858000"/>
                <a:tab algn="l" pos="7429680"/>
                <a:tab algn="l" pos="8001000"/>
                <a:tab algn="l" pos="8572680"/>
                <a:tab algn="l" pos="9144000"/>
                <a:tab algn="l" pos="9715680"/>
                <a:tab algn="l" pos="10287000"/>
                <a:tab algn="l" pos="1085868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play additional role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7772400" y="6248520"/>
            <a:ext cx="419040" cy="444240"/>
          </a:xfrm>
          <a:custGeom>
            <a:avLst/>
            <a:gdLst>
              <a:gd name="textAreaLeft" fmla="*/ 27000 w 419040"/>
              <a:gd name="textAreaRight" fmla="*/ 392040 w 419040"/>
              <a:gd name="textAreaTop" fmla="*/ 27000 h 444240"/>
              <a:gd name="textAreaBottom" fmla="*/ 417240 h 444240"/>
            </a:gdLst>
            <a:ahLst/>
            <a:cxnLst/>
            <a:rect l="textAreaLeft" t="textAreaTop" r="textAreaRight" b="textAreaBottom"/>
            <a:pathLst>
              <a:path w="21600" h="22898">
                <a:moveTo>
                  <a:pt x="0" y="0"/>
                </a:moveTo>
                <a:lnTo>
                  <a:pt x="21600" y="0"/>
                </a:lnTo>
                <a:lnTo>
                  <a:pt x="21600" y="22898"/>
                </a:lnTo>
                <a:lnTo>
                  <a:pt x="0" y="22898"/>
                </a:lnTo>
                <a:close/>
              </a:path>
              <a:path fill="lightenLess" w="21600" h="22898">
                <a:moveTo>
                  <a:pt x="0" y="0"/>
                </a:moveTo>
                <a:lnTo>
                  <a:pt x="21600" y="0"/>
                </a:lnTo>
                <a:lnTo>
                  <a:pt x="20200" y="1400"/>
                </a:lnTo>
                <a:lnTo>
                  <a:pt x="1400" y="1400"/>
                </a:lnTo>
                <a:close/>
              </a:path>
              <a:path fill="darken" w="21600" h="22898">
                <a:moveTo>
                  <a:pt x="21600" y="0"/>
                </a:moveTo>
                <a:lnTo>
                  <a:pt x="21600" y="22898"/>
                </a:lnTo>
                <a:lnTo>
                  <a:pt x="20200" y="21498"/>
                </a:lnTo>
                <a:lnTo>
                  <a:pt x="20200" y="1400"/>
                </a:lnTo>
                <a:close/>
              </a:path>
              <a:path fill="darkenLess" w="21600" h="22898">
                <a:moveTo>
                  <a:pt x="21600" y="22898"/>
                </a:moveTo>
                <a:lnTo>
                  <a:pt x="0" y="22898"/>
                </a:lnTo>
                <a:lnTo>
                  <a:pt x="1400" y="21498"/>
                </a:lnTo>
                <a:lnTo>
                  <a:pt x="20200" y="21498"/>
                </a:lnTo>
                <a:close/>
              </a:path>
              <a:path fill="lighten" w="21600" h="22898">
                <a:moveTo>
                  <a:pt x="0" y="22898"/>
                </a:moveTo>
                <a:lnTo>
                  <a:pt x="0" y="0"/>
                </a:lnTo>
                <a:lnTo>
                  <a:pt x="1400" y="1400"/>
                </a:lnTo>
                <a:lnTo>
                  <a:pt x="1400" y="21498"/>
                </a:lnTo>
                <a:close/>
              </a:path>
            </a:pathLst>
          </a:custGeom>
          <a:solidFill>
            <a:srgbClr val="ff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Pricing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1754301-B6BA-44E8-BD51-A32E02580EFB}" type="slidenum">
              <a:t>16</a:t>
            </a:fld>
          </a:p>
        </p:txBody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"/>
          <p:cNvSpPr/>
          <p:nvPr/>
        </p:nvSpPr>
        <p:spPr>
          <a:xfrm>
            <a:off x="1731600" y="336600"/>
            <a:ext cx="56818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Risk Parameter Names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2022840" y="1270080"/>
            <a:ext cx="545832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Names derived from Greek Alphabet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3" name=""/>
          <p:cNvGraphicFramePr/>
          <p:nvPr/>
        </p:nvGraphicFramePr>
        <p:xfrm>
          <a:off x="755640" y="2994120"/>
          <a:ext cx="193680" cy="2141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55640" y="2994120"/>
                    <a:ext cx="193680" cy="2141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5" name=""/>
          <p:cNvSpPr/>
          <p:nvPr/>
        </p:nvSpPr>
        <p:spPr>
          <a:xfrm>
            <a:off x="387000" y="2222640"/>
            <a:ext cx="118800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sng">
                <a:solidFill>
                  <a:srgbClr val="ffff00"/>
                </a:solidFill>
                <a:effectLst/>
                <a:uFillTx/>
                <a:latin typeface="Arial"/>
              </a:rPr>
              <a:t>Symbol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1989720" y="2278080"/>
            <a:ext cx="1203840" cy="304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sng">
                <a:solidFill>
                  <a:srgbClr val="ffff00"/>
                </a:solidFill>
                <a:effectLst/>
                <a:uFillTx/>
                <a:latin typeface="Arial"/>
              </a:rPr>
              <a:t>Name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Delta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Gamma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Theta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Rho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Vega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Eta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448080" y="2227320"/>
            <a:ext cx="2000160" cy="277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sng">
                <a:solidFill>
                  <a:srgbClr val="ffff00"/>
                </a:solidFill>
                <a:effectLst/>
                <a:uFillTx/>
                <a:latin typeface="Arial"/>
              </a:rPr>
              <a:t>Sensitivity of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Premium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Delta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Premium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Premium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Premium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Premium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5527800" y="2241720"/>
            <a:ext cx="2635200" cy="277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sng">
                <a:solidFill>
                  <a:srgbClr val="ffff00"/>
                </a:solidFill>
                <a:effectLst/>
                <a:uFillTx/>
                <a:latin typeface="Arial"/>
              </a:rPr>
              <a:t>To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Underlying Price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Underlying Price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Time to Expiration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Interest Rate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Volatility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Correlation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7772400" y="6248520"/>
            <a:ext cx="419040" cy="444240"/>
          </a:xfrm>
          <a:custGeom>
            <a:avLst/>
            <a:gdLst>
              <a:gd name="textAreaLeft" fmla="*/ 27000 w 419040"/>
              <a:gd name="textAreaRight" fmla="*/ 392040 w 419040"/>
              <a:gd name="textAreaTop" fmla="*/ 27000 h 444240"/>
              <a:gd name="textAreaBottom" fmla="*/ 417240 h 444240"/>
            </a:gdLst>
            <a:ahLst/>
            <a:cxnLst/>
            <a:rect l="textAreaLeft" t="textAreaTop" r="textAreaRight" b="textAreaBottom"/>
            <a:pathLst>
              <a:path w="21600" h="22898">
                <a:moveTo>
                  <a:pt x="0" y="0"/>
                </a:moveTo>
                <a:lnTo>
                  <a:pt x="21600" y="0"/>
                </a:lnTo>
                <a:lnTo>
                  <a:pt x="21600" y="22898"/>
                </a:lnTo>
                <a:lnTo>
                  <a:pt x="0" y="22898"/>
                </a:lnTo>
                <a:close/>
              </a:path>
              <a:path fill="lightenLess" w="21600" h="22898">
                <a:moveTo>
                  <a:pt x="0" y="0"/>
                </a:moveTo>
                <a:lnTo>
                  <a:pt x="21600" y="0"/>
                </a:lnTo>
                <a:lnTo>
                  <a:pt x="20200" y="1400"/>
                </a:lnTo>
                <a:lnTo>
                  <a:pt x="1400" y="1400"/>
                </a:lnTo>
                <a:close/>
              </a:path>
              <a:path fill="darken" w="21600" h="22898">
                <a:moveTo>
                  <a:pt x="21600" y="0"/>
                </a:moveTo>
                <a:lnTo>
                  <a:pt x="21600" y="22898"/>
                </a:lnTo>
                <a:lnTo>
                  <a:pt x="20200" y="21498"/>
                </a:lnTo>
                <a:lnTo>
                  <a:pt x="20200" y="1400"/>
                </a:lnTo>
                <a:close/>
              </a:path>
              <a:path fill="darkenLess" w="21600" h="22898">
                <a:moveTo>
                  <a:pt x="21600" y="22898"/>
                </a:moveTo>
                <a:lnTo>
                  <a:pt x="0" y="22898"/>
                </a:lnTo>
                <a:lnTo>
                  <a:pt x="1400" y="21498"/>
                </a:lnTo>
                <a:lnTo>
                  <a:pt x="20200" y="21498"/>
                </a:lnTo>
                <a:close/>
              </a:path>
              <a:path fill="lighten" w="21600" h="22898">
                <a:moveTo>
                  <a:pt x="0" y="22898"/>
                </a:moveTo>
                <a:lnTo>
                  <a:pt x="0" y="0"/>
                </a:lnTo>
                <a:lnTo>
                  <a:pt x="1400" y="1400"/>
                </a:lnTo>
                <a:lnTo>
                  <a:pt x="1400" y="21498"/>
                </a:lnTo>
                <a:close/>
              </a:path>
            </a:pathLst>
          </a:custGeom>
          <a:solidFill>
            <a:srgbClr val="ff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Pricing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E78B7A0-C77B-4446-B3D2-65052AABA7C7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762120" y="545760"/>
            <a:ext cx="7772400" cy="1173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Options in Practice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/>
          </p:nvPr>
        </p:nvSpPr>
        <p:spPr>
          <a:xfrm>
            <a:off x="1585440" y="2333160"/>
            <a:ext cx="6046920" cy="12416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Application of options to the Electricity Industry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1941480" y="3632040"/>
            <a:ext cx="5359320" cy="131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Hedging Costs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Hedging Revenues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Pricing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33D13D8-9FCC-4699-B2B3-E1283027559D}" type="slidenum">
              <a:t>18</a:t>
            </a:fld>
          </a:p>
        </p:txBody>
      </p:sp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35040" y="479160"/>
            <a:ext cx="7772400" cy="1173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Cost Effective Fuel Supply</a:t>
            </a:r>
            <a:br>
              <a:rPr sz="4000"/>
            </a:b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Hedging the Cost Side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>
            <a:off x="1674720" y="2852640"/>
            <a:ext cx="5908680" cy="16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Plain Vanilla Solutions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Call option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Exotic Solutions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Pricing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E26C467-5ED3-499A-8150-B6034593E603}" type="slidenum">
              <a:t>19</a:t>
            </a:fld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3682440" y="182520"/>
            <a:ext cx="19285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Outline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765000" y="1870200"/>
            <a:ext cx="8045640" cy="190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30040" indent="-230040">
              <a:lnSpc>
                <a:spcPct val="90000"/>
              </a:lnSpc>
              <a:tabLst>
                <a:tab algn="l" pos="0"/>
                <a:tab algn="l" pos="63504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What is an option premium?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tabLst>
                <a:tab algn="l" pos="0"/>
                <a:tab algn="l" pos="63504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tabLst>
                <a:tab algn="l" pos="0"/>
                <a:tab algn="l" pos="63504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Basic concepts in option valuation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tabLst>
                <a:tab algn="l" pos="0"/>
                <a:tab algn="l" pos="63504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tabLst>
                <a:tab algn="l" pos="0"/>
                <a:tab algn="l" pos="63504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Options in practice:  Hedging costs and revenues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tabLst>
                <a:tab algn="l" pos="0"/>
                <a:tab algn="l" pos="63504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Pricing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9B205FA-DCF4-443B-B0CE-6A2304A6D1BD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73200" y="193320"/>
            <a:ext cx="7772400" cy="7635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Hedging Costs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1125360" y="1471320"/>
            <a:ext cx="7772400" cy="47322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1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Goal: To reduce uncertainty in cash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going out the door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19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1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Methods:</a:t>
            </a:r>
            <a:r>
              <a:rPr b="1" lang="en-US" sz="24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Buy fuels using swaps, </a:t>
            </a:r>
            <a:r>
              <a:rPr b="0" i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etc.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to lock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future prices now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Buy fuels at spot prices, in order to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enjoy any price drops, but buy insurance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against possible price increases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 algn="ctr">
              <a:spcBef>
                <a:spcPts val="19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This price insurance is called an </a:t>
            </a:r>
            <a:r>
              <a:rPr b="1" i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option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Pricing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AB76E2A-E118-43EF-BF94-7A533630E76D}" type="slidenum">
              <a:t>20</a:t>
            </a:fld>
          </a:p>
        </p:txBody>
      </p:sp>
    </p:spTree>
  </p:cSld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85800" y="231840"/>
            <a:ext cx="7772400" cy="9856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Hedging Costs:  Plain Vanilla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1003320" y="1832040"/>
            <a:ext cx="7772400" cy="403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utility wishes to protect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against cost increases in a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single fuel (</a:t>
            </a: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e.g. 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gas)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2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 simple, understandable,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effective way to achieve this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is to buy a call option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</a:t>
            </a:r>
            <a:r>
              <a:rPr b="1" i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aka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a </a:t>
            </a:r>
            <a:r>
              <a:rPr b="1" i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ceiling 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or </a:t>
            </a:r>
            <a:r>
              <a:rPr b="1" i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cap ) 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on the fuel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Pricing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98C1F26-DD7F-4A94-8281-7793A7B306EA}" type="slidenum">
              <a:t>21</a:t>
            </a:fld>
          </a:p>
        </p:txBody>
      </p:sp>
    </p:spTree>
  </p:cSld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725400" y="469800"/>
            <a:ext cx="7772400" cy="9381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Financial Call:  An Example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1082520" y="1444680"/>
            <a:ext cx="7026480" cy="48657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You (a utility) have contracted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with a gas producer to purchase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firm gas for November at a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floating price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 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Nov. forward gas price is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presently $2.50/MMBtu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You do not wish to pay more than               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$2.80/MMBtu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You purchase from a third party 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</a:t>
            </a:r>
            <a:r>
              <a:rPr b="1" i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e.g. 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ENRON) a financial call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with a strike of $2.80/MMBtu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Pricing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B7585AC-FB49-4C18-A833-621A12898E49}" type="slidenum">
              <a:t>22</a:t>
            </a:fld>
          </a:p>
        </p:txBody>
      </p:sp>
    </p:spTree>
  </p:cSld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85800" y="624960"/>
            <a:ext cx="7772400" cy="1173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Financial Call:  The Numbers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1643040" y="1956960"/>
            <a:ext cx="7500960" cy="3762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85000" lnSpcReduction="9999"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31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November gas contract price: 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$2.50/MMBtu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31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8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 </a:t>
            </a:r>
            <a:r>
              <a:rPr b="0" lang="en-US" sz="28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Strike price: 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$2.80/MMBtu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31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8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 </a:t>
            </a:r>
            <a:r>
              <a:rPr b="0" lang="en-US" sz="28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Volatility:</a:t>
            </a:r>
            <a:r>
              <a:rPr b="0" lang="en-US" sz="28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 </a:t>
            </a:r>
            <a:r>
              <a:rPr b="0" lang="en-US" sz="28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15%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31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3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 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Interest rate:</a:t>
            </a:r>
            <a:r>
              <a:rPr b="0" lang="en-US" sz="28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 </a:t>
            </a:r>
            <a:r>
              <a:rPr b="0" lang="en-US" sz="28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 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6%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31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8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 </a:t>
            </a:r>
            <a:r>
              <a:rPr b="0" lang="en-US" sz="28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Time to expiration of option:</a:t>
            </a:r>
            <a:r>
              <a:rPr b="0" lang="en-US" sz="28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buNone/>
              <a:tabLst>
                <a:tab algn="l" pos="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28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May 3 - Oct. 24     (174 days)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7772400" y="6248520"/>
            <a:ext cx="419040" cy="444240"/>
          </a:xfrm>
          <a:custGeom>
            <a:avLst/>
            <a:gdLst>
              <a:gd name="textAreaLeft" fmla="*/ 27000 w 419040"/>
              <a:gd name="textAreaRight" fmla="*/ 392040 w 419040"/>
              <a:gd name="textAreaTop" fmla="*/ 27000 h 444240"/>
              <a:gd name="textAreaBottom" fmla="*/ 417240 h 444240"/>
            </a:gdLst>
            <a:ahLst/>
            <a:cxnLst/>
            <a:rect l="textAreaLeft" t="textAreaTop" r="textAreaRight" b="textAreaBottom"/>
            <a:pathLst>
              <a:path w="21600" h="22898">
                <a:moveTo>
                  <a:pt x="0" y="0"/>
                </a:moveTo>
                <a:lnTo>
                  <a:pt x="21600" y="0"/>
                </a:lnTo>
                <a:lnTo>
                  <a:pt x="21600" y="22898"/>
                </a:lnTo>
                <a:lnTo>
                  <a:pt x="0" y="22898"/>
                </a:lnTo>
                <a:close/>
              </a:path>
              <a:path fill="lightenLess" w="21600" h="22898">
                <a:moveTo>
                  <a:pt x="0" y="0"/>
                </a:moveTo>
                <a:lnTo>
                  <a:pt x="21600" y="0"/>
                </a:lnTo>
                <a:lnTo>
                  <a:pt x="20200" y="1400"/>
                </a:lnTo>
                <a:lnTo>
                  <a:pt x="1400" y="1400"/>
                </a:lnTo>
                <a:close/>
              </a:path>
              <a:path fill="darken" w="21600" h="22898">
                <a:moveTo>
                  <a:pt x="21600" y="0"/>
                </a:moveTo>
                <a:lnTo>
                  <a:pt x="21600" y="22898"/>
                </a:lnTo>
                <a:lnTo>
                  <a:pt x="20200" y="21498"/>
                </a:lnTo>
                <a:lnTo>
                  <a:pt x="20200" y="1400"/>
                </a:lnTo>
                <a:close/>
              </a:path>
              <a:path fill="darkenLess" w="21600" h="22898">
                <a:moveTo>
                  <a:pt x="21600" y="22898"/>
                </a:moveTo>
                <a:lnTo>
                  <a:pt x="0" y="22898"/>
                </a:lnTo>
                <a:lnTo>
                  <a:pt x="1400" y="21498"/>
                </a:lnTo>
                <a:lnTo>
                  <a:pt x="20200" y="21498"/>
                </a:lnTo>
                <a:close/>
              </a:path>
              <a:path fill="lighten" w="21600" h="22898">
                <a:moveTo>
                  <a:pt x="0" y="22898"/>
                </a:moveTo>
                <a:lnTo>
                  <a:pt x="0" y="0"/>
                </a:lnTo>
                <a:lnTo>
                  <a:pt x="1400" y="1400"/>
                </a:lnTo>
                <a:lnTo>
                  <a:pt x="1400" y="21498"/>
                </a:lnTo>
                <a:close/>
              </a:path>
            </a:pathLst>
          </a:custGeom>
          <a:solidFill>
            <a:srgbClr val="ff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Pricing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19433B2-F84E-4ACB-B791-9296061BE96E}" type="slidenum">
              <a:t>23</a:t>
            </a:fld>
          </a:p>
        </p:txBody>
      </p:sp>
    </p:spTree>
  </p:cSld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714240" y="550440"/>
            <a:ext cx="7772400" cy="1173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PART III - Electricity Pricing</a:t>
            </a:r>
            <a:br>
              <a:rPr sz="4000"/>
            </a:b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Hedging the Revenue Side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>
            <a:off x="1190520" y="4106880"/>
            <a:ext cx="6769080" cy="271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2021040" y="2449440"/>
            <a:ext cx="5159160" cy="263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52056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Comments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52056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Plain Vanilla Solutions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52056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</a:tabLst>
            </a:pPr>
            <a:r>
              <a:rPr b="1" lang="en-US" sz="32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	</a:t>
            </a: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–</a:t>
            </a:r>
            <a:r>
              <a:rPr b="1" lang="en-US" sz="32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	</a:t>
            </a: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Put option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52056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–</a:t>
            </a: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Collar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52056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Exotic Solutions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Pricing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0E1BB1B-AE52-43F5-B2EA-6ADDFA307E43}" type="slidenum">
              <a:t>24</a:t>
            </a:fld>
          </a:p>
        </p:txBody>
      </p:sp>
    </p:spTree>
  </p:cSld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685800" y="155160"/>
            <a:ext cx="7772400" cy="6238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Hedging Revenues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/>
          </p:nvPr>
        </p:nvSpPr>
        <p:spPr>
          <a:xfrm>
            <a:off x="719280" y="1009800"/>
            <a:ext cx="7772400" cy="5346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lnSpcReduction="9999"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1320840"/>
                <a:tab algn="l" pos="1498680"/>
                <a:tab algn="l" pos="2247840"/>
                <a:tab algn="l" pos="2997360"/>
                <a:tab algn="l" pos="3746520"/>
                <a:tab algn="l" pos="4495680"/>
                <a:tab algn="l" pos="5245200"/>
                <a:tab algn="l" pos="5994360"/>
                <a:tab algn="l" pos="6743880"/>
                <a:tab algn="l" pos="7493040"/>
                <a:tab algn="l" pos="8242200"/>
                <a:tab algn="l" pos="8991720"/>
                <a:tab algn="l" pos="9740880"/>
                <a:tab algn="l" pos="1049004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Goal: To reduce uncertainty in cash 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coming in the door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1320840"/>
                <a:tab algn="l" pos="1498680"/>
                <a:tab algn="l" pos="2247840"/>
                <a:tab algn="l" pos="2997360"/>
                <a:tab algn="l" pos="3746520"/>
                <a:tab algn="l" pos="4495680"/>
                <a:tab algn="l" pos="5245200"/>
                <a:tab algn="l" pos="5994360"/>
                <a:tab algn="l" pos="6743880"/>
                <a:tab algn="l" pos="7493040"/>
                <a:tab algn="l" pos="8242200"/>
                <a:tab algn="l" pos="8991720"/>
                <a:tab algn="l" pos="9740880"/>
                <a:tab algn="l" pos="1049004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Methods: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400"/>
              </a:spcBef>
              <a:buNone/>
              <a:tabLst>
                <a:tab algn="l" pos="0"/>
                <a:tab algn="l" pos="1320840"/>
                <a:tab algn="l" pos="1498680"/>
                <a:tab algn="l" pos="2247840"/>
                <a:tab algn="l" pos="2997360"/>
                <a:tab algn="l" pos="3746520"/>
                <a:tab algn="l" pos="4495680"/>
                <a:tab algn="l" pos="5245200"/>
                <a:tab algn="l" pos="5994360"/>
                <a:tab algn="l" pos="6743880"/>
                <a:tab algn="l" pos="7493040"/>
                <a:tab algn="l" pos="8242200"/>
                <a:tab algn="l" pos="8991720"/>
                <a:tab algn="l" pos="9740880"/>
                <a:tab algn="l" pos="10490040"/>
              </a:tabLst>
            </a:pPr>
            <a:r>
              <a:rPr b="1" lang="en-US" sz="2800" strike="noStrike" u="none">
                <a:solidFill>
                  <a:srgbClr val="fc0128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–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Sell electricity forward using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buNone/>
              <a:tabLst>
                <a:tab algn="l" pos="0"/>
                <a:tab algn="l" pos="1320840"/>
                <a:tab algn="l" pos="1498680"/>
                <a:tab algn="l" pos="2247840"/>
                <a:tab algn="l" pos="2997360"/>
                <a:tab algn="l" pos="3746520"/>
                <a:tab algn="l" pos="4495680"/>
                <a:tab algn="l" pos="5245200"/>
                <a:tab algn="l" pos="5994360"/>
                <a:tab algn="l" pos="6743880"/>
                <a:tab algn="l" pos="7493040"/>
                <a:tab algn="l" pos="8242200"/>
                <a:tab algn="l" pos="8991720"/>
                <a:tab algn="l" pos="9740880"/>
                <a:tab algn="l" pos="1049004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swaps, </a:t>
            </a:r>
            <a:r>
              <a:rPr b="1" i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etc.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to lock in future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buNone/>
              <a:tabLst>
                <a:tab algn="l" pos="0"/>
                <a:tab algn="l" pos="1320840"/>
                <a:tab algn="l" pos="1498680"/>
                <a:tab algn="l" pos="2247840"/>
                <a:tab algn="l" pos="2997360"/>
                <a:tab algn="l" pos="3746520"/>
                <a:tab algn="l" pos="4495680"/>
                <a:tab algn="l" pos="5245200"/>
                <a:tab algn="l" pos="5994360"/>
                <a:tab algn="l" pos="6743880"/>
                <a:tab algn="l" pos="7493040"/>
                <a:tab algn="l" pos="8242200"/>
                <a:tab algn="l" pos="8991720"/>
                <a:tab algn="l" pos="9740880"/>
                <a:tab algn="l" pos="1049004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prices now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400"/>
              </a:spcBef>
              <a:buNone/>
              <a:tabLst>
                <a:tab algn="l" pos="0"/>
                <a:tab algn="l" pos="1320840"/>
                <a:tab algn="l" pos="1498680"/>
                <a:tab algn="l" pos="2247840"/>
                <a:tab algn="l" pos="2997360"/>
                <a:tab algn="l" pos="3746520"/>
                <a:tab algn="l" pos="4495680"/>
                <a:tab algn="l" pos="5245200"/>
                <a:tab algn="l" pos="5994360"/>
                <a:tab algn="l" pos="6743880"/>
                <a:tab algn="l" pos="7493040"/>
                <a:tab algn="l" pos="8242200"/>
                <a:tab algn="l" pos="8991720"/>
                <a:tab algn="l" pos="9740880"/>
                <a:tab algn="l" pos="10490040"/>
              </a:tabLst>
            </a:pPr>
            <a:r>
              <a:rPr b="1" lang="en-US" sz="2800" strike="noStrike" u="none">
                <a:solidFill>
                  <a:srgbClr val="fc0128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–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Sell electricity at market prices, in 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order to enjoy any price increases 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but buy insurance against possible 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price drops.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 algn="ctr">
              <a:spcBef>
                <a:spcPts val="1400"/>
              </a:spcBef>
              <a:buNone/>
              <a:tabLst>
                <a:tab algn="l" pos="0"/>
                <a:tab algn="l" pos="1320840"/>
                <a:tab algn="l" pos="1498680"/>
                <a:tab algn="l" pos="2247840"/>
                <a:tab algn="l" pos="2997360"/>
                <a:tab algn="l" pos="3746520"/>
                <a:tab algn="l" pos="4495680"/>
                <a:tab algn="l" pos="5245200"/>
                <a:tab algn="l" pos="5994360"/>
                <a:tab algn="l" pos="6743880"/>
                <a:tab algn="l" pos="7493040"/>
                <a:tab algn="l" pos="8242200"/>
                <a:tab algn="l" pos="8991720"/>
                <a:tab algn="l" pos="9740880"/>
                <a:tab algn="l" pos="1049004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This price insurance is called an </a:t>
            </a:r>
            <a:r>
              <a:rPr b="1" i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option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Pricing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1779842-C0F7-4F3F-AF9E-141351ECB14A}" type="slidenum">
              <a:t>25</a:t>
            </a:fld>
          </a:p>
        </p:txBody>
      </p:sp>
    </p:spTree>
  </p:cSld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727200" y="177480"/>
            <a:ext cx="7772400" cy="8175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Hedging Revenues: Puts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/>
          </p:nvPr>
        </p:nvSpPr>
        <p:spPr>
          <a:xfrm>
            <a:off x="1046160" y="2314080"/>
            <a:ext cx="7058160" cy="24116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685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utility wishes to protect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685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against drops in electricity prices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685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-  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 simple, understandable, 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effective way is to buy a put (or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685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i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floor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) on electrictiy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Pricing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4C76C5C-B172-4703-B90D-991602B2FEFE}" type="slidenum">
              <a:t>26</a:t>
            </a:fld>
          </a:p>
        </p:txBody>
      </p:sp>
    </p:spTree>
  </p:cSld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711360" y="282600"/>
            <a:ext cx="7772400" cy="7351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Financial Put:  An Example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/>
          </p:nvPr>
        </p:nvSpPr>
        <p:spPr>
          <a:xfrm>
            <a:off x="752400" y="1263240"/>
            <a:ext cx="7772400" cy="47624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63504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You (the utility) have contracted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buNone/>
              <a:tabLst>
                <a:tab algn="l" pos="0"/>
                <a:tab algn="l" pos="63504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with a large industrial customer to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buNone/>
              <a:tabLst>
                <a:tab algn="l" pos="0"/>
                <a:tab algn="l" pos="63504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provide 100MW base load power for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buNone/>
              <a:tabLst>
                <a:tab algn="l" pos="0"/>
                <a:tab algn="l" pos="63504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month of November at COB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buNone/>
              <a:tabLst>
                <a:tab algn="l" pos="0"/>
                <a:tab algn="l" pos="63504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index price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63504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Assume COB November price is $30/MWh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63504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You do not wish to be paid less than $23/MWh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63504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You purchase from a third party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buNone/>
              <a:tabLst>
                <a:tab algn="l" pos="0"/>
                <a:tab algn="l" pos="63504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(</a:t>
            </a:r>
            <a:r>
              <a:rPr b="1" i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e.g. 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ENRON) a financial put for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63504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100MW base load power with a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buNone/>
              <a:tabLst>
                <a:tab algn="l" pos="0"/>
                <a:tab algn="l" pos="63504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strike of $23/MWh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Pricing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2754A7F-66E5-4BD4-A5C3-AEB8295C05E4}" type="slidenum">
              <a:t>27</a:t>
            </a:fld>
          </a:p>
        </p:txBody>
      </p:sp>
    </p:spTree>
  </p:cSld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673200" y="244080"/>
            <a:ext cx="7772400" cy="1173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Financial Put:  The Numbers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/>
          </p:nvPr>
        </p:nvSpPr>
        <p:spPr>
          <a:xfrm>
            <a:off x="685800" y="2033640"/>
            <a:ext cx="7772400" cy="4008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1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November Electricity Price:</a:t>
            </a:r>
            <a:r>
              <a:rPr b="0" lang="en-US" sz="28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 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$30/MWh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1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Strike:</a:t>
            </a:r>
            <a:r>
              <a:rPr b="0" lang="en-US" sz="28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 </a:t>
            </a:r>
            <a:r>
              <a:rPr b="0" lang="en-US" sz="28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$25/MWh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1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Volatility:</a:t>
            </a:r>
            <a:r>
              <a:rPr b="1" lang="en-US" sz="28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 </a:t>
            </a:r>
            <a:r>
              <a:rPr b="1" lang="en-US" sz="28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40%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1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Interest rate:</a:t>
            </a:r>
            <a:r>
              <a:rPr b="0" lang="en-US" sz="28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 </a:t>
            </a:r>
            <a:r>
              <a:rPr b="0" lang="en-US" sz="28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7.27%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1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Time to expiration of option: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May 3 - Oct. 22 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(172 days)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7772400" y="6248520"/>
            <a:ext cx="419040" cy="444240"/>
          </a:xfrm>
          <a:custGeom>
            <a:avLst/>
            <a:gdLst>
              <a:gd name="textAreaLeft" fmla="*/ 27000 w 419040"/>
              <a:gd name="textAreaRight" fmla="*/ 392040 w 419040"/>
              <a:gd name="textAreaTop" fmla="*/ 27000 h 444240"/>
              <a:gd name="textAreaBottom" fmla="*/ 417240 h 444240"/>
            </a:gdLst>
            <a:ahLst/>
            <a:cxnLst/>
            <a:rect l="textAreaLeft" t="textAreaTop" r="textAreaRight" b="textAreaBottom"/>
            <a:pathLst>
              <a:path w="21600" h="22898">
                <a:moveTo>
                  <a:pt x="0" y="0"/>
                </a:moveTo>
                <a:lnTo>
                  <a:pt x="21600" y="0"/>
                </a:lnTo>
                <a:lnTo>
                  <a:pt x="21600" y="22898"/>
                </a:lnTo>
                <a:lnTo>
                  <a:pt x="0" y="22898"/>
                </a:lnTo>
                <a:close/>
              </a:path>
              <a:path fill="lightenLess" w="21600" h="22898">
                <a:moveTo>
                  <a:pt x="0" y="0"/>
                </a:moveTo>
                <a:lnTo>
                  <a:pt x="21600" y="0"/>
                </a:lnTo>
                <a:lnTo>
                  <a:pt x="20200" y="1400"/>
                </a:lnTo>
                <a:lnTo>
                  <a:pt x="1400" y="1400"/>
                </a:lnTo>
                <a:close/>
              </a:path>
              <a:path fill="darken" w="21600" h="22898">
                <a:moveTo>
                  <a:pt x="21600" y="0"/>
                </a:moveTo>
                <a:lnTo>
                  <a:pt x="21600" y="22898"/>
                </a:lnTo>
                <a:lnTo>
                  <a:pt x="20200" y="21498"/>
                </a:lnTo>
                <a:lnTo>
                  <a:pt x="20200" y="1400"/>
                </a:lnTo>
                <a:close/>
              </a:path>
              <a:path fill="darkenLess" w="21600" h="22898">
                <a:moveTo>
                  <a:pt x="21600" y="22898"/>
                </a:moveTo>
                <a:lnTo>
                  <a:pt x="0" y="22898"/>
                </a:lnTo>
                <a:lnTo>
                  <a:pt x="1400" y="21498"/>
                </a:lnTo>
                <a:lnTo>
                  <a:pt x="20200" y="21498"/>
                </a:lnTo>
                <a:close/>
              </a:path>
              <a:path fill="lighten" w="21600" h="22898">
                <a:moveTo>
                  <a:pt x="0" y="22898"/>
                </a:moveTo>
                <a:lnTo>
                  <a:pt x="0" y="0"/>
                </a:lnTo>
                <a:lnTo>
                  <a:pt x="1400" y="1400"/>
                </a:lnTo>
                <a:lnTo>
                  <a:pt x="1400" y="21498"/>
                </a:lnTo>
                <a:close/>
              </a:path>
            </a:pathLst>
          </a:custGeom>
          <a:solidFill>
            <a:srgbClr val="ff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Pricing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6EEB3AD-6069-47C5-AE04-C5F49387278E}" type="slidenum">
              <a:t>28</a:t>
            </a:fld>
          </a:p>
        </p:txBody>
      </p:sp>
    </p:spTree>
  </p:cSld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723960" y="-360"/>
            <a:ext cx="7772400" cy="8938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Collars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768240" y="1792440"/>
            <a:ext cx="7615440" cy="3798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option discussed above, while very useful,  suffers from one serious flaw: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It costs something!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the never ending search for a Free Lunch, risk managers have</a:t>
            </a:r>
            <a:r>
              <a:rPr b="0" lang="en-US" sz="28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 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come up with the</a:t>
            </a:r>
            <a:r>
              <a:rPr b="0" lang="en-US" sz="28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Costless Collar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Pricing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2030A05-6200-44A7-8297-CADA195EB513}" type="slidenum">
              <a:t>29</a:t>
            </a:fld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/>
          <p:nvPr/>
        </p:nvSpPr>
        <p:spPr>
          <a:xfrm>
            <a:off x="993600" y="210960"/>
            <a:ext cx="71168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What is an Option Premium?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447560" y="2052720"/>
            <a:ext cx="6171120" cy="378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It is money that the seller receives in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payment for option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It is equal to the money the seller expects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 have to pay to the option buyer in a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probabilistic sense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(Actually, the premium is more than that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because the seller wants to make a profit)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Pricing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DB70B3C-D3CD-43BA-86FE-A88C4B28D398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660240" y="333000"/>
            <a:ext cx="7772400" cy="1173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Collar:  The Idea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1054080" y="2223720"/>
            <a:ext cx="7772400" cy="3043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685800" indent="-685800">
              <a:lnSpc>
                <a:spcPct val="100000"/>
              </a:lnSpc>
              <a:buNone/>
              <a:tabLst>
                <a:tab algn="l" pos="0"/>
                <a:tab algn="l" pos="787320"/>
                <a:tab algn="l" pos="1181160"/>
                <a:tab algn="l" pos="1574640"/>
                <a:tab algn="l" pos="1968480"/>
                <a:tab algn="l" pos="2362320"/>
                <a:tab algn="l" pos="2755800"/>
                <a:tab algn="l" pos="3149640"/>
                <a:tab algn="l" pos="3543480"/>
                <a:tab algn="l" pos="3936960"/>
                <a:tab algn="l" pos="4330800"/>
                <a:tab algn="l" pos="4724280"/>
                <a:tab algn="l" pos="5118120"/>
                <a:tab algn="l" pos="5511960"/>
                <a:tab algn="l" pos="5905440"/>
                <a:tab algn="l" pos="6299280"/>
                <a:tab algn="l" pos="6692760"/>
                <a:tab algn="l" pos="7086600"/>
                <a:tab algn="l" pos="7480440"/>
                <a:tab algn="l" pos="7873920"/>
                <a:tab algn="l" pos="8267760"/>
              </a:tabLst>
            </a:pPr>
            <a:r>
              <a:rPr b="1" lang="en-US" sz="31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3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You wish to protect yourself against 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drops in electricity prices but want to 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participate in profits if prices go up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685800" indent="-685800">
              <a:spcBef>
                <a:spcPts val="1624"/>
              </a:spcBef>
              <a:buNone/>
              <a:tabLst>
                <a:tab algn="l" pos="0"/>
                <a:tab algn="l" pos="787320"/>
                <a:tab algn="l" pos="1181160"/>
                <a:tab algn="l" pos="1574640"/>
                <a:tab algn="l" pos="1968480"/>
                <a:tab algn="l" pos="2362320"/>
                <a:tab algn="l" pos="2755800"/>
                <a:tab algn="l" pos="3149640"/>
                <a:tab algn="l" pos="3543480"/>
                <a:tab algn="l" pos="3936960"/>
                <a:tab algn="l" pos="4330800"/>
                <a:tab algn="l" pos="4724280"/>
                <a:tab algn="l" pos="5118120"/>
                <a:tab algn="l" pos="5511960"/>
                <a:tab algn="l" pos="5905440"/>
                <a:tab algn="l" pos="6299280"/>
                <a:tab algn="l" pos="6692760"/>
                <a:tab algn="l" pos="7086600"/>
                <a:tab algn="l" pos="7480440"/>
                <a:tab algn="l" pos="7873920"/>
                <a:tab algn="l" pos="8267760"/>
              </a:tabLst>
            </a:pPr>
            <a:r>
              <a:rPr b="0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–</a:t>
            </a:r>
            <a:r>
              <a:rPr b="0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0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You purchase a put option on electricity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685800" indent="-685800">
              <a:buNone/>
              <a:tabLst>
                <a:tab algn="l" pos="0"/>
                <a:tab algn="l" pos="787320"/>
                <a:tab algn="l" pos="1181160"/>
                <a:tab algn="l" pos="1574640"/>
                <a:tab algn="l" pos="1968480"/>
                <a:tab algn="l" pos="2362320"/>
                <a:tab algn="l" pos="2755800"/>
                <a:tab algn="l" pos="3149640"/>
                <a:tab algn="l" pos="3543480"/>
                <a:tab algn="l" pos="3936960"/>
                <a:tab algn="l" pos="4330800"/>
                <a:tab algn="l" pos="4724280"/>
                <a:tab algn="l" pos="5118120"/>
                <a:tab algn="l" pos="5511960"/>
                <a:tab algn="l" pos="5905440"/>
                <a:tab algn="l" pos="6299280"/>
                <a:tab algn="l" pos="6692760"/>
                <a:tab algn="l" pos="7086600"/>
                <a:tab algn="l" pos="7480440"/>
                <a:tab algn="l" pos="7873920"/>
                <a:tab algn="l" pos="8267760"/>
              </a:tabLst>
            </a:pPr>
            <a:r>
              <a:rPr b="0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0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0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0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with a strike </a:t>
            </a:r>
            <a:r>
              <a:rPr b="1" i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below</a:t>
            </a:r>
            <a:r>
              <a:rPr b="0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present prices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685800" indent="-685800">
              <a:spcBef>
                <a:spcPts val="751"/>
              </a:spcBef>
              <a:buNone/>
              <a:tabLst>
                <a:tab algn="l" pos="0"/>
                <a:tab algn="l" pos="787320"/>
                <a:tab algn="l" pos="1181160"/>
                <a:tab algn="l" pos="1574640"/>
                <a:tab algn="l" pos="1968480"/>
                <a:tab algn="l" pos="2362320"/>
                <a:tab algn="l" pos="2755800"/>
                <a:tab algn="l" pos="3149640"/>
                <a:tab algn="l" pos="3543480"/>
                <a:tab algn="l" pos="3936960"/>
                <a:tab algn="l" pos="4330800"/>
                <a:tab algn="l" pos="4724280"/>
                <a:tab algn="l" pos="5118120"/>
                <a:tab algn="l" pos="5511960"/>
                <a:tab algn="l" pos="5905440"/>
                <a:tab algn="l" pos="6299280"/>
                <a:tab algn="l" pos="6692760"/>
                <a:tab algn="l" pos="7086600"/>
                <a:tab algn="l" pos="7480440"/>
                <a:tab algn="l" pos="7873920"/>
                <a:tab algn="l" pos="8267760"/>
              </a:tabLst>
            </a:pPr>
            <a:endParaRPr b="0" lang="en-US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Pricing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1B0C7E4-AFA9-4005-872F-C317E8DBEA47}" type="slidenum">
              <a:t>30</a:t>
            </a:fld>
          </a:p>
        </p:txBody>
      </p:sp>
    </p:spTree>
  </p:cSld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736560" y="-360"/>
            <a:ext cx="7772400" cy="1173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Collars:  The Idea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1371240" y="2058480"/>
            <a:ext cx="6553080" cy="35895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800280" indent="-800280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137160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  <a:tab algn="l" pos="8534520"/>
                <a:tab algn="l" pos="8940960"/>
                <a:tab algn="l" pos="934704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You would prefer not to pay cash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800280" indent="-800280">
              <a:buNone/>
              <a:tabLst>
                <a:tab algn="l" pos="0"/>
                <a:tab algn="l" pos="137160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  <a:tab algn="l" pos="8534520"/>
                <a:tab algn="l" pos="8940960"/>
                <a:tab algn="l" pos="934704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 the put option and are willing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800280" indent="-800280">
              <a:buNone/>
              <a:tabLst>
                <a:tab algn="l" pos="0"/>
                <a:tab algn="l" pos="137160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  <a:tab algn="l" pos="8534520"/>
                <a:tab algn="l" pos="8940960"/>
                <a:tab algn="l" pos="934704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 give up some of the potential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800280" indent="-800280">
              <a:buNone/>
              <a:tabLst>
                <a:tab algn="l" pos="0"/>
                <a:tab algn="l" pos="137160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  <a:tab algn="l" pos="8534520"/>
                <a:tab algn="l" pos="8940960"/>
                <a:tab algn="l" pos="934704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profits if prices go up.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800280" indent="-800280">
              <a:spcBef>
                <a:spcPts val="1463"/>
              </a:spcBef>
              <a:buNone/>
              <a:tabLst>
                <a:tab algn="l" pos="0"/>
                <a:tab algn="l" pos="137160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  <a:tab algn="l" pos="8534520"/>
                <a:tab algn="l" pos="8940960"/>
                <a:tab algn="l" pos="934704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–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You simultaneously sell a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800280" indent="-800280">
              <a:buNone/>
              <a:tabLst>
                <a:tab algn="l" pos="0"/>
                <a:tab algn="l" pos="137160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  <a:tab algn="l" pos="8534520"/>
                <a:tab algn="l" pos="8940960"/>
                <a:tab algn="l" pos="9347040"/>
              </a:tabLst>
            </a:pPr>
            <a:r>
              <a:rPr b="0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0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0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call option on electricity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800280" indent="-800280">
              <a:buNone/>
              <a:tabLst>
                <a:tab algn="l" pos="0"/>
                <a:tab algn="l" pos="137160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  <a:tab algn="l" pos="8534520"/>
                <a:tab algn="l" pos="8940960"/>
                <a:tab algn="l" pos="9347040"/>
              </a:tabLst>
            </a:pPr>
            <a:r>
              <a:rPr b="0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0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0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with a strike above present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800280" indent="-800280">
              <a:buNone/>
              <a:tabLst>
                <a:tab algn="l" pos="0"/>
                <a:tab algn="l" pos="137160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  <a:tab algn="l" pos="8534520"/>
                <a:tab algn="l" pos="8940960"/>
                <a:tab algn="l" pos="9347040"/>
              </a:tabLst>
            </a:pPr>
            <a:r>
              <a:rPr b="0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0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0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prices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Pricing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9C42E01-B226-4D6C-9F3B-93041B291E22}" type="slidenum">
              <a:t>31</a:t>
            </a:fld>
          </a:p>
        </p:txBody>
      </p:sp>
    </p:spTree>
  </p:cSld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/>
          </p:nvPr>
        </p:nvSpPr>
        <p:spPr>
          <a:xfrm>
            <a:off x="574560" y="841320"/>
            <a:ext cx="7886880" cy="16956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The cost of the purchased put option can be made to equal the cost of the sold call option, so you pay nothing.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The combination put-call forms a band or </a:t>
            </a:r>
            <a:r>
              <a:rPr b="0" i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Collar</a:t>
            </a: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on electricity prices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113" name=""/>
          <p:cNvGrpSpPr/>
          <p:nvPr/>
        </p:nvGrpSpPr>
        <p:grpSpPr>
          <a:xfrm>
            <a:off x="1108080" y="2895480"/>
            <a:ext cx="6935760" cy="3077640"/>
            <a:chOff x="1108080" y="2895480"/>
            <a:chExt cx="6935760" cy="3077640"/>
          </a:xfrm>
        </p:grpSpPr>
        <p:grpSp>
          <p:nvGrpSpPr>
            <p:cNvPr id="114" name=""/>
            <p:cNvGrpSpPr/>
            <p:nvPr/>
          </p:nvGrpSpPr>
          <p:grpSpPr>
            <a:xfrm>
              <a:off x="1111320" y="2895480"/>
              <a:ext cx="6927840" cy="3077640"/>
              <a:chOff x="1111320" y="2895480"/>
              <a:chExt cx="6927840" cy="3077640"/>
            </a:xfrm>
          </p:grpSpPr>
          <p:sp>
            <p:nvSpPr>
              <p:cNvPr id="115" name=""/>
              <p:cNvSpPr/>
              <p:nvPr/>
            </p:nvSpPr>
            <p:spPr>
              <a:xfrm>
                <a:off x="1111320" y="2895480"/>
                <a:ext cx="6927840" cy="3077640"/>
              </a:xfrm>
              <a:prstGeom prst="rect">
                <a:avLst/>
              </a:prstGeom>
              <a:solidFill>
                <a:srgbClr val="0000ff"/>
              </a:solidFill>
              <a:ln w="1260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" name=""/>
              <p:cNvSpPr/>
              <p:nvPr/>
            </p:nvSpPr>
            <p:spPr>
              <a:xfrm>
                <a:off x="1111320" y="2895480"/>
                <a:ext cx="6927840" cy="1023480"/>
              </a:xfrm>
              <a:prstGeom prst="rect">
                <a:avLst/>
              </a:prstGeom>
              <a:gradFill rotWithShape="0">
                <a:gsLst>
                  <a:gs pos="0">
                    <a:srgbClr val="4a4b00"/>
                  </a:gs>
                  <a:gs pos="100000">
                    <a:srgbClr val="fafd00"/>
                  </a:gs>
                </a:gsLst>
                <a:lin ang="5400000"/>
              </a:gradFill>
              <a:ln w="126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" name=""/>
              <p:cNvSpPr/>
              <p:nvPr/>
            </p:nvSpPr>
            <p:spPr>
              <a:xfrm>
                <a:off x="1111320" y="4812480"/>
                <a:ext cx="6927840" cy="1160640"/>
              </a:xfrm>
              <a:prstGeom prst="rect">
                <a:avLst/>
              </a:prstGeom>
              <a:gradFill rotWithShape="0">
                <a:gsLst>
                  <a:gs pos="0">
                    <a:srgbClr val="fafd00"/>
                  </a:gs>
                  <a:gs pos="100000">
                    <a:srgbClr val="4a4b00"/>
                  </a:gs>
                </a:gsLst>
                <a:lin ang="5400000"/>
              </a:gradFill>
              <a:ln w="126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18" name=""/>
            <p:cNvGrpSpPr/>
            <p:nvPr/>
          </p:nvGrpSpPr>
          <p:grpSpPr>
            <a:xfrm>
              <a:off x="1108080" y="3216600"/>
              <a:ext cx="6935760" cy="2242080"/>
              <a:chOff x="1108080" y="3216600"/>
              <a:chExt cx="6935760" cy="2242080"/>
            </a:xfrm>
          </p:grpSpPr>
          <p:sp>
            <p:nvSpPr>
              <p:cNvPr id="119" name=""/>
              <p:cNvSpPr/>
              <p:nvPr/>
            </p:nvSpPr>
            <p:spPr>
              <a:xfrm>
                <a:off x="3782880" y="3216600"/>
                <a:ext cx="1590840" cy="515880"/>
              </a:xfrm>
              <a:prstGeom prst="rect">
                <a:avLst/>
              </a:pr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360" rIns="90360" tIns="44280" bIns="4428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174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28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Call</a:t>
                </a:r>
                <a:endParaRPr b="0" lang="en-US" sz="28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" name=""/>
              <p:cNvSpPr/>
              <p:nvPr/>
            </p:nvSpPr>
            <p:spPr>
              <a:xfrm>
                <a:off x="3841920" y="4942800"/>
                <a:ext cx="1473120" cy="515880"/>
              </a:xfrm>
              <a:prstGeom prst="rect">
                <a:avLst/>
              </a:pr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360" rIns="90360" tIns="44280" bIns="4428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174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28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Put</a:t>
                </a:r>
                <a:endParaRPr b="0" lang="en-US" sz="28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" name=""/>
              <p:cNvSpPr/>
              <p:nvPr/>
            </p:nvSpPr>
            <p:spPr>
              <a:xfrm>
                <a:off x="1108080" y="3597840"/>
                <a:ext cx="6935760" cy="1664280"/>
              </a:xfrm>
              <a:custGeom>
                <a:avLst/>
                <a:gdLst/>
                <a:ahLst/>
                <a:rect l="l" t="t" r="r" b="b"/>
                <a:pathLst>
                  <a:path w="4369" h="1021">
                    <a:moveTo>
                      <a:pt x="0" y="432"/>
                    </a:moveTo>
                    <a:lnTo>
                      <a:pt x="48" y="432"/>
                    </a:lnTo>
                    <a:lnTo>
                      <a:pt x="84" y="444"/>
                    </a:lnTo>
                    <a:lnTo>
                      <a:pt x="120" y="468"/>
                    </a:lnTo>
                    <a:lnTo>
                      <a:pt x="156" y="492"/>
                    </a:lnTo>
                    <a:lnTo>
                      <a:pt x="192" y="504"/>
                    </a:lnTo>
                    <a:lnTo>
                      <a:pt x="216" y="540"/>
                    </a:lnTo>
                    <a:lnTo>
                      <a:pt x="252" y="576"/>
                    </a:lnTo>
                    <a:lnTo>
                      <a:pt x="288" y="600"/>
                    </a:lnTo>
                    <a:lnTo>
                      <a:pt x="324" y="624"/>
                    </a:lnTo>
                    <a:lnTo>
                      <a:pt x="360" y="636"/>
                    </a:lnTo>
                    <a:lnTo>
                      <a:pt x="384" y="672"/>
                    </a:lnTo>
                    <a:lnTo>
                      <a:pt x="396" y="708"/>
                    </a:lnTo>
                    <a:lnTo>
                      <a:pt x="432" y="732"/>
                    </a:lnTo>
                    <a:lnTo>
                      <a:pt x="456" y="768"/>
                    </a:lnTo>
                    <a:lnTo>
                      <a:pt x="480" y="804"/>
                    </a:lnTo>
                    <a:lnTo>
                      <a:pt x="504" y="840"/>
                    </a:lnTo>
                    <a:lnTo>
                      <a:pt x="516" y="876"/>
                    </a:lnTo>
                    <a:lnTo>
                      <a:pt x="552" y="888"/>
                    </a:lnTo>
                    <a:lnTo>
                      <a:pt x="588" y="900"/>
                    </a:lnTo>
                    <a:lnTo>
                      <a:pt x="624" y="912"/>
                    </a:lnTo>
                    <a:lnTo>
                      <a:pt x="660" y="948"/>
                    </a:lnTo>
                    <a:lnTo>
                      <a:pt x="696" y="948"/>
                    </a:lnTo>
                    <a:lnTo>
                      <a:pt x="732" y="948"/>
                    </a:lnTo>
                    <a:lnTo>
                      <a:pt x="780" y="960"/>
                    </a:lnTo>
                    <a:lnTo>
                      <a:pt x="816" y="960"/>
                    </a:lnTo>
                    <a:lnTo>
                      <a:pt x="852" y="960"/>
                    </a:lnTo>
                    <a:lnTo>
                      <a:pt x="876" y="996"/>
                    </a:lnTo>
                    <a:lnTo>
                      <a:pt x="924" y="1020"/>
                    </a:lnTo>
                    <a:lnTo>
                      <a:pt x="972" y="1020"/>
                    </a:lnTo>
                    <a:lnTo>
                      <a:pt x="1008" y="1008"/>
                    </a:lnTo>
                    <a:lnTo>
                      <a:pt x="1044" y="996"/>
                    </a:lnTo>
                    <a:lnTo>
                      <a:pt x="1080" y="996"/>
                    </a:lnTo>
                    <a:lnTo>
                      <a:pt x="1116" y="996"/>
                    </a:lnTo>
                    <a:lnTo>
                      <a:pt x="1152" y="984"/>
                    </a:lnTo>
                    <a:lnTo>
                      <a:pt x="1188" y="972"/>
                    </a:lnTo>
                    <a:lnTo>
                      <a:pt x="1224" y="948"/>
                    </a:lnTo>
                    <a:lnTo>
                      <a:pt x="1272" y="948"/>
                    </a:lnTo>
                    <a:lnTo>
                      <a:pt x="1308" y="948"/>
                    </a:lnTo>
                    <a:lnTo>
                      <a:pt x="1356" y="948"/>
                    </a:lnTo>
                    <a:lnTo>
                      <a:pt x="1392" y="936"/>
                    </a:lnTo>
                    <a:lnTo>
                      <a:pt x="1428" y="900"/>
                    </a:lnTo>
                    <a:lnTo>
                      <a:pt x="1464" y="876"/>
                    </a:lnTo>
                    <a:lnTo>
                      <a:pt x="1500" y="852"/>
                    </a:lnTo>
                    <a:lnTo>
                      <a:pt x="1536" y="828"/>
                    </a:lnTo>
                    <a:lnTo>
                      <a:pt x="1572" y="804"/>
                    </a:lnTo>
                    <a:lnTo>
                      <a:pt x="1608" y="780"/>
                    </a:lnTo>
                    <a:lnTo>
                      <a:pt x="1644" y="756"/>
                    </a:lnTo>
                    <a:lnTo>
                      <a:pt x="1680" y="732"/>
                    </a:lnTo>
                    <a:lnTo>
                      <a:pt x="1716" y="720"/>
                    </a:lnTo>
                    <a:lnTo>
                      <a:pt x="1764" y="696"/>
                    </a:lnTo>
                    <a:lnTo>
                      <a:pt x="1800" y="672"/>
                    </a:lnTo>
                    <a:lnTo>
                      <a:pt x="1836" y="672"/>
                    </a:lnTo>
                    <a:lnTo>
                      <a:pt x="1908" y="672"/>
                    </a:lnTo>
                    <a:lnTo>
                      <a:pt x="1944" y="660"/>
                    </a:lnTo>
                    <a:lnTo>
                      <a:pt x="1980" y="648"/>
                    </a:lnTo>
                    <a:lnTo>
                      <a:pt x="2016" y="648"/>
                    </a:lnTo>
                    <a:lnTo>
                      <a:pt x="2064" y="636"/>
                    </a:lnTo>
                    <a:lnTo>
                      <a:pt x="2100" y="624"/>
                    </a:lnTo>
                    <a:lnTo>
                      <a:pt x="2136" y="588"/>
                    </a:lnTo>
                    <a:lnTo>
                      <a:pt x="2172" y="564"/>
                    </a:lnTo>
                    <a:lnTo>
                      <a:pt x="2208" y="552"/>
                    </a:lnTo>
                    <a:lnTo>
                      <a:pt x="2244" y="552"/>
                    </a:lnTo>
                    <a:lnTo>
                      <a:pt x="2280" y="540"/>
                    </a:lnTo>
                    <a:lnTo>
                      <a:pt x="2328" y="528"/>
                    </a:lnTo>
                    <a:lnTo>
                      <a:pt x="2400" y="504"/>
                    </a:lnTo>
                    <a:lnTo>
                      <a:pt x="2436" y="480"/>
                    </a:lnTo>
                    <a:lnTo>
                      <a:pt x="2472" y="456"/>
                    </a:lnTo>
                    <a:lnTo>
                      <a:pt x="2520" y="420"/>
                    </a:lnTo>
                    <a:lnTo>
                      <a:pt x="2568" y="420"/>
                    </a:lnTo>
                    <a:lnTo>
                      <a:pt x="2604" y="408"/>
                    </a:lnTo>
                    <a:lnTo>
                      <a:pt x="2640" y="372"/>
                    </a:lnTo>
                    <a:lnTo>
                      <a:pt x="2676" y="336"/>
                    </a:lnTo>
                    <a:lnTo>
                      <a:pt x="2712" y="312"/>
                    </a:lnTo>
                    <a:lnTo>
                      <a:pt x="2748" y="300"/>
                    </a:lnTo>
                    <a:lnTo>
                      <a:pt x="2784" y="276"/>
                    </a:lnTo>
                    <a:lnTo>
                      <a:pt x="2820" y="264"/>
                    </a:lnTo>
                    <a:lnTo>
                      <a:pt x="2856" y="216"/>
                    </a:lnTo>
                    <a:lnTo>
                      <a:pt x="2892" y="192"/>
                    </a:lnTo>
                    <a:lnTo>
                      <a:pt x="2928" y="168"/>
                    </a:lnTo>
                    <a:lnTo>
                      <a:pt x="2964" y="132"/>
                    </a:lnTo>
                    <a:lnTo>
                      <a:pt x="3000" y="108"/>
                    </a:lnTo>
                    <a:lnTo>
                      <a:pt x="3036" y="84"/>
                    </a:lnTo>
                    <a:lnTo>
                      <a:pt x="3072" y="60"/>
                    </a:lnTo>
                    <a:lnTo>
                      <a:pt x="3108" y="48"/>
                    </a:lnTo>
                    <a:lnTo>
                      <a:pt x="3144" y="24"/>
                    </a:lnTo>
                    <a:lnTo>
                      <a:pt x="3180" y="12"/>
                    </a:lnTo>
                    <a:lnTo>
                      <a:pt x="3216" y="0"/>
                    </a:lnTo>
                    <a:lnTo>
                      <a:pt x="3252" y="0"/>
                    </a:lnTo>
                    <a:lnTo>
                      <a:pt x="3288" y="0"/>
                    </a:lnTo>
                    <a:lnTo>
                      <a:pt x="3324" y="0"/>
                    </a:lnTo>
                    <a:lnTo>
                      <a:pt x="3360" y="0"/>
                    </a:lnTo>
                    <a:lnTo>
                      <a:pt x="3396" y="0"/>
                    </a:lnTo>
                    <a:lnTo>
                      <a:pt x="3492" y="0"/>
                    </a:lnTo>
                    <a:lnTo>
                      <a:pt x="3540" y="0"/>
                    </a:lnTo>
                    <a:lnTo>
                      <a:pt x="3576" y="0"/>
                    </a:lnTo>
                    <a:lnTo>
                      <a:pt x="3612" y="0"/>
                    </a:lnTo>
                    <a:lnTo>
                      <a:pt x="3648" y="0"/>
                    </a:lnTo>
                    <a:lnTo>
                      <a:pt x="3684" y="0"/>
                    </a:lnTo>
                    <a:lnTo>
                      <a:pt x="3720" y="24"/>
                    </a:lnTo>
                    <a:lnTo>
                      <a:pt x="3756" y="48"/>
                    </a:lnTo>
                    <a:lnTo>
                      <a:pt x="3792" y="72"/>
                    </a:lnTo>
                    <a:lnTo>
                      <a:pt x="3828" y="96"/>
                    </a:lnTo>
                    <a:lnTo>
                      <a:pt x="3864" y="132"/>
                    </a:lnTo>
                    <a:lnTo>
                      <a:pt x="3900" y="168"/>
                    </a:lnTo>
                    <a:lnTo>
                      <a:pt x="3936" y="204"/>
                    </a:lnTo>
                    <a:lnTo>
                      <a:pt x="3972" y="228"/>
                    </a:lnTo>
                    <a:lnTo>
                      <a:pt x="4008" y="252"/>
                    </a:lnTo>
                    <a:lnTo>
                      <a:pt x="4044" y="276"/>
                    </a:lnTo>
                    <a:lnTo>
                      <a:pt x="4068" y="312"/>
                    </a:lnTo>
                    <a:lnTo>
                      <a:pt x="4092" y="348"/>
                    </a:lnTo>
                    <a:lnTo>
                      <a:pt x="4104" y="384"/>
                    </a:lnTo>
                    <a:lnTo>
                      <a:pt x="4128" y="420"/>
                    </a:lnTo>
                    <a:lnTo>
                      <a:pt x="4152" y="456"/>
                    </a:lnTo>
                    <a:lnTo>
                      <a:pt x="4188" y="468"/>
                    </a:lnTo>
                    <a:lnTo>
                      <a:pt x="4224" y="492"/>
                    </a:lnTo>
                    <a:lnTo>
                      <a:pt x="4260" y="516"/>
                    </a:lnTo>
                    <a:lnTo>
                      <a:pt x="4296" y="540"/>
                    </a:lnTo>
                    <a:lnTo>
                      <a:pt x="4332" y="564"/>
                    </a:lnTo>
                    <a:lnTo>
                      <a:pt x="4368" y="588"/>
                    </a:lnTo>
                  </a:path>
                </a:pathLst>
              </a:custGeom>
              <a:noFill/>
              <a:ln cap="rnd" w="50760">
                <a:solidFill>
                  <a:srgbClr val="f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" name=""/>
              <p:cNvSpPr/>
              <p:nvPr/>
            </p:nvSpPr>
            <p:spPr>
              <a:xfrm>
                <a:off x="1800360" y="4791240"/>
                <a:ext cx="1911240" cy="0"/>
              </a:xfrm>
              <a:prstGeom prst="line">
                <a:avLst/>
              </a:prstGeom>
              <a:ln w="50760">
                <a:solidFill>
                  <a:srgbClr val="cf0e30"/>
                </a:solidFill>
                <a:prstDash val="dash"/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" name=""/>
              <p:cNvSpPr/>
              <p:nvPr/>
            </p:nvSpPr>
            <p:spPr>
              <a:xfrm flipV="1">
                <a:off x="5724360" y="3884400"/>
                <a:ext cx="1549440" cy="71640"/>
              </a:xfrm>
              <a:prstGeom prst="line">
                <a:avLst/>
              </a:prstGeom>
              <a:ln w="50760">
                <a:solidFill>
                  <a:srgbClr val="cf0e30"/>
                </a:solidFill>
                <a:prstDash val="dash"/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4840" bIns="2484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124" name=""/>
          <p:cNvSpPr/>
          <p:nvPr/>
        </p:nvSpPr>
        <p:spPr>
          <a:xfrm>
            <a:off x="7772400" y="6248520"/>
            <a:ext cx="419040" cy="444240"/>
          </a:xfrm>
          <a:custGeom>
            <a:avLst/>
            <a:gdLst>
              <a:gd name="textAreaLeft" fmla="*/ 27000 w 419040"/>
              <a:gd name="textAreaRight" fmla="*/ 392040 w 419040"/>
              <a:gd name="textAreaTop" fmla="*/ 27000 h 444240"/>
              <a:gd name="textAreaBottom" fmla="*/ 417240 h 444240"/>
            </a:gdLst>
            <a:ahLst/>
            <a:cxnLst/>
            <a:rect l="textAreaLeft" t="textAreaTop" r="textAreaRight" b="textAreaBottom"/>
            <a:pathLst>
              <a:path w="21600" h="22898">
                <a:moveTo>
                  <a:pt x="0" y="0"/>
                </a:moveTo>
                <a:lnTo>
                  <a:pt x="21600" y="0"/>
                </a:lnTo>
                <a:lnTo>
                  <a:pt x="21600" y="22898"/>
                </a:lnTo>
                <a:lnTo>
                  <a:pt x="0" y="22898"/>
                </a:lnTo>
                <a:close/>
              </a:path>
              <a:path fill="lightenLess" w="21600" h="22898">
                <a:moveTo>
                  <a:pt x="0" y="0"/>
                </a:moveTo>
                <a:lnTo>
                  <a:pt x="21600" y="0"/>
                </a:lnTo>
                <a:lnTo>
                  <a:pt x="20200" y="1400"/>
                </a:lnTo>
                <a:lnTo>
                  <a:pt x="1400" y="1400"/>
                </a:lnTo>
                <a:close/>
              </a:path>
              <a:path fill="darken" w="21600" h="22898">
                <a:moveTo>
                  <a:pt x="21600" y="0"/>
                </a:moveTo>
                <a:lnTo>
                  <a:pt x="21600" y="22898"/>
                </a:lnTo>
                <a:lnTo>
                  <a:pt x="20200" y="21498"/>
                </a:lnTo>
                <a:lnTo>
                  <a:pt x="20200" y="1400"/>
                </a:lnTo>
                <a:close/>
              </a:path>
              <a:path fill="darkenLess" w="21600" h="22898">
                <a:moveTo>
                  <a:pt x="21600" y="22898"/>
                </a:moveTo>
                <a:lnTo>
                  <a:pt x="0" y="22898"/>
                </a:lnTo>
                <a:lnTo>
                  <a:pt x="1400" y="21498"/>
                </a:lnTo>
                <a:lnTo>
                  <a:pt x="20200" y="21498"/>
                </a:lnTo>
                <a:close/>
              </a:path>
              <a:path fill="lighten" w="21600" h="22898">
                <a:moveTo>
                  <a:pt x="0" y="22898"/>
                </a:moveTo>
                <a:lnTo>
                  <a:pt x="0" y="0"/>
                </a:lnTo>
                <a:lnTo>
                  <a:pt x="1400" y="1400"/>
                </a:lnTo>
                <a:lnTo>
                  <a:pt x="1400" y="21498"/>
                </a:lnTo>
                <a:close/>
              </a:path>
            </a:pathLst>
          </a:custGeom>
          <a:solidFill>
            <a:srgbClr val="ff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Pricing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7257E2F-5F26-482A-95EE-285A87E90984}" type="slidenum">
              <a:t>32</a:t>
            </a:fld>
          </a:p>
        </p:txBody>
      </p:sp>
    </p:spTree>
  </p:cSld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701640" y="190440"/>
            <a:ext cx="7772400" cy="6904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Collar:  An Example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/>
          </p:nvPr>
        </p:nvSpPr>
        <p:spPr>
          <a:xfrm>
            <a:off x="1031760" y="906120"/>
            <a:ext cx="7772400" cy="5265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685800"/>
                <a:tab algn="l" pos="1371600"/>
                <a:tab algn="l" pos="2057400"/>
                <a:tab algn="l" pos="2743200"/>
                <a:tab algn="l" pos="3429000"/>
                <a:tab algn="l" pos="4114800"/>
                <a:tab algn="l" pos="4800600"/>
                <a:tab algn="l" pos="5486400"/>
                <a:tab algn="l" pos="6172200"/>
                <a:tab algn="l" pos="6858000"/>
                <a:tab algn="l" pos="7543800"/>
                <a:tab algn="l" pos="8229600"/>
                <a:tab algn="l" pos="8915400"/>
                <a:tab algn="l" pos="9601200"/>
                <a:tab algn="l" pos="10287000"/>
              </a:tabLst>
            </a:pPr>
            <a:r>
              <a:rPr b="1" lang="en-US" sz="31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utility is selling electricity to a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buNone/>
              <a:tabLst>
                <a:tab algn="l" pos="0"/>
                <a:tab algn="l" pos="685800"/>
                <a:tab algn="l" pos="1371600"/>
                <a:tab algn="l" pos="2057400"/>
                <a:tab algn="l" pos="2743200"/>
                <a:tab algn="l" pos="3429000"/>
                <a:tab algn="l" pos="4114800"/>
                <a:tab algn="l" pos="4800600"/>
                <a:tab algn="l" pos="5486400"/>
                <a:tab algn="l" pos="6172200"/>
                <a:tab algn="l" pos="6858000"/>
                <a:tab algn="l" pos="7543800"/>
                <a:tab algn="l" pos="8229600"/>
                <a:tab algn="l" pos="8915400"/>
                <a:tab algn="l" pos="9601200"/>
                <a:tab algn="l" pos="102870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large industrial customer in July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buNone/>
              <a:tabLst>
                <a:tab algn="l" pos="0"/>
                <a:tab algn="l" pos="685800"/>
                <a:tab algn="l" pos="1371600"/>
                <a:tab algn="l" pos="2057400"/>
                <a:tab algn="l" pos="2743200"/>
                <a:tab algn="l" pos="3429000"/>
                <a:tab algn="l" pos="4114800"/>
                <a:tab algn="l" pos="4800600"/>
                <a:tab algn="l" pos="5486400"/>
                <a:tab algn="l" pos="6172200"/>
                <a:tab algn="l" pos="6858000"/>
                <a:tab algn="l" pos="7543800"/>
                <a:tab algn="l" pos="8229600"/>
                <a:tab algn="l" pos="8915400"/>
                <a:tab algn="l" pos="9601200"/>
                <a:tab algn="l" pos="102870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at COB index price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685800"/>
                <a:tab algn="l" pos="1371600"/>
                <a:tab algn="l" pos="2057400"/>
                <a:tab algn="l" pos="2743200"/>
                <a:tab algn="l" pos="3429000"/>
                <a:tab algn="l" pos="4114800"/>
                <a:tab algn="l" pos="4800600"/>
                <a:tab algn="l" pos="5486400"/>
                <a:tab algn="l" pos="6172200"/>
                <a:tab algn="l" pos="6858000"/>
                <a:tab algn="l" pos="7543800"/>
                <a:tab algn="l" pos="8229600"/>
                <a:tab algn="l" pos="8915400"/>
                <a:tab algn="l" pos="9601200"/>
                <a:tab algn="l" pos="10287000"/>
              </a:tabLst>
            </a:pPr>
            <a:r>
              <a:rPr b="1" lang="en-US" sz="31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Assume July COB peak electricity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685800"/>
                <a:tab algn="l" pos="1371600"/>
                <a:tab algn="l" pos="2057400"/>
                <a:tab algn="l" pos="2743200"/>
                <a:tab algn="l" pos="3429000"/>
                <a:tab algn="l" pos="4114800"/>
                <a:tab algn="l" pos="4800600"/>
                <a:tab algn="l" pos="5486400"/>
                <a:tab algn="l" pos="6172200"/>
                <a:tab algn="l" pos="6858000"/>
                <a:tab algn="l" pos="7543800"/>
                <a:tab algn="l" pos="8229600"/>
                <a:tab algn="l" pos="8915400"/>
                <a:tab algn="l" pos="9601200"/>
                <a:tab algn="l" pos="102870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is $29/MWh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  <a:tab algn="l" pos="685800"/>
                <a:tab algn="l" pos="1371600"/>
                <a:tab algn="l" pos="2057400"/>
                <a:tab algn="l" pos="2743200"/>
                <a:tab algn="l" pos="3429000"/>
                <a:tab algn="l" pos="4114800"/>
                <a:tab algn="l" pos="4800600"/>
                <a:tab algn="l" pos="5486400"/>
                <a:tab algn="l" pos="6172200"/>
                <a:tab algn="l" pos="6858000"/>
                <a:tab algn="l" pos="7543800"/>
                <a:tab algn="l" pos="8229600"/>
                <a:tab algn="l" pos="8915400"/>
                <a:tab algn="l" pos="9601200"/>
                <a:tab algn="l" pos="10287000"/>
              </a:tabLst>
            </a:pPr>
            <a:r>
              <a:rPr b="1" lang="en-US" sz="31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utility establishes a collar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buNone/>
              <a:tabLst>
                <a:tab algn="l" pos="0"/>
                <a:tab algn="l" pos="685800"/>
                <a:tab algn="l" pos="1371600"/>
                <a:tab algn="l" pos="2057400"/>
                <a:tab algn="l" pos="2743200"/>
                <a:tab algn="l" pos="3429000"/>
                <a:tab algn="l" pos="4114800"/>
                <a:tab algn="l" pos="4800600"/>
                <a:tab algn="l" pos="5486400"/>
                <a:tab algn="l" pos="6172200"/>
                <a:tab algn="l" pos="6858000"/>
                <a:tab algn="l" pos="7543800"/>
                <a:tab algn="l" pos="8229600"/>
                <a:tab algn="l" pos="8915400"/>
                <a:tab algn="l" pos="9601200"/>
                <a:tab algn="l" pos="102870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(via a third party such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 ENRON)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buNone/>
              <a:tabLst>
                <a:tab algn="l" pos="0"/>
                <a:tab algn="l" pos="685800"/>
                <a:tab algn="l" pos="1371600"/>
                <a:tab algn="l" pos="2057400"/>
                <a:tab algn="l" pos="2743200"/>
                <a:tab algn="l" pos="3429000"/>
                <a:tab algn="l" pos="4114800"/>
                <a:tab algn="l" pos="4800600"/>
                <a:tab algn="l" pos="5486400"/>
                <a:tab algn="l" pos="6172200"/>
                <a:tab algn="l" pos="6858000"/>
                <a:tab algn="l" pos="7543800"/>
                <a:tab algn="l" pos="8229600"/>
                <a:tab algn="l" pos="8915400"/>
                <a:tab algn="l" pos="9601200"/>
                <a:tab algn="l" pos="102870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on electricity where the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r>
              <a:rPr b="1" i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minimum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buNone/>
              <a:tabLst>
                <a:tab algn="l" pos="0"/>
                <a:tab algn="l" pos="685800"/>
                <a:tab algn="l" pos="1371600"/>
                <a:tab algn="l" pos="2057400"/>
                <a:tab algn="l" pos="2743200"/>
                <a:tab algn="l" pos="3429000"/>
                <a:tab algn="l" pos="4114800"/>
                <a:tab algn="l" pos="4800600"/>
                <a:tab algn="l" pos="5486400"/>
                <a:tab algn="l" pos="6172200"/>
                <a:tab algn="l" pos="6858000"/>
                <a:tab algn="l" pos="7543800"/>
                <a:tab algn="l" pos="8229600"/>
                <a:tab algn="l" pos="8915400"/>
                <a:tab algn="l" pos="9601200"/>
                <a:tab algn="l" pos="10287000"/>
              </a:tabLst>
            </a:pPr>
            <a:r>
              <a:rPr b="1" i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i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i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price for electricity is $27/MWh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buNone/>
              <a:tabLst>
                <a:tab algn="l" pos="0"/>
                <a:tab algn="l" pos="685800"/>
                <a:tab algn="l" pos="1371600"/>
                <a:tab algn="l" pos="2057400"/>
                <a:tab algn="l" pos="2743200"/>
                <a:tab algn="l" pos="3429000"/>
                <a:tab algn="l" pos="4114800"/>
                <a:tab algn="l" pos="4800600"/>
                <a:tab algn="l" pos="5486400"/>
                <a:tab algn="l" pos="6172200"/>
                <a:tab algn="l" pos="6858000"/>
                <a:tab algn="l" pos="7543800"/>
                <a:tab algn="l" pos="8229600"/>
                <a:tab algn="l" pos="8915400"/>
                <a:tab algn="l" pos="9601200"/>
                <a:tab algn="l" pos="10287000"/>
              </a:tabLst>
            </a:pPr>
            <a:r>
              <a:rPr b="1" i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i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and the </a:t>
            </a:r>
            <a:r>
              <a:rPr b="1" i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maximum is $31.50/MWh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685800"/>
                <a:tab algn="l" pos="1371600"/>
                <a:tab algn="l" pos="2057400"/>
                <a:tab algn="l" pos="2743200"/>
                <a:tab algn="l" pos="3429000"/>
                <a:tab algn="l" pos="4114800"/>
                <a:tab algn="l" pos="4800600"/>
                <a:tab algn="l" pos="5486400"/>
                <a:tab algn="l" pos="6172200"/>
                <a:tab algn="l" pos="6858000"/>
                <a:tab algn="l" pos="7543800"/>
                <a:tab algn="l" pos="8229600"/>
                <a:tab algn="l" pos="8915400"/>
                <a:tab algn="l" pos="9601200"/>
                <a:tab algn="l" pos="102870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What is the behavior of this structure?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685800"/>
                <a:tab algn="l" pos="1371600"/>
                <a:tab algn="l" pos="2057400"/>
                <a:tab algn="l" pos="2743200"/>
                <a:tab algn="l" pos="3429000"/>
                <a:tab algn="l" pos="4114800"/>
                <a:tab algn="l" pos="4800600"/>
                <a:tab algn="l" pos="5486400"/>
                <a:tab algn="l" pos="6172200"/>
                <a:tab algn="l" pos="6858000"/>
                <a:tab algn="l" pos="7543800"/>
                <a:tab algn="l" pos="8229600"/>
                <a:tab algn="l" pos="8915400"/>
                <a:tab algn="l" pos="9601200"/>
                <a:tab algn="l" pos="102870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What does this structure cost, if anything?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Pricing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5BD0FC8-B226-4863-AE47-5D6DFDBB2249}" type="slidenum">
              <a:t>33</a:t>
            </a:fld>
          </a:p>
        </p:txBody>
      </p:sp>
    </p:spTree>
  </p:cSld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"/>
          <p:cNvSpPr/>
          <p:nvPr/>
        </p:nvSpPr>
        <p:spPr>
          <a:xfrm>
            <a:off x="676440" y="257040"/>
            <a:ext cx="7772400" cy="87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Collar:  The Numbers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1254240" y="1881360"/>
            <a:ext cx="6769080" cy="365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J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uly Electricity:</a:t>
            </a:r>
            <a:r>
              <a:rPr b="0" lang="en-US" sz="24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  </a:t>
            </a:r>
            <a:r>
              <a:rPr b="0" lang="en-US" sz="24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$29/MWh  30% volatility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Put strike:</a:t>
            </a:r>
            <a:r>
              <a:rPr b="0" lang="en-US" sz="24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 </a:t>
            </a:r>
            <a:r>
              <a:rPr b="0" lang="en-US" sz="24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$27/MWh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Call strike:</a:t>
            </a:r>
            <a:r>
              <a:rPr b="0" lang="en-US" sz="24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$31.50 /MWh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Interest rate:</a:t>
            </a:r>
            <a:r>
              <a:rPr b="0" lang="en-US" sz="24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7.0%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Time to option expiration: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May 3 - Jun. 25  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(48 days</a:t>
            </a: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)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Pricing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325CCB4-AE76-4909-AC46-48282CBD23CD}" type="slidenum">
              <a:t>34</a:t>
            </a:fld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"/>
          <p:cNvSpPr/>
          <p:nvPr/>
        </p:nvSpPr>
        <p:spPr>
          <a:xfrm>
            <a:off x="932400" y="190440"/>
            <a:ext cx="7371000" cy="13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What is an Option Premium?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(An Alternative Interpretation)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127880" y="1863720"/>
            <a:ext cx="6921720" cy="411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571680"/>
                <a:tab algn="l" pos="1143000"/>
                <a:tab algn="l" pos="1714680"/>
                <a:tab algn="l" pos="2286000"/>
                <a:tab algn="l" pos="2857680"/>
                <a:tab algn="l" pos="3429000"/>
                <a:tab algn="l" pos="4000680"/>
                <a:tab algn="l" pos="4572000"/>
                <a:tab algn="l" pos="5143680"/>
                <a:tab algn="l" pos="5715000"/>
                <a:tab algn="l" pos="6286680"/>
                <a:tab algn="l" pos="6858000"/>
                <a:tab algn="l" pos="7429680"/>
                <a:tab algn="l" pos="8001000"/>
                <a:tab algn="l" pos="8572680"/>
                <a:tab algn="l" pos="9144000"/>
                <a:tab algn="l" pos="9715680"/>
                <a:tab algn="l" pos="10287000"/>
                <a:tab algn="l" pos="10858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premium should equal (or exceed)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71680"/>
                <a:tab algn="l" pos="1143000"/>
                <a:tab algn="l" pos="1714680"/>
                <a:tab algn="l" pos="2286000"/>
                <a:tab algn="l" pos="2857680"/>
                <a:tab algn="l" pos="3429000"/>
                <a:tab algn="l" pos="4000680"/>
                <a:tab algn="l" pos="4572000"/>
                <a:tab algn="l" pos="5143680"/>
                <a:tab algn="l" pos="5715000"/>
                <a:tab algn="l" pos="6286680"/>
                <a:tab algn="l" pos="6858000"/>
                <a:tab algn="l" pos="7429680"/>
                <a:tab algn="l" pos="8001000"/>
                <a:tab algn="l" pos="8572680"/>
                <a:tab algn="l" pos="9144000"/>
                <a:tab algn="l" pos="9715680"/>
                <a:tab algn="l" pos="10287000"/>
                <a:tab algn="l" pos="10858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cost of hedging incurred by seller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71680"/>
                <a:tab algn="l" pos="1143000"/>
                <a:tab algn="l" pos="1714680"/>
                <a:tab algn="l" pos="2286000"/>
                <a:tab algn="l" pos="2857680"/>
                <a:tab algn="l" pos="3429000"/>
                <a:tab algn="l" pos="4000680"/>
                <a:tab algn="l" pos="4572000"/>
                <a:tab algn="l" pos="5143680"/>
                <a:tab algn="l" pos="5715000"/>
                <a:tab algn="l" pos="6286680"/>
                <a:tab algn="l" pos="6858000"/>
                <a:tab algn="l" pos="7429680"/>
                <a:tab algn="l" pos="8001000"/>
                <a:tab algn="l" pos="8572680"/>
                <a:tab algn="l" pos="9144000"/>
                <a:tab algn="l" pos="9715680"/>
                <a:tab algn="l" pos="10287000"/>
                <a:tab algn="l" pos="1085868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71680"/>
                <a:tab algn="l" pos="1143000"/>
                <a:tab algn="l" pos="1714680"/>
                <a:tab algn="l" pos="2286000"/>
                <a:tab algn="l" pos="2857680"/>
                <a:tab algn="l" pos="3429000"/>
                <a:tab algn="l" pos="4000680"/>
                <a:tab algn="l" pos="4572000"/>
                <a:tab algn="l" pos="5143680"/>
                <a:tab algn="l" pos="5715000"/>
                <a:tab algn="l" pos="6286680"/>
                <a:tab algn="l" pos="6858000"/>
                <a:tab algn="l" pos="7429680"/>
                <a:tab algn="l" pos="8001000"/>
                <a:tab algn="l" pos="8572680"/>
                <a:tab algn="l" pos="9144000"/>
                <a:tab algn="l" pos="9715680"/>
                <a:tab algn="l" pos="10287000"/>
                <a:tab algn="l" pos="10858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Hedging involves periodically buying and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71680"/>
                <a:tab algn="l" pos="1143000"/>
                <a:tab algn="l" pos="1714680"/>
                <a:tab algn="l" pos="2286000"/>
                <a:tab algn="l" pos="2857680"/>
                <a:tab algn="l" pos="3429000"/>
                <a:tab algn="l" pos="4000680"/>
                <a:tab algn="l" pos="4572000"/>
                <a:tab algn="l" pos="5143680"/>
                <a:tab algn="l" pos="5715000"/>
                <a:tab algn="l" pos="6286680"/>
                <a:tab algn="l" pos="6858000"/>
                <a:tab algn="l" pos="7429680"/>
                <a:tab algn="l" pos="8001000"/>
                <a:tab algn="l" pos="8572680"/>
                <a:tab algn="l" pos="9144000"/>
                <a:tab algn="l" pos="9715680"/>
                <a:tab algn="l" pos="10287000"/>
                <a:tab algn="l" pos="10858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selling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fraction of the underlying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71680"/>
                <a:tab algn="l" pos="1143000"/>
                <a:tab algn="l" pos="1714680"/>
                <a:tab algn="l" pos="2286000"/>
                <a:tab algn="l" pos="2857680"/>
                <a:tab algn="l" pos="3429000"/>
                <a:tab algn="l" pos="4000680"/>
                <a:tab algn="l" pos="4572000"/>
                <a:tab algn="l" pos="5143680"/>
                <a:tab algn="l" pos="5715000"/>
                <a:tab algn="l" pos="6286680"/>
                <a:tab algn="l" pos="6858000"/>
                <a:tab algn="l" pos="7429680"/>
                <a:tab algn="l" pos="8001000"/>
                <a:tab algn="l" pos="8572680"/>
                <a:tab algn="l" pos="9144000"/>
                <a:tab algn="l" pos="9715680"/>
                <a:tab algn="l" pos="10287000"/>
                <a:tab algn="l" pos="10858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according to the option's “delta” (describe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71680"/>
                <a:tab algn="l" pos="1143000"/>
                <a:tab algn="l" pos="1714680"/>
                <a:tab algn="l" pos="2286000"/>
                <a:tab algn="l" pos="2857680"/>
                <a:tab algn="l" pos="3429000"/>
                <a:tab algn="l" pos="4000680"/>
                <a:tab algn="l" pos="4572000"/>
                <a:tab algn="l" pos="5143680"/>
                <a:tab algn="l" pos="5715000"/>
                <a:tab algn="l" pos="6286680"/>
                <a:tab algn="l" pos="6858000"/>
                <a:tab algn="l" pos="7429680"/>
                <a:tab algn="l" pos="8001000"/>
                <a:tab algn="l" pos="8572680"/>
                <a:tab algn="l" pos="9144000"/>
                <a:tab algn="l" pos="9715680"/>
                <a:tab algn="l" pos="10287000"/>
                <a:tab algn="l" pos="10858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in section IV)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71680"/>
                <a:tab algn="l" pos="1143000"/>
                <a:tab algn="l" pos="1714680"/>
                <a:tab algn="l" pos="2286000"/>
                <a:tab algn="l" pos="2857680"/>
                <a:tab algn="l" pos="3429000"/>
                <a:tab algn="l" pos="4000680"/>
                <a:tab algn="l" pos="4572000"/>
                <a:tab algn="l" pos="5143680"/>
                <a:tab algn="l" pos="5715000"/>
                <a:tab algn="l" pos="6286680"/>
                <a:tab algn="l" pos="6858000"/>
                <a:tab algn="l" pos="7429680"/>
                <a:tab algn="l" pos="8001000"/>
                <a:tab algn="l" pos="8572680"/>
                <a:tab algn="l" pos="9144000"/>
                <a:tab algn="l" pos="9715680"/>
                <a:tab algn="l" pos="10287000"/>
                <a:tab algn="l" pos="1085868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71680"/>
                <a:tab algn="l" pos="1143000"/>
                <a:tab algn="l" pos="1714680"/>
                <a:tab algn="l" pos="2286000"/>
                <a:tab algn="l" pos="2857680"/>
                <a:tab algn="l" pos="3429000"/>
                <a:tab algn="l" pos="4000680"/>
                <a:tab algn="l" pos="4572000"/>
                <a:tab algn="l" pos="5143680"/>
                <a:tab algn="l" pos="5715000"/>
                <a:tab algn="l" pos="6286680"/>
                <a:tab algn="l" pos="6858000"/>
                <a:tab algn="l" pos="7429680"/>
                <a:tab algn="l" pos="8001000"/>
                <a:tab algn="l" pos="8572680"/>
                <a:tab algn="l" pos="9144000"/>
                <a:tab algn="l" pos="9715680"/>
                <a:tab algn="l" pos="10287000"/>
                <a:tab algn="l" pos="10858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N.B.  Hedging costs in this context does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71680"/>
                <a:tab algn="l" pos="1143000"/>
                <a:tab algn="l" pos="1714680"/>
                <a:tab algn="l" pos="2286000"/>
                <a:tab algn="l" pos="2857680"/>
                <a:tab algn="l" pos="3429000"/>
                <a:tab algn="l" pos="4000680"/>
                <a:tab algn="l" pos="4572000"/>
                <a:tab algn="l" pos="5143680"/>
                <a:tab algn="l" pos="5715000"/>
                <a:tab algn="l" pos="6286680"/>
                <a:tab algn="l" pos="6858000"/>
                <a:tab algn="l" pos="7429680"/>
                <a:tab algn="l" pos="8001000"/>
                <a:tab algn="l" pos="8572680"/>
                <a:tab algn="l" pos="9144000"/>
                <a:tab algn="l" pos="9715680"/>
                <a:tab algn="l" pos="10287000"/>
                <a:tab algn="l" pos="10858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not mean transaction costs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71680"/>
                <a:tab algn="l" pos="1143000"/>
                <a:tab algn="l" pos="1714680"/>
                <a:tab algn="l" pos="2286000"/>
                <a:tab algn="l" pos="2857680"/>
                <a:tab algn="l" pos="3429000"/>
                <a:tab algn="l" pos="4000680"/>
                <a:tab algn="l" pos="4572000"/>
                <a:tab algn="l" pos="5143680"/>
                <a:tab algn="l" pos="5715000"/>
                <a:tab algn="l" pos="6286680"/>
                <a:tab algn="l" pos="6858000"/>
                <a:tab algn="l" pos="7429680"/>
                <a:tab algn="l" pos="8001000"/>
                <a:tab algn="l" pos="8572680"/>
                <a:tab algn="l" pos="9144000"/>
                <a:tab algn="l" pos="9715680"/>
                <a:tab algn="l" pos="10287000"/>
                <a:tab algn="l" pos="1085868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Pricing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C4140DF-2515-43A5-B61D-E7D0C3DDF014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701640" y="184320"/>
            <a:ext cx="77374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Calculating an Option Premium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443960" y="2038320"/>
            <a:ext cx="6556320" cy="222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609480"/>
                <a:tab algn="l" pos="762120"/>
                <a:tab algn="l" pos="914400"/>
                <a:tab algn="l" pos="1066680"/>
                <a:tab algn="l" pos="1219320"/>
                <a:tab algn="l" pos="1371600"/>
                <a:tab algn="l" pos="1523880"/>
                <a:tab algn="l" pos="1676520"/>
                <a:tab algn="l" pos="1828800"/>
                <a:tab algn="l" pos="1981080"/>
                <a:tab algn="l" pos="2133720"/>
                <a:tab algn="l" pos="2286000"/>
                <a:tab algn="l" pos="2438280"/>
                <a:tab algn="l" pos="2590920"/>
                <a:tab algn="l" pos="2743200"/>
                <a:tab algn="l" pos="2895480"/>
                <a:tab algn="l" pos="3048120"/>
                <a:tab algn="l" pos="3200400"/>
                <a:tab algn="l" pos="3352680"/>
                <a:tab algn="l" pos="350532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 calculate a European option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609480"/>
                <a:tab algn="l" pos="762120"/>
                <a:tab algn="l" pos="914400"/>
                <a:tab algn="l" pos="1066680"/>
                <a:tab algn="l" pos="1219320"/>
                <a:tab algn="l" pos="1371600"/>
                <a:tab algn="l" pos="1523880"/>
                <a:tab algn="l" pos="1676520"/>
                <a:tab algn="l" pos="1828800"/>
                <a:tab algn="l" pos="1981080"/>
                <a:tab algn="l" pos="2133720"/>
                <a:tab algn="l" pos="2286000"/>
                <a:tab algn="l" pos="2438280"/>
                <a:tab algn="l" pos="2590920"/>
                <a:tab algn="l" pos="2743200"/>
                <a:tab algn="l" pos="2895480"/>
                <a:tab algn="l" pos="3048120"/>
                <a:tab algn="l" pos="3200400"/>
                <a:tab algn="l" pos="3352680"/>
                <a:tab algn="l" pos="350532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premium 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requires two ingredients: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609480"/>
                <a:tab algn="l" pos="762120"/>
                <a:tab algn="l" pos="914400"/>
                <a:tab algn="l" pos="1066680"/>
                <a:tab algn="l" pos="1219320"/>
                <a:tab algn="l" pos="1371600"/>
                <a:tab algn="l" pos="1523880"/>
                <a:tab algn="l" pos="1676520"/>
                <a:tab algn="l" pos="1828800"/>
                <a:tab algn="l" pos="1981080"/>
                <a:tab algn="l" pos="2133720"/>
                <a:tab algn="l" pos="2286000"/>
                <a:tab algn="l" pos="2438280"/>
                <a:tab algn="l" pos="2590920"/>
                <a:tab algn="l" pos="2743200"/>
                <a:tab algn="l" pos="2895480"/>
                <a:tab algn="l" pos="3048120"/>
                <a:tab algn="l" pos="3200400"/>
                <a:tab algn="l" pos="3352680"/>
                <a:tab algn="l" pos="350532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pay-off structure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609480"/>
                <a:tab algn="l" pos="762120"/>
                <a:tab algn="l" pos="914400"/>
                <a:tab algn="l" pos="1066680"/>
                <a:tab algn="l" pos="1219320"/>
                <a:tab algn="l" pos="1371600"/>
                <a:tab algn="l" pos="1523880"/>
                <a:tab algn="l" pos="1676520"/>
                <a:tab algn="l" pos="1828800"/>
                <a:tab algn="l" pos="1981080"/>
                <a:tab algn="l" pos="2133720"/>
                <a:tab algn="l" pos="2286000"/>
                <a:tab algn="l" pos="2438280"/>
                <a:tab algn="l" pos="2590920"/>
                <a:tab algn="l" pos="2743200"/>
                <a:tab algn="l" pos="2895480"/>
                <a:tab algn="l" pos="3048120"/>
                <a:tab algn="l" pos="3200400"/>
                <a:tab algn="l" pos="3352680"/>
                <a:tab algn="l" pos="350532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Probability distribution of asset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609480"/>
                <a:tab algn="l" pos="762120"/>
                <a:tab algn="l" pos="914400"/>
                <a:tab algn="l" pos="1066680"/>
                <a:tab algn="l" pos="1219320"/>
                <a:tab algn="l" pos="1371600"/>
                <a:tab algn="l" pos="1523880"/>
                <a:tab algn="l" pos="1676520"/>
                <a:tab algn="l" pos="1828800"/>
                <a:tab algn="l" pos="1981080"/>
                <a:tab algn="l" pos="2133720"/>
                <a:tab algn="l" pos="2286000"/>
                <a:tab algn="l" pos="2438280"/>
                <a:tab algn="l" pos="2590920"/>
                <a:tab algn="l" pos="2743200"/>
                <a:tab algn="l" pos="2895480"/>
                <a:tab algn="l" pos="3048120"/>
                <a:tab algn="l" pos="3200400"/>
                <a:tab algn="l" pos="3352680"/>
                <a:tab algn="l" pos="350532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 at 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expiration date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Pricing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E45A295-51AE-477E-995B-1367E7014356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"/>
          <p:cNvSpPr/>
          <p:nvPr/>
        </p:nvSpPr>
        <p:spPr>
          <a:xfrm>
            <a:off x="612720" y="41400"/>
            <a:ext cx="7737480" cy="106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Calculating an Option Premium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934920" y="5819760"/>
            <a:ext cx="73058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Tells us what the option will pay to the holder at option expiration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644920" y="1284120"/>
            <a:ext cx="38635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Long Call option pay-off structure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0" name=""/>
          <p:cNvGraphicFramePr/>
          <p:nvPr/>
        </p:nvGraphicFramePr>
        <p:xfrm>
          <a:off x="1514520" y="1762200"/>
          <a:ext cx="6248520" cy="3541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14520" y="1762200"/>
                    <a:ext cx="6248520" cy="3541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2" name=""/>
          <p:cNvSpPr/>
          <p:nvPr/>
        </p:nvSpPr>
        <p:spPr>
          <a:xfrm rot="16200000">
            <a:off x="7731000" y="3395160"/>
            <a:ext cx="9910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Pay-off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(MMBtu)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555720" y="5413320"/>
            <a:ext cx="20390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Price (/MMBtu)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Pricing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B290F8F-9A25-42E5-9539-87BBDEDECD09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"/>
          <p:cNvSpPr/>
          <p:nvPr/>
        </p:nvSpPr>
        <p:spPr>
          <a:xfrm>
            <a:off x="706320" y="139680"/>
            <a:ext cx="7737480" cy="106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Calculating an Option Premium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533520" y="5745240"/>
            <a:ext cx="8099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Tells us how likely it is that the asset has a particular price at option expiration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705680" y="1324080"/>
            <a:ext cx="5688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Natural gas futures contract price probability distribution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7" name=""/>
          <p:cNvGraphicFramePr/>
          <p:nvPr/>
        </p:nvGraphicFramePr>
        <p:xfrm>
          <a:off x="1612800" y="1898640"/>
          <a:ext cx="5965920" cy="33242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12800" y="1898640"/>
                    <a:ext cx="5965920" cy="3324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9" name=""/>
          <p:cNvSpPr/>
          <p:nvPr/>
        </p:nvSpPr>
        <p:spPr>
          <a:xfrm>
            <a:off x="3680280" y="5332320"/>
            <a:ext cx="1815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Price (/MMBtu)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rot="16200000">
            <a:off x="721800" y="3483360"/>
            <a:ext cx="1101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Probability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Pricing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8DBED8E-F2CB-440A-9E65-14833F1F55BD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" name=""/>
          <p:cNvGraphicFramePr/>
          <p:nvPr/>
        </p:nvGraphicFramePr>
        <p:xfrm>
          <a:off x="1403280" y="1533600"/>
          <a:ext cx="6591240" cy="3784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03280" y="1533600"/>
                    <a:ext cx="6591240" cy="3784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3" name=""/>
          <p:cNvSpPr/>
          <p:nvPr/>
        </p:nvSpPr>
        <p:spPr>
          <a:xfrm>
            <a:off x="716040" y="31680"/>
            <a:ext cx="7737480" cy="106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Calculating an Option Premium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726840" y="1136520"/>
            <a:ext cx="292284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Combining the two...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130400" y="5830920"/>
            <a:ext cx="686124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Premium = 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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(Option Pay-off X Probability)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642120" y="5475240"/>
            <a:ext cx="1815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Price (/MMBtu)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 rot="16200000">
            <a:off x="518400" y="3483360"/>
            <a:ext cx="1101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Probability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 rot="16200000">
            <a:off x="7920360" y="3507840"/>
            <a:ext cx="814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Pay-Off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Pricing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A644F42-9C5A-4ECA-B116-505F8952D1EE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"/>
          <p:cNvSpPr/>
          <p:nvPr/>
        </p:nvSpPr>
        <p:spPr>
          <a:xfrm>
            <a:off x="716040" y="184320"/>
            <a:ext cx="7737480" cy="106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Calculating an Option Premium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1208520" y="1668600"/>
            <a:ext cx="6787080" cy="350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more formal terms: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 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premium is expectation of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pay-off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premium = PV { E[ƒ(S,K)] }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Where ƒ(S,K) = Max[S-K,0] for calls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and ƒ(S,K) = Max[K-S,0] for puts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Pricing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A3D8ADE-DD98-47D2-AD16-52179B1DD01D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2000-09-05T15:55:43Z</dcterms:created>
  <dc:creator>Selena Khan</dc:creator>
  <dc:description/>
  <dc:language>en-US</dc:language>
  <cp:lastModifiedBy>adupont</cp:lastModifiedBy>
  <cp:lastPrinted>2000-09-12T12:57:15Z</cp:lastPrinted>
  <dcterms:modified xsi:type="dcterms:W3CDTF">2000-09-12T13:00:03Z</dcterms:modified>
  <cp:revision>52</cp:revision>
  <dc:subject/>
  <dc:title>No Slide Title</dc:title>
</cp:coreProperties>
</file>