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704215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F35FFC9-2A16-4C0A-9BE8-D71FA9C25DD7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249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60240" y="2109960"/>
            <a:ext cx="7772400" cy="42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41F3B40-CCA3-475B-B331-4DB06E0CCF83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249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60240" y="2109960"/>
            <a:ext cx="7772400" cy="42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6146640"/>
            <a:ext cx="69048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685440" y="6413400"/>
            <a:ext cx="2895480" cy="47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177800" y="6400440"/>
            <a:ext cx="838440" cy="468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4BB715-730B-4AC0-B36B-A7AA1E0D2D8D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" Target="slide7.xml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34680" y="666720"/>
            <a:ext cx="7899480" cy="70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Introduction to Options: Basics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br>
              <a:rPr sz="3200"/>
            </a:b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1584000"/>
            <a:ext cx="6400800" cy="473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Presented by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Grant Masson</a:t>
            </a:r>
            <a:br>
              <a:rPr sz="3200"/>
            </a:b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Research Group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TX</a:t>
            </a:r>
            <a:br>
              <a:rPr sz="24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September 13, 2000</a:t>
            </a:r>
            <a:br>
              <a:rPr sz="2400"/>
            </a:b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1762560" y="291960"/>
            <a:ext cx="562176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Pay-off Structures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Sell (Short) Put Option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082520" y="3833640"/>
            <a:ext cx="4776840" cy="0"/>
          </a:xfrm>
          <a:prstGeom prst="line">
            <a:avLst/>
          </a:prstGeom>
          <a:ln w="2844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3637080" y="3502080"/>
            <a:ext cx="0" cy="61128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082520" y="2203560"/>
            <a:ext cx="0" cy="30970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808200" y="3106800"/>
            <a:ext cx="5918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808200" y="4573440"/>
            <a:ext cx="5918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450120" y="2100240"/>
            <a:ext cx="2120760" cy="917640"/>
          </a:xfrm>
          <a:prstGeom prst="rect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K: 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Strike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450120" y="4799160"/>
            <a:ext cx="2120760" cy="917280"/>
          </a:xfrm>
          <a:prstGeom prst="rect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3399ff"/>
                </a:solidFill>
                <a:effectLst/>
                <a:uFillTx/>
                <a:latin typeface="Arial"/>
              </a:rPr>
              <a:t>- Pay-Off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cc00ff"/>
                </a:solidFill>
                <a:effectLst/>
                <a:uFillTx/>
                <a:latin typeface="Arial"/>
              </a:rPr>
              <a:t>--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cc00ff"/>
                </a:solidFill>
                <a:effectLst/>
                <a:uFillTx/>
                <a:latin typeface="Arial"/>
              </a:rPr>
              <a:t>Net Profit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494520" y="3033720"/>
            <a:ext cx="400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844520" y="3906720"/>
            <a:ext cx="1841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Asset 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6200000">
            <a:off x="197280" y="3626640"/>
            <a:ext cx="97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Profit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 flipV="1">
            <a:off x="1794600" y="3847320"/>
            <a:ext cx="4388040" cy="1452600"/>
          </a:xfrm>
          <a:custGeom>
            <a:avLst/>
            <a:gdLst/>
            <a:ahLst/>
            <a:rect l="l" t="t" r="r" b="b"/>
            <a:pathLst>
              <a:path w="2764" h="891">
                <a:moveTo>
                  <a:pt x="0" y="891"/>
                </a:moveTo>
                <a:lnTo>
                  <a:pt x="1618" y="891"/>
                </a:lnTo>
                <a:lnTo>
                  <a:pt x="2764" y="0"/>
                </a:lnTo>
              </a:path>
            </a:pathLst>
          </a:custGeom>
          <a:noFill/>
          <a:ln w="28440">
            <a:solidFill>
              <a:srgbClr val="3399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 flipV="1">
            <a:off x="1809720" y="3594960"/>
            <a:ext cx="4402080" cy="1451160"/>
          </a:xfrm>
          <a:custGeom>
            <a:avLst/>
            <a:gdLst/>
            <a:ahLst/>
            <a:rect l="l" t="t" r="r" b="b"/>
            <a:pathLst>
              <a:path w="2764" h="891">
                <a:moveTo>
                  <a:pt x="0" y="891"/>
                </a:moveTo>
                <a:lnTo>
                  <a:pt x="1618" y="891"/>
                </a:lnTo>
                <a:lnTo>
                  <a:pt x="2764" y="0"/>
                </a:lnTo>
              </a:path>
            </a:pathLst>
          </a:custGeom>
          <a:noFill/>
          <a:ln w="28440">
            <a:solidFill>
              <a:srgbClr val="cc00f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25D7EC-CDD7-47BB-ADFA-63FBAA55268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"/>
          <p:cNvSpPr/>
          <p:nvPr/>
        </p:nvSpPr>
        <p:spPr>
          <a:xfrm>
            <a:off x="2245320" y="304920"/>
            <a:ext cx="466452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Pay-Off Structures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258560" y="2430360"/>
            <a:ext cx="6606360" cy="266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Description of long call pay-off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c = Max [ (S</a:t>
            </a:r>
            <a:r>
              <a:rPr b="1" lang="en-US" sz="3200" strike="noStrike" u="none" baseline="-25000">
                <a:solidFill>
                  <a:srgbClr val="ff9900"/>
                </a:solidFill>
                <a:effectLst/>
                <a:uFillTx/>
                <a:latin typeface="Arial"/>
              </a:rPr>
              <a:t>T</a:t>
            </a:r>
            <a:r>
              <a:rPr b="1" lang="en-US" sz="32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 - K), 0]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Description of long put pay-off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 = Max [(K - S</a:t>
            </a:r>
            <a:r>
              <a:rPr b="1" lang="en-US" sz="3200" strike="noStrike" u="none" baseline="-25000">
                <a:solidFill>
                  <a:srgbClr val="ff9900"/>
                </a:solidFill>
                <a:effectLst/>
                <a:uFillTx/>
                <a:latin typeface="Arial"/>
              </a:rPr>
              <a:t>T</a:t>
            </a:r>
            <a:r>
              <a:rPr b="1" lang="en-US" sz="32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), 0]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>
            <a:hlinkClick r:id="rId1" action="ppaction://hlinksldjump"/>
          </p:cNvPr>
          <p:cNvSpPr/>
          <p:nvPr/>
        </p:nvSpPr>
        <p:spPr>
          <a:xfrm>
            <a:off x="7759800" y="6299280"/>
            <a:ext cx="393480" cy="406440"/>
          </a:xfrm>
          <a:custGeom>
            <a:avLst/>
            <a:gdLst>
              <a:gd name="textAreaLeft" fmla="*/ 25200 w 393480"/>
              <a:gd name="textAreaRight" fmla="*/ 368280 w 393480"/>
              <a:gd name="textAreaTop" fmla="*/ 25200 h 406440"/>
              <a:gd name="textAreaBottom" fmla="*/ 381240 h 406440"/>
            </a:gdLst>
            <a:ahLst/>
            <a:cxnLst/>
            <a:rect l="textAreaLeft" t="textAreaTop" r="textAreaRight" b="textAreaBottom"/>
            <a:pathLst>
              <a:path w="21600" h="22311">
                <a:moveTo>
                  <a:pt x="0" y="0"/>
                </a:moveTo>
                <a:lnTo>
                  <a:pt x="21600" y="0"/>
                </a:lnTo>
                <a:lnTo>
                  <a:pt x="21600" y="22311"/>
                </a:lnTo>
                <a:lnTo>
                  <a:pt x="0" y="22311"/>
                </a:lnTo>
                <a:close/>
              </a:path>
              <a:path fill="lightenLess" w="21600" h="22311">
                <a:moveTo>
                  <a:pt x="0" y="0"/>
                </a:moveTo>
                <a:lnTo>
                  <a:pt x="21600" y="0"/>
                </a:lnTo>
                <a:lnTo>
                  <a:pt x="20200" y="1400"/>
                </a:lnTo>
                <a:lnTo>
                  <a:pt x="1400" y="1400"/>
                </a:lnTo>
                <a:close/>
              </a:path>
              <a:path fill="darken" w="21600" h="22311">
                <a:moveTo>
                  <a:pt x="21600" y="0"/>
                </a:moveTo>
                <a:lnTo>
                  <a:pt x="21600" y="22311"/>
                </a:lnTo>
                <a:lnTo>
                  <a:pt x="20200" y="20911"/>
                </a:lnTo>
                <a:lnTo>
                  <a:pt x="20200" y="1400"/>
                </a:lnTo>
                <a:close/>
              </a:path>
              <a:path fill="darkenLess" w="21600" h="22311">
                <a:moveTo>
                  <a:pt x="21600" y="22311"/>
                </a:moveTo>
                <a:lnTo>
                  <a:pt x="0" y="22311"/>
                </a:lnTo>
                <a:lnTo>
                  <a:pt x="1400" y="20911"/>
                </a:lnTo>
                <a:lnTo>
                  <a:pt x="20200" y="20911"/>
                </a:lnTo>
                <a:close/>
              </a:path>
              <a:path fill="lighten" w="21600" h="22311">
                <a:moveTo>
                  <a:pt x="0" y="22311"/>
                </a:moveTo>
                <a:lnTo>
                  <a:pt x="0" y="0"/>
                </a:lnTo>
                <a:lnTo>
                  <a:pt x="1400" y="1400"/>
                </a:lnTo>
                <a:lnTo>
                  <a:pt x="1400" y="20911"/>
                </a:lnTo>
                <a:close/>
              </a:path>
              <a:path fill="darken" w="21600" h="22311">
                <a:moveTo>
                  <a:pt x="3794" y="11155"/>
                </a:moveTo>
                <a:lnTo>
                  <a:pt x="17806" y="4149"/>
                </a:lnTo>
                <a:lnTo>
                  <a:pt x="17806" y="18162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A15A54-4E5F-4CDB-A891-8CDF8B22E1C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2256120" y="366840"/>
            <a:ext cx="4636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Trading Strategies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207080" y="1701720"/>
            <a:ext cx="668412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Strategies involving buying and/or selling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more than one option yield very specific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pay-off structures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(And also yield a bevy of fanciful names)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name a few: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Straddles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Strangles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Butterflies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Collars (see homework)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etc, etc.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14608C-2D70-4034-80C6-89EDF35711C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2776680" y="307800"/>
            <a:ext cx="3592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Long Straddle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2" name=""/>
          <p:cNvGraphicFramePr/>
          <p:nvPr/>
        </p:nvGraphicFramePr>
        <p:xfrm>
          <a:off x="692280" y="1770120"/>
          <a:ext cx="7762680" cy="3500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2280" y="1770120"/>
                    <a:ext cx="7762680" cy="35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19D429-18E6-4D4C-80B1-C2144F5A6ED9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2572200" y="206280"/>
            <a:ext cx="40341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Short Strangle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692280" y="1770120"/>
          <a:ext cx="7762680" cy="3500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2280" y="1770120"/>
                    <a:ext cx="7762680" cy="35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223339-BC0A-4E95-AD28-24BF7E8F7CAF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"/>
          <p:cNvSpPr/>
          <p:nvPr/>
        </p:nvSpPr>
        <p:spPr>
          <a:xfrm>
            <a:off x="1808280" y="392040"/>
            <a:ext cx="5509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Long Butterfly Spread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8" name=""/>
          <p:cNvGraphicFramePr/>
          <p:nvPr/>
        </p:nvGraphicFramePr>
        <p:xfrm>
          <a:off x="692280" y="1770120"/>
          <a:ext cx="7762680" cy="3500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2280" y="1770120"/>
                    <a:ext cx="7762680" cy="35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DAF05A0-63BC-4095-AD8B-09980C7A4A3F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369720" y="392040"/>
            <a:ext cx="8386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Basic (Plain Vanilla) Option Types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353960" y="2077920"/>
            <a:ext cx="6491520" cy="30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30040"/>
                <a:tab algn="l" pos="460440"/>
                <a:tab algn="l" pos="690480"/>
                <a:tab algn="l" pos="920880"/>
                <a:tab algn="l" pos="1150920"/>
                <a:tab algn="l" pos="1380960"/>
                <a:tab algn="l" pos="1611360"/>
                <a:tab algn="l" pos="1841400"/>
                <a:tab algn="l" pos="2071800"/>
                <a:tab algn="l" pos="2301840"/>
                <a:tab algn="l" pos="2532240"/>
                <a:tab algn="l" pos="2762280"/>
                <a:tab algn="l" pos="2992320"/>
                <a:tab algn="l" pos="3222720"/>
                <a:tab algn="l" pos="3452760"/>
                <a:tab algn="l" pos="3683160"/>
                <a:tab algn="l" pos="3913200"/>
                <a:tab algn="l" pos="4143240"/>
                <a:tab algn="l" pos="4373640"/>
                <a:tab algn="l" pos="46036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option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0040"/>
                <a:tab algn="l" pos="460440"/>
                <a:tab algn="l" pos="690480"/>
                <a:tab algn="l" pos="920880"/>
                <a:tab algn="l" pos="1150920"/>
                <a:tab algn="l" pos="1380960"/>
                <a:tab algn="l" pos="1611360"/>
                <a:tab algn="l" pos="1841400"/>
                <a:tab algn="l" pos="2071800"/>
                <a:tab algn="l" pos="2301840"/>
                <a:tab algn="l" pos="2532240"/>
                <a:tab algn="l" pos="2762280"/>
                <a:tab algn="l" pos="2992320"/>
                <a:tab algn="l" pos="3222720"/>
                <a:tab algn="l" pos="3452760"/>
                <a:tab algn="l" pos="3683160"/>
                <a:tab algn="l" pos="3913200"/>
                <a:tab algn="l" pos="4143240"/>
                <a:tab algn="l" pos="4373640"/>
                <a:tab algn="l" pos="46036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be exercised only 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0040"/>
                <a:tab algn="l" pos="460440"/>
                <a:tab algn="l" pos="690480"/>
                <a:tab algn="l" pos="920880"/>
                <a:tab algn="l" pos="1150920"/>
                <a:tab algn="l" pos="1380960"/>
                <a:tab algn="l" pos="1611360"/>
                <a:tab algn="l" pos="1841400"/>
                <a:tab algn="l" pos="2071800"/>
                <a:tab algn="l" pos="2301840"/>
                <a:tab algn="l" pos="2532240"/>
                <a:tab algn="l" pos="2762280"/>
                <a:tab algn="l" pos="2992320"/>
                <a:tab algn="l" pos="3222720"/>
                <a:tab algn="l" pos="3452760"/>
                <a:tab algn="l" pos="3683160"/>
                <a:tab algn="l" pos="3913200"/>
                <a:tab algn="l" pos="4143240"/>
                <a:tab algn="l" pos="4373640"/>
                <a:tab algn="l" pos="46036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date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0040"/>
                <a:tab algn="l" pos="460440"/>
                <a:tab algn="l" pos="690480"/>
                <a:tab algn="l" pos="920880"/>
                <a:tab algn="l" pos="1150920"/>
                <a:tab algn="l" pos="1380960"/>
                <a:tab algn="l" pos="1611360"/>
                <a:tab algn="l" pos="1841400"/>
                <a:tab algn="l" pos="2071800"/>
                <a:tab algn="l" pos="2301840"/>
                <a:tab algn="l" pos="2532240"/>
                <a:tab algn="l" pos="2762280"/>
                <a:tab algn="l" pos="2992320"/>
                <a:tab algn="l" pos="3222720"/>
                <a:tab algn="l" pos="3452760"/>
                <a:tab algn="l" pos="3683160"/>
                <a:tab algn="l" pos="3913200"/>
                <a:tab algn="l" pos="4143240"/>
                <a:tab algn="l" pos="4373640"/>
                <a:tab algn="l" pos="460368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0040"/>
                <a:tab algn="l" pos="460440"/>
                <a:tab algn="l" pos="690480"/>
                <a:tab algn="l" pos="920880"/>
                <a:tab algn="l" pos="1150920"/>
                <a:tab algn="l" pos="1380960"/>
                <a:tab algn="l" pos="1611360"/>
                <a:tab algn="l" pos="1841400"/>
                <a:tab algn="l" pos="2071800"/>
                <a:tab algn="l" pos="2301840"/>
                <a:tab algn="l" pos="2532240"/>
                <a:tab algn="l" pos="2762280"/>
                <a:tab algn="l" pos="2992320"/>
                <a:tab algn="l" pos="3222720"/>
                <a:tab algn="l" pos="3452760"/>
                <a:tab algn="l" pos="3683160"/>
                <a:tab algn="l" pos="3913200"/>
                <a:tab algn="l" pos="4143240"/>
                <a:tab algn="l" pos="4373640"/>
                <a:tab algn="l" pos="46036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American option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0040"/>
                <a:tab algn="l" pos="460440"/>
                <a:tab algn="l" pos="690480"/>
                <a:tab algn="l" pos="920880"/>
                <a:tab algn="l" pos="1150920"/>
                <a:tab algn="l" pos="1380960"/>
                <a:tab algn="l" pos="1611360"/>
                <a:tab algn="l" pos="1841400"/>
                <a:tab algn="l" pos="2071800"/>
                <a:tab algn="l" pos="2301840"/>
                <a:tab algn="l" pos="2532240"/>
                <a:tab algn="l" pos="2762280"/>
                <a:tab algn="l" pos="2992320"/>
                <a:tab algn="l" pos="3222720"/>
                <a:tab algn="l" pos="3452760"/>
                <a:tab algn="l" pos="3683160"/>
                <a:tab algn="l" pos="3913200"/>
                <a:tab algn="l" pos="4143240"/>
                <a:tab algn="l" pos="4373640"/>
                <a:tab algn="l" pos="46036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be exercised at any time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0040"/>
                <a:tab algn="l" pos="460440"/>
                <a:tab algn="l" pos="690480"/>
                <a:tab algn="l" pos="920880"/>
                <a:tab algn="l" pos="1150920"/>
                <a:tab algn="l" pos="1380960"/>
                <a:tab algn="l" pos="1611360"/>
                <a:tab algn="l" pos="1841400"/>
                <a:tab algn="l" pos="2071800"/>
                <a:tab algn="l" pos="2301840"/>
                <a:tab algn="l" pos="2532240"/>
                <a:tab algn="l" pos="2762280"/>
                <a:tab algn="l" pos="2992320"/>
                <a:tab algn="l" pos="3222720"/>
                <a:tab algn="l" pos="3452760"/>
                <a:tab algn="l" pos="3683160"/>
                <a:tab algn="l" pos="3913200"/>
                <a:tab algn="l" pos="4143240"/>
                <a:tab algn="l" pos="4373640"/>
                <a:tab algn="l" pos="46036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during the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life of the option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A4260DB-AADD-4CF9-9212-56E92B8608BB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"/>
          <p:cNvSpPr/>
          <p:nvPr/>
        </p:nvSpPr>
        <p:spPr>
          <a:xfrm>
            <a:off x="1245960" y="358920"/>
            <a:ext cx="6694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Exchange vs. OTC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003680" y="1531800"/>
            <a:ext cx="7074720" cy="426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Exchange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Standardized (contract size, quality, delivery,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price, expiration, etc)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Clearinghouse (i.e. the exchange) stands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between buyer and seller and guarantees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OTC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specialized (e.g. Enron draws up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to fit exact needs of customer.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often exotic)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31840"/>
                <a:tab algn="l" pos="463680"/>
                <a:tab algn="l" pos="695160"/>
                <a:tab algn="l" pos="927000"/>
                <a:tab algn="l" pos="1158840"/>
                <a:tab algn="l" pos="1390680"/>
                <a:tab algn="l" pos="1622520"/>
                <a:tab algn="l" pos="1854360"/>
                <a:tab algn="l" pos="2085840"/>
                <a:tab algn="l" pos="2317680"/>
                <a:tab algn="l" pos="2549520"/>
                <a:tab algn="l" pos="2781360"/>
                <a:tab algn="l" pos="3013200"/>
                <a:tab algn="l" pos="3244680"/>
                <a:tab algn="l" pos="3476520"/>
                <a:tab algn="l" pos="3708360"/>
                <a:tab algn="l" pos="3940200"/>
                <a:tab algn="l" pos="4172040"/>
                <a:tab algn="l" pos="4403880"/>
                <a:tab algn="l" pos="4635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guarantee against default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F0E52E-F221-406E-8BE1-E08F0814598A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"/>
          <p:cNvSpPr/>
          <p:nvPr/>
        </p:nvSpPr>
        <p:spPr>
          <a:xfrm>
            <a:off x="1342080" y="392040"/>
            <a:ext cx="64692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Exchange Traded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(Comments)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43080" y="1884240"/>
            <a:ext cx="8475480" cy="416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Most exchange traded options are American in style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American options are more expensive than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 often ignore American aspect of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5716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style is much easier to treat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mathematically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Enron’s customers are usually not interested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early exercise of options on gas or oil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contracts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98F2070-C2DD-496B-BE19-8E28FF5BEC64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"/>
          <p:cNvSpPr/>
          <p:nvPr/>
        </p:nvSpPr>
        <p:spPr>
          <a:xfrm>
            <a:off x="1414800" y="392040"/>
            <a:ext cx="6327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OTC Options (comments)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59760" y="2262240"/>
            <a:ext cx="7473960" cy="22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28760"/>
                <a:tab algn="l" pos="857160"/>
                <a:tab algn="l" pos="1285920"/>
                <a:tab algn="l" pos="1714680"/>
                <a:tab algn="l" pos="2143080"/>
                <a:tab algn="l" pos="2571840"/>
                <a:tab algn="l" pos="3000240"/>
                <a:tab algn="l" pos="3429000"/>
                <a:tab algn="l" pos="3857760"/>
                <a:tab algn="l" pos="4286160"/>
                <a:tab algn="l" pos="4714920"/>
                <a:tab algn="l" pos="5143680"/>
                <a:tab algn="l" pos="5572080"/>
                <a:tab algn="l" pos="6000840"/>
                <a:tab algn="l" pos="6429240"/>
                <a:tab algn="l" pos="6858000"/>
                <a:tab algn="l" pos="7286760"/>
                <a:tab algn="l" pos="7715160"/>
                <a:tab algn="l" pos="8143920"/>
                <a:tab algn="l" pos="8572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OTC options that are popular with Enron customers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428760"/>
                <a:tab algn="l" pos="857160"/>
                <a:tab algn="l" pos="1285920"/>
                <a:tab algn="l" pos="1714680"/>
                <a:tab algn="l" pos="2143080"/>
                <a:tab algn="l" pos="2571840"/>
                <a:tab algn="l" pos="3000240"/>
                <a:tab algn="l" pos="3429000"/>
                <a:tab algn="l" pos="3857760"/>
                <a:tab algn="l" pos="4286160"/>
                <a:tab algn="l" pos="4714920"/>
                <a:tab algn="l" pos="5143680"/>
                <a:tab algn="l" pos="5572080"/>
                <a:tab algn="l" pos="6000840"/>
                <a:tab algn="l" pos="6429240"/>
                <a:tab algn="l" pos="6858000"/>
                <a:tab algn="l" pos="7286760"/>
                <a:tab algn="l" pos="7715160"/>
                <a:tab algn="l" pos="8143920"/>
                <a:tab algn="l" pos="857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Asian options (average price options)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28760"/>
                <a:tab algn="l" pos="857160"/>
                <a:tab algn="l" pos="1285920"/>
                <a:tab algn="l" pos="1714680"/>
                <a:tab algn="l" pos="2143080"/>
                <a:tab algn="l" pos="2571840"/>
                <a:tab algn="l" pos="3000240"/>
                <a:tab algn="l" pos="3429000"/>
                <a:tab algn="l" pos="3857760"/>
                <a:tab algn="l" pos="4286160"/>
                <a:tab algn="l" pos="4714920"/>
                <a:tab algn="l" pos="5143680"/>
                <a:tab algn="l" pos="5572080"/>
                <a:tab algn="l" pos="6000840"/>
                <a:tab algn="l" pos="6429240"/>
                <a:tab algn="l" pos="6858000"/>
                <a:tab algn="l" pos="7286760"/>
                <a:tab algn="l" pos="7715160"/>
                <a:tab algn="l" pos="8143920"/>
                <a:tab algn="l" pos="857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Swaptions (options on swaps)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28760"/>
                <a:tab algn="l" pos="857160"/>
                <a:tab algn="l" pos="1285920"/>
                <a:tab algn="l" pos="1714680"/>
                <a:tab algn="l" pos="2143080"/>
                <a:tab algn="l" pos="2571840"/>
                <a:tab algn="l" pos="3000240"/>
                <a:tab algn="l" pos="3429000"/>
                <a:tab algn="l" pos="3857760"/>
                <a:tab algn="l" pos="4286160"/>
                <a:tab algn="l" pos="4714920"/>
                <a:tab algn="l" pos="5143680"/>
                <a:tab algn="l" pos="5572080"/>
                <a:tab algn="l" pos="6000840"/>
                <a:tab algn="l" pos="6429240"/>
                <a:tab algn="l" pos="6858000"/>
                <a:tab algn="l" pos="7286760"/>
                <a:tab algn="l" pos="7715160"/>
                <a:tab algn="l" pos="8143920"/>
                <a:tab algn="l" pos="857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Spreads (options on the difference between two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28760"/>
                <a:tab algn="l" pos="857160"/>
                <a:tab algn="l" pos="1285920"/>
                <a:tab algn="l" pos="1714680"/>
                <a:tab algn="l" pos="2143080"/>
                <a:tab algn="l" pos="2571840"/>
                <a:tab algn="l" pos="3000240"/>
                <a:tab algn="l" pos="3429000"/>
                <a:tab algn="l" pos="3857760"/>
                <a:tab algn="l" pos="4286160"/>
                <a:tab algn="l" pos="4714920"/>
                <a:tab algn="l" pos="5143680"/>
                <a:tab algn="l" pos="5572080"/>
                <a:tab algn="l" pos="6000840"/>
                <a:tab algn="l" pos="6429240"/>
                <a:tab algn="l" pos="6858000"/>
                <a:tab algn="l" pos="7286760"/>
                <a:tab algn="l" pos="7715160"/>
                <a:tab algn="l" pos="8143920"/>
                <a:tab algn="l" pos="857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28760"/>
                <a:tab algn="l" pos="857160"/>
                <a:tab algn="l" pos="1285920"/>
                <a:tab algn="l" pos="1714680"/>
                <a:tab algn="l" pos="2143080"/>
                <a:tab algn="l" pos="2571840"/>
                <a:tab algn="l" pos="3000240"/>
                <a:tab algn="l" pos="3429000"/>
                <a:tab algn="l" pos="3857760"/>
                <a:tab algn="l" pos="4286160"/>
                <a:tab algn="l" pos="4714920"/>
                <a:tab algn="l" pos="5143680"/>
                <a:tab algn="l" pos="5572080"/>
                <a:tab algn="l" pos="6000840"/>
                <a:tab algn="l" pos="6429240"/>
                <a:tab algn="l" pos="6858000"/>
                <a:tab algn="l" pos="7286760"/>
                <a:tab algn="l" pos="7715160"/>
                <a:tab algn="l" pos="8143920"/>
                <a:tab algn="l" pos="857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Even more exotic structures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83A3F7-BF90-42E2-8247-D5E36CE37943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274920" y="307800"/>
            <a:ext cx="2559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471680" y="2301840"/>
            <a:ext cx="616212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Definitions and pay-off diagrams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Basic option types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 underlying assets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14785A-C6D7-4194-B766-B3F0D84E180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2262240" y="392040"/>
            <a:ext cx="4636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Underlying Assets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427040" y="1793880"/>
            <a:ext cx="6743880" cy="39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exist on a wide variety of instruments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45720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Stocks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Stock indices (SP500, CAC40, etc.)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on all sorts of commodities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Foreign currencies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Bonds (i.e. interest rates)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Pork bellies, Aluminum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Oil, natural gas, …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45720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Even two futures simultaneously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Heating oil crack spreads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787320"/>
                <a:tab algn="l" pos="1181160"/>
                <a:tab algn="l" pos="1574640"/>
                <a:tab algn="l" pos="1968480"/>
                <a:tab algn="l" pos="2362320"/>
                <a:tab algn="l" pos="2755800"/>
                <a:tab algn="l" pos="3149640"/>
                <a:tab algn="l" pos="3543480"/>
                <a:tab algn="l" pos="3936960"/>
                <a:tab algn="l" pos="4330800"/>
                <a:tab algn="l" pos="4724280"/>
                <a:tab algn="l" pos="5118120"/>
                <a:tab algn="l" pos="5511960"/>
                <a:tab algn="l" pos="5905440"/>
                <a:tab algn="l" pos="6299280"/>
                <a:tab algn="l" pos="6692760"/>
                <a:tab algn="l" pos="7086600"/>
                <a:tab algn="l" pos="7480440"/>
                <a:tab algn="l" pos="7873920"/>
                <a:tab algn="l" pos="82677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Gasoline crack spreads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D7BBAF-CBA1-4BC9-ACC3-297D156F51AA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>
            <a:off x="3882960" y="328680"/>
            <a:ext cx="1843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069560" y="150840"/>
            <a:ext cx="7033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Pay-Offs in Practice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65000" y="1392120"/>
            <a:ext cx="7588440" cy="43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66760"/>
                <a:tab algn="l" pos="533520"/>
                <a:tab algn="l" pos="800280"/>
                <a:tab algn="l" pos="1066680"/>
                <a:tab algn="l" pos="1333440"/>
                <a:tab algn="l" pos="1600200"/>
                <a:tab algn="l" pos="1866960"/>
                <a:tab algn="l" pos="2133720"/>
                <a:tab algn="l" pos="2400480"/>
                <a:tab algn="l" pos="2666880"/>
                <a:tab algn="l" pos="2933640"/>
                <a:tab algn="l" pos="3200400"/>
                <a:tab algn="l" pos="3467160"/>
                <a:tab algn="l" pos="3733920"/>
                <a:tab algn="l" pos="4000680"/>
                <a:tab algn="l" pos="4267080"/>
                <a:tab algn="l" pos="4533840"/>
                <a:tab algn="l" pos="4800600"/>
                <a:tab algn="l" pos="5067360"/>
                <a:tab algn="l" pos="53341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Stocks: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Buyer can purchase actual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shares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66760"/>
                <a:tab algn="l" pos="533520"/>
                <a:tab algn="l" pos="800280"/>
                <a:tab algn="l" pos="1066680"/>
                <a:tab algn="l" pos="1333440"/>
                <a:tab algn="l" pos="1600200"/>
                <a:tab algn="l" pos="1866960"/>
                <a:tab algn="l" pos="2133720"/>
                <a:tab algn="l" pos="2400480"/>
                <a:tab algn="l" pos="2666880"/>
                <a:tab algn="l" pos="2933640"/>
                <a:tab algn="l" pos="3200400"/>
                <a:tab algn="l" pos="3467160"/>
                <a:tab algn="l" pos="3733920"/>
                <a:tab algn="l" pos="4000680"/>
                <a:tab algn="l" pos="4267080"/>
                <a:tab algn="l" pos="4533840"/>
                <a:tab algn="l" pos="4800600"/>
                <a:tab algn="l" pos="5067360"/>
                <a:tab algn="l" pos="533412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66760"/>
                <a:tab algn="l" pos="533520"/>
                <a:tab algn="l" pos="800280"/>
                <a:tab algn="l" pos="1066680"/>
                <a:tab algn="l" pos="1333440"/>
                <a:tab algn="l" pos="1600200"/>
                <a:tab algn="l" pos="1866960"/>
                <a:tab algn="l" pos="2133720"/>
                <a:tab algn="l" pos="2400480"/>
                <a:tab algn="l" pos="2666880"/>
                <a:tab algn="l" pos="2933640"/>
                <a:tab algn="l" pos="3200400"/>
                <a:tab algn="l" pos="3467160"/>
                <a:tab algn="l" pos="3733920"/>
                <a:tab algn="l" pos="4000680"/>
                <a:tab algn="l" pos="4267080"/>
                <a:tab algn="l" pos="4533840"/>
                <a:tab algn="l" pos="4800600"/>
                <a:tab algn="l" pos="5067360"/>
                <a:tab algn="l" pos="53341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Stock Indices: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Settle in cash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66760"/>
                <a:tab algn="l" pos="533520"/>
                <a:tab algn="l" pos="800280"/>
                <a:tab algn="l" pos="1066680"/>
                <a:tab algn="l" pos="1333440"/>
                <a:tab algn="l" pos="1600200"/>
                <a:tab algn="l" pos="1866960"/>
                <a:tab algn="l" pos="2133720"/>
                <a:tab algn="l" pos="2400480"/>
                <a:tab algn="l" pos="2666880"/>
                <a:tab algn="l" pos="2933640"/>
                <a:tab algn="l" pos="3200400"/>
                <a:tab algn="l" pos="3467160"/>
                <a:tab algn="l" pos="3733920"/>
                <a:tab algn="l" pos="4000680"/>
                <a:tab algn="l" pos="4267080"/>
                <a:tab algn="l" pos="4533840"/>
                <a:tab algn="l" pos="4800600"/>
                <a:tab algn="l" pos="5067360"/>
                <a:tab algn="l" pos="533412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66760"/>
                <a:tab algn="l" pos="533520"/>
                <a:tab algn="l" pos="800280"/>
                <a:tab algn="l" pos="1066680"/>
                <a:tab algn="l" pos="1333440"/>
                <a:tab algn="l" pos="1600200"/>
                <a:tab algn="l" pos="1866960"/>
                <a:tab algn="l" pos="2133720"/>
                <a:tab algn="l" pos="2400480"/>
                <a:tab algn="l" pos="2666880"/>
                <a:tab algn="l" pos="2933640"/>
                <a:tab algn="l" pos="3200400"/>
                <a:tab algn="l" pos="3467160"/>
                <a:tab algn="l" pos="3733920"/>
                <a:tab algn="l" pos="4000680"/>
                <a:tab algn="l" pos="4267080"/>
                <a:tab algn="l" pos="4533840"/>
                <a:tab algn="l" pos="4800600"/>
                <a:tab algn="l" pos="5067360"/>
                <a:tab algn="l" pos="53341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Futures:  Buyer is entered into futures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66760"/>
                <a:tab algn="l" pos="533520"/>
                <a:tab algn="l" pos="800280"/>
                <a:tab algn="l" pos="1066680"/>
                <a:tab algn="l" pos="1333440"/>
                <a:tab algn="l" pos="1600200"/>
                <a:tab algn="l" pos="1866960"/>
                <a:tab algn="l" pos="2133720"/>
                <a:tab algn="l" pos="2400480"/>
                <a:tab algn="l" pos="2666880"/>
                <a:tab algn="l" pos="2933640"/>
                <a:tab algn="l" pos="3200400"/>
                <a:tab algn="l" pos="3467160"/>
                <a:tab algn="l" pos="3733920"/>
                <a:tab algn="l" pos="4000680"/>
                <a:tab algn="l" pos="4267080"/>
                <a:tab algn="l" pos="4533840"/>
                <a:tab algn="l" pos="4800600"/>
                <a:tab algn="l" pos="5067360"/>
                <a:tab algn="l" pos="53341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and receives cash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66760"/>
                <a:tab algn="l" pos="533520"/>
                <a:tab algn="l" pos="800280"/>
                <a:tab algn="l" pos="1066680"/>
                <a:tab algn="l" pos="1333440"/>
                <a:tab algn="l" pos="1600200"/>
                <a:tab algn="l" pos="1866960"/>
                <a:tab algn="l" pos="2133720"/>
                <a:tab algn="l" pos="2400480"/>
                <a:tab algn="l" pos="2666880"/>
                <a:tab algn="l" pos="2933640"/>
                <a:tab algn="l" pos="3200400"/>
                <a:tab algn="l" pos="3467160"/>
                <a:tab algn="l" pos="3733920"/>
                <a:tab algn="l" pos="4000680"/>
                <a:tab algn="l" pos="4267080"/>
                <a:tab algn="l" pos="4533840"/>
                <a:tab algn="l" pos="4800600"/>
                <a:tab algn="l" pos="5067360"/>
                <a:tab algn="l" pos="533412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66760"/>
                <a:tab algn="l" pos="533520"/>
                <a:tab algn="l" pos="800280"/>
                <a:tab algn="l" pos="1066680"/>
                <a:tab algn="l" pos="1333440"/>
                <a:tab algn="l" pos="1600200"/>
                <a:tab algn="l" pos="1866960"/>
                <a:tab algn="l" pos="2133720"/>
                <a:tab algn="l" pos="2400480"/>
                <a:tab algn="l" pos="2666880"/>
                <a:tab algn="l" pos="2933640"/>
                <a:tab algn="l" pos="3200400"/>
                <a:tab algn="l" pos="3467160"/>
                <a:tab algn="l" pos="3733920"/>
                <a:tab algn="l" pos="4000680"/>
                <a:tab algn="l" pos="4267080"/>
                <a:tab algn="l" pos="4533840"/>
                <a:tab algn="l" pos="4800600"/>
                <a:tab algn="l" pos="5067360"/>
                <a:tab algn="l" pos="53341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matures shortly after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66760"/>
                <a:tab algn="l" pos="533520"/>
                <a:tab algn="l" pos="800280"/>
                <a:tab algn="l" pos="1066680"/>
                <a:tab algn="l" pos="1333440"/>
                <a:tab algn="l" pos="1600200"/>
                <a:tab algn="l" pos="1866960"/>
                <a:tab algn="l" pos="2133720"/>
                <a:tab algn="l" pos="2400480"/>
                <a:tab algn="l" pos="2666880"/>
                <a:tab algn="l" pos="2933640"/>
                <a:tab algn="l" pos="3200400"/>
                <a:tab algn="l" pos="3467160"/>
                <a:tab algn="l" pos="3733920"/>
                <a:tab algn="l" pos="4000680"/>
                <a:tab algn="l" pos="4267080"/>
                <a:tab algn="l" pos="4533840"/>
                <a:tab algn="l" pos="4800600"/>
                <a:tab algn="l" pos="5067360"/>
                <a:tab algn="l" pos="53341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expiration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6E6EA02-1DB4-4FC4-8CEE-13065BD94E15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830520" y="184320"/>
            <a:ext cx="7485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Physical vs. Financial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964440" y="1009800"/>
            <a:ext cx="720864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to take delivery of (or to deliver)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physical commodity: Mcf of gas, MWh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electricity, etc.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 price is simply the agreed upon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cost of the commodity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Only cash is exchanged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Settlement is the difference between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“commodity price” and the Strike 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Implies that there is an agreed upon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method of determining “commodity price”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e.g. index price, futures settlement 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61EC43D-8102-41BD-861A-FD9B899AEE9F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"/>
          <p:cNvSpPr/>
          <p:nvPr/>
        </p:nvSpPr>
        <p:spPr>
          <a:xfrm>
            <a:off x="2847600" y="0"/>
            <a:ext cx="3452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“Moneyness”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214280" y="1009800"/>
            <a:ext cx="6686640" cy="524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In-The-Money option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call: S &gt; K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put: S &lt; K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 is worth a lot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At-The-Money option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call or a put: S ~ K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 is worth something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Out-Of-The-Money option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call: S &lt; K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put : S &gt; K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 is not worth much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29BDB3-8387-43DA-A15F-8F446B21B645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"/>
          <p:cNvSpPr/>
          <p:nvPr/>
        </p:nvSpPr>
        <p:spPr>
          <a:xfrm>
            <a:off x="778680" y="0"/>
            <a:ext cx="7513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Intrinsic Value and Time Value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28760" y="1009800"/>
            <a:ext cx="839124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Intrinsic value of an option is defined to be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calls: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Max[(S - K), 0]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puts: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Max[(K - S), 0]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 any time during its life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In-the-Money options have high intrinsic value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Out-of-the-Money options have zero intrinsic value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value of an option is the value over and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above its intrinsic value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some sense, it is the price a seller must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charge for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possibility that the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expires in-the-money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At-the Money options have largest time value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compared to in- or out-of the money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CC2819-7D97-4586-880C-D64E8BDB176D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369800" y="184320"/>
            <a:ext cx="638352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Bounds on European Call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on Futures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0" name=""/>
          <p:cNvGraphicFramePr/>
          <p:nvPr/>
        </p:nvGraphicFramePr>
        <p:xfrm>
          <a:off x="954000" y="2028960"/>
          <a:ext cx="7302600" cy="3373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54000" y="2028960"/>
                    <a:ext cx="7302600" cy="337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F152EE-E09F-4563-B705-49C5E8A3F979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2120400" y="154080"/>
            <a:ext cx="486036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Pay-off Structures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Buy (Long) Futures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741320" y="2265480"/>
            <a:ext cx="0" cy="2666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523880" y="3009960"/>
            <a:ext cx="4795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23880" y="4175280"/>
            <a:ext cx="4651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2220840" y="2412720"/>
            <a:ext cx="3062520" cy="2475000"/>
          </a:xfrm>
          <a:prstGeom prst="line">
            <a:avLst/>
          </a:prstGeom>
          <a:ln w="190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741320" y="3591000"/>
            <a:ext cx="3962520" cy="0"/>
          </a:xfrm>
          <a:prstGeom prst="line">
            <a:avLst/>
          </a:prstGeom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32200" y="3322800"/>
            <a:ext cx="0" cy="4921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6213200">
            <a:off x="991080" y="3413160"/>
            <a:ext cx="84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fff"/>
                </a:solidFill>
                <a:effectLst/>
                <a:uFillTx/>
                <a:latin typeface="Frutiger 45 Light"/>
              </a:rPr>
              <a:t>Profit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679560" y="2894040"/>
            <a:ext cx="364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Frutiger 45 Light"/>
              </a:rPr>
              <a:t>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644080" y="4467240"/>
            <a:ext cx="1043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99ff"/>
                </a:solidFill>
                <a:effectLst/>
                <a:uFillTx/>
                <a:latin typeface="Frutiger 45 Light"/>
              </a:rPr>
              <a:t>Pay-off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102360" y="2422440"/>
            <a:ext cx="1711440" cy="801720"/>
          </a:xfrm>
          <a:prstGeom prst="rect">
            <a:avLst/>
          </a:prstGeom>
          <a:solidFill>
            <a:srgbClr val="0000ff"/>
          </a:solidFill>
          <a:ln w="9360">
            <a:solidFill>
              <a:srgbClr val="ffff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112440" y="2454120"/>
            <a:ext cx="1651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Frutiger 45 Light"/>
              </a:rPr>
              <a:t>K:  Delivery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Frutiger 45 Light"/>
              </a:rPr>
              <a:t>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750560" y="3668760"/>
            <a:ext cx="1567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fff"/>
                </a:solidFill>
                <a:effectLst/>
                <a:uFillTx/>
                <a:latin typeface="Frutiger 45 Light"/>
              </a:rPr>
              <a:t>Asset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346720" y="4689360"/>
            <a:ext cx="291960" cy="0"/>
          </a:xfrm>
          <a:prstGeom prst="line">
            <a:avLst/>
          </a:prstGeom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>
            <a:hlinkClick r:id="" action="ppaction://hlinkshowjump?jump=previousslide"/>
          </p:cNvPr>
          <p:cNvSpPr/>
          <p:nvPr/>
        </p:nvSpPr>
        <p:spPr>
          <a:xfrm>
            <a:off x="7658280" y="6337440"/>
            <a:ext cx="355320" cy="330120"/>
          </a:xfrm>
          <a:custGeom>
            <a:avLst/>
            <a:gdLst>
              <a:gd name="textAreaLeft" fmla="*/ 21240 w 355320"/>
              <a:gd name="textAreaRight" fmla="*/ 334080 w 355320"/>
              <a:gd name="textAreaTop" fmla="*/ 21240 h 330120"/>
              <a:gd name="textAreaBottom" fmla="*/ 308880 h 330120"/>
            </a:gdLst>
            <a:ahLst/>
            <a:cxnLst/>
            <a:rect l="textAreaLeft" t="textAreaTop" r="textAreaRight" b="textAreaBottom"/>
            <a:pathLst>
              <a:path w="23247" h="21600">
                <a:moveTo>
                  <a:pt x="0" y="0"/>
                </a:moveTo>
                <a:lnTo>
                  <a:pt x="23247" y="0"/>
                </a:lnTo>
                <a:lnTo>
                  <a:pt x="23247" y="21600"/>
                </a:lnTo>
                <a:lnTo>
                  <a:pt x="0" y="21600"/>
                </a:lnTo>
                <a:close/>
              </a:path>
              <a:path fill="lightenLess" w="23247" h="21600">
                <a:moveTo>
                  <a:pt x="0" y="0"/>
                </a:moveTo>
                <a:lnTo>
                  <a:pt x="23247" y="0"/>
                </a:lnTo>
                <a:lnTo>
                  <a:pt x="21847" y="1400"/>
                </a:lnTo>
                <a:lnTo>
                  <a:pt x="1400" y="1400"/>
                </a:lnTo>
                <a:close/>
              </a:path>
              <a:path fill="darken" w="23247" h="21600">
                <a:moveTo>
                  <a:pt x="23247" y="0"/>
                </a:moveTo>
                <a:lnTo>
                  <a:pt x="23247" y="21600"/>
                </a:lnTo>
                <a:lnTo>
                  <a:pt x="21847" y="20200"/>
                </a:lnTo>
                <a:lnTo>
                  <a:pt x="21847" y="1400"/>
                </a:lnTo>
                <a:close/>
              </a:path>
              <a:path fill="darkenLess" w="23247" h="21600">
                <a:moveTo>
                  <a:pt x="23247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1847" y="20200"/>
                </a:lnTo>
                <a:close/>
              </a:path>
              <a:path fill="lighten" w="23247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3247" h="21600">
                <a:moveTo>
                  <a:pt x="4617" y="7493"/>
                </a:moveTo>
                <a:lnTo>
                  <a:pt x="8125" y="7493"/>
                </a:lnTo>
                <a:lnTo>
                  <a:pt x="8125" y="12828"/>
                </a:lnTo>
                <a:cubicBezTo>
                  <a:pt x="8125" y="13751"/>
                  <a:pt x="8925" y="14482"/>
                  <a:pt x="9961" y="14482"/>
                </a:cubicBezTo>
                <a:lnTo>
                  <a:pt x="11624" y="14482"/>
                </a:lnTo>
                <a:cubicBezTo>
                  <a:pt x="12659" y="14482"/>
                  <a:pt x="13460" y="13751"/>
                  <a:pt x="13460" y="12828"/>
                </a:cubicBezTo>
                <a:lnTo>
                  <a:pt x="13460" y="7493"/>
                </a:lnTo>
                <a:lnTo>
                  <a:pt x="11624" y="7493"/>
                </a:lnTo>
                <a:lnTo>
                  <a:pt x="15131" y="3985"/>
                </a:lnTo>
                <a:lnTo>
                  <a:pt x="18804" y="7493"/>
                </a:lnTo>
                <a:lnTo>
                  <a:pt x="16968" y="7493"/>
                </a:lnTo>
                <a:lnTo>
                  <a:pt x="16968" y="12828"/>
                </a:lnTo>
                <a:cubicBezTo>
                  <a:pt x="16968" y="15596"/>
                  <a:pt x="14391" y="18155"/>
                  <a:pt x="11624" y="18155"/>
                </a:cubicBezTo>
                <a:lnTo>
                  <a:pt x="9961" y="18155"/>
                </a:lnTo>
                <a:cubicBezTo>
                  <a:pt x="7193" y="18155"/>
                  <a:pt x="4617" y="15596"/>
                  <a:pt x="4617" y="12828"/>
                </a:cubicBez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931C12B-1FE1-43D8-99F2-4A6AF6B3764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2116800" y="115920"/>
            <a:ext cx="488952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Pay-off Structures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Sell (Short) Futures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817640" y="1882800"/>
            <a:ext cx="3853080" cy="311148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082520" y="3349800"/>
            <a:ext cx="4776840" cy="0"/>
          </a:xfrm>
          <a:prstGeom prst="line">
            <a:avLst/>
          </a:prstGeom>
          <a:ln w="2844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3637080" y="3017880"/>
            <a:ext cx="0" cy="61128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82520" y="1778040"/>
            <a:ext cx="0" cy="30970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08200" y="2622600"/>
            <a:ext cx="5918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08200" y="4089240"/>
            <a:ext cx="5918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450120" y="2100240"/>
            <a:ext cx="2120760" cy="917640"/>
          </a:xfrm>
          <a:prstGeom prst="rect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K: Delivery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494520" y="2549520"/>
            <a:ext cx="400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844520" y="3422520"/>
            <a:ext cx="1841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Asset 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6200000">
            <a:off x="198720" y="3144600"/>
            <a:ext cx="97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Profit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074EA7-9D0D-4A54-B108-90D628E5FE3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2962800" y="163440"/>
            <a:ext cx="4298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Basic Definitions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14520" y="1009800"/>
            <a:ext cx="8045280" cy="536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3120" indent="-509760">
              <a:lnSpc>
                <a:spcPct val="10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3120" indent="-509760">
              <a:lnSpc>
                <a:spcPct val="6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3120" indent="-509760">
              <a:lnSpc>
                <a:spcPct val="10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Buyer has right but not obligation to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3120" indent="-509760">
              <a:lnSpc>
                <a:spcPct val="10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purchase underlying asset from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3120" indent="-509760">
              <a:lnSpc>
                <a:spcPct val="10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seller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3120" indent="-509760">
              <a:lnSpc>
                <a:spcPct val="10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 an agreed upon price: The Strike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3120" indent="-509760">
              <a:lnSpc>
                <a:spcPct val="10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On, or sometimes before specified date -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3120" indent="-509760">
              <a:lnSpc>
                <a:spcPct val="10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Expiration Date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77760" indent="-285480">
              <a:lnSpc>
                <a:spcPct val="18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Buyer expects asset price to increase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77760" indent="-285480">
              <a:lnSpc>
                <a:spcPct val="10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  Seller is obligated to sell asset at strike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77760" indent="-285480">
              <a:lnSpc>
                <a:spcPct val="10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should the buyer exercise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77760" indent="-285480">
              <a:lnSpc>
                <a:spcPct val="10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his/her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77760" indent="-285480">
              <a:lnSpc>
                <a:spcPct val="100000"/>
              </a:lnSpc>
              <a:tabLst>
                <a:tab algn="l" pos="0"/>
                <a:tab algn="l" pos="102888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Seller expects asset price to fall or not change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D7FD19-3630-48C4-840B-A2EC693146F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2887920" y="46080"/>
            <a:ext cx="4298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Basic Definitions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61880" y="692280"/>
            <a:ext cx="8182080" cy="56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Buyer has right but not obligation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sell the underlying asset to option seller,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 an agreed upon price: The Strike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 or sometimes before a specified date: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Expiration Date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Buyer expects asset price to fall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Seller is obligated to purchase underlying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132084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at strike price should buyer exercise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132084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–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Seller expects asset price to increase or not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both calls and puts, buyer pays seller 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 for the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137E60E-6E71-4FDE-9742-E1AF191FBE7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1707840" y="115920"/>
            <a:ext cx="57060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Pay-off Structures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Buy (Long) Call Option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082520" y="3833640"/>
            <a:ext cx="4776840" cy="0"/>
          </a:xfrm>
          <a:prstGeom prst="line">
            <a:avLst/>
          </a:prstGeom>
          <a:ln w="2844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3637080" y="3502080"/>
            <a:ext cx="0" cy="61128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82520" y="2203560"/>
            <a:ext cx="0" cy="30970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08200" y="3106800"/>
            <a:ext cx="5918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08200" y="4573440"/>
            <a:ext cx="5918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450120" y="2100240"/>
            <a:ext cx="2120760" cy="917640"/>
          </a:xfrm>
          <a:prstGeom prst="rect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K: 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Strike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450120" y="4799160"/>
            <a:ext cx="2120760" cy="91728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3399ff"/>
                </a:solidFill>
                <a:effectLst/>
                <a:uFillTx/>
                <a:latin typeface="Arial"/>
              </a:rPr>
              <a:t>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3399ff"/>
                </a:solidFill>
                <a:effectLst/>
                <a:uFillTx/>
                <a:latin typeface="Arial"/>
              </a:rPr>
              <a:t>Pay-Off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cc00ff"/>
                </a:solidFill>
                <a:effectLst/>
                <a:uFillTx/>
                <a:latin typeface="Arial"/>
              </a:rPr>
              <a:t>--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cc00ff"/>
                </a:solidFill>
                <a:effectLst/>
                <a:uFillTx/>
                <a:latin typeface="Arial"/>
              </a:rPr>
              <a:t>Net Profit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494520" y="3033720"/>
            <a:ext cx="400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844520" y="3906720"/>
            <a:ext cx="1841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Asset 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rot="16200000">
            <a:off x="197280" y="3626640"/>
            <a:ext cx="97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Profit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81080" y="2367000"/>
            <a:ext cx="4387680" cy="1450800"/>
          </a:xfrm>
          <a:custGeom>
            <a:avLst/>
            <a:gdLst/>
            <a:ahLst/>
            <a:rect l="l" t="t" r="r" b="b"/>
            <a:pathLst>
              <a:path w="2764" h="891">
                <a:moveTo>
                  <a:pt x="0" y="891"/>
                </a:moveTo>
                <a:lnTo>
                  <a:pt x="1618" y="891"/>
                </a:lnTo>
                <a:lnTo>
                  <a:pt x="2764" y="0"/>
                </a:lnTo>
              </a:path>
            </a:pathLst>
          </a:custGeom>
          <a:noFill/>
          <a:ln w="28440">
            <a:solidFill>
              <a:srgbClr val="3399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081080" y="2692440"/>
            <a:ext cx="4402080" cy="1452600"/>
          </a:xfrm>
          <a:custGeom>
            <a:avLst/>
            <a:gdLst/>
            <a:ahLst/>
            <a:rect l="l" t="t" r="r" b="b"/>
            <a:pathLst>
              <a:path w="2764" h="891">
                <a:moveTo>
                  <a:pt x="0" y="891"/>
                </a:moveTo>
                <a:lnTo>
                  <a:pt x="1618" y="891"/>
                </a:lnTo>
                <a:lnTo>
                  <a:pt x="2764" y="0"/>
                </a:lnTo>
              </a:path>
            </a:pathLst>
          </a:custGeom>
          <a:noFill/>
          <a:ln w="28440">
            <a:solidFill>
              <a:srgbClr val="cc00f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>
            <a:hlinkClick r:id="rId1" action="ppaction://hlinksldjump"/>
          </p:cNvPr>
          <p:cNvSpPr/>
          <p:nvPr/>
        </p:nvSpPr>
        <p:spPr>
          <a:xfrm>
            <a:off x="7696080" y="6413400"/>
            <a:ext cx="355680" cy="317520"/>
          </a:xfrm>
          <a:custGeom>
            <a:avLst/>
            <a:gdLst>
              <a:gd name="textAreaLeft" fmla="*/ 0 w 355680"/>
              <a:gd name="textAreaRight" fmla="*/ 356040 w 355680"/>
              <a:gd name="textAreaTop" fmla="*/ 0 h 317520"/>
              <a:gd name="textAreaBottom" fmla="*/ 317520 h 317520"/>
            </a:gdLst>
            <a:ahLst/>
            <a:cxnLst/>
            <a:rect l="textAreaLeft" t="textAreaTop" r="textAreaRight" b="textAreaBottom"/>
            <a:pathLst>
              <a:path w="24193" h="21600">
                <a:moveTo>
                  <a:pt x="0" y="0"/>
                </a:moveTo>
                <a:lnTo>
                  <a:pt x="24193" y="0"/>
                </a:lnTo>
                <a:lnTo>
                  <a:pt x="24193" y="21600"/>
                </a:lnTo>
                <a:lnTo>
                  <a:pt x="0" y="21600"/>
                </a:lnTo>
                <a:close/>
              </a:path>
              <a:path fill="lightenLess" w="24193" h="21600">
                <a:moveTo>
                  <a:pt x="0" y="0"/>
                </a:moveTo>
                <a:lnTo>
                  <a:pt x="24193" y="0"/>
                </a:lnTo>
                <a:lnTo>
                  <a:pt x="24193" y="0"/>
                </a:lnTo>
                <a:lnTo>
                  <a:pt x="0" y="0"/>
                </a:lnTo>
                <a:close/>
              </a:path>
              <a:path fill="darken" w="24193" h="21600">
                <a:moveTo>
                  <a:pt x="24193" y="0"/>
                </a:moveTo>
                <a:lnTo>
                  <a:pt x="24193" y="21600"/>
                </a:lnTo>
                <a:lnTo>
                  <a:pt x="24193" y="21600"/>
                </a:lnTo>
                <a:lnTo>
                  <a:pt x="24193" y="0"/>
                </a:lnTo>
                <a:close/>
              </a:path>
              <a:path fill="darkenLess" w="24193" h="21600">
                <a:moveTo>
                  <a:pt x="24193" y="21600"/>
                </a:moveTo>
                <a:lnTo>
                  <a:pt x="0" y="21600"/>
                </a:lnTo>
                <a:lnTo>
                  <a:pt x="0" y="21600"/>
                </a:lnTo>
                <a:lnTo>
                  <a:pt x="24193" y="21600"/>
                </a:lnTo>
                <a:close/>
              </a:path>
              <a:path fill="lighten" w="24193" h="21600">
                <a:moveTo>
                  <a:pt x="0" y="21600"/>
                </a:moveTo>
                <a:lnTo>
                  <a:pt x="0" y="0"/>
                </a:lnTo>
                <a:lnTo>
                  <a:pt x="0" y="0"/>
                </a:lnTo>
                <a:lnTo>
                  <a:pt x="0" y="21600"/>
                </a:lnTo>
                <a:close/>
              </a:path>
              <a:path fill="darken" w="24193" h="21600">
                <a:moveTo>
                  <a:pt x="4046" y="10800"/>
                </a:moveTo>
                <a:lnTo>
                  <a:pt x="20146" y="2750"/>
                </a:lnTo>
                <a:lnTo>
                  <a:pt x="20146" y="18850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>
            <a:hlinkClick r:id="" action="ppaction://hlinkshowjump?jump=previousslide"/>
          </p:cNvPr>
          <p:cNvSpPr/>
          <p:nvPr/>
        </p:nvSpPr>
        <p:spPr>
          <a:xfrm>
            <a:off x="7238880" y="6400800"/>
            <a:ext cx="368280" cy="330120"/>
          </a:xfrm>
          <a:custGeom>
            <a:avLst/>
            <a:gdLst>
              <a:gd name="textAreaLeft" fmla="*/ 21240 w 368280"/>
              <a:gd name="textAreaRight" fmla="*/ 347040 w 368280"/>
              <a:gd name="textAreaTop" fmla="*/ 21240 h 330120"/>
              <a:gd name="textAreaBottom" fmla="*/ 308880 h 330120"/>
            </a:gdLst>
            <a:ahLst/>
            <a:cxnLst/>
            <a:rect l="textAreaLeft" t="textAreaTop" r="textAreaRight" b="textAreaBottom"/>
            <a:pathLst>
              <a:path w="24094" h="21600">
                <a:moveTo>
                  <a:pt x="0" y="0"/>
                </a:moveTo>
                <a:lnTo>
                  <a:pt x="24094" y="0"/>
                </a:lnTo>
                <a:lnTo>
                  <a:pt x="24094" y="21600"/>
                </a:lnTo>
                <a:lnTo>
                  <a:pt x="0" y="21600"/>
                </a:lnTo>
                <a:close/>
              </a:path>
              <a:path fill="lightenLess" w="24094" h="21600">
                <a:moveTo>
                  <a:pt x="0" y="0"/>
                </a:moveTo>
                <a:lnTo>
                  <a:pt x="24094" y="0"/>
                </a:lnTo>
                <a:lnTo>
                  <a:pt x="22694" y="1400"/>
                </a:lnTo>
                <a:lnTo>
                  <a:pt x="1400" y="1400"/>
                </a:lnTo>
                <a:close/>
              </a:path>
              <a:path fill="darken" w="24094" h="21600">
                <a:moveTo>
                  <a:pt x="24094" y="0"/>
                </a:moveTo>
                <a:lnTo>
                  <a:pt x="24094" y="21600"/>
                </a:lnTo>
                <a:lnTo>
                  <a:pt x="22694" y="20200"/>
                </a:lnTo>
                <a:lnTo>
                  <a:pt x="22694" y="1400"/>
                </a:lnTo>
                <a:close/>
              </a:path>
              <a:path fill="darkenLess" w="24094" h="21600">
                <a:moveTo>
                  <a:pt x="2409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2694" y="20200"/>
                </a:lnTo>
                <a:close/>
              </a:path>
              <a:path fill="lighten" w="2409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094" h="21600">
                <a:moveTo>
                  <a:pt x="5041" y="7493"/>
                </a:moveTo>
                <a:lnTo>
                  <a:pt x="8548" y="7493"/>
                </a:lnTo>
                <a:lnTo>
                  <a:pt x="8548" y="12828"/>
                </a:lnTo>
                <a:cubicBezTo>
                  <a:pt x="8548" y="13751"/>
                  <a:pt x="9349" y="14482"/>
                  <a:pt x="10385" y="14482"/>
                </a:cubicBezTo>
                <a:lnTo>
                  <a:pt x="12047" y="14482"/>
                </a:lnTo>
                <a:cubicBezTo>
                  <a:pt x="13083" y="14482"/>
                  <a:pt x="13884" y="13751"/>
                  <a:pt x="13884" y="12828"/>
                </a:cubicBezTo>
                <a:lnTo>
                  <a:pt x="13884" y="7493"/>
                </a:lnTo>
                <a:lnTo>
                  <a:pt x="12047" y="7493"/>
                </a:lnTo>
                <a:lnTo>
                  <a:pt x="15555" y="3985"/>
                </a:lnTo>
                <a:lnTo>
                  <a:pt x="19228" y="7493"/>
                </a:lnTo>
                <a:lnTo>
                  <a:pt x="17391" y="7493"/>
                </a:lnTo>
                <a:lnTo>
                  <a:pt x="17391" y="12828"/>
                </a:lnTo>
                <a:cubicBezTo>
                  <a:pt x="17391" y="15596"/>
                  <a:pt x="14815" y="18155"/>
                  <a:pt x="12047" y="18155"/>
                </a:cubicBezTo>
                <a:lnTo>
                  <a:pt x="10385" y="18155"/>
                </a:lnTo>
                <a:cubicBezTo>
                  <a:pt x="7617" y="18155"/>
                  <a:pt x="5041" y="15596"/>
                  <a:pt x="5041" y="12828"/>
                </a:cubicBez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586478-3DDA-42F9-A2A0-35D43A9EAF4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1707840" y="85680"/>
            <a:ext cx="57348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Pay-off Structures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Sell (Short) Call Option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082520" y="3833640"/>
            <a:ext cx="4776840" cy="0"/>
          </a:xfrm>
          <a:prstGeom prst="line">
            <a:avLst/>
          </a:prstGeom>
          <a:ln w="2844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3637080" y="3502080"/>
            <a:ext cx="0" cy="61128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082520" y="2203560"/>
            <a:ext cx="0" cy="30970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08200" y="3106800"/>
            <a:ext cx="5918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08200" y="4573440"/>
            <a:ext cx="5918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450120" y="2100240"/>
            <a:ext cx="2120760" cy="917640"/>
          </a:xfrm>
          <a:prstGeom prst="rect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K: 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Strike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450120" y="4799160"/>
            <a:ext cx="2120760" cy="917280"/>
          </a:xfrm>
          <a:prstGeom prst="rect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3399ff"/>
                </a:solidFill>
                <a:effectLst/>
                <a:uFillTx/>
                <a:latin typeface="Arial"/>
              </a:rPr>
              <a:t>- Pay-Off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cc00ff"/>
                </a:solidFill>
                <a:effectLst/>
                <a:uFillTx/>
                <a:latin typeface="Arial"/>
              </a:rPr>
              <a:t>--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cc00ff"/>
                </a:solidFill>
                <a:effectLst/>
                <a:uFillTx/>
                <a:latin typeface="Arial"/>
              </a:rPr>
              <a:t>Net Profit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494520" y="3033720"/>
            <a:ext cx="400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844520" y="3906720"/>
            <a:ext cx="1841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Asset 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16200000">
            <a:off x="197280" y="3626640"/>
            <a:ext cx="97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Profit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1081080" y="3492360"/>
            <a:ext cx="4402080" cy="1777680"/>
            <a:chOff x="1081080" y="3492360"/>
            <a:chExt cx="4402080" cy="1777680"/>
          </a:xfrm>
        </p:grpSpPr>
        <p:sp>
          <p:nvSpPr>
            <p:cNvPr id="68" name=""/>
            <p:cNvSpPr/>
            <p:nvPr/>
          </p:nvSpPr>
          <p:spPr>
            <a:xfrm flipV="1">
              <a:off x="1081080" y="3817800"/>
              <a:ext cx="4387680" cy="1451880"/>
            </a:xfrm>
            <a:custGeom>
              <a:avLst/>
              <a:gdLst/>
              <a:ahLst/>
              <a:rect l="l" t="t" r="r" b="b"/>
              <a:pathLst>
                <a:path w="2764" h="891">
                  <a:moveTo>
                    <a:pt x="0" y="891"/>
                  </a:moveTo>
                  <a:lnTo>
                    <a:pt x="1618" y="891"/>
                  </a:lnTo>
                  <a:lnTo>
                    <a:pt x="2764" y="0"/>
                  </a:lnTo>
                </a:path>
              </a:pathLst>
            </a:custGeom>
            <a:noFill/>
            <a:ln w="28440">
              <a:solidFill>
                <a:srgbClr val="3399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flipV="1">
              <a:off x="1081080" y="3492000"/>
              <a:ext cx="4402080" cy="1451880"/>
            </a:xfrm>
            <a:custGeom>
              <a:avLst/>
              <a:gdLst/>
              <a:ahLst/>
              <a:rect l="l" t="t" r="r" b="b"/>
              <a:pathLst>
                <a:path w="2764" h="891">
                  <a:moveTo>
                    <a:pt x="0" y="891"/>
                  </a:moveTo>
                  <a:lnTo>
                    <a:pt x="1618" y="891"/>
                  </a:lnTo>
                  <a:lnTo>
                    <a:pt x="2764" y="0"/>
                  </a:lnTo>
                </a:path>
              </a:pathLst>
            </a:custGeom>
            <a:noFill/>
            <a:ln w="28440">
              <a:solidFill>
                <a:srgbClr val="cc00ff"/>
              </a:solidFill>
              <a:prstDash val="dash"/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E53ACF-540B-4798-853B-0471FF96E95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1777320" y="291960"/>
            <a:ext cx="55926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Pay-off Structures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Buy (Long) Put Option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082520" y="3833640"/>
            <a:ext cx="4776840" cy="0"/>
          </a:xfrm>
          <a:prstGeom prst="line">
            <a:avLst/>
          </a:prstGeom>
          <a:ln w="2844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3637080" y="3502080"/>
            <a:ext cx="0" cy="61128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082520" y="2203560"/>
            <a:ext cx="0" cy="30970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08200" y="3106800"/>
            <a:ext cx="5918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808200" y="4573440"/>
            <a:ext cx="5918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450120" y="2100240"/>
            <a:ext cx="2120760" cy="917640"/>
          </a:xfrm>
          <a:prstGeom prst="rect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K: 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Strike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450120" y="4799160"/>
            <a:ext cx="2120760" cy="917280"/>
          </a:xfrm>
          <a:prstGeom prst="rect">
            <a:avLst/>
          </a:prstGeom>
          <a:solidFill>
            <a:srgbClr val="0000ff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3399ff"/>
                </a:solidFill>
                <a:effectLst/>
                <a:uFillTx/>
                <a:latin typeface="Arial"/>
              </a:rPr>
              <a:t>- Pay-Off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99ff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cc00ff"/>
                </a:solidFill>
                <a:effectLst/>
                <a:uFillTx/>
                <a:latin typeface="Arial"/>
              </a:rPr>
              <a:t>-- Net Profit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443760" y="3033720"/>
            <a:ext cx="400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807960" y="3979800"/>
            <a:ext cx="1841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Asset Price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16200000">
            <a:off x="197280" y="3626640"/>
            <a:ext cx="97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Profit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>
            <a:off x="1816920" y="2381400"/>
            <a:ext cx="4388040" cy="1452240"/>
          </a:xfrm>
          <a:custGeom>
            <a:avLst/>
            <a:gdLst/>
            <a:ahLst/>
            <a:rect l="l" t="t" r="r" b="b"/>
            <a:pathLst>
              <a:path w="2764" h="891">
                <a:moveTo>
                  <a:pt x="0" y="891"/>
                </a:moveTo>
                <a:lnTo>
                  <a:pt x="1618" y="891"/>
                </a:lnTo>
                <a:lnTo>
                  <a:pt x="2764" y="0"/>
                </a:lnTo>
              </a:path>
            </a:pathLst>
          </a:custGeom>
          <a:noFill/>
          <a:ln w="28440">
            <a:solidFill>
              <a:srgbClr val="3399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1832040" y="2678040"/>
            <a:ext cx="4402080" cy="1451160"/>
          </a:xfrm>
          <a:custGeom>
            <a:avLst/>
            <a:gdLst/>
            <a:ahLst/>
            <a:rect l="l" t="t" r="r" b="b"/>
            <a:pathLst>
              <a:path w="2764" h="891">
                <a:moveTo>
                  <a:pt x="0" y="891"/>
                </a:moveTo>
                <a:lnTo>
                  <a:pt x="1618" y="891"/>
                </a:lnTo>
                <a:lnTo>
                  <a:pt x="2764" y="0"/>
                </a:lnTo>
              </a:path>
            </a:pathLst>
          </a:custGeom>
          <a:noFill/>
          <a:ln w="28440">
            <a:solidFill>
              <a:srgbClr val="cc00f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Introduction to Options:  Basics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0840C1F-EECF-4231-A13E-1A6AD1DC958F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adupont</cp:lastModifiedBy>
  <cp:lastPrinted>2000-09-12T14:37:12Z</cp:lastPrinted>
  <dcterms:modified xsi:type="dcterms:W3CDTF">2000-09-12T14:39:21Z</dcterms:modified>
  <cp:revision>47</cp:revision>
  <dc:subject/>
  <dc:title>No Slide Title</dc:title>
</cp:coreProperties>
</file>