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48488"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CF5FD79-FC87-4249-9844-EAC9748DBF8A}"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B02C087-649D-45B6-B61B-7B0CC4E1E8A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D359F95-630D-4B60-8575-7A9A363E5B5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33071A-4DC6-4252-8C66-8D32997CEF4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6.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1324080" y="1752480"/>
            <a:ext cx="6298920" cy="3476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Global Risk </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Management System</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(GRMS)</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Month - June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80880" y="144792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scope of our review was designed to identify and test key control mechanisms within ENA’s GRMS applications in accordance with the 2000 Business Audit Plan.  Our audit procedures included interviews with key ENA personnel, review and assessment of available policy and procedure documentation and appropriate levels of testing necessary to identify strengths and weaknesses related to the existing control environment.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Beth Perlman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Ed Hill</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Andrew Parsons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Schultz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Mike Moscoso</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Cindy Davis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Gary Stadler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 Bouwhuis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Ganapathy Ramesh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Sean Sipko</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1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1"/>
          <a:stretch/>
        </p:blipFill>
        <p:spPr>
          <a:xfrm>
            <a:off x="6815160" y="6257880"/>
            <a:ext cx="2060640" cy="588960"/>
          </a:xfrm>
          <a:prstGeom prst="rect">
            <a:avLst/>
          </a:prstGeom>
          <a:noFill/>
          <a:ln w="0">
            <a:noFill/>
          </a:ln>
        </p:spPr>
      </p:pic>
      <p:sp>
        <p:nvSpPr>
          <p:cNvPr id="21"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GRMS</a:t>
            </a:r>
            <a:br>
              <a:rPr sz="4000"/>
            </a:br>
            <a:endParaRPr b="0" lang="en-US" sz="4000" strike="noStrike" u="none">
              <a:solidFill>
                <a:srgbClr val="000000"/>
              </a:solidFill>
              <a:effectLst/>
              <a:uFillTx/>
              <a:latin typeface="Times New Roman"/>
            </a:endParaRPr>
          </a:p>
        </p:txBody>
      </p:sp>
      <p:graphicFrame>
        <p:nvGraphicFramePr>
          <p:cNvPr id="23" name=""/>
          <p:cNvGraphicFramePr/>
          <p:nvPr/>
        </p:nvGraphicFramePr>
        <p:xfrm>
          <a:off x="0" y="6114960"/>
          <a:ext cx="2695680" cy="743040"/>
        </p:xfrm>
        <a:graphic>
          <a:graphicData uri="http://schemas.openxmlformats.org/presentationml/2006/ole">
            <p:oleObj r:id="rId2" spid="">
              <p:embed/>
              <p:pic>
                <p:nvPicPr>
                  <p:cNvPr id="24"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GRMS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723960" y="1714680"/>
          <a:ext cx="8163000" cy="6476760"/>
        </p:xfrm>
        <a:graphic>
          <a:graphicData uri="http://schemas.openxmlformats.org/presentationml/2006/ole">
            <p:oleObj progId="Word.Document.12" r:id="rId1" spid="">
              <p:embed/>
              <p:pic>
                <p:nvPicPr>
                  <p:cNvPr id="27" name="" descr=""/>
                  <p:cNvPicPr/>
                  <p:nvPr/>
                </p:nvPicPr>
                <p:blipFill>
                  <a:blip r:embed="rId2"/>
                  <a:stretch/>
                </p:blipFill>
                <p:spPr>
                  <a:xfrm>
                    <a:off x="723960" y="1714680"/>
                    <a:ext cx="8163000" cy="6476760"/>
                  </a:xfrm>
                  <a:prstGeom prst="rect">
                    <a:avLst/>
                  </a:prstGeom>
                  <a:noFill/>
                  <a:ln w="0">
                    <a:noFill/>
                  </a:ln>
                </p:spPr>
              </p:pic>
            </p:oleObj>
          </a:graphicData>
        </a:graphic>
      </p:graphicFrame>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72200"/>
          <a:ext cx="2695680" cy="685800"/>
        </p:xfrm>
        <a:graphic>
          <a:graphicData uri="http://schemas.openxmlformats.org/presentationml/2006/ole">
            <p:oleObj r:id="rId4" spid="">
              <p:embed/>
              <p:pic>
                <p:nvPicPr>
                  <p:cNvPr id="32" name="" descr=""/>
                  <p:cNvPicPr/>
                  <p:nvPr/>
                </p:nvPicPr>
                <p:blipFill>
                  <a:blip r:embed="rId5"/>
                  <a:stretch/>
                </p:blipFill>
                <p:spPr>
                  <a:xfrm>
                    <a:off x="0" y="6172200"/>
                    <a:ext cx="2695680" cy="685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GRMS Observations </a:t>
            </a:r>
            <a:endParaRPr b="0" lang="en-US" sz="4000" strike="noStrike" u="none">
              <a:solidFill>
                <a:srgbClr val="000000"/>
              </a:solidFill>
              <a:effectLst/>
              <a:uFillTx/>
              <a:latin typeface="Times New Roman"/>
            </a:endParaRPr>
          </a:p>
        </p:txBody>
      </p:sp>
      <p:graphicFrame>
        <p:nvGraphicFramePr>
          <p:cNvPr id="34" name=""/>
          <p:cNvGraphicFramePr/>
          <p:nvPr/>
        </p:nvGraphicFramePr>
        <p:xfrm>
          <a:off x="609480" y="1600200"/>
          <a:ext cx="8163000" cy="6477120"/>
        </p:xfrm>
        <a:graphic>
          <a:graphicData uri="http://schemas.openxmlformats.org/presentationml/2006/ole">
            <p:oleObj progId="Word.Document.12" r:id="rId1" spid="">
              <p:embed/>
              <p:pic>
                <p:nvPicPr>
                  <p:cNvPr id="35" name="" descr=""/>
                  <p:cNvPicPr/>
                  <p:nvPr/>
                </p:nvPicPr>
                <p:blipFill>
                  <a:blip r:embed="rId2"/>
                  <a:stretch/>
                </p:blipFill>
                <p:spPr>
                  <a:xfrm>
                    <a:off x="609480" y="1600200"/>
                    <a:ext cx="8163000" cy="6477120"/>
                  </a:xfrm>
                  <a:prstGeom prst="rect">
                    <a:avLst/>
                  </a:prstGeom>
                  <a:noFill/>
                  <a:ln w="0">
                    <a:noFill/>
                  </a:ln>
                </p:spPr>
              </p:pic>
            </p:oleObj>
          </a:graphicData>
        </a:graphic>
      </p:graphicFrame>
      <p:sp>
        <p:nvSpPr>
          <p:cNvPr id="3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7"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8" name="" descr=""/>
          <p:cNvPicPr/>
          <p:nvPr/>
        </p:nvPicPr>
        <p:blipFill>
          <a:blip r:embed="rId3"/>
          <a:stretch/>
        </p:blipFill>
        <p:spPr>
          <a:xfrm>
            <a:off x="6815160" y="6257880"/>
            <a:ext cx="2060640" cy="588960"/>
          </a:xfrm>
          <a:prstGeom prst="rect">
            <a:avLst/>
          </a:prstGeom>
          <a:noFill/>
          <a:ln w="0">
            <a:noFill/>
          </a:ln>
        </p:spPr>
      </p:pic>
      <p:graphicFrame>
        <p:nvGraphicFramePr>
          <p:cNvPr id="39" name=""/>
          <p:cNvGraphicFramePr/>
          <p:nvPr/>
        </p:nvGraphicFramePr>
        <p:xfrm>
          <a:off x="0" y="6172200"/>
          <a:ext cx="2695680" cy="685800"/>
        </p:xfrm>
        <a:graphic>
          <a:graphicData uri="http://schemas.openxmlformats.org/presentationml/2006/ole">
            <p:oleObj r:id="rId4" spid="">
              <p:embed/>
              <p:pic>
                <p:nvPicPr>
                  <p:cNvPr id="40" name="" descr=""/>
                  <p:cNvPicPr/>
                  <p:nvPr/>
                </p:nvPicPr>
                <p:blipFill>
                  <a:blip r:embed="rId5"/>
                  <a:stretch/>
                </p:blipFill>
                <p:spPr>
                  <a:xfrm>
                    <a:off x="0" y="6172200"/>
                    <a:ext cx="2695680" cy="685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GRMS Observations </a:t>
            </a:r>
            <a:endParaRPr b="0" lang="en-US" sz="4000" strike="noStrike" u="none">
              <a:solidFill>
                <a:srgbClr val="000000"/>
              </a:solidFill>
              <a:effectLst/>
              <a:uFillTx/>
              <a:latin typeface="Times New Roman"/>
            </a:endParaRPr>
          </a:p>
        </p:txBody>
      </p:sp>
      <p:graphicFrame>
        <p:nvGraphicFramePr>
          <p:cNvPr id="42" name=""/>
          <p:cNvGraphicFramePr/>
          <p:nvPr/>
        </p:nvGraphicFramePr>
        <p:xfrm>
          <a:off x="609480" y="1600200"/>
          <a:ext cx="8163000" cy="6477120"/>
        </p:xfrm>
        <a:graphic>
          <a:graphicData uri="http://schemas.openxmlformats.org/presentationml/2006/ole">
            <p:oleObj progId="Word.Document.12" r:id="rId1" spid="">
              <p:embed/>
              <p:pic>
                <p:nvPicPr>
                  <p:cNvPr id="43" name="" descr=""/>
                  <p:cNvPicPr/>
                  <p:nvPr/>
                </p:nvPicPr>
                <p:blipFill>
                  <a:blip r:embed="rId2"/>
                  <a:stretch/>
                </p:blipFill>
                <p:spPr>
                  <a:xfrm>
                    <a:off x="609480" y="1600200"/>
                    <a:ext cx="8163000" cy="6477120"/>
                  </a:xfrm>
                  <a:prstGeom prst="rect">
                    <a:avLst/>
                  </a:prstGeom>
                  <a:noFill/>
                  <a:ln w="0">
                    <a:noFill/>
                  </a:ln>
                </p:spPr>
              </p:pic>
            </p:oleObj>
          </a:graphicData>
        </a:graphic>
      </p:graphicFrame>
      <p:sp>
        <p:nvSpPr>
          <p:cNvPr id="4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6" name="" descr=""/>
          <p:cNvPicPr/>
          <p:nvPr/>
        </p:nvPicPr>
        <p:blipFill>
          <a:blip r:embed="rId3"/>
          <a:stretch/>
        </p:blipFill>
        <p:spPr>
          <a:xfrm>
            <a:off x="6815160" y="6257880"/>
            <a:ext cx="2060640" cy="588960"/>
          </a:xfrm>
          <a:prstGeom prst="rect">
            <a:avLst/>
          </a:prstGeom>
          <a:noFill/>
          <a:ln w="0">
            <a:noFill/>
          </a:ln>
        </p:spPr>
      </p:pic>
      <p:graphicFrame>
        <p:nvGraphicFramePr>
          <p:cNvPr id="47" name=""/>
          <p:cNvGraphicFramePr/>
          <p:nvPr/>
        </p:nvGraphicFramePr>
        <p:xfrm>
          <a:off x="0" y="6172200"/>
          <a:ext cx="2695680" cy="685800"/>
        </p:xfrm>
        <a:graphic>
          <a:graphicData uri="http://schemas.openxmlformats.org/presentationml/2006/ole">
            <p:oleObj r:id="rId4" spid="">
              <p:embed/>
              <p:pic>
                <p:nvPicPr>
                  <p:cNvPr id="48" name="" descr=""/>
                  <p:cNvPicPr/>
                  <p:nvPr/>
                </p:nvPicPr>
                <p:blipFill>
                  <a:blip r:embed="rId5"/>
                  <a:stretch/>
                </p:blipFill>
                <p:spPr>
                  <a:xfrm>
                    <a:off x="0" y="6172200"/>
                    <a:ext cx="2695680" cy="685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GRMS</a:t>
            </a:r>
            <a:endParaRPr b="0" lang="en-US" sz="4000" strike="noStrike" u="none">
              <a:solidFill>
                <a:srgbClr val="000000"/>
              </a:solidFill>
              <a:effectLst/>
              <a:uFillTx/>
              <a:latin typeface="Times New Roman"/>
            </a:endParaRPr>
          </a:p>
        </p:txBody>
      </p:sp>
      <p:sp>
        <p:nvSpPr>
          <p:cNvPr id="5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1"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52" name="" descr=""/>
          <p:cNvPicPr/>
          <p:nvPr/>
        </p:nvPicPr>
        <p:blipFill>
          <a:blip r:embed="rId1"/>
          <a:stretch/>
        </p:blipFill>
        <p:spPr>
          <a:xfrm>
            <a:off x="6815160" y="6257880"/>
            <a:ext cx="2060640" cy="588960"/>
          </a:xfrm>
          <a:prstGeom prst="rect">
            <a:avLst/>
          </a:prstGeom>
          <a:noFill/>
          <a:ln w="0">
            <a:noFill/>
          </a:ln>
        </p:spPr>
      </p:pic>
      <p:graphicFrame>
        <p:nvGraphicFramePr>
          <p:cNvPr id="53" name=""/>
          <p:cNvGraphicFramePr/>
          <p:nvPr/>
        </p:nvGraphicFramePr>
        <p:xfrm>
          <a:off x="0" y="6172200"/>
          <a:ext cx="2695680" cy="685800"/>
        </p:xfrm>
        <a:graphic>
          <a:graphicData uri="http://schemas.openxmlformats.org/presentationml/2006/ole">
            <p:oleObj r:id="rId2" spid="">
              <p:embed/>
              <p:pic>
                <p:nvPicPr>
                  <p:cNvPr id="54" name="" descr=""/>
                  <p:cNvPicPr/>
                  <p:nvPr/>
                </p:nvPicPr>
                <p:blipFill>
                  <a:blip r:embed="rId3"/>
                  <a:stretch/>
                </p:blipFill>
                <p:spPr>
                  <a:xfrm>
                    <a:off x="0" y="6172200"/>
                    <a:ext cx="2695680" cy="685800"/>
                  </a:xfrm>
                  <a:prstGeom prst="rect">
                    <a:avLst/>
                  </a:prstGeom>
                  <a:noFill/>
                  <a:ln w="0">
                    <a:noFill/>
                  </a:ln>
                </p:spPr>
              </p:pic>
            </p:oleObj>
          </a:graphicData>
        </a:graphic>
      </p:graphicFrame>
      <p:graphicFrame>
        <p:nvGraphicFramePr>
          <p:cNvPr id="55" name=""/>
          <p:cNvGraphicFramePr/>
          <p:nvPr/>
        </p:nvGraphicFramePr>
        <p:xfrm>
          <a:off x="304920" y="1600200"/>
          <a:ext cx="8305560" cy="4495680"/>
        </p:xfrm>
        <a:graphic>
          <a:graphicData uri="http://schemas.openxmlformats.org/presentationml/2006/ole">
            <p:oleObj r:id="rId4" spid="">
              <p:embed/>
              <p:pic>
                <p:nvPicPr>
                  <p:cNvPr id="56" name="" descr=""/>
                  <p:cNvPicPr/>
                  <p:nvPr/>
                </p:nvPicPr>
                <p:blipFill>
                  <a:blip r:embed="rId5"/>
                  <a:stretch/>
                </p:blipFill>
                <p:spPr>
                  <a:xfrm>
                    <a:off x="304920" y="1600200"/>
                    <a:ext cx="8305560" cy="449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Cindy Davis</cp:lastModifiedBy>
  <cp:lastPrinted>2000-08-18T13:14:42Z</cp:lastPrinted>
  <dcterms:modified xsi:type="dcterms:W3CDTF">2000-08-18T13:59:53Z</dcterms:modified>
  <cp:revision>82</cp:revision>
  <dc:subject/>
  <dc:title>No Slide Title</dc:title>
</cp:coreProperties>
</file>