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980238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0" y="0"/>
            <a:ext cx="69804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hdr"/>
          </p:nvPr>
        </p:nvSpPr>
        <p:spPr>
          <a:xfrm>
            <a:off x="0" y="-360"/>
            <a:ext cx="302256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1"/>
          </p:nvPr>
        </p:nvSpPr>
        <p:spPr>
          <a:xfrm>
            <a:off x="3957120" y="-360"/>
            <a:ext cx="302292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Img"/>
          </p:nvPr>
        </p:nvSpPr>
        <p:spPr>
          <a:xfrm>
            <a:off x="1190520" y="698400"/>
            <a:ext cx="4608720" cy="3456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929880" y="4387680"/>
            <a:ext cx="5119560" cy="415296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ftr" idx="2"/>
          </p:nvPr>
        </p:nvSpPr>
        <p:spPr>
          <a:xfrm>
            <a:off x="0" y="8773920"/>
            <a:ext cx="302256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sldNum" idx="3"/>
          </p:nvPr>
        </p:nvSpPr>
        <p:spPr>
          <a:xfrm>
            <a:off x="3957120" y="8773920"/>
            <a:ext cx="3022920" cy="4618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fld id="{13E90300-82C6-40B2-9651-E8108974AD0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3956040" y="-3240"/>
            <a:ext cx="30243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956040" y="8772480"/>
            <a:ext cx="3024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-1440" y="8772480"/>
            <a:ext cx="30225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-1440" y="-3240"/>
            <a:ext cx="3022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956040" y="-3240"/>
            <a:ext cx="30243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956040" y="8772480"/>
            <a:ext cx="3024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93600" tIns="46800" bIns="46800" anchor="b">
            <a:noAutofit/>
          </a:bodyPr>
          <a:p>
            <a:pPr algn="r"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-1440" y="8772480"/>
            <a:ext cx="30207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-1440" y="-3240"/>
            <a:ext cx="3020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sldImg"/>
          </p:nvPr>
        </p:nvSpPr>
        <p:spPr>
          <a:xfrm>
            <a:off x="1193760" y="698400"/>
            <a:ext cx="4597560" cy="3448080"/>
          </a:xfrm>
          <a:prstGeom prst="rect">
            <a:avLst/>
          </a:prstGeom>
          <a:ln w="0">
            <a:noFill/>
          </a:ln>
        </p:spPr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927000" y="4381200"/>
            <a:ext cx="5121360" cy="415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3956040" y="-3240"/>
            <a:ext cx="30243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3956040" y="8772480"/>
            <a:ext cx="3024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440" rIns="19440" tIns="0" bIns="0" anchor="b">
            <a:noAutofit/>
          </a:bodyPr>
          <a:p>
            <a:pPr algn="r"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-1440" y="8772480"/>
            <a:ext cx="30225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-1440" y="-3240"/>
            <a:ext cx="3022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956040" y="-3240"/>
            <a:ext cx="30243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956040" y="8772480"/>
            <a:ext cx="30243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600" rIns="93600" tIns="46800" bIns="46800" anchor="b">
            <a:noAutofit/>
          </a:bodyPr>
          <a:p>
            <a:pPr algn="r"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-1440" y="8772480"/>
            <a:ext cx="302076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-1440" y="-3240"/>
            <a:ext cx="3020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1193760" y="698400"/>
            <a:ext cx="4597560" cy="344808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27000" y="4381200"/>
            <a:ext cx="5121360" cy="415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4320" indent="-169920">
              <a:spcBef>
                <a:spcPts val="499"/>
              </a:spcBef>
              <a:buClr>
                <a:srgbClr val="00cc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6200" indent="-174600">
              <a:spcBef>
                <a:spcPts val="499"/>
              </a:spcBef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spcBef>
                <a:spcPts val="499"/>
              </a:spcBef>
              <a:buClr>
                <a:srgbClr val="00cc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153280" y="5818320"/>
            <a:ext cx="887400" cy="962640"/>
            <a:chOff x="8153280" y="5818320"/>
            <a:chExt cx="887400" cy="962640"/>
          </a:xfrm>
        </p:grpSpPr>
        <p:grpSp>
          <p:nvGrpSpPr>
            <p:cNvPr id="3" name=""/>
            <p:cNvGrpSpPr/>
            <p:nvPr/>
          </p:nvGrpSpPr>
          <p:grpSpPr>
            <a:xfrm>
              <a:off x="8153280" y="6173640"/>
              <a:ext cx="887400" cy="607320"/>
              <a:chOff x="8153280" y="6173640"/>
              <a:chExt cx="887400" cy="607320"/>
            </a:xfrm>
          </p:grpSpPr>
          <p:sp>
            <p:nvSpPr>
              <p:cNvPr id="4" name=""/>
              <p:cNvSpPr/>
              <p:nvPr/>
            </p:nvSpPr>
            <p:spPr>
              <a:xfrm>
                <a:off x="8153280" y="6176520"/>
                <a:ext cx="179640" cy="19188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239320" y="6270120"/>
                <a:ext cx="190440" cy="20592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523360" y="6576480"/>
                <a:ext cx="189000" cy="20448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450280" y="6495480"/>
                <a:ext cx="27000" cy="3168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450280" y="6376680"/>
                <a:ext cx="57240" cy="1216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339040" y="6381360"/>
                <a:ext cx="112680" cy="1980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521560" y="6495480"/>
                <a:ext cx="78120" cy="15372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447040" y="6503400"/>
                <a:ext cx="76320" cy="1555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686800" y="6173640"/>
                <a:ext cx="353880" cy="48564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267760" y="5818320"/>
              <a:ext cx="447480" cy="48564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526600" y="5995800"/>
              <a:ext cx="352440" cy="48564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493524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 Enron Strategic Goals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2971800" y="1371600"/>
            <a:ext cx="3253680" cy="3227040"/>
            <a:chOff x="2971800" y="1371600"/>
            <a:chExt cx="3253680" cy="3227040"/>
          </a:xfrm>
        </p:grpSpPr>
        <p:grpSp>
          <p:nvGrpSpPr>
            <p:cNvPr id="28" name=""/>
            <p:cNvGrpSpPr/>
            <p:nvPr/>
          </p:nvGrpSpPr>
          <p:grpSpPr>
            <a:xfrm>
              <a:off x="2971800" y="2574720"/>
              <a:ext cx="3253680" cy="2023920"/>
              <a:chOff x="2971800" y="2574720"/>
              <a:chExt cx="3253680" cy="2023920"/>
            </a:xfrm>
          </p:grpSpPr>
          <p:sp>
            <p:nvSpPr>
              <p:cNvPr id="29" name=""/>
              <p:cNvSpPr/>
              <p:nvPr/>
            </p:nvSpPr>
            <p:spPr>
              <a:xfrm>
                <a:off x="2971800" y="25837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3288600" y="28962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328280" y="39204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059720" y="36460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59720" y="32529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3651840" y="32637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326480" y="36460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052160" y="36752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930200" y="25747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8" name=""/>
            <p:cNvGrpSpPr/>
            <p:nvPr/>
          </p:nvGrpSpPr>
          <p:grpSpPr>
            <a:xfrm>
              <a:off x="3390840" y="1371600"/>
              <a:ext cx="2239920" cy="2208240"/>
              <a:chOff x="3390840" y="1371600"/>
              <a:chExt cx="2239920" cy="2208240"/>
            </a:xfrm>
          </p:grpSpPr>
          <p:sp>
            <p:nvSpPr>
              <p:cNvPr id="39" name=""/>
              <p:cNvSpPr/>
              <p:nvPr/>
            </p:nvSpPr>
            <p:spPr>
              <a:xfrm>
                <a:off x="3390840" y="13716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4343400" y="19638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Corporate Staff Functions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380880" y="144792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77500" lnSpcReduction="19999"/>
          </a:bodyPr>
          <a:p>
            <a:pPr lvl="2" marL="68580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Outperform the BBB Bond Index.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Negotiate savings of $160 million from the Strategic Sourcing Initiative.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Web-enable the procurement through payment process.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Diversity source 15% of impactable spend </a:t>
            </a:r>
            <a:br>
              <a:rPr sz="2200"/>
            </a:b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Commercialize one or more of the Enron’s HR systems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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 “partnership model” across Enron.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Corporate Staff Functions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1752480"/>
            <a:ext cx="85341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77500" lnSpcReduction="19999"/>
          </a:bodyPr>
          <a:p>
            <a:pPr lvl="2" marL="571680" indent="-34308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Expansion of Enron media coverage: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06360" indent="-457200">
              <a:spcBef>
                <a:spcPts val="550"/>
              </a:spcBef>
              <a:buClr>
                <a:srgbClr val="00cc00"/>
              </a:buClr>
              <a:buFont typeface="Arial"/>
              <a:buChar char="–"/>
              <a:tabLst>
                <a:tab algn="l" pos="571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feature stories to cover stories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06360" indent="-457200">
              <a:spcBef>
                <a:spcPts val="550"/>
              </a:spcBef>
              <a:buClr>
                <a:srgbClr val="00cc00"/>
              </a:buClr>
              <a:buFont typeface="Arial"/>
              <a:buChar char="–"/>
              <a:tabLst>
                <a:tab algn="l" pos="571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coverage as “leading energy company” to coverage as “leading company”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</a:t>
            </a: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Substantial progress toward open access in wholesale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American power markets; acceleration of open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access in European gas and power markets; early re-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evaluation of Japanese electric market liberalization (prior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current 2003 deadline).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571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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0" y="493524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2001 Enron Strategic Goals</a:t>
            </a:r>
            <a:endParaRPr b="1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2971800" y="1371600"/>
            <a:ext cx="3253680" cy="3227040"/>
            <a:chOff x="2971800" y="1371600"/>
            <a:chExt cx="3253680" cy="3227040"/>
          </a:xfrm>
        </p:grpSpPr>
        <p:grpSp>
          <p:nvGrpSpPr>
            <p:cNvPr id="63" name=""/>
            <p:cNvGrpSpPr/>
            <p:nvPr/>
          </p:nvGrpSpPr>
          <p:grpSpPr>
            <a:xfrm>
              <a:off x="2971800" y="2574720"/>
              <a:ext cx="3253680" cy="2023920"/>
              <a:chOff x="2971800" y="2574720"/>
              <a:chExt cx="3253680" cy="2023920"/>
            </a:xfrm>
          </p:grpSpPr>
          <p:sp>
            <p:nvSpPr>
              <p:cNvPr id="64" name=""/>
              <p:cNvSpPr/>
              <p:nvPr/>
            </p:nvSpPr>
            <p:spPr>
              <a:xfrm>
                <a:off x="2971800" y="25837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3288600" y="28962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4328280" y="39204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4059720" y="36460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4059720" y="32529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3651840" y="32637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4326480" y="36460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4052160" y="36752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4930200" y="25747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" name=""/>
            <p:cNvGrpSpPr/>
            <p:nvPr/>
          </p:nvGrpSpPr>
          <p:grpSpPr>
            <a:xfrm>
              <a:off x="3390840" y="1371600"/>
              <a:ext cx="2239920" cy="2208240"/>
              <a:chOff x="3390840" y="1371600"/>
              <a:chExt cx="2239920" cy="2208240"/>
            </a:xfrm>
          </p:grpSpPr>
          <p:sp>
            <p:nvSpPr>
              <p:cNvPr id="74" name=""/>
              <p:cNvSpPr/>
              <p:nvPr/>
            </p:nvSpPr>
            <p:spPr>
              <a:xfrm>
                <a:off x="3390840" y="13716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4343400" y="19638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Overall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1447920"/>
            <a:ext cx="754380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earnings and funds flow targets included in the 2001 Plan.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Maintain premium valuation multiples for Enron.  Achieve total return to Enron’s shareholders in excess of its peer group and the S&amp;P 500 index. 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return on book equity to at least 13%.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550"/>
              </a:spcBef>
              <a:buClr>
                <a:srgbClr val="00cc00"/>
              </a:buClr>
              <a:buSzPct val="112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Wholesale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-76320" y="1436760"/>
            <a:ext cx="86108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1206360" indent="-34272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total energy volume growth of 20% in North America and 50% in Europe.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34272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Procure a minimum of 20 new gas fired generation sites and 5 new coal generation sites.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34272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restructuring of the Sithe contract.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34272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 profitability of Enron Credit and generate at least $50 million in Gross margin.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34272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 4 significant structured transactions in Enron Metals and average 2500 transactions per day by the end of the year.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28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Wholesale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304920" y="1219320"/>
            <a:ext cx="8305560" cy="551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 indent="-39384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a comprehensive plan to resolve/restructure Dabhol and Cuiaba projects.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39384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 $100 million of systems outsourcing services and software.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39384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3 international and 2 domestic coal “stockpile” deals with power generators.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39384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 a significant merchant position in paper and steel, moving 3 MM+ tons of each.  Create a vehicle to gain access to 500,000 tons/yr of market pulp.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39384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Financially close at least one significant European power project.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buClr>
                <a:srgbClr val="00cc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Energy Services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1600200"/>
            <a:ext cx="80010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lvl="2" marL="749160" indent="-39348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 revenues to $10 billion.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3360" indent="-63360">
              <a:lnSpc>
                <a:spcPct val="5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749160" indent="-39348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contracts representing $30 billion of total contract value.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3360" indent="-63360">
              <a:lnSpc>
                <a:spcPct val="5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749160" indent="-39348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15% ROIC.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63360" indent="-63360"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749160" indent="-39348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1144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Improve</a:t>
            </a: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c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ustomer satisfaction: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57480" indent="-343080">
              <a:spcBef>
                <a:spcPts val="550"/>
              </a:spcBef>
              <a:buClr>
                <a:srgbClr val="00cc00"/>
              </a:buClr>
              <a:buFont typeface="Arial"/>
              <a:buChar char="–"/>
              <a:tabLst>
                <a:tab algn="l" pos="114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 number of customers above 4.0 referral target by 20%.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57480" indent="-343080">
              <a:spcBef>
                <a:spcPts val="550"/>
              </a:spcBef>
              <a:buClr>
                <a:srgbClr val="00cc00"/>
              </a:buClr>
              <a:buFont typeface="Arial"/>
              <a:buChar char="–"/>
              <a:tabLst>
                <a:tab algn="l" pos="1144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 the Customer Satisfaction program to accommodate growing customer base.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Broadband Services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04920" y="1371600"/>
            <a:ext cx="853416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85000" lnSpcReduction="9999"/>
          </a:bodyPr>
          <a:p>
            <a:pPr>
              <a:lnSpc>
                <a:spcPct val="3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volumetric targets for broadband intermediation (41,000 DS-3 months-- 55,000 Terabytes).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critical mass in connectivity represented by deploying 35 total pooling points, including eight international pooling points.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Demonstrate viability of flexible, reliable IP transport by delivery of 1,000 DS-3 months using EBS’ broadband operating system.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commercial targets for content services (over $1 billion in TCV).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Broadband Services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57200" y="1676520"/>
            <a:ext cx="8458200" cy="39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>
              <a:lnSpc>
                <a:spcPct val="30000"/>
              </a:lnSpc>
              <a:spcBef>
                <a:spcPts val="451"/>
              </a:spcBef>
              <a:buClr>
                <a:srgbClr val="00cc00"/>
              </a:buClr>
              <a:buSzPct val="112000"/>
              <a:buFont typeface="Symbol" charset="2"/>
              <a:buChar char=""/>
              <a:tabLst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Extend the content services commercial model by completing an international content distribution transaction.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Demonstrate the commercial roll-out of the content delivery platform by delivery of 100,000 events and deploy the platform in 8 additional US cities. 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685800" indent="-33012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Demonstrate the flexibility of the content delivery platform by completing 2 cable distribution deals.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28600" y="1447920"/>
            <a:ext cx="830592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 regulatory approval on Transwestern for 150 MMcf/D of new capacity into California marketplace. 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70000"/>
              </a:lnSpc>
              <a:spcBef>
                <a:spcPts val="774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3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Implement a new south-end business strategy for NNG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 Market Services eBusiness strategy to increase revenue and/or improve efficiency.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 the EnronOnline customer interface for ETS pipeline service offerings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</a:t>
            </a:r>
            <a:br>
              <a:rPr sz="2200"/>
            </a:b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Achieve safety record that ranks in the top quartile of the industry.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Transportation Services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Enron Strategic Goals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Transportation Services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04920" y="1295280"/>
            <a:ext cx="861048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19999"/>
          </a:bodyPr>
          <a:p>
            <a:pPr lvl="2" marL="800280" indent="-457200"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Florida Gas Transmission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spcBef>
                <a:spcPts val="451"/>
              </a:spcBef>
              <a:buClr>
                <a:srgbClr val="00cc00"/>
              </a:buClr>
              <a:buFont typeface="Symbol" charset="2"/>
              <a:buChar char=""/>
              <a:tabLst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construction of Phase IV Expansion Project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50000"/>
              </a:lnSpc>
              <a:spcBef>
                <a:spcPts val="451"/>
              </a:spcBef>
              <a:buClr>
                <a:srgbClr val="00cc00"/>
              </a:buClr>
              <a:buFont typeface="Symbol" charset="2"/>
              <a:buChar char=""/>
              <a:tabLst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Obtain a final FERC certificate for Phase V Project and commence construction.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File a certificate for Phase VI  Project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5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Northern Border Pipeline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Project 2000 and place in service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50000"/>
              </a:lnSpc>
              <a:spcBef>
                <a:spcPts val="451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lnSpc>
                <a:spcPct val="100000"/>
              </a:lnSpc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cc00"/>
                </a:solidFill>
                <a:effectLst/>
                <a:uFillTx/>
                <a:latin typeface="Symbol"/>
                <a:ea typeface="Symbol"/>
              </a:rPr>
              <a:t>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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earnings accretive business opportunities with cap. ex. of $200 million.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800280" indent="-457200">
              <a:spcBef>
                <a:spcPts val="550"/>
              </a:spcBef>
              <a:tabLst>
                <a:tab algn="l" pos="0"/>
                <a:tab algn="l" pos="800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1998-08-05T13:12:23Z</dcterms:created>
  <dc:creator>Enron</dc:creator>
  <dc:description/>
  <dc:language>en-US</dc:language>
  <cp:lastModifiedBy>twest</cp:lastModifiedBy>
  <cp:lastPrinted>2001-02-08T20:57:36Z</cp:lastPrinted>
  <dcterms:modified xsi:type="dcterms:W3CDTF">2001-02-09T16:33:14Z</dcterms:modified>
  <cp:revision>115</cp:revision>
  <dc:subject/>
  <dc:title>No Slide Title</dc:title>
</cp:coreProperties>
</file>