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media/image4.png" ContentType="image/png"/>
  <Override PartName="/ppt/media/image5.wmf" ContentType="image/x-wmf"/>
  <Override PartName="/ppt/media/image6.wmf" ContentType="image/x-wmf"/>
  <Override PartName="/ppt/embeddings/oleObject1.xlsx" ContentType="application/vnd.openxmlformats-officedocument.spreadsheetml.sheet"/>
  <Override PartName="/ppt/embeddings/oleObject1.bin" ContentType="application/vnd.openxmlformats-officedocument.oleObject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world_white" descr=""/>
          <p:cNvPicPr/>
          <p:nvPr/>
        </p:nvPicPr>
        <p:blipFill>
          <a:blip r:embed="rId2"/>
          <a:srcRect l="0" t="0" r="0" b="92427"/>
          <a:stretch/>
        </p:blipFill>
        <p:spPr>
          <a:xfrm>
            <a:off x="0" y="0"/>
            <a:ext cx="9142560" cy="520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463680" y="552240"/>
            <a:ext cx="8253360" cy="68076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1" lang="en-US" sz="18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68360" y="1674720"/>
            <a:ext cx="8223120" cy="482616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rmAutofit/>
          </a:bodyPr>
          <a:p>
            <a:pPr marL="257040" indent="-257040">
              <a:spcBef>
                <a:spcPts val="499"/>
              </a:spcBef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-379440">
              <a:spcBef>
                <a:spcPts val="499"/>
              </a:spcBef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230480" indent="-365400">
              <a:spcBef>
                <a:spcPts val="499"/>
              </a:spcBef>
              <a:buClr>
                <a:srgbClr val="336699"/>
              </a:buClr>
              <a:buSzPct val="80000"/>
              <a:buFont typeface="Wingdings" charset="2"/>
              <a:buChar char="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20606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69244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69244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69244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" name=""/>
          <p:cNvSpPr/>
          <p:nvPr/>
        </p:nvSpPr>
        <p:spPr>
          <a:xfrm>
            <a:off x="7419240" y="6482880"/>
            <a:ext cx="1382760" cy="2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 indent="0" algn="ctr">
              <a:lnSpc>
                <a:spcPct val="100000"/>
              </a:lnSpc>
              <a:spcBef>
                <a:spcPts val="689"/>
              </a:spcBef>
              <a:buNone/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Net Works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38240" y="6482880"/>
            <a:ext cx="1251000" cy="2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 indent="0" algn="ctr">
              <a:lnSpc>
                <a:spcPct val="100000"/>
              </a:lnSpc>
              <a:spcBef>
                <a:spcPts val="689"/>
              </a:spcBef>
              <a:buNone/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Page </a:t>
            </a:r>
            <a:fld id="{1CA2C70E-C827-4AA3-878B-6389C0493453}" type="slidenum"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3657600" y="6613560"/>
            <a:ext cx="1828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 algn="ctr">
              <a:lnSpc>
                <a:spcPct val="100000"/>
              </a:lnSpc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-CONFIDENTIAL-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world_white" descr=""/>
          <p:cNvPicPr/>
          <p:nvPr/>
        </p:nvPicPr>
        <p:blipFill>
          <a:blip r:embed="rId2"/>
          <a:srcRect l="0" t="0" r="0" b="92427"/>
          <a:stretch/>
        </p:blipFill>
        <p:spPr>
          <a:xfrm>
            <a:off x="0" y="0"/>
            <a:ext cx="9142560" cy="520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63680" y="552240"/>
            <a:ext cx="8253360" cy="68076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1" lang="en-US" sz="18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68360" y="1674720"/>
            <a:ext cx="8223120" cy="482616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rmAutofit/>
          </a:bodyPr>
          <a:p>
            <a:pPr marL="257040" indent="-257040">
              <a:spcBef>
                <a:spcPts val="499"/>
              </a:spcBef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-379440">
              <a:spcBef>
                <a:spcPts val="499"/>
              </a:spcBef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230480" indent="-365400">
              <a:spcBef>
                <a:spcPts val="499"/>
              </a:spcBef>
              <a:buClr>
                <a:srgbClr val="336699"/>
              </a:buClr>
              <a:buSzPct val="80000"/>
              <a:buFont typeface="Wingdings" charset="2"/>
              <a:buChar char="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20606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69244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69244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69244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" name=""/>
          <p:cNvSpPr/>
          <p:nvPr/>
        </p:nvSpPr>
        <p:spPr>
          <a:xfrm>
            <a:off x="7419240" y="6482880"/>
            <a:ext cx="1382760" cy="2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 indent="0" algn="ctr">
              <a:lnSpc>
                <a:spcPct val="100000"/>
              </a:lnSpc>
              <a:spcBef>
                <a:spcPts val="689"/>
              </a:spcBef>
              <a:buNone/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Net Works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38240" y="6482880"/>
            <a:ext cx="1251000" cy="2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 indent="0" algn="ctr">
              <a:lnSpc>
                <a:spcPct val="100000"/>
              </a:lnSpc>
              <a:spcBef>
                <a:spcPts val="689"/>
              </a:spcBef>
              <a:buNone/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Page </a:t>
            </a:r>
            <a:fld id="{69AC5039-4854-4FD7-A84B-2D5906D3E45D}" type="slidenum"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3657600" y="6613560"/>
            <a:ext cx="1828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 algn="ctr">
              <a:lnSpc>
                <a:spcPct val="100000"/>
              </a:lnSpc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-CONFIDENTIAL-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90320" y="3598560"/>
            <a:ext cx="8156520" cy="111420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0" name=""/>
          <p:cNvSpPr/>
          <p:nvPr/>
        </p:nvSpPr>
        <p:spPr>
          <a:xfrm>
            <a:off x="4451400" y="2967120"/>
            <a:ext cx="228600" cy="65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" name=""/>
          <p:cNvGrpSpPr/>
          <p:nvPr/>
        </p:nvGrpSpPr>
        <p:grpSpPr>
          <a:xfrm>
            <a:off x="3333600" y="687240"/>
            <a:ext cx="2490840" cy="2490120"/>
            <a:chOff x="3333600" y="687240"/>
            <a:chExt cx="2490840" cy="2490120"/>
          </a:xfrm>
        </p:grpSpPr>
        <p:grpSp>
          <p:nvGrpSpPr>
            <p:cNvPr id="12" name=""/>
            <p:cNvGrpSpPr/>
            <p:nvPr/>
          </p:nvGrpSpPr>
          <p:grpSpPr>
            <a:xfrm>
              <a:off x="3333600" y="1607760"/>
              <a:ext cx="2490840" cy="1569600"/>
              <a:chOff x="3333600" y="1607760"/>
              <a:chExt cx="2490840" cy="1569600"/>
            </a:xfrm>
          </p:grpSpPr>
          <p:sp>
            <p:nvSpPr>
              <p:cNvPr id="13" name=""/>
              <p:cNvSpPr/>
              <p:nvPr/>
            </p:nvSpPr>
            <p:spPr>
              <a:xfrm>
                <a:off x="3333600" y="1614600"/>
                <a:ext cx="498960" cy="4975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3575880" y="1857240"/>
                <a:ext cx="530280" cy="53028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4371840" y="2651400"/>
                <a:ext cx="528840" cy="52596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4166280" y="2438640"/>
                <a:ext cx="23760" cy="8100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200" bIns="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4166280" y="2133720"/>
                <a:ext cx="161280" cy="3164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3853800" y="2142360"/>
                <a:ext cx="313560" cy="5144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4370400" y="2438640"/>
                <a:ext cx="212400" cy="39816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4160520" y="2461320"/>
                <a:ext cx="211320" cy="39960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4833000" y="1607760"/>
                <a:ext cx="991440" cy="125352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2" name=""/>
            <p:cNvSpPr/>
            <p:nvPr/>
          </p:nvSpPr>
          <p:spPr>
            <a:xfrm>
              <a:off x="3654720" y="687240"/>
              <a:ext cx="1252800" cy="12517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4383360" y="1145880"/>
              <a:ext cx="986040" cy="125460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514440" indent="-142920" algn="ctr">
              <a:spcBef>
                <a:spcPts val="451"/>
              </a:spcBef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230480" indent="-365400" algn="ctr">
              <a:spcBef>
                <a:spcPts val="451"/>
              </a:spcBef>
              <a:buClr>
                <a:srgbClr val="336699"/>
              </a:buClr>
              <a:buSzPct val="80000"/>
              <a:buFont typeface="Wingdings" charset="2"/>
              <a:buChar char=""/>
              <a:tabLst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2060640" algn="ctr">
              <a:spcBef>
                <a:spcPts val="675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2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2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692440" algn="ctr">
              <a:spcBef>
                <a:spcPts val="451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692440">
              <a:spcBef>
                <a:spcPts val="451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692440">
              <a:spcBef>
                <a:spcPts val="451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90320" y="3598920"/>
            <a:ext cx="8219880" cy="134280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ctr">
            <a:noAutofit/>
          </a:bodyPr>
          <a:p>
            <a:pPr indent="0" algn="ctr">
              <a:lnSpc>
                <a:spcPct val="125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 Net Works </a:t>
            </a:r>
            <a:br>
              <a:rPr sz="3400"/>
            </a:br>
            <a:r>
              <a:rPr b="1" i="1" lang="en-US" sz="3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GMOnline Opportunity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subTitle"/>
          </p:nvPr>
        </p:nvSpPr>
        <p:spPr>
          <a:xfrm>
            <a:off x="1371240" y="5214600"/>
            <a:ext cx="6427800" cy="128412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April 2001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"/>
          <p:cNvSpPr/>
          <p:nvPr/>
        </p:nvSpPr>
        <p:spPr>
          <a:xfrm>
            <a:off x="463680" y="552600"/>
            <a:ext cx="8253360" cy="71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In the last nine months, both online and over-the-counter metals transactions have more than doubled for Enron.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0" y="1236600"/>
            <a:ext cx="9144000" cy="40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Average Daily Transaction in Metals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47840" y="157320"/>
            <a:ext cx="970200" cy="2710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Case Study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rot="16200000">
            <a:off x="-293040" y="3447000"/>
            <a:ext cx="1833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# of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3" name=""/>
          <p:cNvGraphicFramePr/>
          <p:nvPr/>
        </p:nvGraphicFramePr>
        <p:xfrm>
          <a:off x="685800" y="1538280"/>
          <a:ext cx="8458200" cy="4933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538280"/>
                    <a:ext cx="8458200" cy="4933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63680" y="552240"/>
            <a:ext cx="8253360" cy="71892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Enron has a framework for managing counterparty access based on creditworthiness.  </a:t>
            </a:r>
            <a:endParaRPr b="1" lang="en-US" sz="18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468360" y="1674360"/>
            <a:ext cx="8223120" cy="449100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rmAutofit/>
          </a:bodyPr>
          <a:p>
            <a:pPr marL="257040" indent="-257040">
              <a:lnSpc>
                <a:spcPct val="120000"/>
              </a:lnSpc>
              <a:spcBef>
                <a:spcPts val="451"/>
              </a:spcBef>
              <a:spcAft>
                <a:spcPts val="224"/>
              </a:spcAft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EnronOnline allows control and modification of the access levels for every counterparty at the product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-379440">
              <a:lnSpc>
                <a:spcPct val="120000"/>
              </a:lnSpc>
              <a:spcBef>
                <a:spcPts val="400"/>
              </a:spcBef>
              <a:spcAft>
                <a:spcPts val="201"/>
              </a:spcAft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 access levels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230480" indent="-365400">
              <a:lnSpc>
                <a:spcPct val="120000"/>
              </a:lnSpc>
              <a:spcBef>
                <a:spcPts val="400"/>
              </a:spcBef>
              <a:spcAft>
                <a:spcPts val="201"/>
              </a:spcAft>
              <a:buClr>
                <a:srgbClr val="336699"/>
              </a:buClr>
              <a:buSzPct val="80000"/>
              <a:buFont typeface="Wingdings" charset="2"/>
              <a:buChar char=""/>
              <a:tabLst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None - customer has no access to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230480" indent="-365400">
              <a:lnSpc>
                <a:spcPct val="120000"/>
              </a:lnSpc>
              <a:spcBef>
                <a:spcPts val="400"/>
              </a:spcBef>
              <a:spcAft>
                <a:spcPts val="201"/>
              </a:spcAft>
              <a:buClr>
                <a:srgbClr val="336699"/>
              </a:buClr>
              <a:buSzPct val="80000"/>
              <a:buFont typeface="Wingdings" charset="2"/>
              <a:buChar char=""/>
              <a:tabLst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Read – customer can view products and pricing but has no transaction rights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230480" indent="-365400">
              <a:lnSpc>
                <a:spcPct val="120000"/>
              </a:lnSpc>
              <a:spcBef>
                <a:spcPts val="400"/>
              </a:spcBef>
              <a:spcAft>
                <a:spcPts val="201"/>
              </a:spcAft>
              <a:buClr>
                <a:srgbClr val="336699"/>
              </a:buClr>
              <a:buSzPct val="80000"/>
              <a:buFont typeface="Wingdings" charset="2"/>
              <a:buChar char=""/>
              <a:tabLst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Execute – customer can view and transact on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57040" indent="-257040">
              <a:lnSpc>
                <a:spcPct val="120000"/>
              </a:lnSpc>
              <a:spcBef>
                <a:spcPts val="451"/>
              </a:spcBef>
              <a:spcAft>
                <a:spcPts val="224"/>
              </a:spcAft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 profiles can be changed based on inputs from GM’s credit management system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7" name=""/>
          <p:cNvSpPr/>
          <p:nvPr/>
        </p:nvSpPr>
        <p:spPr>
          <a:xfrm>
            <a:off x="468720" y="157320"/>
            <a:ext cx="1274040" cy="2710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Credit Overview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0" y="1236600"/>
            <a:ext cx="9144000" cy="40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Managing Credit -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63680" y="552240"/>
            <a:ext cx="8253360" cy="71892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There are three key documents that create the legal and contractual environment of the eMarketplace.</a:t>
            </a:r>
            <a:endParaRPr b="1" lang="en-US" sz="18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468360" y="1560600"/>
            <a:ext cx="8223120" cy="460512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rmAutofit/>
          </a:bodyPr>
          <a:p>
            <a:pPr marL="228600" indent="-228600">
              <a:lnSpc>
                <a:spcPct val="90000"/>
              </a:lnSpc>
              <a:spcBef>
                <a:spcPts val="400"/>
              </a:spcBef>
              <a:spcAft>
                <a:spcPts val="201"/>
              </a:spcAft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Password Application (PA)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-379440">
              <a:lnSpc>
                <a:spcPct val="90000"/>
              </a:lnSpc>
              <a:spcBef>
                <a:spcPts val="349"/>
              </a:spcBef>
              <a:spcAft>
                <a:spcPts val="176"/>
              </a:spcAft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Document by which customers agree to be bound by their clicks.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-379440">
              <a:lnSpc>
                <a:spcPct val="90000"/>
              </a:lnSpc>
              <a:spcBef>
                <a:spcPts val="349"/>
              </a:spcBef>
              <a:spcAft>
                <a:spcPts val="176"/>
              </a:spcAft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Only document (one-page) which has to be physically signed by the counterparty.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8600" indent="-228600">
              <a:lnSpc>
                <a:spcPct val="90000"/>
              </a:lnSpc>
              <a:spcBef>
                <a:spcPts val="400"/>
              </a:spcBef>
              <a:spcAft>
                <a:spcPts val="201"/>
              </a:spcAft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Electronic Trading Agreement (ETA)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-379440">
              <a:lnSpc>
                <a:spcPct val="90000"/>
              </a:lnSpc>
              <a:spcBef>
                <a:spcPts val="349"/>
              </a:spcBef>
              <a:spcAft>
                <a:spcPts val="176"/>
              </a:spcAft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Provides a framework for online trading.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-379440">
              <a:lnSpc>
                <a:spcPct val="90000"/>
              </a:lnSpc>
              <a:spcBef>
                <a:spcPts val="349"/>
              </a:spcBef>
              <a:spcAft>
                <a:spcPts val="176"/>
              </a:spcAft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Covers use of passwords and establishes the principle of clicking on a product.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-379440">
              <a:lnSpc>
                <a:spcPct val="90000"/>
              </a:lnSpc>
              <a:spcBef>
                <a:spcPts val="349"/>
              </a:spcBef>
              <a:spcAft>
                <a:spcPts val="176"/>
              </a:spcAft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Accepted online – only one ETA per company is required.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8600" indent="-228600">
              <a:lnSpc>
                <a:spcPct val="90000"/>
              </a:lnSpc>
              <a:spcBef>
                <a:spcPts val="400"/>
              </a:spcBef>
              <a:spcAft>
                <a:spcPts val="201"/>
              </a:spcAft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General Terms and Conditions (GTC)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-379440">
              <a:lnSpc>
                <a:spcPct val="90000"/>
              </a:lnSpc>
              <a:spcBef>
                <a:spcPts val="349"/>
              </a:spcBef>
              <a:spcAft>
                <a:spcPts val="176"/>
              </a:spcAft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Provides the general contractual framework for multiple transactions in a given commodity.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-379440">
              <a:lnSpc>
                <a:spcPct val="90000"/>
              </a:lnSpc>
              <a:spcBef>
                <a:spcPts val="349"/>
              </a:spcBef>
              <a:spcAft>
                <a:spcPts val="176"/>
              </a:spcAft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Existing Master Agreements supercede the GTC.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-379440">
              <a:lnSpc>
                <a:spcPct val="90000"/>
              </a:lnSpc>
              <a:spcBef>
                <a:spcPts val="349"/>
              </a:spcBef>
              <a:spcAft>
                <a:spcPts val="176"/>
              </a:spcAft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Identifies termination rights, provisions for security, operational conventions, force majeure, payment periods, tax treatments, etc.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-379440">
              <a:lnSpc>
                <a:spcPct val="90000"/>
              </a:lnSpc>
              <a:spcBef>
                <a:spcPts val="349"/>
              </a:spcBef>
              <a:spcAft>
                <a:spcPts val="176"/>
              </a:spcAft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Accepted online – one GTC per commodity.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0">
              <a:lnSpc>
                <a:spcPct val="90000"/>
              </a:lnSpc>
              <a:spcBef>
                <a:spcPts val="300"/>
              </a:spcBef>
              <a:spcAft>
                <a:spcPts val="150"/>
              </a:spcAft>
              <a:buNone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8600" indent="-228600">
              <a:lnSpc>
                <a:spcPct val="90000"/>
              </a:lnSpc>
              <a:spcBef>
                <a:spcPts val="400"/>
              </a:spcBef>
              <a:spcAft>
                <a:spcPts val="201"/>
              </a:spcAft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 addition to the contracts above, EnronOnline framework includes: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8600" indent="-228600">
              <a:lnSpc>
                <a:spcPct val="90000"/>
              </a:lnSpc>
              <a:spcBef>
                <a:spcPts val="349"/>
              </a:spcBef>
              <a:spcAft>
                <a:spcPts val="176"/>
              </a:spcAft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Disclaimer – covers confidentiality, liability, and ownership issues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8600" indent="-228600">
              <a:lnSpc>
                <a:spcPct val="90000"/>
              </a:lnSpc>
              <a:spcBef>
                <a:spcPts val="349"/>
              </a:spcBef>
              <a:spcAft>
                <a:spcPts val="176"/>
              </a:spcAft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Product Long Description – legally binding description of a particular product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1" name=""/>
          <p:cNvSpPr/>
          <p:nvPr/>
        </p:nvSpPr>
        <p:spPr>
          <a:xfrm>
            <a:off x="457920" y="157320"/>
            <a:ext cx="1632240" cy="2710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Legal Documentation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0" y="1160640"/>
            <a:ext cx="9144000" cy="40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Legal Contract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"/>
          <p:cNvSpPr/>
          <p:nvPr/>
        </p:nvSpPr>
        <p:spPr>
          <a:xfrm>
            <a:off x="3882960" y="5832360"/>
            <a:ext cx="36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12720" y="1579680"/>
            <a:ext cx="8218440" cy="383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marL="457200" indent="-457200">
              <a:lnSpc>
                <a:spcPct val="175000"/>
              </a:lnSpc>
              <a:buClr>
                <a:srgbClr val="000000"/>
              </a:buClr>
              <a:buFont typeface="Frutiger 45 Light"/>
              <a:buChar char="•"/>
              <a:tabLst>
                <a:tab algn="l" pos="114300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and EnronOnline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75000"/>
              </a:lnSpc>
              <a:buClr>
                <a:srgbClr val="000000"/>
              </a:buClr>
              <a:buFont typeface="Frutiger 45 Light"/>
              <a:buChar char="•"/>
              <a:tabLst>
                <a:tab algn="l" pos="114300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Transformation Process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3000" indent="-571320">
              <a:lnSpc>
                <a:spcPct val="175000"/>
              </a:lnSpc>
              <a:buClr>
                <a:srgbClr val="000000"/>
              </a:buClr>
              <a:buFont typeface="Frutiger 45 Light"/>
              <a:buChar char="–"/>
              <a:tabLst>
                <a:tab algn="l" pos="114300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3000" indent="-571320">
              <a:lnSpc>
                <a:spcPct val="175000"/>
              </a:lnSpc>
              <a:buClr>
                <a:srgbClr val="000000"/>
              </a:buClr>
              <a:buFont typeface="Frutiger 45 Light"/>
              <a:buChar char="–"/>
              <a:tabLst>
                <a:tab algn="l" pos="114300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Case Study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3000" indent="-571320">
              <a:lnSpc>
                <a:spcPct val="175000"/>
              </a:lnSpc>
              <a:buClr>
                <a:srgbClr val="000000"/>
              </a:buClr>
              <a:buFont typeface="Frutiger 45 Light"/>
              <a:buChar char="–"/>
              <a:tabLst>
                <a:tab algn="l" pos="114300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Legal and Credit Considerations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75000"/>
              </a:lnSpc>
              <a:buClr>
                <a:srgbClr val="000000"/>
              </a:buClr>
              <a:buFont typeface="Frutiger 45 Light"/>
              <a:buChar char="•"/>
              <a:tabLst>
                <a:tab algn="l" pos="114300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New Value Opportunities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75000"/>
              </a:lnSpc>
              <a:buClr>
                <a:srgbClr val="000000"/>
              </a:buClr>
              <a:buFont typeface="Frutiger 45 Light"/>
              <a:buChar char="•"/>
              <a:tabLst>
                <a:tab algn="l" pos="114300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Product Offering Options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63680" y="552600"/>
            <a:ext cx="8253360" cy="71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Today’s discussion focuses on how EnronOnline’s suite of eMarketplace products can benefit GM.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414720" y="157320"/>
            <a:ext cx="1445400" cy="2710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Discussion Topics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38040" y="4356000"/>
            <a:ext cx="8458200" cy="546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63680" y="550800"/>
            <a:ext cx="8253360" cy="68256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GM can use the Enron Net Works software tools to create additional value…</a:t>
            </a:r>
            <a:endParaRPr b="1" lang="en-US" sz="18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119" name=""/>
          <p:cNvSpPr/>
          <p:nvPr/>
        </p:nvSpPr>
        <p:spPr>
          <a:xfrm>
            <a:off x="408960" y="169920"/>
            <a:ext cx="2146320" cy="2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Value Creation Opportunities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0" y="1084320"/>
            <a:ext cx="9144000" cy="40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Creating Value with the Enron eMarketplace Platform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1" name=""/>
          <p:cNvGraphicFramePr/>
          <p:nvPr/>
        </p:nvGraphicFramePr>
        <p:xfrm>
          <a:off x="388800" y="1562040"/>
          <a:ext cx="8366400" cy="4319640"/>
        </p:xfrm>
        <a:graphic>
          <a:graphicData uri="http://schemas.openxmlformats.org/drawingml/2006/table">
            <a:tbl>
              <a:tblPr/>
              <a:tblGrid>
                <a:gridCol w="2917800"/>
                <a:gridCol w="5448600"/>
              </a:tblGrid>
              <a:tr h="316800">
                <a:tc>
                  <a:txBody>
                    <a:bodyPr lIns="102960" rIns="102960" tIns="51480" bIns="514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Value Opportunity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2960" marR="10296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102960" rIns="102960" tIns="51480" bIns="514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Examples and Description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2960" marR="10296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51960">
                <a:tc>
                  <a:txBody>
                    <a:bodyPr lIns="102960" rIns="102960" tIns="51480" bIns="514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Reduced Transaction Processing Costs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2960" marR="10296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 lIns="102960" rIns="102960" tIns="51480" bIns="51480" anchor="t">
                      <a:noAutofit/>
                    </a:bodyPr>
                    <a:p>
                      <a:pPr indent="119160">
                        <a:lnSpc>
                          <a:spcPct val="100000"/>
                        </a:lnSpc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Reduce costs with straight-through processing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indent="119160">
                        <a:lnSpc>
                          <a:spcPct val="100000"/>
                        </a:lnSpc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Scale to handle more transactions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indent="119160">
                        <a:lnSpc>
                          <a:spcPct val="100000"/>
                        </a:lnSpc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Eliminate errors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2960" marR="10296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</a:tr>
              <a:tr h="333000">
                <a:tc>
                  <a:txBody>
                    <a:bodyPr lIns="102960" rIns="102960" tIns="51480" bIns="514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Supply Chain Optimization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2960" marR="10296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 lIns="102960" rIns="102960" tIns="51480" bIns="51480" anchor="t">
                      <a:noAutofit/>
                    </a:bodyPr>
                    <a:p>
                      <a:pPr marL="114480" indent="-114480">
                        <a:lnSpc>
                          <a:spcPct val="100000"/>
                        </a:lnSpc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Use forward prices to reduce total cost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2960" marR="10296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</a:tr>
              <a:tr h="1017720">
                <a:tc>
                  <a:txBody>
                    <a:bodyPr lIns="102960" rIns="102960" tIns="51480" bIns="514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Improved Buy &amp; Sell Side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2960" marR="10296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 lIns="102960" rIns="102960" tIns="51480" bIns="51480" anchor="t">
                      <a:noAutofit/>
                    </a:bodyPr>
                    <a:p>
                      <a:pPr indent="119160">
                        <a:lnSpc>
                          <a:spcPct val="100000"/>
                        </a:lnSpc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Increase contract flexibility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indent="119160">
                        <a:lnSpc>
                          <a:spcPct val="100000"/>
                        </a:lnSpc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Increase price flexibility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indent="119160">
                        <a:lnSpc>
                          <a:spcPct val="100000"/>
                        </a:lnSpc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Reduce friction for buyers and sellers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indent="119160">
                        <a:lnSpc>
                          <a:spcPct val="100000"/>
                        </a:lnSpc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Expand product mix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indent="119160">
                        <a:lnSpc>
                          <a:spcPct val="100000"/>
                        </a:lnSpc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Optimize prices in real-time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2960" marR="10296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</a:tr>
              <a:tr h="375120">
                <a:tc>
                  <a:txBody>
                    <a:bodyPr lIns="102960" rIns="102960" tIns="51480" bIns="514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Profits from Market Making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2960" marR="10296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 lIns="102960" rIns="102960" tIns="51480" bIns="51480" anchor="t">
                      <a:noAutofit/>
                    </a:bodyPr>
                    <a:p>
                      <a:pPr marL="114480" indent="-114480">
                        <a:lnSpc>
                          <a:spcPct val="100000"/>
                        </a:lnSpc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Buy and sell commodities on own account, take difference (spread) as profit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2960" marR="10296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99ccff"/>
                    </a:solidFill>
                  </a:tcPr>
                </a:tc>
              </a:tr>
              <a:tr h="651960">
                <a:tc>
                  <a:txBody>
                    <a:bodyPr lIns="102960" rIns="102960" tIns="51480" bIns="514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Profits from Position Taking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2960" marR="10296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 lIns="102960" rIns="102960" tIns="51480" bIns="51480" anchor="t">
                      <a:noAutofit/>
                    </a:bodyPr>
                    <a:p>
                      <a:pPr indent="119160">
                        <a:lnSpc>
                          <a:spcPct val="100000"/>
                        </a:lnSpc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Arbitrage products (time-based, location-based)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indent="119160">
                        <a:lnSpc>
                          <a:spcPct val="100000"/>
                        </a:lnSpc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Use market knowledge to profit from direction of future prices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indent="119160">
                        <a:lnSpc>
                          <a:spcPct val="100000"/>
                        </a:lnSpc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Sell extra inventory acquired at below-market prices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2960" marR="10296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99ccff"/>
                    </a:solidFill>
                  </a:tcPr>
                </a:tc>
              </a:tr>
              <a:tr h="504360">
                <a:tc>
                  <a:txBody>
                    <a:bodyPr lIns="102960" rIns="102960" tIns="51480" bIns="514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Revenue from New Products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2960" marR="10296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 lIns="102960" rIns="102960" tIns="51480" bIns="51480" anchor="t">
                      <a:noAutofit/>
                    </a:bodyPr>
                    <a:p>
                      <a:pPr indent="119160">
                        <a:lnSpc>
                          <a:spcPct val="100000"/>
                        </a:lnSpc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Capture premiums from financial hedging instruments (swaps,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options, etc.)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2960" marR="10296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6699ff"/>
                    </a:solidFill>
                  </a:tcPr>
                </a:tc>
              </a:tr>
              <a:tr h="469080">
                <a:tc>
                  <a:txBody>
                    <a:bodyPr lIns="102960" rIns="102960" tIns="51480" bIns="514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Increased Market Size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2960" marR="10296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 lIns="102960" rIns="102960" tIns="51480" bIns="51480" anchor="t">
                      <a:noAutofit/>
                    </a:bodyPr>
                    <a:p>
                      <a:pPr marL="114480" indent="-114480">
                        <a:lnSpc>
                          <a:spcPct val="100000"/>
                        </a:lnSpc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Accelerate liquid market development by increasing # of buyers and sellers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4480" indent="-114480">
                        <a:lnSpc>
                          <a:spcPct val="100000"/>
                        </a:lnSpc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Identify new suppliers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2960" marR="10296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6699ff"/>
                    </a:solidFill>
                  </a:tcPr>
                </a:tc>
              </a:tr>
            </a:tbl>
          </a:graphicData>
        </a:graphic>
      </p:graphicFrame>
      <p:sp>
        <p:nvSpPr>
          <p:cNvPr id="122" name=""/>
          <p:cNvSpPr/>
          <p:nvPr/>
        </p:nvSpPr>
        <p:spPr>
          <a:xfrm>
            <a:off x="185760" y="6014880"/>
            <a:ext cx="8661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…resulting in enhanced financial performance and increased enterprise value.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"/>
          <p:cNvSpPr/>
          <p:nvPr/>
        </p:nvSpPr>
        <p:spPr>
          <a:xfrm>
            <a:off x="3882960" y="5832360"/>
            <a:ext cx="36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612720" y="1579680"/>
            <a:ext cx="8218440" cy="383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marL="457200" indent="-457200">
              <a:lnSpc>
                <a:spcPct val="175000"/>
              </a:lnSpc>
              <a:buClr>
                <a:srgbClr val="000000"/>
              </a:buClr>
              <a:buFont typeface="Frutiger 45 Light"/>
              <a:buChar char="•"/>
              <a:tabLst>
                <a:tab algn="l" pos="114300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and EnronOnline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75000"/>
              </a:lnSpc>
              <a:buClr>
                <a:srgbClr val="000000"/>
              </a:buClr>
              <a:buFont typeface="Frutiger 45 Light"/>
              <a:buChar char="•"/>
              <a:tabLst>
                <a:tab algn="l" pos="114300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Transformation Process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3000" indent="-571320">
              <a:lnSpc>
                <a:spcPct val="175000"/>
              </a:lnSpc>
              <a:buClr>
                <a:srgbClr val="000000"/>
              </a:buClr>
              <a:buFont typeface="Frutiger 45 Light"/>
              <a:buChar char="–"/>
              <a:tabLst>
                <a:tab algn="l" pos="114300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3000" indent="-571320">
              <a:lnSpc>
                <a:spcPct val="175000"/>
              </a:lnSpc>
              <a:buClr>
                <a:srgbClr val="000000"/>
              </a:buClr>
              <a:buFont typeface="Frutiger 45 Light"/>
              <a:buChar char="–"/>
              <a:tabLst>
                <a:tab algn="l" pos="114300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Case Study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3000" indent="-571320">
              <a:lnSpc>
                <a:spcPct val="175000"/>
              </a:lnSpc>
              <a:buClr>
                <a:srgbClr val="000000"/>
              </a:buClr>
              <a:buFont typeface="Frutiger 45 Light"/>
              <a:buChar char="–"/>
              <a:tabLst>
                <a:tab algn="l" pos="114300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Legal and Credit Considerations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75000"/>
              </a:lnSpc>
              <a:buClr>
                <a:srgbClr val="000000"/>
              </a:buClr>
              <a:buFont typeface="Frutiger 45 Light"/>
              <a:buChar char="•"/>
              <a:tabLst>
                <a:tab algn="l" pos="114300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New Value Opportunities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75000"/>
              </a:lnSpc>
              <a:buClr>
                <a:srgbClr val="000000"/>
              </a:buClr>
              <a:buFont typeface="Frutiger 45 Light"/>
              <a:buChar char="•"/>
              <a:tabLst>
                <a:tab algn="l" pos="114300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Product Offering Options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63680" y="552600"/>
            <a:ext cx="8253360" cy="71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Today’s discussion focuses on how EnronOnline’s suite of eMarketplace products can benefit GM.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414720" y="157320"/>
            <a:ext cx="1445400" cy="2710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Discussion Topics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338040" y="4889520"/>
            <a:ext cx="8458200" cy="546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463680" y="552240"/>
            <a:ext cx="8253360" cy="71892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Enron Net Works is offering a suite of eCommerce product solutions.  </a:t>
            </a:r>
            <a:endParaRPr b="1" lang="en-US" sz="18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" name=""/>
          <p:cNvSpPr/>
          <p:nvPr/>
        </p:nvSpPr>
        <p:spPr>
          <a:xfrm>
            <a:off x="455760" y="157320"/>
            <a:ext cx="1888920" cy="2710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Product Offering Options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0" y="1033560"/>
            <a:ext cx="9144000" cy="40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Enron Net Works: Product Offerings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-24480" y="2803680"/>
            <a:ext cx="10220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Description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110520" y="3994200"/>
            <a:ext cx="8190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Features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3" name=""/>
          <p:cNvGraphicFramePr/>
          <p:nvPr/>
        </p:nvGraphicFramePr>
        <p:xfrm>
          <a:off x="909720" y="1663560"/>
          <a:ext cx="8039160" cy="4764240"/>
        </p:xfrm>
        <a:graphic>
          <a:graphicData uri="http://schemas.openxmlformats.org/drawingml/2006/table">
            <a:tbl>
              <a:tblPr/>
              <a:tblGrid>
                <a:gridCol w="2506680"/>
                <a:gridCol w="2832120"/>
                <a:gridCol w="2700360"/>
              </a:tblGrid>
              <a:tr h="6321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Option 1: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Posting on EnronOnline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Option 2: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Private-Label eMarketplace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Option 3: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Combined Offering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064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1 month to implement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2-3 months to implement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2-3 months to implement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205640">
                <a:tc>
                  <a:txBody>
                    <a:bodyPr lIns="90000" rIns="90000" tIns="46800" bIns="46800" anchor="t">
                      <a:noAutofit/>
                    </a:bodyPr>
                    <a:p>
                      <a:pPr indent="227160">
                        <a:lnSpc>
                          <a:spcPct val="100000"/>
                        </a:lnSpc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Use Market Manager 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software to post product 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prices and  volumes on 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EnronOnline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indent="227160">
                        <a:lnSpc>
                          <a:spcPct val="100000"/>
                        </a:lnSpc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Create a GM-branded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eMarketplace using Market 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Manager tools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indent="227160">
                        <a:lnSpc>
                          <a:spcPct val="100000"/>
                        </a:lnSpc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Use Market Manager to post 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to EnronOnline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indent="227160">
                        <a:lnSpc>
                          <a:spcPct val="100000"/>
                        </a:lnSpc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Create a private 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eMarketplace for GM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181880">
                <a:tc>
                  <a:txBody>
                    <a:bodyPr lIns="90000" rIns="90000" tIns="46800" bIns="46800" anchor="t">
                      <a:noAutofit/>
                    </a:bodyPr>
                    <a:p>
                      <a:pPr indent="227160">
                        <a:lnSpc>
                          <a:spcPct val="100000"/>
                        </a:lnSpc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Managed hosting by Enron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indent="227160">
                        <a:lnSpc>
                          <a:spcPct val="100000"/>
                        </a:lnSpc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Access to Enron’s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counterparties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indent="227160">
                        <a:lnSpc>
                          <a:spcPct val="100000"/>
                        </a:lnSpc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Managed hosting by Enron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indent="227160">
                        <a:lnSpc>
                          <a:spcPct val="100000"/>
                        </a:lnSpc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Scalable as GM’s 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products and markets grow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indent="227160">
                        <a:lnSpc>
                          <a:spcPct val="100000"/>
                        </a:lnSpc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Managed hosting by Enron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indent="227160">
                        <a:lnSpc>
                          <a:spcPct val="100000"/>
                        </a:lnSpc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Access to Enron 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counterparties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indent="227160">
                        <a:lnSpc>
                          <a:spcPct val="100000"/>
                        </a:lnSpc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Scalable as GM markets grow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338480">
                <a:tc gridSpan="3">
                  <a:txBody>
                    <a:bodyPr lIns="90000" rIns="90000" tIns="46800" bIns="46800" anchor="t">
                      <a:noAutofit/>
                    </a:bodyPr>
                    <a:p>
                      <a:pPr indent="227160"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Business Process Services (Managed Trading, Risk Management, and eCommerce Services)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indent="227160"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Product Authoring (Contracts, Documentation, Descriptions)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indent="227160"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Commodity Marketing and Branding Services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indent="227160"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Technical and Commercial Help Desk (24x7x365)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indent="227160"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Technical Programming Services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sp>
        <p:nvSpPr>
          <p:cNvPr id="134" name=""/>
          <p:cNvSpPr/>
          <p:nvPr/>
        </p:nvSpPr>
        <p:spPr>
          <a:xfrm>
            <a:off x="121680" y="5218200"/>
            <a:ext cx="81072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Add’l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233280" y="2324160"/>
            <a:ext cx="682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Timing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"/>
          <p:cNvSpPr/>
          <p:nvPr/>
        </p:nvSpPr>
        <p:spPr>
          <a:xfrm>
            <a:off x="3882960" y="5832360"/>
            <a:ext cx="36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14720" y="157320"/>
            <a:ext cx="1445400" cy="2710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Discussion Topics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3882960" y="5832360"/>
            <a:ext cx="36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12720" y="1579680"/>
            <a:ext cx="8218440" cy="383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marL="457200" indent="-457200">
              <a:lnSpc>
                <a:spcPct val="175000"/>
              </a:lnSpc>
              <a:buClr>
                <a:srgbClr val="000000"/>
              </a:buClr>
              <a:buFont typeface="Frutiger 45 Light"/>
              <a:buChar char="•"/>
              <a:tabLst>
                <a:tab algn="l" pos="114300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and EnronOnline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75000"/>
              </a:lnSpc>
              <a:buClr>
                <a:srgbClr val="000000"/>
              </a:buClr>
              <a:buFont typeface="Frutiger 45 Light"/>
              <a:buChar char="•"/>
              <a:tabLst>
                <a:tab algn="l" pos="114300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Transformation Process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3000" indent="-571320">
              <a:lnSpc>
                <a:spcPct val="175000"/>
              </a:lnSpc>
              <a:buClr>
                <a:srgbClr val="000000"/>
              </a:buClr>
              <a:buFont typeface="Frutiger 45 Light"/>
              <a:buChar char="–"/>
              <a:tabLst>
                <a:tab algn="l" pos="114300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3000" indent="-571320">
              <a:lnSpc>
                <a:spcPct val="175000"/>
              </a:lnSpc>
              <a:buClr>
                <a:srgbClr val="000000"/>
              </a:buClr>
              <a:buFont typeface="Frutiger 45 Light"/>
              <a:buChar char="–"/>
              <a:tabLst>
                <a:tab algn="l" pos="114300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Case Study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3000" indent="-571320">
              <a:lnSpc>
                <a:spcPct val="175000"/>
              </a:lnSpc>
              <a:buClr>
                <a:srgbClr val="000000"/>
              </a:buClr>
              <a:buFont typeface="Frutiger 45 Light"/>
              <a:buChar char="–"/>
              <a:tabLst>
                <a:tab algn="l" pos="114300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Legal and Credit Considerations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75000"/>
              </a:lnSpc>
              <a:buClr>
                <a:srgbClr val="000000"/>
              </a:buClr>
              <a:buFont typeface="Frutiger 45 Light"/>
              <a:buChar char="•"/>
              <a:tabLst>
                <a:tab algn="l" pos="114300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New Value Opportunities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75000"/>
              </a:lnSpc>
              <a:buClr>
                <a:srgbClr val="000000"/>
              </a:buClr>
              <a:buFont typeface="Frutiger 45 Light"/>
              <a:buChar char="•"/>
              <a:tabLst>
                <a:tab algn="l" pos="114300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Product Offering Options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63680" y="552240"/>
            <a:ext cx="8253360" cy="71892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Today’s discussion focuses on how EnronOnline’s suite of eMarketplace products can benefit GM.</a:t>
            </a:r>
            <a:endParaRPr b="1" lang="en-US" sz="18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30" name=""/>
          <p:cNvSpPr/>
          <p:nvPr/>
        </p:nvSpPr>
        <p:spPr>
          <a:xfrm>
            <a:off x="414720" y="157320"/>
            <a:ext cx="1445400" cy="2710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Discussion Topics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63680" y="550800"/>
            <a:ext cx="8253360" cy="68256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Enron’s eCommerce systems have driven the company’s rapid revenue growth rate during the last two years.</a:t>
            </a:r>
            <a:endParaRPr b="1" lang="en-US" sz="18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32" name=""/>
          <p:cNvSpPr/>
          <p:nvPr/>
        </p:nvSpPr>
        <p:spPr>
          <a:xfrm>
            <a:off x="0" y="1400040"/>
            <a:ext cx="9144000" cy="40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Enron’s Quarterly Revenue Growth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29400" y="158400"/>
            <a:ext cx="2341800" cy="2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Enron’s Success in eCommerce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" name=""/>
          <p:cNvGraphicFramePr/>
          <p:nvPr/>
        </p:nvGraphicFramePr>
        <p:xfrm>
          <a:off x="76320" y="1631880"/>
          <a:ext cx="8796240" cy="4776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320" y="1631880"/>
                    <a:ext cx="8796240" cy="4776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" name=""/>
          <p:cNvSpPr/>
          <p:nvPr/>
        </p:nvSpPr>
        <p:spPr>
          <a:xfrm>
            <a:off x="1320840" y="3822840"/>
            <a:ext cx="195588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 Operating Income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$802 million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 Net Income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$893 million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889520" y="2997360"/>
            <a:ext cx="195588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 Operating Income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$1,953 million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 Net Income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$979 million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692440" y="2908440"/>
            <a:ext cx="1155600" cy="672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EnronOnline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launched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Nov 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429000" y="3581280"/>
            <a:ext cx="0" cy="2349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63680" y="552240"/>
            <a:ext cx="8253360" cy="71892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Enron uses its platform to operate a principal-based, private exchange.</a:t>
            </a:r>
            <a:endParaRPr b="1" lang="en-US" sz="18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41" name=""/>
          <p:cNvSpPr/>
          <p:nvPr/>
        </p:nvSpPr>
        <p:spPr>
          <a:xfrm>
            <a:off x="455040" y="157320"/>
            <a:ext cx="1305000" cy="2710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Section Heading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0" y="1147680"/>
            <a:ext cx="9144000" cy="40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Where EnronOnline fits as a Marketplace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3" name=""/>
          <p:cNvGraphicFramePr/>
          <p:nvPr/>
        </p:nvGraphicFramePr>
        <p:xfrm>
          <a:off x="338040" y="1549440"/>
          <a:ext cx="8158320" cy="4848120"/>
        </p:xfrm>
        <a:graphic>
          <a:graphicData uri="http://schemas.openxmlformats.org/drawingml/2006/table">
            <a:tbl>
              <a:tblPr/>
              <a:tblGrid>
                <a:gridCol w="1816200"/>
                <a:gridCol w="3085920"/>
                <a:gridCol w="1681200"/>
                <a:gridCol w="1575000"/>
              </a:tblGrid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Transaction Method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Description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Advantages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Disadvantages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22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Over the telephone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Person-to-person direct deal making.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Customizable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Less liquidity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Time consuming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No transparency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4191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Many-to-Many Exchange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Independent or consortia-led matchmaking services.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Examples: Transora, HoustonStreet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114480" indent="-114480"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Large number of potential counterparties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114480" indent="-114480"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Differing creditworthiness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4480" indent="-114480"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May lack product standardization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249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Regulated Commodity Exchange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Trading marketplaces for established commodities open to members.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Examples: NYMEX, CBOT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Liquid markets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Real-time prices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114480" indent="-114480"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Delayed access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4480" indent="-114480"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Margin required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4480" indent="-114480"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Membership Costs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463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Private eMarketplace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Principal-based marketplaces, where one company is the buyer or seller in all transactions.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Examples: EnronOnline, DynegyDirect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Fast, free access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Two-way market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Price transparency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Real-time prices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"/>
          <p:cNvSpPr/>
          <p:nvPr/>
        </p:nvSpPr>
        <p:spPr>
          <a:xfrm>
            <a:off x="3882960" y="5832360"/>
            <a:ext cx="36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12720" y="1579680"/>
            <a:ext cx="8218440" cy="383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marL="457200" indent="-457200">
              <a:lnSpc>
                <a:spcPct val="175000"/>
              </a:lnSpc>
              <a:buClr>
                <a:srgbClr val="000000"/>
              </a:buClr>
              <a:buFont typeface="Frutiger 45 Light"/>
              <a:buChar char="•"/>
              <a:tabLst>
                <a:tab algn="l" pos="114300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and EnronOnline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75000"/>
              </a:lnSpc>
              <a:buClr>
                <a:srgbClr val="000000"/>
              </a:buClr>
              <a:buFont typeface="Frutiger 45 Light"/>
              <a:buChar char="•"/>
              <a:tabLst>
                <a:tab algn="l" pos="114300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Transformation Process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3000" indent="-571320">
              <a:lnSpc>
                <a:spcPct val="175000"/>
              </a:lnSpc>
              <a:buClr>
                <a:srgbClr val="000000"/>
              </a:buClr>
              <a:buFont typeface="Frutiger 45 Light"/>
              <a:buChar char="–"/>
              <a:tabLst>
                <a:tab algn="l" pos="114300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3000" indent="-571320">
              <a:lnSpc>
                <a:spcPct val="175000"/>
              </a:lnSpc>
              <a:buClr>
                <a:srgbClr val="000000"/>
              </a:buClr>
              <a:buFont typeface="Frutiger 45 Light"/>
              <a:buChar char="–"/>
              <a:tabLst>
                <a:tab algn="l" pos="114300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Case Study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3000" indent="-571320">
              <a:lnSpc>
                <a:spcPct val="175000"/>
              </a:lnSpc>
              <a:buClr>
                <a:srgbClr val="000000"/>
              </a:buClr>
              <a:buFont typeface="Frutiger 45 Light"/>
              <a:buChar char="–"/>
              <a:tabLst>
                <a:tab algn="l" pos="114300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Legal and Credit Considerations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75000"/>
              </a:lnSpc>
              <a:buClr>
                <a:srgbClr val="000000"/>
              </a:buClr>
              <a:buFont typeface="Frutiger 45 Light"/>
              <a:buChar char="•"/>
              <a:tabLst>
                <a:tab algn="l" pos="114300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New Value Opportunities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75000"/>
              </a:lnSpc>
              <a:buClr>
                <a:srgbClr val="000000"/>
              </a:buClr>
              <a:buFont typeface="Frutiger 45 Light"/>
              <a:buChar char="•"/>
              <a:tabLst>
                <a:tab algn="l" pos="114300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Product Offering Options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63680" y="552600"/>
            <a:ext cx="8253360" cy="71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Today’s discussion focuses on how EnronOnline’s suite of eMarketplace products can benefit GM.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14720" y="157320"/>
            <a:ext cx="1445400" cy="2710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Discussion Topics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38040" y="2222640"/>
            <a:ext cx="8458200" cy="546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63680" y="552240"/>
            <a:ext cx="8253360" cy="71892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GM can create a private exchange to maximize profit opportunities.   </a:t>
            </a:r>
            <a:endParaRPr b="1" lang="en-US" sz="18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50" name=""/>
          <p:cNvSpPr/>
          <p:nvPr/>
        </p:nvSpPr>
        <p:spPr>
          <a:xfrm>
            <a:off x="465480" y="157320"/>
            <a:ext cx="1523520" cy="2710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eMarketplace Setup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0" y="1135080"/>
            <a:ext cx="9144000" cy="40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How GM Online would work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H="1">
            <a:off x="1653840" y="3944880"/>
            <a:ext cx="468360" cy="0"/>
          </a:xfrm>
          <a:prstGeom prst="line">
            <a:avLst/>
          </a:prstGeom>
          <a:ln w="572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flipH="1">
            <a:off x="3562200" y="3583080"/>
            <a:ext cx="696960" cy="12600"/>
          </a:xfrm>
          <a:prstGeom prst="line">
            <a:avLst/>
          </a:prstGeom>
          <a:ln w="572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125800" y="2095560"/>
            <a:ext cx="3979800" cy="3708360"/>
          </a:xfrm>
          <a:prstGeom prst="rect">
            <a:avLst/>
          </a:prstGeom>
          <a:noFill/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5" name=""/>
          <p:cNvGrpSpPr/>
          <p:nvPr/>
        </p:nvGrpSpPr>
        <p:grpSpPr>
          <a:xfrm>
            <a:off x="4272120" y="2419200"/>
            <a:ext cx="1550880" cy="1282680"/>
            <a:chOff x="4272120" y="2419200"/>
            <a:chExt cx="1550880" cy="1282680"/>
          </a:xfrm>
        </p:grpSpPr>
        <p:sp>
          <p:nvSpPr>
            <p:cNvPr id="56" name=""/>
            <p:cNvSpPr/>
            <p:nvPr/>
          </p:nvSpPr>
          <p:spPr>
            <a:xfrm>
              <a:off x="4272120" y="2419200"/>
              <a:ext cx="1549440" cy="447840"/>
            </a:xfrm>
            <a:prstGeom prst="rect">
              <a:avLst/>
            </a:prstGeom>
            <a:solidFill>
              <a:srgbClr val="3366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GMOnline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57" name="" descr=""/>
            <p:cNvPicPr/>
            <p:nvPr/>
          </p:nvPicPr>
          <p:blipFill>
            <a:blip r:embed="rId1"/>
            <a:srcRect l="666" t="14779" r="666" b="6444"/>
            <a:stretch/>
          </p:blipFill>
          <p:spPr>
            <a:xfrm>
              <a:off x="4283280" y="2779560"/>
              <a:ext cx="1539720" cy="922320"/>
            </a:xfrm>
            <a:prstGeom prst="rect">
              <a:avLst/>
            </a:prstGeom>
            <a:noFill/>
            <a:ln w="19080">
              <a:solidFill>
                <a:srgbClr val="336699"/>
              </a:solidFill>
              <a:miter/>
            </a:ln>
          </p:spPr>
        </p:pic>
      </p:grpSp>
      <p:sp>
        <p:nvSpPr>
          <p:cNvPr id="58" name=""/>
          <p:cNvSpPr/>
          <p:nvPr/>
        </p:nvSpPr>
        <p:spPr>
          <a:xfrm>
            <a:off x="554040" y="3530520"/>
            <a:ext cx="1079640" cy="889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359080" y="3505320"/>
            <a:ext cx="1179360" cy="1015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Manager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Software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0" name=""/>
          <p:cNvGrpSpPr/>
          <p:nvPr/>
        </p:nvGrpSpPr>
        <p:grpSpPr>
          <a:xfrm>
            <a:off x="4246560" y="4260960"/>
            <a:ext cx="1550880" cy="1282680"/>
            <a:chOff x="4246560" y="4260960"/>
            <a:chExt cx="1550880" cy="1282680"/>
          </a:xfrm>
        </p:grpSpPr>
        <p:sp>
          <p:nvSpPr>
            <p:cNvPr id="61" name=""/>
            <p:cNvSpPr/>
            <p:nvPr/>
          </p:nvSpPr>
          <p:spPr>
            <a:xfrm>
              <a:off x="4246560" y="4260960"/>
              <a:ext cx="1549440" cy="447840"/>
            </a:xfrm>
            <a:prstGeom prst="rect">
              <a:avLst/>
            </a:prstGeom>
            <a:solidFill>
              <a:srgbClr val="00006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EnronOnline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62" name="" descr=""/>
            <p:cNvPicPr/>
            <p:nvPr/>
          </p:nvPicPr>
          <p:blipFill>
            <a:blip r:embed="rId2"/>
            <a:srcRect l="666" t="14779" r="666" b="6444"/>
            <a:stretch/>
          </p:blipFill>
          <p:spPr>
            <a:xfrm>
              <a:off x="4257720" y="4621320"/>
              <a:ext cx="1539720" cy="922320"/>
            </a:xfrm>
            <a:prstGeom prst="rect">
              <a:avLst/>
            </a:prstGeom>
            <a:solidFill>
              <a:srgbClr val="000066"/>
            </a:solidFill>
            <a:ln w="19080">
              <a:solidFill>
                <a:srgbClr val="336699"/>
              </a:solidFill>
              <a:miter/>
            </a:ln>
          </p:spPr>
        </p:pic>
      </p:grpSp>
      <p:sp>
        <p:nvSpPr>
          <p:cNvPr id="63" name=""/>
          <p:cNvSpPr/>
          <p:nvPr/>
        </p:nvSpPr>
        <p:spPr>
          <a:xfrm flipH="1">
            <a:off x="3549600" y="4421160"/>
            <a:ext cx="696960" cy="12600"/>
          </a:xfrm>
          <a:prstGeom prst="line">
            <a:avLst/>
          </a:prstGeom>
          <a:ln w="572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V="1">
            <a:off x="5059440" y="3710160"/>
            <a:ext cx="1440" cy="545760"/>
          </a:xfrm>
          <a:prstGeom prst="line">
            <a:avLst/>
          </a:prstGeom>
          <a:ln w="572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7284960" y="3187800"/>
            <a:ext cx="1155600" cy="736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Other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Makers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7284960" y="2489040"/>
            <a:ext cx="1130400" cy="520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OEMs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7284960" y="1727280"/>
            <a:ext cx="113040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Commodity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Producers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7259760" y="4330800"/>
            <a:ext cx="1130040" cy="558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Suppliers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7284960" y="5092560"/>
            <a:ext cx="1185840" cy="736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New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counter-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parties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H="1">
            <a:off x="6102000" y="2211480"/>
            <a:ext cx="1166760" cy="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H="1">
            <a:off x="6114600" y="2782800"/>
            <a:ext cx="1166760" cy="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H="1">
            <a:off x="6089400" y="3354480"/>
            <a:ext cx="1191960" cy="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136480" y="3760920"/>
            <a:ext cx="790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Prices &amp;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Volumes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2722680" y="1841400"/>
            <a:ext cx="3052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GM Commodity Transactions Group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H="1">
            <a:off x="6102000" y="4611600"/>
            <a:ext cx="1166760" cy="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7272360" y="990720"/>
            <a:ext cx="113040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Commodity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Purchasers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H="1">
            <a:off x="6064200" y="1436760"/>
            <a:ext cx="1230480" cy="64764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049800" y="3684600"/>
            <a:ext cx="12877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Buy/Sell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Physical/Financial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flipH="1">
            <a:off x="6114600" y="5437080"/>
            <a:ext cx="1166760" cy="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63680" y="552240"/>
            <a:ext cx="8253360" cy="71892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GM can use a market transformation process to extract additional value from buying and selling commodities.</a:t>
            </a:r>
            <a:endParaRPr b="1" lang="en-US" sz="18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81" name=""/>
          <p:cNvSpPr/>
          <p:nvPr/>
        </p:nvSpPr>
        <p:spPr>
          <a:xfrm>
            <a:off x="471960" y="157320"/>
            <a:ext cx="1725840" cy="2710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Market Transformation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0" y="1135080"/>
            <a:ext cx="9144000" cy="40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Market Transformation Process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417680" y="1536840"/>
            <a:ext cx="2689200" cy="1044360"/>
          </a:xfrm>
          <a:custGeom>
            <a:avLst/>
            <a:gdLst>
              <a:gd name="textAreaLeft" fmla="*/ 0 w 2689200"/>
              <a:gd name="textAreaRight" fmla="*/ 2689560 w 2689200"/>
              <a:gd name="textAreaTop" fmla="*/ 0 h 1044360"/>
              <a:gd name="textAreaBottom" fmla="*/ 1044720 h 10443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9345" y="0"/>
                </a:lnTo>
                <a:lnTo>
                  <a:pt x="21600" y="10800"/>
                </a:lnTo>
                <a:lnTo>
                  <a:pt x="193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Establish an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eMarketplace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using the platform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586320" y="1536840"/>
            <a:ext cx="3195360" cy="1044360"/>
          </a:xfrm>
          <a:custGeom>
            <a:avLst/>
            <a:gdLst>
              <a:gd name="textAreaLeft" fmla="*/ 0 w 3195360"/>
              <a:gd name="textAreaRight" fmla="*/ 3195720 w 3195360"/>
              <a:gd name="textAreaTop" fmla="*/ 0 h 1044360"/>
              <a:gd name="textAreaBottom" fmla="*/ 1044720 h 10443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9705" y="0"/>
                </a:lnTo>
                <a:lnTo>
                  <a:pt x="21600" y="10800"/>
                </a:lnTo>
                <a:lnTo>
                  <a:pt x="19705" y="21600"/>
                </a:lnTo>
                <a:lnTo>
                  <a:pt x="0" y="21600"/>
                </a:lnTo>
                <a:lnTo>
                  <a:pt x="1895" y="10800"/>
                </a:lnTo>
                <a:close/>
              </a:path>
            </a:pathLst>
          </a:custGeom>
          <a:solidFill>
            <a:srgbClr val="66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Create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Liquidity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through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making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235560" y="1536840"/>
            <a:ext cx="2632320" cy="1044360"/>
          </a:xfrm>
          <a:custGeom>
            <a:avLst/>
            <a:gdLst>
              <a:gd name="textAreaLeft" fmla="*/ 0 w 2632320"/>
              <a:gd name="textAreaRight" fmla="*/ 2632680 w 2632320"/>
              <a:gd name="textAreaTop" fmla="*/ 0 h 1044360"/>
              <a:gd name="textAreaBottom" fmla="*/ 1044720 h 10443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9235" y="0"/>
                </a:lnTo>
                <a:lnTo>
                  <a:pt x="21600" y="10800"/>
                </a:lnTo>
                <a:lnTo>
                  <a:pt x="19235" y="21600"/>
                </a:lnTo>
                <a:lnTo>
                  <a:pt x="0" y="21600"/>
                </a:lnTo>
                <a:lnTo>
                  <a:pt x="2365" y="10800"/>
                </a:lnTo>
                <a:close/>
              </a:path>
            </a:pathLst>
          </a:custGeom>
          <a:solidFill>
            <a:srgbClr val="33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   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Expand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with risk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  management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 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6" name=""/>
          <p:cNvGraphicFramePr/>
          <p:nvPr/>
        </p:nvGraphicFramePr>
        <p:xfrm>
          <a:off x="127080" y="1574640"/>
          <a:ext cx="8991360" cy="4853160"/>
        </p:xfrm>
        <a:graphic>
          <a:graphicData uri="http://schemas.openxmlformats.org/drawingml/2006/table">
            <a:tbl>
              <a:tblPr/>
              <a:tblGrid>
                <a:gridCol w="1193760"/>
                <a:gridCol w="2425680"/>
                <a:gridCol w="2628720"/>
                <a:gridCol w="2743200"/>
              </a:tblGrid>
              <a:tr h="8582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Process Steps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114480" indent="-114480"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114480" indent="-114480"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114480" indent="-114480"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12006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Transaction Types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114480" indent="-11448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Buy and sell physical products in the spot market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4480" indent="-11448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114480" indent="-11448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Buy and sell forward contracts for physical product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4480" indent="-114480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114480" indent="-11448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Offer additional financial products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lvl="1" marL="460440" indent="-11736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Font typeface="Frutiger 45 Light"/>
                        <a:buChar char="–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Fixed &amp; floating price swaps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lvl="1" marL="460440" indent="-11736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Font typeface="Frutiger 45 Light"/>
                        <a:buChar char="–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Call &amp; put options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lvl="1" marL="460440" indent="-11736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Font typeface="Frutiger 45 Light"/>
                        <a:buChar char="–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Forward financial contracts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4480" indent="-11448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13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Activities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114480" indent="-11448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Create product descriptions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4480" indent="-11448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Utilize access to physical supplies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4480" indent="-11448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Define delivery points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4480" indent="-11448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Create standardized products, terms, and conditions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4480" indent="-11448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Setup software, hardware, database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4480" indent="-11448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Integrate with back office systems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114480" indent="-11448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Manage counterparties and credit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4480" indent="-11448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Encourage counterparty transactions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114480" indent="-11448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Link products for automatic updates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4480" indent="-11448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Expand to other commodity markets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807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Milestones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114480" indent="-11448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Online eMarketplace ready to transact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114480" indent="-11448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Counterparties transacting actively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4480" indent="-11448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Forward price curve defined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114480" indent="-11448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Market making in additional commodities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63680" y="552240"/>
            <a:ext cx="8253360" cy="71892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How Enron moved metals onto EnronOnline is representative of the success that can be achieved through implementing our product suite.  </a:t>
            </a:r>
            <a:endParaRPr b="1" lang="en-US" sz="18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88" name=""/>
          <p:cNvSpPr/>
          <p:nvPr/>
        </p:nvSpPr>
        <p:spPr>
          <a:xfrm>
            <a:off x="447840" y="157320"/>
            <a:ext cx="970200" cy="2710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Case Study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0" y="1236600"/>
            <a:ext cx="9144000" cy="40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Case Study: Enron Metals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808200" y="1650960"/>
            <a:ext cx="2689200" cy="1108080"/>
          </a:xfrm>
          <a:custGeom>
            <a:avLst/>
            <a:gdLst>
              <a:gd name="textAreaLeft" fmla="*/ 0 w 2689200"/>
              <a:gd name="textAreaRight" fmla="*/ 2689560 w 2689200"/>
              <a:gd name="textAreaTop" fmla="*/ 0 h 1108080"/>
              <a:gd name="textAreaBottom" fmla="*/ 1108440 h 1108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9345" y="0"/>
                </a:lnTo>
                <a:lnTo>
                  <a:pt x="21600" y="10800"/>
                </a:lnTo>
                <a:lnTo>
                  <a:pt x="193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Establish an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eMarketplace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using the platform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976480" y="1650960"/>
            <a:ext cx="3195720" cy="1108080"/>
          </a:xfrm>
          <a:custGeom>
            <a:avLst/>
            <a:gdLst>
              <a:gd name="textAreaLeft" fmla="*/ 0 w 3195720"/>
              <a:gd name="textAreaRight" fmla="*/ 3196080 w 3195720"/>
              <a:gd name="textAreaTop" fmla="*/ 0 h 1108080"/>
              <a:gd name="textAreaBottom" fmla="*/ 1108440 h 1108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9705" y="0"/>
                </a:lnTo>
                <a:lnTo>
                  <a:pt x="21600" y="10800"/>
                </a:lnTo>
                <a:lnTo>
                  <a:pt x="19705" y="21600"/>
                </a:lnTo>
                <a:lnTo>
                  <a:pt x="0" y="21600"/>
                </a:lnTo>
                <a:lnTo>
                  <a:pt x="1895" y="10800"/>
                </a:lnTo>
                <a:close/>
              </a:path>
            </a:pathLst>
          </a:custGeom>
          <a:solidFill>
            <a:srgbClr val="66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Create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Liquidity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through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making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626080" y="1650960"/>
            <a:ext cx="2631960" cy="1108080"/>
          </a:xfrm>
          <a:custGeom>
            <a:avLst/>
            <a:gdLst>
              <a:gd name="textAreaLeft" fmla="*/ 0 w 2631960"/>
              <a:gd name="textAreaRight" fmla="*/ 2631960 w 2631960"/>
              <a:gd name="textAreaTop" fmla="*/ 0 h 1108080"/>
              <a:gd name="textAreaBottom" fmla="*/ 1108440 h 1108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9235" y="0"/>
                </a:lnTo>
                <a:lnTo>
                  <a:pt x="21600" y="10800"/>
                </a:lnTo>
                <a:lnTo>
                  <a:pt x="19235" y="21600"/>
                </a:lnTo>
                <a:lnTo>
                  <a:pt x="0" y="21600"/>
                </a:lnTo>
                <a:lnTo>
                  <a:pt x="2365" y="10800"/>
                </a:lnTo>
                <a:close/>
              </a:path>
            </a:pathLst>
          </a:custGeom>
          <a:solidFill>
            <a:srgbClr val="33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   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Expand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with risk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  management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 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3" name=""/>
          <p:cNvGraphicFramePr/>
          <p:nvPr/>
        </p:nvGraphicFramePr>
        <p:xfrm>
          <a:off x="757080" y="2819520"/>
          <a:ext cx="7759800" cy="3220920"/>
        </p:xfrm>
        <a:graphic>
          <a:graphicData uri="http://schemas.openxmlformats.org/drawingml/2006/table">
            <a:tbl>
              <a:tblPr/>
              <a:tblGrid>
                <a:gridCol w="2710080"/>
                <a:gridCol w="2539800"/>
                <a:gridCol w="2509920"/>
              </a:tblGrid>
              <a:tr h="3220920">
                <a:tc>
                  <a:txBody>
                    <a:bodyPr lIns="90000" rIns="90000" tIns="46800" bIns="46800" anchor="t">
                      <a:noAutofit/>
                    </a:bodyPr>
                    <a:p>
                      <a:pPr marL="114480" indent="-114480">
                        <a:lnSpc>
                          <a:spcPct val="125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MG plc (Global metals trader) acquired for $446 million (Jul 2000)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4480" indent="-114480">
                        <a:lnSpc>
                          <a:spcPct val="125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Rollout of first metals products on EnronOnline (Jul 2000)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lvl="1" marL="371520">
                        <a:lnSpc>
                          <a:spcPct val="125000"/>
                        </a:lnSpc>
                        <a:spcBef>
                          <a:spcPts val="275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-  Aluminum LME contract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lvl="1" marL="371520">
                        <a:lnSpc>
                          <a:spcPct val="125000"/>
                        </a:lnSpc>
                        <a:spcBef>
                          <a:spcPts val="275"/>
                        </a:spcBef>
                        <a:buClr>
                          <a:srgbClr val="336699"/>
                        </a:buClr>
                        <a:buFont typeface="Frutiger 45 Light"/>
                        <a:buChar char="–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Nickel LME contract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lvl="1" marL="371520">
                        <a:lnSpc>
                          <a:spcPct val="125000"/>
                        </a:lnSpc>
                        <a:spcBef>
                          <a:spcPts val="275"/>
                        </a:spcBef>
                        <a:buClr>
                          <a:srgbClr val="336699"/>
                        </a:buClr>
                        <a:buFont typeface="Frutiger 45 Light"/>
                        <a:buChar char="–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Zinc LME contract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lvl="1" marL="371520">
                        <a:lnSpc>
                          <a:spcPct val="125000"/>
                        </a:lnSpc>
                        <a:spcBef>
                          <a:spcPts val="275"/>
                        </a:spcBef>
                        <a:buClr>
                          <a:srgbClr val="336699"/>
                        </a:buClr>
                        <a:buFont typeface="Frutiger 45 Light"/>
                        <a:buChar char="–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Copper Physical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4480" indent="-114480">
                        <a:lnSpc>
                          <a:spcPct val="125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Integrated with AS/400 Back Office Systems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4480" indent="-114480">
                        <a:lnSpc>
                          <a:spcPct val="125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Built standard, enforceable contract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4480" indent="-114480">
                        <a:lnSpc>
                          <a:spcPct val="125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Created product descriptions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114480" indent="-114480">
                        <a:lnSpc>
                          <a:spcPct val="125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Added London Metals Exchange registered contracts (Oct 2000)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4480" indent="-114480">
                        <a:lnSpc>
                          <a:spcPct val="125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Added 24-hour trading (Nov 2000)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4480" indent="-114480">
                        <a:lnSpc>
                          <a:spcPct val="125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Transactions increased sharply during the first six months of operation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114480" indent="-114480">
                        <a:lnSpc>
                          <a:spcPct val="125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Continued to increase transactions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lvl="1" marL="371520">
                        <a:lnSpc>
                          <a:spcPct val="125000"/>
                        </a:lnSpc>
                        <a:spcBef>
                          <a:spcPts val="249"/>
                        </a:spcBef>
                        <a:buClr>
                          <a:srgbClr val="336699"/>
                        </a:buClr>
                        <a:buFont typeface="Frutiger 45 Light"/>
                        <a:buChar char="–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Notional value to date &gt; $30 billion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lvl="1" marL="371520">
                        <a:lnSpc>
                          <a:spcPct val="125000"/>
                        </a:lnSpc>
                        <a:spcBef>
                          <a:spcPts val="249"/>
                        </a:spcBef>
                        <a:buClr>
                          <a:srgbClr val="336699"/>
                        </a:buClr>
                        <a:buFont typeface="Frutiger 45 Light"/>
                        <a:buChar char="–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Transaction count &gt; 50,000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4480" indent="-114480">
                        <a:lnSpc>
                          <a:spcPct val="125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Offered new products online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lvl="1" marL="371520">
                        <a:lnSpc>
                          <a:spcPct val="125000"/>
                        </a:lnSpc>
                        <a:spcBef>
                          <a:spcPts val="275"/>
                        </a:spcBef>
                        <a:buClr>
                          <a:srgbClr val="336699"/>
                        </a:buClr>
                        <a:buFont typeface="Frutiger 45 Light"/>
                        <a:buChar char="–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Copper Financial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lvl="1" marL="371520">
                        <a:lnSpc>
                          <a:spcPct val="125000"/>
                        </a:lnSpc>
                        <a:spcBef>
                          <a:spcPts val="249"/>
                        </a:spcBef>
                        <a:buClr>
                          <a:srgbClr val="336699"/>
                        </a:buClr>
                        <a:buFont typeface="Frutiger 45 Light"/>
                        <a:buChar char="–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Aluminum Physical Index</a:t>
                      </a: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4480" indent="-114480">
                        <a:lnSpc>
                          <a:spcPct val="125000"/>
                        </a:lnSpc>
                        <a:spcBef>
                          <a:spcPts val="300"/>
                        </a:spcBef>
                        <a:buClr>
                          <a:srgbClr val="336699"/>
                        </a:buClr>
                        <a:buSzPct val="130000"/>
                        <a:buFont typeface="Arial"/>
                        <a:buChar char="•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Offered new services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lvl="1" marL="371520">
                        <a:lnSpc>
                          <a:spcPct val="125000"/>
                        </a:lnSpc>
                        <a:spcBef>
                          <a:spcPts val="275"/>
                        </a:spcBef>
                        <a:buClr>
                          <a:srgbClr val="336699"/>
                        </a:buClr>
                        <a:buFont typeface="Frutiger 45 Light"/>
                        <a:buChar char="–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Logistics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lvl="1" marL="371520">
                        <a:lnSpc>
                          <a:spcPct val="125000"/>
                        </a:lnSpc>
                        <a:spcBef>
                          <a:spcPts val="275"/>
                        </a:spcBef>
                        <a:buClr>
                          <a:srgbClr val="336699"/>
                        </a:buClr>
                        <a:buFont typeface="Frutiger 45 Light"/>
                        <a:buChar char="–"/>
                        <a:tabLst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Swaps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" name=""/>
          <p:cNvGraphicFramePr/>
          <p:nvPr/>
        </p:nvGraphicFramePr>
        <p:xfrm>
          <a:off x="709560" y="1784520"/>
          <a:ext cx="7415280" cy="4630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09560" y="1784520"/>
                    <a:ext cx="7415280" cy="4630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6" name=""/>
          <p:cNvSpPr/>
          <p:nvPr/>
        </p:nvSpPr>
        <p:spPr>
          <a:xfrm>
            <a:off x="463680" y="552600"/>
            <a:ext cx="8253360" cy="71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Enron moved metals trading online with a speed that rivaled its speed to move its natural gas trading operations online.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0" y="1236600"/>
            <a:ext cx="9144000" cy="40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Case Study: Metals vs. Natural Gas (the first eight weeks)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47840" y="157320"/>
            <a:ext cx="970200" cy="2710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Case Study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10918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1999-01-12T21:12:22Z</dcterms:created>
  <dc:creator>Cisco</dc:creator>
  <dc:description/>
  <dc:language>en-US</dc:language>
  <cp:lastModifiedBy>jallari</cp:lastModifiedBy>
  <cp:lastPrinted>2001-04-11T12:49:01Z</cp:lastPrinted>
  <dcterms:modified xsi:type="dcterms:W3CDTF">2001-04-25T00:52:27Z</dcterms:modified>
  <cp:revision>252</cp:revision>
  <dc:subject>Template for Creating Powerpoint Presentations</dc:subject>
  <dc:title>No Slide Title</dc:title>
</cp:coreProperties>
</file>