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5.xml.rels" ContentType="application/vnd.openxmlformats-package.relationships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2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914040" y="1523880"/>
            <a:ext cx="7280280" cy="3756240"/>
          </a:xfrm>
          <a:prstGeom prst="rect">
            <a:avLst/>
          </a:prstGeom>
          <a:noFill/>
          <a:ln w="0">
            <a:noFill/>
          </a:ln>
        </p:spPr>
        <p:txBody>
          <a:bodyPr lIns="100080" rIns="100080" tIns="50040" bIns="5004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914040" y="1523880"/>
            <a:ext cx="7280280" cy="3756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body"/>
          </p:nvPr>
        </p:nvSpPr>
        <p:spPr>
          <a:xfrm>
            <a:off x="914040" y="1523880"/>
            <a:ext cx="7280280" cy="3756240"/>
          </a:xfrm>
          <a:prstGeom prst="rect">
            <a:avLst/>
          </a:prstGeom>
          <a:noFill/>
          <a:ln w="0">
            <a:noFill/>
          </a:ln>
        </p:spPr>
        <p:txBody>
          <a:bodyPr lIns="100080" rIns="100080" tIns="50040" bIns="50040" anchor="t">
            <a:normAutofit fontScale="85000"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533520" y="304920"/>
            <a:ext cx="8076960" cy="5867280"/>
          </a:xfrm>
          <a:prstGeom prst="rect">
            <a:avLst/>
          </a:prstGeom>
          <a:noFill/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533520" y="306360"/>
            <a:ext cx="8076960" cy="5867280"/>
          </a:xfrm>
          <a:prstGeom prst="rect">
            <a:avLst/>
          </a:prstGeom>
          <a:noFill/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4495680" y="6248520"/>
            <a:ext cx="411480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Slide </a:t>
            </a:r>
            <a:fld id="{E438B272-5496-44B7-9CA8-28DFB6099B78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523800" y="297000"/>
            <a:ext cx="8096400" cy="5886360"/>
          </a:xfrm>
          <a:prstGeom prst="rect">
            <a:avLst/>
          </a:prstGeom>
          <a:noFill/>
          <a:ln w="572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" name="Bauer%20Logo" descr=""/>
          <p:cNvPicPr/>
          <p:nvPr/>
        </p:nvPicPr>
        <p:blipFill>
          <a:blip r:embed="rId2"/>
          <a:stretch/>
        </p:blipFill>
        <p:spPr>
          <a:xfrm>
            <a:off x="380880" y="0"/>
            <a:ext cx="2362320" cy="8254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PlaceHolder 2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1752480"/>
            <a:ext cx="7772400" cy="1447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Global Energy Management Institute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100080" rIns="100080" tIns="50040" bIns="50040" anchor="t">
            <a:noAutofit/>
          </a:bodyPr>
          <a:p>
            <a:pPr indent="0" algn="ctr">
              <a:lnSpc>
                <a:spcPct val="10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Committee Meeting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10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January 23,  2002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10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85800" y="761760"/>
            <a:ext cx="7772400" cy="9903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Seminars’ Feedback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442800" y="2098800"/>
            <a:ext cx="1568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Frequency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2423880" y="2098800"/>
            <a:ext cx="578628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</a:t>
            </a: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proposal of 3 but probably no more than 4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443160" y="2784600"/>
            <a:ext cx="2466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Topics of Interest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3048120" y="2819520"/>
            <a:ext cx="6351480" cy="1557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management, Knowledge mgt.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Technology transfer process improvements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Technology development process improvements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Practical and high quality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457200" y="4460760"/>
            <a:ext cx="914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Size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2726280" y="4537080"/>
            <a:ext cx="51649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Large audiences, need appropriate venue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519840" y="5451480"/>
            <a:ext cx="773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Cost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2727360" y="5375160"/>
            <a:ext cx="3938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Reasonable fee to non partners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685800" y="83808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Specialized Topics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/>
          </p:nvPr>
        </p:nvSpPr>
        <p:spPr>
          <a:xfrm>
            <a:off x="914040" y="1676520"/>
            <a:ext cx="7280280" cy="3603600"/>
          </a:xfrm>
          <a:prstGeom prst="rect">
            <a:avLst/>
          </a:prstGeom>
          <a:noFill/>
          <a:ln w="0">
            <a:noFill/>
          </a:ln>
        </p:spPr>
        <p:txBody>
          <a:bodyPr lIns="100080" rIns="100080" tIns="50040" bIns="5004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Credit Risk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Forward Curves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Contract Negotiation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Commodity Trading Basics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762120" y="838080"/>
            <a:ext cx="7772400" cy="9907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Forums’ Feedback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442800" y="2403360"/>
            <a:ext cx="1568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Frequency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2957400" y="2403360"/>
            <a:ext cx="18572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Proposal of 4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519120" y="3165480"/>
            <a:ext cx="2619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Topics of Interest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3260520" y="3089160"/>
            <a:ext cx="533484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similar to seminars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also overarching both energy and service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518760" y="4079880"/>
            <a:ext cx="2983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Student Participation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3794760" y="4079880"/>
            <a:ext cx="1898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Very valuable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518760" y="4765680"/>
            <a:ext cx="2508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Type Participants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3505320" y="4572000"/>
            <a:ext cx="50292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Commercial, service, business development,   academic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595440" y="5756400"/>
            <a:ext cx="1280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Formats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3488760" y="5756400"/>
            <a:ext cx="51498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Workshops; informal facilitated sessions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609480" y="914040"/>
            <a:ext cx="7772400" cy="1143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Conference Feedback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898560" y="2860560"/>
            <a:ext cx="3660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Overwhelming view of Wait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897480" y="3622680"/>
            <a:ext cx="4895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Not a lot of interest, too many already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685800" y="990360"/>
            <a:ext cx="7772400" cy="9903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Symposiums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822960" y="3013200"/>
            <a:ext cx="5878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Idea:   GEMI plays major coordinating role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914760" y="4267080"/>
            <a:ext cx="5895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Current topics emanating from Enron collapse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2743200" y="4952880"/>
            <a:ext cx="21337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Clearing House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Credit Risk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85800" y="914040"/>
            <a:ext cx="7772400" cy="7621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Energy Trading Center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3505320" y="1828800"/>
            <a:ext cx="2514600" cy="230364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Energy Trading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Center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914400" y="3733920"/>
            <a:ext cx="2359080" cy="236196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Education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Seminars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Forums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Research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5943600" y="3733920"/>
            <a:ext cx="2449440" cy="237636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AIM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Center for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Investment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 flipH="1" flipV="1">
            <a:off x="6019920" y="3352320"/>
            <a:ext cx="457200" cy="3812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3429000" y="4876920"/>
            <a:ext cx="22860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 flipH="1">
            <a:off x="3429000" y="5181480"/>
            <a:ext cx="22096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 flipV="1">
            <a:off x="2666880" y="3505320"/>
            <a:ext cx="762120" cy="304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 flipH="1">
            <a:off x="2971440" y="3733920"/>
            <a:ext cx="60948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5867280" y="3657600"/>
            <a:ext cx="381240" cy="304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685800" y="91404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 Center Issues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/>
          </p:nvPr>
        </p:nvSpPr>
        <p:spPr>
          <a:xfrm>
            <a:off x="914040" y="1828440"/>
            <a:ext cx="7280280" cy="3451320"/>
          </a:xfrm>
          <a:prstGeom prst="rect">
            <a:avLst/>
          </a:prstGeom>
          <a:noFill/>
          <a:ln w="0">
            <a:noFill/>
          </a:ln>
        </p:spPr>
        <p:txBody>
          <a:bodyPr lIns="100080" rIns="100080" tIns="50040" bIns="5004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Content and Integration with other Aspects of GEMI and the College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685800" y="838080"/>
            <a:ext cx="7772400" cy="9144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Marketing Image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/>
          </p:nvPr>
        </p:nvSpPr>
        <p:spPr>
          <a:xfrm>
            <a:off x="914040" y="1904760"/>
            <a:ext cx="7280280" cy="3375000"/>
          </a:xfrm>
          <a:prstGeom prst="rect">
            <a:avLst/>
          </a:prstGeom>
          <a:noFill/>
          <a:ln w="0">
            <a:noFill/>
          </a:ln>
        </p:spPr>
        <p:txBody>
          <a:bodyPr lIns="100080" rIns="100080" tIns="50040" bIns="5004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Premier Institute for Energy Education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Integrated/Partnered with Energy Community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Progressive focusing on key issues of Energy Community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Bauer College is natural venue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838080" y="837720"/>
            <a:ext cx="7772400" cy="8384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External Promotion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669960" y="1981080"/>
            <a:ext cx="7854840" cy="1557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Free Write-ups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e.g.  Houston Chronicle, Petroleum Weekly, World Energy,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Oil &amp; Gas Journal, Houston Business Journal, etc.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669960" y="3276720"/>
            <a:ext cx="76374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Choices Advertising 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Newsprint, billboards, radio, TV, website, brochures, etc.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533520" y="4267080"/>
            <a:ext cx="40701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* Co-Marketing Opportunities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669960" y="4876920"/>
            <a:ext cx="345744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Innovations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high school visitations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hosting functions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685800" y="914400"/>
            <a:ext cx="7772400" cy="8380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Internal Promotions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/>
          </p:nvPr>
        </p:nvSpPr>
        <p:spPr>
          <a:xfrm>
            <a:off x="990360" y="1981080"/>
            <a:ext cx="7280280" cy="3679920"/>
          </a:xfrm>
          <a:prstGeom prst="rect">
            <a:avLst/>
          </a:prstGeom>
          <a:noFill/>
          <a:ln w="0">
            <a:noFill/>
          </a:ln>
        </p:spPr>
        <p:txBody>
          <a:bodyPr lIns="100080" rIns="100080" tIns="50040" bIns="5004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Word of Mouth by Committee members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Broad e-mail distribution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HR, etc. orientation sessions on GEMI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Collateral marketing material (brochures)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?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?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914040"/>
            <a:ext cx="7925040" cy="7621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Agenda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914040" y="1904760"/>
            <a:ext cx="7280280" cy="3755880"/>
          </a:xfrm>
          <a:prstGeom prst="rect">
            <a:avLst/>
          </a:prstGeom>
          <a:noFill/>
          <a:ln w="0">
            <a:noFill/>
          </a:ln>
        </p:spPr>
        <p:txBody>
          <a:bodyPr lIns="100080" rIns="100080" tIns="50040" bIns="5004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Partnership Program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Education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Seminars/Forums, etc.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Energy Trading Center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Marketing GEMI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685800" y="914400"/>
            <a:ext cx="7772400" cy="1371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Competitive Assessment/Relationships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669960" y="2438280"/>
            <a:ext cx="1673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Universities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1355760" y="2971800"/>
            <a:ext cx="723888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Rice, Texas A&amp;M, Univ. of Texas, Oklahoma, Oklahoma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State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1981080" y="4267080"/>
            <a:ext cx="609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685800" y="3886200"/>
            <a:ext cx="38527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Organizations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1355760" y="4419720"/>
            <a:ext cx="43909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HTC, Center for Houston’s Future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669960" y="5029200"/>
            <a:ext cx="26557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 Trade Associations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1279440" y="5486400"/>
            <a:ext cx="499608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API, American Chemistry Council, etc.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685800" y="914400"/>
            <a:ext cx="7772400" cy="8380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Current Approach/Principles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/>
          </p:nvPr>
        </p:nvSpPr>
        <p:spPr>
          <a:xfrm>
            <a:off x="914040" y="2133720"/>
            <a:ext cx="7280280" cy="3146400"/>
          </a:xfrm>
          <a:prstGeom prst="rect">
            <a:avLst/>
          </a:prstGeom>
          <a:noFill/>
          <a:ln w="0">
            <a:noFill/>
          </a:ln>
        </p:spPr>
        <p:txBody>
          <a:bodyPr lIns="100080" rIns="100080" tIns="50040" bIns="50040" anchor="t">
            <a:normAutofit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Open to Alliances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Guide/Direction from Energy Committee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Value Based Approach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Pacesetter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World class- high quality education &amp; research dedicated to energy community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914400"/>
            <a:ext cx="7772400" cy="9907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Partnership Program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685800" y="2479680"/>
            <a:ext cx="9907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Levels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3565800" y="2529000"/>
            <a:ext cx="10148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Choices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2057400" y="3165480"/>
            <a:ext cx="66229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Original           Energy           GEM            Partner  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838080" y="4003560"/>
            <a:ext cx="84679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100,000        Platinum          Nuclear           Diamond       Trustee           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762120" y="4537080"/>
            <a:ext cx="80326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50,000          Gold                 Oil &amp; Gas       Ruby             Investor   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762120" y="5029200"/>
            <a:ext cx="73864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25,000          Silver               Coal                 Emerald       Sponsor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838080" y="5562720"/>
            <a:ext cx="70106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10,000         Bronze             Wood               Pearl            Partner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85800" y="990720"/>
            <a:ext cx="7772400" cy="1371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Partnership Program</a:t>
            </a:r>
            <a:br>
              <a:rPr sz="4400"/>
            </a:b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Value Based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3200760" y="2590920"/>
            <a:ext cx="46090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Certificate Programs        Seminars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364680" y="3317760"/>
            <a:ext cx="7622280" cy="265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100,000 level                           10                          unlimited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                                                         (specials)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50,000 level                             4                         significant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                                                         (specials)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25,000 level                             2                         reasonable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5,000 level                             0                        modest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85800" y="914400"/>
            <a:ext cx="7772400" cy="9144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Certificate &amp; Advanced Programs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1295280" y="2666880"/>
            <a:ext cx="3535560" cy="342900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Certificates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Risk-Management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International Project Finance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Energy Accounting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4724280" y="2209680"/>
            <a:ext cx="2667240" cy="274176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Specialized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Training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Programs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85800" y="914040"/>
            <a:ext cx="7772400" cy="1066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Risk-Management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914040" y="1600200"/>
            <a:ext cx="7280280" cy="3679920"/>
          </a:xfrm>
          <a:prstGeom prst="rect">
            <a:avLst/>
          </a:prstGeom>
          <a:noFill/>
          <a:ln w="0">
            <a:noFill/>
          </a:ln>
        </p:spPr>
        <p:txBody>
          <a:bodyPr lIns="100080" rIns="100080" tIns="50040" bIns="5004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Oil &amp; Gas Accounting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Industry Survey Course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Derivatives and Financial Engineering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Real Options and Project Analysis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Corporate Risk-Management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Energy Derivatives and Risk-Management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85800" y="83808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International Project Finance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914040" y="1752480"/>
            <a:ext cx="7280280" cy="3756240"/>
          </a:xfrm>
          <a:prstGeom prst="rect">
            <a:avLst/>
          </a:prstGeom>
          <a:noFill/>
          <a:ln w="0">
            <a:noFill/>
          </a:ln>
        </p:spPr>
        <p:txBody>
          <a:bodyPr lIns="100080" rIns="100080" tIns="50040" bIns="5004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Oil &amp; Gas Accounting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Industry Survey Course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International Economics &amp; Finance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Real Options and Project Analysis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Corporate Risk-Management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International Project Financing in energy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85800" y="8377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Energy Accounting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914040" y="1828440"/>
            <a:ext cx="7280280" cy="3451320"/>
          </a:xfrm>
          <a:prstGeom prst="rect">
            <a:avLst/>
          </a:prstGeom>
          <a:noFill/>
          <a:ln w="0">
            <a:noFill/>
          </a:ln>
        </p:spPr>
        <p:txBody>
          <a:bodyPr lIns="100080" rIns="100080" tIns="50040" bIns="5004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Financial Statement Analysis for Energy Corporations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Oil &amp; Gas Accounting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Internal Auditing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Oil &amp; Gas Taxation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Accounting in the Global Energy Corporation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533520" y="533160"/>
            <a:ext cx="7772400" cy="5331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Community Learning Programs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7" name=""/>
          <p:cNvGraphicFramePr/>
          <p:nvPr/>
        </p:nvGraphicFramePr>
        <p:xfrm>
          <a:off x="838080" y="1295280"/>
          <a:ext cx="7467840" cy="4849920"/>
        </p:xfrm>
        <a:graphic>
          <a:graphicData uri="http://schemas.openxmlformats.org/drawingml/2006/table">
            <a:tbl>
              <a:tblPr/>
              <a:tblGrid>
                <a:gridCol w="1524240"/>
                <a:gridCol w="1869840"/>
                <a:gridCol w="1281240"/>
                <a:gridCol w="1344600"/>
                <a:gridCol w="1447920"/>
              </a:tblGrid>
              <a:tr h="7621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Type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Theme/Focus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Audience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Frequency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Fee Structure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2571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Forums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Selected Discussion Topics Led by Experts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Under Various Formats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Consortium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Faculty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Selected Students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5-10 per year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Consortium Membership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University Affiliations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9702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Seminars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Featured Speaker on Specialized Topics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Consortium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Faculty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Students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3-5 per year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Consortium Membership University Affiliations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0746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Conferences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Multiple Speakers and Activities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Consortium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Presenters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Invited Experts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 per year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Fee with Discount for Consortium Members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7858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Specialized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Learning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Tailored to Clients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Selected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Varies on Demand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Negotiated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2001-11-06T09:45:14Z</dcterms:created>
  <dc:creator>Praveen Kumar</dc:creator>
  <dc:description/>
  <dc:language>en-US</dc:language>
  <cp:lastModifiedBy>Praveen Kumar</cp:lastModifiedBy>
  <dcterms:modified xsi:type="dcterms:W3CDTF">2002-01-18T14:53:32Z</dcterms:modified>
  <cp:revision>25</cp:revision>
  <dc:subject/>
  <dc:title>Energy Markets Institute</dc:title>
</cp:coreProperties>
</file>