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emf" ContentType="image/x-emf"/>
  <Override PartName="/ppt/media/image5.wmf" ContentType="image/x-wmf"/>
  <Override PartName="/ppt/embeddings/oleObject1.xlsx" ContentType="application/vnd.openxmlformats-officedocument.spreadsheetml.sheet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16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6.xml.rels" ContentType="application/vnd.openxmlformats-package.relationships+xml"/>
  <Override PartName="/ppt/slides/_rels/slide1.xml.rels" ContentType="application/vnd.openxmlformats-package.relationships+xml"/>
  <Override PartName="/ppt/slides/_rels/slide13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6858000"/>
  <p:notesSz cx="7124700" cy="9410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76A3EF-DDEE-4EC5-AC6A-7D8527010A2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11BBBAD-AAA3-4213-B849-E5279FEBB12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13D9B1-A57A-4B64-9AE6-06552F98817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D5A4780-0E47-49C2-86F3-2E71A6CAAC2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subTitle"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99DC0EE-FAD5-42C1-8EB0-6E2A9F2A085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49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81040" indent="-109440">
              <a:spcBef>
                <a:spcPts val="499"/>
              </a:spcBef>
              <a:buClr>
                <a:srgbClr val="000000"/>
              </a:buClr>
              <a:buFont typeface="Arial"/>
              <a:buChar char="–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940040" indent="-11124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940040" indent="-11124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940040" indent="-111240">
              <a:spcBef>
                <a:spcPts val="499"/>
              </a:spcBef>
              <a:buClr>
                <a:srgbClr val="000000"/>
              </a:buClr>
              <a:buFont typeface="Arial"/>
              <a:buChar char="»"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32F2F49-7323-4260-92F6-398A007A2F7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5" name="ENE_C_WHI" descr=""/>
          <p:cNvPicPr/>
          <p:nvPr/>
        </p:nvPicPr>
        <p:blipFill>
          <a:blip r:embed="rId2"/>
          <a:stretch/>
        </p:blipFill>
        <p:spPr>
          <a:xfrm>
            <a:off x="8232840" y="5946840"/>
            <a:ext cx="690480" cy="6937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18000" y="6516720"/>
            <a:ext cx="12452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1999 VK-9060359-</a:t>
            </a:r>
            <a:fld id="{7E667644-FAC6-4147-9079-62DC5E5BB224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4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4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4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785880" y="358740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ff3399"/>
                </a:solidFill>
                <a:effectLst/>
                <a:uFillTx/>
                <a:latin typeface="Arial Black"/>
              </a:rPr>
              <a:t>Volatility Estimation Techniques for Energy Portfolios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subTitle"/>
          </p:nvPr>
        </p:nvSpPr>
        <p:spPr>
          <a:xfrm>
            <a:off x="1271520" y="4964040"/>
            <a:ext cx="6515280" cy="1717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Vince Kaminski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Research Group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Houston, January 30, 2001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7" name="ENE_C_WHI" descr=""/>
          <p:cNvPicPr/>
          <p:nvPr/>
        </p:nvPicPr>
        <p:blipFill>
          <a:blip r:embed="rId1"/>
          <a:stretch/>
        </p:blipFill>
        <p:spPr>
          <a:xfrm>
            <a:off x="3056040" y="299880"/>
            <a:ext cx="3031920" cy="3046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Modeling Energy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677880" y="1981080"/>
            <a:ext cx="7812000" cy="4254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Traditional answers to modeling problems seem not to perform well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mean reversion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seasonality of the mean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different rate of mean reversion for positive and negative deviations from the mean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jump-diffusion processes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asymmetric jumps with a positive bias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can speak rather of a floor-reversion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77880" y="469800"/>
            <a:ext cx="778824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Limitations of the Arbitrage Argument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77520" y="1980720"/>
            <a:ext cx="7900920" cy="4721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 many cases it is impossible or very difficult to create a replicating portfolio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 intra-month forward  markets (or insufficient liquidity)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It is not feasible to delta hedge with physical gas or    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electricity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Balance of-the-month contract: imperfect as a hedge, low liquidity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Risk mitigation strategies are used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Portfolio approach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Physical positions in the underlying commodity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90000"/>
              </a:lnSpc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Positions in physical assets (storage facilities, power plants)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Recent Price History in the US: Examples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History of extreme price shocks in many trading hubs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High volatility results from a combination of a number of factors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Shortage of generation capacity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Extreme weather events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Flaws in the design of the market mechanism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1874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"/>
          <p:cNvGraphicFramePr/>
          <p:nvPr/>
        </p:nvGraphicFramePr>
        <p:xfrm>
          <a:off x="852480" y="1262160"/>
          <a:ext cx="7440480" cy="4335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52480" y="1262160"/>
                    <a:ext cx="7440480" cy="433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"/>
          <p:cNvGraphicFramePr/>
          <p:nvPr/>
        </p:nvGraphicFramePr>
        <p:xfrm>
          <a:off x="336600" y="992160"/>
          <a:ext cx="8153280" cy="45007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36600" y="992160"/>
                    <a:ext cx="8153280" cy="4500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Supply and Demand in The Power Markets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44" name=""/>
          <p:cNvSpPr/>
          <p:nvPr/>
        </p:nvSpPr>
        <p:spPr>
          <a:xfrm>
            <a:off x="822240" y="1933560"/>
            <a:ext cx="0" cy="438804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"/>
          <p:cNvSpPr/>
          <p:nvPr/>
        </p:nvSpPr>
        <p:spPr>
          <a:xfrm>
            <a:off x="635040" y="6162840"/>
            <a:ext cx="73738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"/>
          <p:cNvSpPr/>
          <p:nvPr/>
        </p:nvSpPr>
        <p:spPr>
          <a:xfrm>
            <a:off x="7286040" y="6076800"/>
            <a:ext cx="6645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MWh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"/>
          <p:cNvSpPr/>
          <p:nvPr/>
        </p:nvSpPr>
        <p:spPr>
          <a:xfrm>
            <a:off x="1009800" y="1235160"/>
            <a:ext cx="6688080" cy="3903480"/>
          </a:xfrm>
          <a:custGeom>
            <a:avLst/>
            <a:gdLst/>
            <a:ahLst/>
            <a:rect l="l" t="t" r="r" b="b"/>
            <a:pathLst>
              <a:path w="4213" h="2459">
                <a:moveTo>
                  <a:pt x="0" y="2459"/>
                </a:moveTo>
                <a:cubicBezTo>
                  <a:pt x="1189" y="2396"/>
                  <a:pt x="2379" y="2333"/>
                  <a:pt x="3055" y="1968"/>
                </a:cubicBezTo>
                <a:cubicBezTo>
                  <a:pt x="3731" y="1603"/>
                  <a:pt x="3895" y="536"/>
                  <a:pt x="4054" y="268"/>
                </a:cubicBezTo>
                <a:cubicBezTo>
                  <a:pt x="4213" y="0"/>
                  <a:pt x="4016" y="343"/>
                  <a:pt x="4009" y="358"/>
                </a:cubicBezTo>
              </a:path>
            </a:pathLst>
          </a:custGeom>
          <a:noFill/>
          <a:ln w="25560">
            <a:solidFill>
              <a:srgbClr val="0000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"/>
          <p:cNvSpPr/>
          <p:nvPr/>
        </p:nvSpPr>
        <p:spPr>
          <a:xfrm>
            <a:off x="1111320" y="2914560"/>
            <a:ext cx="1616040" cy="2700360"/>
          </a:xfrm>
          <a:prstGeom prst="line">
            <a:avLst/>
          </a:prstGeom>
          <a:ln w="255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"/>
          <p:cNvSpPr/>
          <p:nvPr/>
        </p:nvSpPr>
        <p:spPr>
          <a:xfrm>
            <a:off x="1433520" y="2763720"/>
            <a:ext cx="2308320" cy="2828880"/>
          </a:xfrm>
          <a:prstGeom prst="line">
            <a:avLst/>
          </a:prstGeom>
          <a:ln w="255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"/>
          <p:cNvSpPr/>
          <p:nvPr/>
        </p:nvSpPr>
        <p:spPr>
          <a:xfrm>
            <a:off x="3825720" y="1325520"/>
            <a:ext cx="4907160" cy="1817640"/>
          </a:xfrm>
          <a:prstGeom prst="line">
            <a:avLst/>
          </a:prstGeom>
          <a:ln w="255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"/>
          <p:cNvSpPr/>
          <p:nvPr/>
        </p:nvSpPr>
        <p:spPr>
          <a:xfrm>
            <a:off x="4166280" y="5116680"/>
            <a:ext cx="1383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66"/>
                </a:solidFill>
                <a:effectLst/>
                <a:uFillTx/>
                <a:latin typeface="Arial"/>
              </a:rPr>
              <a:t>Demand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"/>
          <p:cNvSpPr/>
          <p:nvPr/>
        </p:nvSpPr>
        <p:spPr>
          <a:xfrm>
            <a:off x="1063800" y="1666800"/>
            <a:ext cx="926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"/>
          <p:cNvSpPr/>
          <p:nvPr/>
        </p:nvSpPr>
        <p:spPr>
          <a:xfrm>
            <a:off x="6764040" y="5664240"/>
            <a:ext cx="128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4" name=""/>
          <p:cNvSpPr/>
          <p:nvPr/>
        </p:nvSpPr>
        <p:spPr>
          <a:xfrm>
            <a:off x="5724360" y="1563840"/>
            <a:ext cx="2061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cc"/>
                </a:solidFill>
                <a:effectLst/>
                <a:uFillTx/>
                <a:latin typeface="Arial"/>
              </a:rPr>
              <a:t>Supply stack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>
            <a:off x="3903840" y="1986120"/>
            <a:ext cx="4906800" cy="1817640"/>
          </a:xfrm>
          <a:prstGeom prst="line">
            <a:avLst/>
          </a:prstGeom>
          <a:ln w="25560">
            <a:solidFill>
              <a:srgbClr val="ff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Volatility: Estimation Challenges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685800" y="1525680"/>
            <a:ext cx="7848720" cy="4875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Limited historical data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Seasonality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Insufficient number of price observations to properly deseasonalize the data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Non-stationary time series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presentation below enumerates and exemplifies the difficulties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ZapfDingbat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No easy solutions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Definition of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can be defined only in the context of a stochastic process used to describe the dynamics of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Standard assumption in the option pricing theory: Geometric Brownian Motion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Definition of volatility will change if a different stochastic process is assumed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Option pricing models typically assume Geometric Brownian Motion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Geometric Brownian Motion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2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dP =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Pdt +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Pdz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 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instantaneous drift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 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time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22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dz   -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Wiener’s variable  (dz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dt,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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Geometric Brownian Motion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Implications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>
              <a:spcBef>
                <a:spcPts val="2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 returns follow normal distribution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22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25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  <a:spcBef>
                <a:spcPts val="2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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denotes normal probability  function with mean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and standard deviation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Prices follow lognormal distribution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accumulates with time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2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This statement may be true or not in the case of the prices of financial instruments. It does not hold for the power prices.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mc:AlternateContent>
        <mc:Choice xmlns:a14="http://schemas.microsoft.com/office/drawing/2010/main" Requires="a14">
          <p:sp>
            <p:nvSpPr>
              <p:cNvPr id="64" name=""/>
              <p:cNvSpPr txBox="1"/>
              <p:nvPr/>
            </p:nvSpPr>
            <p:spPr>
              <a:xfrm>
                <a:off x="1351080" y="2112840"/>
                <a:ext cx="5072040" cy="10144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rPr>
                        <m:lit/>
                        <m:nor/>
                      </m:rPr>
                      <m:t xml:space="preserve">ln</m:t>
                    </m:r>
                    <m:r>
                      <m:t xml:space="preserve">(</m:t>
                    </m:r>
                    <m:f>
                      <m:num>
                        <m:sSub>
                          <m:e>
                            <m:r>
                              <m:t xml:space="preserve">P</m:t>
                            </m:r>
                          </m:e>
                          <m:sub>
                            <m:r>
                              <m:t xml:space="preserve">T</m:t>
                            </m:r>
                          </m:sub>
                        </m:sSub>
                      </m:num>
                      <m:den>
                        <m:sSub>
                          <m:e>
                            <m:r>
                              <m:t xml:space="preserve">P</m:t>
                            </m:r>
                          </m:e>
                          <m:sub>
                            <m:r>
                              <m:t xml:space="preserve">t</m:t>
                            </m:r>
                          </m:sub>
                        </m:sSub>
                      </m:den>
                    </m:f>
                    <m:r>
                      <m:t xml:space="preserve">)</m:t>
                    </m:r>
                    <m:r>
                      <m:rPr>
                        <m:lit/>
                        <m:nor/>
                      </m:rPr>
                      <m:t xml:space="preserve">~</m:t>
                    </m:r>
                    <m:r>
                      <m:t xml:space="preserve">Φ</m:t>
                    </m:r>
                    <m:r>
                      <m:t xml:space="preserve">[</m:t>
                    </m:r>
                    <m:r>
                      <m:t xml:space="preserve">(</m:t>
                    </m:r>
                    <m:r>
                      <m:t xml:space="preserve">μ</m:t>
                    </m:r>
                    <m:r>
                      <m:t xml:space="preserve">−</m:t>
                    </m:r>
                    <m:f>
                      <m:num>
                        <m:sSup>
                          <m:e>
                            <m:r>
                              <m:t xml:space="preserve">σ</m:t>
                            </m:r>
                          </m:e>
                          <m:sup>
                            <m:r>
                              <m:t xml:space="preserve">2</m:t>
                            </m:r>
                          </m:sup>
                        </m:sSup>
                      </m:num>
                      <m:den>
                        <m:r>
                          <m:t xml:space="preserve">2</m:t>
                        </m:r>
                      </m:den>
                    </m:f>
                    <m:r>
                      <m:t xml:space="preserve">)</m:t>
                    </m:r>
                    <m:r>
                      <m:t xml:space="preserve">(</m:t>
                    </m:r>
                    <m:r>
                      <m:t xml:space="preserve">T</m:t>
                    </m:r>
                    <m:r>
                      <m:t xml:space="preserve">−</m:t>
                    </m:r>
                    <m:r>
                      <m:t xml:space="preserve">t</m:t>
                    </m:r>
                    <m:r>
                      <m:t xml:space="preserve">)</m:t>
                    </m:r>
                    <m:r>
                      <m:t xml:space="preserve">,</m:t>
                    </m:r>
                    <m:r>
                      <m:t xml:space="preserve">σ</m:t>
                    </m:r>
                    <m:rad>
                      <m:radPr>
                        <m:degHide m:val="1"/>
                      </m:radPr>
                      <m:deg/>
                      <m:e>
                        <m:r>
                          <m:t xml:space="preserve">T</m:t>
                        </m:r>
                        <m:r>
                          <m:t xml:space="preserve">−</m:t>
                        </m:r>
                        <m:r>
                          <m:t xml:space="preserve">t</m:t>
                        </m:r>
                        <m:r>
                          <m:t xml:space="preserve">]</m:t>
                        </m:r>
                      </m:e>
                    </m:rad>
                  </m:oMath>
                </a14:m>
              </a:p>
            </p:txBody>
          </p:sp>
        </mc:Choice>
        <mc:Fallback>
          <p:sp>
            <p:nvSpPr>
              <p:cNvPr id="64" name=""/>
              <p:cNvSpPr txBox="1"/>
              <p:nvPr/>
            </p:nvSpPr>
            <p:spPr>
              <a:xfrm>
                <a:off x="1351080" y="2112840"/>
                <a:ext cx="5072040" cy="1014480"/>
              </a:xfrm>
              <a:prstGeom prst="rect">
                <a:avLst/>
              </a:prstGeom>
              <a:blipFill>
                <a:blip r:embed="rId1"/>
                <a:stretch>
                  <a:fillRect/>
                </a:stretch>
              </a:blipFill>
            </p:spPr>
          </p:sp>
        </mc:Fallback>
      </mc:AlternateContent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"/>
          <p:cNvSpPr/>
          <p:nvPr/>
        </p:nvSpPr>
        <p:spPr>
          <a:xfrm>
            <a:off x="972000" y="2021040"/>
            <a:ext cx="7548840" cy="33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The market is as much dependent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on economists, as weather  on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meteorologists.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	</a:t>
            </a:r>
            <a:r>
              <a:rPr b="1" lang="en-US" sz="36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          George Herbert Wells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9144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Estimation of Historical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759960" y="1414080"/>
            <a:ext cx="807732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Estimation of historical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Calculate price ratios: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/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t-1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Take natural logarithms of price ratios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Calculate standard deviation of log price ratios (= logarithmic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returns)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Annualize the standard deviation (multiply by the square root of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 (250), 52, 12, respectively, for daily (Western U.S., Eastern U.S.), weekly and monthly data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Why use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300 or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250 for the daily data? Answer: it’s related to the number of trading days in a year.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Annualization Factor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8" name=""/>
          <p:cNvSpPr/>
          <p:nvPr/>
        </p:nvSpPr>
        <p:spPr>
          <a:xfrm>
            <a:off x="838080" y="4648320"/>
            <a:ext cx="7543800" cy="0"/>
          </a:xfrm>
          <a:prstGeom prst="line">
            <a:avLst/>
          </a:prstGeom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15238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"/>
          <p:cNvSpPr/>
          <p:nvPr/>
        </p:nvSpPr>
        <p:spPr>
          <a:xfrm flipV="1">
            <a:off x="24382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"/>
          <p:cNvSpPr/>
          <p:nvPr/>
        </p:nvSpPr>
        <p:spPr>
          <a:xfrm flipV="1">
            <a:off x="33526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42670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"/>
          <p:cNvSpPr/>
          <p:nvPr/>
        </p:nvSpPr>
        <p:spPr>
          <a:xfrm flipV="1">
            <a:off x="518148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 flipV="1">
            <a:off x="7162920" y="4191120"/>
            <a:ext cx="0" cy="457200"/>
          </a:xfrm>
          <a:prstGeom prst="line">
            <a:avLst/>
          </a:prstGeom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"/>
          <p:cNvSpPr/>
          <p:nvPr/>
        </p:nvSpPr>
        <p:spPr>
          <a:xfrm>
            <a:off x="1281240" y="4917960"/>
            <a:ext cx="434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6" name=""/>
          <p:cNvSpPr/>
          <p:nvPr/>
        </p:nvSpPr>
        <p:spPr>
          <a:xfrm>
            <a:off x="2347920" y="491796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"/>
          <p:cNvSpPr/>
          <p:nvPr/>
        </p:nvSpPr>
        <p:spPr>
          <a:xfrm>
            <a:off x="3278160" y="4952880"/>
            <a:ext cx="4683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8" name=""/>
          <p:cNvSpPr/>
          <p:nvPr/>
        </p:nvSpPr>
        <p:spPr>
          <a:xfrm>
            <a:off x="4252680" y="491796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/>
          <p:nvPr/>
        </p:nvSpPr>
        <p:spPr>
          <a:xfrm>
            <a:off x="5091120" y="4917960"/>
            <a:ext cx="3668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>
            <a:off x="7072560" y="4917960"/>
            <a:ext cx="4345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/>
          <p:nvPr/>
        </p:nvSpPr>
        <p:spPr>
          <a:xfrm>
            <a:off x="2674080" y="2298600"/>
            <a:ext cx="203364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 Daily Returns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2" name=""/>
          <p:cNvSpPr/>
          <p:nvPr/>
        </p:nvSpPr>
        <p:spPr>
          <a:xfrm flipH="1">
            <a:off x="2133720" y="2819520"/>
            <a:ext cx="914400" cy="12189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3" name=""/>
          <p:cNvSpPr/>
          <p:nvPr/>
        </p:nvSpPr>
        <p:spPr>
          <a:xfrm flipH="1">
            <a:off x="3048120" y="2743200"/>
            <a:ext cx="457200" cy="13716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"/>
          <p:cNvSpPr/>
          <p:nvPr/>
        </p:nvSpPr>
        <p:spPr>
          <a:xfrm>
            <a:off x="4038480" y="2666880"/>
            <a:ext cx="0" cy="1447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4343400" y="2743200"/>
            <a:ext cx="380880" cy="13716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6" name=""/>
          <p:cNvSpPr/>
          <p:nvPr/>
        </p:nvSpPr>
        <p:spPr>
          <a:xfrm>
            <a:off x="6265800" y="1841400"/>
            <a:ext cx="21888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Weekend Return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 flipH="1">
            <a:off x="6019560" y="2209680"/>
            <a:ext cx="1523880" cy="198144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Annualization Factor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685800" y="1676160"/>
            <a:ext cx="784872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Alternative approaches to annualization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Ignore the problem: close-to-close basis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Calendar day  basis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Trading day basis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day approach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French and Roll (1986): weekend equal to 1.107 trading days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(based on close-to-close variance comparison) for U.S. stocks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Number of days in  a year: 52*(4+ 1.107) = 266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1687"/>
              </a:spcBef>
              <a:buNone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Annualization Factor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685440" y="1676160"/>
            <a:ext cx="80010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Close-to-close variability of returns over  weekend in the stock market is lower because the flow of information regarding stocks slows down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 this true of energy markets?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answer: Yes, but to a much  lower extent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information regarding weather arrives at the same rate, irrespective of the day of the week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0948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Seasonality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685440" y="1676520"/>
            <a:ext cx="79246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How does seasonality affect the volatility estimates?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Assume multiplicative seasonality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Seasonality coefficient </a:t>
            </a:r>
            <a:r>
              <a:rPr b="1" i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 calculations of price ratios will cancel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price ratio corresponding to a contract rollover date should be eliminated from the sample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1687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"/>
          <p:cNvGraphicFramePr/>
          <p:nvPr/>
        </p:nvGraphicFramePr>
        <p:xfrm>
          <a:off x="757080" y="1128600"/>
          <a:ext cx="7607520" cy="40118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57080" y="1128600"/>
                    <a:ext cx="7607520" cy="4011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Mean Reversion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Prices of commodities  gravitate to the marginal cost of production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Mean reversion models borrowed from financial economics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Ornstein - Uhlenbeck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Brennan - Schwartz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Ornstein-Uhlenbeck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dP =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P)dt  +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dz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speed of mean  reversion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average price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parameters of the equation above can be estimated using a discrete version of the model above (an AR1 model)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230040" indent="-11556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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a + b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t-1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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Ornstein-Uhlenbeck Process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coefficients of the original equation can be recovered from the estimated coefficients of the the discrete version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= -a/b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=-log(1+b)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 this case,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is measured in monetary units, unlike standard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Limitations of Mean Reversion Models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speed of mean reversion may vary above and below the mean level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 realistic price  process for electricity must capture the possibility of price gaps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spikes may be asymmetric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One should rather speak about a “floor reverting process”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Floor levels are characterized by seasonality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Outline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Definition of volatility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Importance of volatility to option  pricing and financial analysis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Recent experience of volatility of power prices in the United States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Estimation of volatility from historical data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derived from a structural model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4572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Modeling Price Jumps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5" name="PlaceHolder 2"/>
          <p:cNvSpPr>
            <a:spLocks noGrp="1"/>
          </p:cNvSpPr>
          <p:nvPr>
            <p:ph/>
          </p:nvPr>
        </p:nvSpPr>
        <p:spPr>
          <a:xfrm>
            <a:off x="685440" y="1676520"/>
            <a:ext cx="7924680" cy="4876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 realistic price  process for electricity must capture the possibility of price gaps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 jumps result from interaction of demand and supply in a market with virtually no storage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spikes to the upside are more likely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One should rather speak about a “floor reverting process”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Floor levels are characterized by seasonality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Jump-Diffusion Model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7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69608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Standard approach to modeling jumps: jump-diffusion models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Example: GBM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dP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Pdt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Pdz + (J-1)Pdq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dq =1 if a jump occurs, 0 otherwise. Probability of a jump is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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J - the size of the jumps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J is typically assumed to follow a lognormal distribution,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log  (J) ~ N(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Ornstein-Uhlenbeck Process</a:t>
            </a:r>
            <a:br>
              <a:rPr sz="3000"/>
            </a:b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(Jumps Included)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685800" y="1980720"/>
            <a:ext cx="769608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49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Coefficient estimates (Cinergy, Common High, Pasha)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81040" indent="-109440">
              <a:spcBef>
                <a:spcPts val="4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6/1/99 - 9/30/99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19.96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15.88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99.44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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495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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19.12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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0.28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dP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P)dt 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dz + dq*N(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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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499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Alternative formulation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51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dP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a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- P)dt 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Pdz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1874"/>
              </a:spcBef>
              <a:buNone/>
              <a:tabLst>
                <a:tab algn="l" pos="0"/>
                <a:tab algn="l" pos="63180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Stochastic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Stochastic volatility models have been developed to capture empirically observable facts: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tends to cluster: extreme observations tend to be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followed by extreme observations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in many markets varies with the price level  and the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general market direction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GARCH MODEL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685800" y="1599840"/>
            <a:ext cx="7772400" cy="4876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GARCH (Generalized Auto Regressive Heteroskedastic model)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Definition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ln (P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/P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t-1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) = k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,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~ N(0,1)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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t+1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=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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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+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</a:t>
            </a:r>
            <a:r>
              <a:rPr b="1" lang="en-US" sz="18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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lnSpc>
                <a:spcPct val="100000"/>
              </a:lnSpc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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term k represents average level of returns,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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</a:t>
            </a:r>
            <a:r>
              <a:rPr b="1" lang="en-US" sz="2000" strike="noStrike" u="none" baseline="-25000">
                <a:solidFill>
                  <a:srgbClr val="000000"/>
                </a:solidFill>
                <a:effectLst/>
                <a:uFillTx/>
                <a:latin typeface="Arial"/>
              </a:rPr>
              <a:t>t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-  the stochastic innovation to returns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1687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Model-Implied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Future spot prices can be predicted using a fundamental model, containing the following components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Representation of the future generation stack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Load forecast and load variability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1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Load variability is typically related to the weather and economic activity variables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Assumptions regarding future fuel prices and price volatility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Model-Implied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fundamental model can be used as a simulation tool to translate the assumptions regarding load and fuel price volatility into electricity price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difficulty: a realistic fundamental model takes a very long time to run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One has to use a more simplistic model and face the consequences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Correlation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19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few comments on correlation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Comments made about volatility apply generally to correlation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 poor measure of co-movement of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33560" indent="-119160">
              <a:spcBef>
                <a:spcPts val="1500"/>
              </a:spcBef>
              <a:buClr>
                <a:srgbClr val="ff0000"/>
              </a:buClr>
              <a:buFont typeface="Wingdings" charset="2"/>
              <a:buChar char="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What is a correlation  between X  and Y  over a symmetric interval (-x,x) if Y= X</a:t>
            </a:r>
            <a:r>
              <a:rPr b="1" lang="en-US" sz="1600" strike="noStrike" u="none" baseline="30000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?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Notorious for instability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0000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are better alternatives to characterize a co-dependence of prices in returns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Importance of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Critical input to option pricing models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More accurate volatility forecasts increase the efficiency  of  hedging strategies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Used as a measure of risk in models  applied in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Risk management (value-at-risk)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Portfolio selection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874"/>
              </a:spcBef>
              <a:buClr>
                <a:srgbClr val="ff0000"/>
              </a:buClr>
              <a:buFont typeface="Wingdings" charset="2"/>
              <a:buChar char=""/>
              <a:tabLst>
                <a:tab algn="l" pos="68904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Margining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Different Types of Volatility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- a statistical measure of price return variability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Historical volatility: volatility estimated from historical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Implied volatility: volatility calculated from option prices observed in the market place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Volatility implied by a fundamental  model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Different Types of Volatility (2)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Different definitions of volatility reflect different modeling philosophies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Reduced form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approach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Historical / implied volatility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approach is based on the use of  a formal statistical model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Reduced from approach assumes that a single, general form equation describes price dynamics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Structural model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assumes that the balance of supply and demand in the underlying markets can be modeled 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1687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Partial or general equilibrium models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Pricing Technology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Prices evolve in a real economy and are characterized by certain empirical probability distributions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Options are priced in a risk-neutral economy: a theoretical concept. Prices are characterized in terms of risk-neutral (i.e. fake) probability distributions.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the math is done correctly, option prices in both economies will be identical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Volatility constitutes the bridge between the two economies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risk-neutral economy can be constructed if a replicating (hedging) portfolio can be created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 Pricing Technology (2)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85800" y="1600200"/>
            <a:ext cx="7772400" cy="4495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The only controversial input an option trader has to provide in order to price an option is the volatility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shortcomings of an option pricing model are addressed by adjusting the volatility assumption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approach developed for financial options has been applied to energy commodities in a fairly mechanical way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spcBef>
                <a:spcPts val="1874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inadequacy of this framework for energy commodities is becoming painfully obvious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99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Modeling Energy Prices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33240" y="1671120"/>
            <a:ext cx="8097840" cy="486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prices have split personality (Dragana Pilipovic)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Traditional modeling tools (Geometric Brownian Motion)  may apply to long-term forward prices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As we get closer to delivery, the price dynamics changes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99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Gapping behavior of spot prices and the front of the forward curve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-115920">
              <a:spcBef>
                <a:spcPts val="451"/>
              </a:spcBef>
              <a:buClr>
                <a:srgbClr val="ff3399"/>
              </a:buClr>
              <a:buFont typeface="Wingdings" charset="2"/>
              <a:buChar char="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Prices may be negative or equal to zero</a:t>
            </a:r>
            <a:r>
              <a:rPr b="0" lang="en-US" sz="1800" strike="noStrike" u="none">
                <a:solidFill>
                  <a:srgbClr val="e9ad17"/>
                </a:solidFill>
                <a:effectLst/>
                <a:uFillTx/>
                <a:latin typeface="Arial"/>
              </a:rPr>
              <a:t>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312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1999-06-19T20:12:11Z</dcterms:created>
  <dc:creator>Vincent Kaminski</dc:creator>
  <dc:description/>
  <dc:language>en-US</dc:language>
  <cp:lastModifiedBy>fhayden</cp:lastModifiedBy>
  <cp:lastPrinted>1999-06-23T11:39:33Z</cp:lastPrinted>
  <dcterms:modified xsi:type="dcterms:W3CDTF">2001-02-15T14:21:03Z</dcterms:modified>
  <cp:revision>105</cp:revision>
  <dc:subject/>
  <dc:title>Key Techniques to Accurately Estimate Volatility</dc:title>
</cp:coreProperties>
</file>