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1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11.png" ContentType="image/png"/>
  <Override PartName="/ppt/media/image2.png" ContentType="image/png"/>
  <Override PartName="/ppt/media/image7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media/image9.wmf" ContentType="image/x-wmf"/>
  <Override PartName="/ppt/media/image13.wmf" ContentType="image/x-wmf"/>
  <Override PartName="/ppt/media/image4.wmf" ContentType="image/x-wmf"/>
  <Override PartName="/ppt/embeddings/oleObject1.xlsx" ContentType="application/vnd.openxmlformats-officedocument.spreadsheetml.shee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BA3C284-087A-4699-9C7F-404B7C97B04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52280" y="2057040"/>
            <a:ext cx="868680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ts val="2299"/>
              </a:lnSpc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152280" y="2057040"/>
            <a:ext cx="868680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ts val="2299"/>
              </a:lnSpc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2D72C80-38B5-48E5-9A3E-D4D19211158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152280" y="2057040"/>
            <a:ext cx="868680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ts val="2299"/>
              </a:lnSpc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152280" y="2057040"/>
            <a:ext cx="868680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ts val="2299"/>
              </a:lnSpc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EF76211-F7BA-4E12-8FCC-FA77E99D059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152280" y="2057040"/>
            <a:ext cx="868680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ts val="2299"/>
              </a:lnSpc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08E4B64-EB7E-4936-B6D0-4E47862743E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152280" y="2057040"/>
            <a:ext cx="8686800" cy="420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ts val="2299"/>
              </a:lnSpc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5FBB9E4-8E5E-4A5C-975B-C1236C47721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52280" y="2057040"/>
            <a:ext cx="868680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87360" indent="-387360">
              <a:lnSpc>
                <a:spcPts val="2299"/>
              </a:lnSpc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25680" indent="-374760">
              <a:lnSpc>
                <a:spcPts val="2299"/>
              </a:lnSpc>
              <a:buClr>
                <a:srgbClr val="000000"/>
              </a:buClr>
              <a:buFont typeface="Arial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868400" indent="-228600">
              <a:lnSpc>
                <a:spcPts val="2299"/>
              </a:lnSpc>
              <a:buClr>
                <a:srgbClr val="000000"/>
              </a:buClr>
              <a:buFont typeface="Times New Roman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211480" indent="-228600">
              <a:lnSpc>
                <a:spcPts val="2299"/>
              </a:lnSpc>
              <a:buClr>
                <a:srgbClr val="000000"/>
              </a:buClr>
              <a:buFont typeface="Times New Roman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211480" indent="-228600">
              <a:lnSpc>
                <a:spcPts val="2299"/>
              </a:lnSpc>
              <a:buClr>
                <a:srgbClr val="000000"/>
              </a:buClr>
              <a:buFont typeface="Times New Roman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211480" indent="-228600">
              <a:lnSpc>
                <a:spcPts val="2299"/>
              </a:lnSpc>
              <a:buClr>
                <a:srgbClr val="000000"/>
              </a:buClr>
              <a:buFont typeface="Times New Roman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706752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F9E6084-4839-4696-976B-79DF5300872E}" type="slidenum"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3"/>
          </p:nvPr>
        </p:nvSpPr>
        <p:spPr>
          <a:xfrm>
            <a:off x="3124080" y="6531120"/>
            <a:ext cx="2895840" cy="326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7924680" y="95400"/>
            <a:ext cx="1086120" cy="685800"/>
            <a:chOff x="7924680" y="95400"/>
            <a:chExt cx="1086120" cy="685800"/>
          </a:xfrm>
        </p:grpSpPr>
        <p:sp>
          <p:nvSpPr>
            <p:cNvPr id="6" name=""/>
            <p:cNvSpPr/>
            <p:nvPr/>
          </p:nvSpPr>
          <p:spPr>
            <a:xfrm>
              <a:off x="7924680" y="95400"/>
              <a:ext cx="1086120" cy="685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7" name="FElogo" descr=""/>
            <p:cNvPicPr/>
            <p:nvPr/>
          </p:nvPicPr>
          <p:blipFill>
            <a:blip r:embed="rId2"/>
            <a:stretch/>
          </p:blipFill>
          <p:spPr>
            <a:xfrm>
              <a:off x="7986960" y="154800"/>
              <a:ext cx="981360" cy="57996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-360" y="3157200"/>
            <a:ext cx="9063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br>
              <a:rPr sz="2400"/>
            </a:b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Stanley - July 20th Review Meeting</a:t>
            </a:r>
            <a:br>
              <a:rPr sz="2800"/>
            </a:br>
            <a:br>
              <a:rPr sz="28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market analysis</a:t>
            </a:r>
            <a:br>
              <a:rPr sz="3200"/>
            </a:br>
            <a:br>
              <a:rPr sz="3200"/>
            </a:b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Privileged and Confidential</a:t>
            </a:r>
            <a:br>
              <a:rPr sz="1800"/>
            </a:b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 with Counsel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726840" y="5840280"/>
            <a:ext cx="76086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marL="387360" indent="-387360" algn="ctr">
              <a:lnSpc>
                <a:spcPct val="100000"/>
              </a:lnSpc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Frontier Economics, Inc.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 algn="ctr">
              <a:lnSpc>
                <a:spcPct val="100000"/>
              </a:lnSpc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 algn="ctr">
              <a:lnSpc>
                <a:spcPct val="100000"/>
              </a:lnSpc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Cambridge, Massachusetts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 algn="ctr">
              <a:lnSpc>
                <a:spcPct val="80000"/>
              </a:lnSpc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2114640" y="738360"/>
            <a:ext cx="4705200" cy="196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502080" y="2192400"/>
            <a:ext cx="193032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Boston   London   Melbourne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FElogo" descr=""/>
          <p:cNvPicPr/>
          <p:nvPr/>
        </p:nvPicPr>
        <p:blipFill>
          <a:blip r:embed="rId1"/>
          <a:stretch/>
        </p:blipFill>
        <p:spPr>
          <a:xfrm>
            <a:off x="3147840" y="952560"/>
            <a:ext cx="2638440" cy="1103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7620120" y="0"/>
            <a:ext cx="1523880" cy="91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8680" y="890640"/>
            <a:ext cx="8780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Many high price hours not associated with E/PX transactions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2" name="" descr=""/>
          <p:cNvPicPr/>
          <p:nvPr/>
        </p:nvPicPr>
        <p:blipFill>
          <a:blip r:embed="rId1"/>
          <a:stretch/>
        </p:blipFill>
        <p:spPr>
          <a:xfrm>
            <a:off x="87480" y="1749600"/>
            <a:ext cx="7619760" cy="50799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33" name=""/>
          <p:cNvGrpSpPr/>
          <p:nvPr/>
        </p:nvGrpSpPr>
        <p:grpSpPr>
          <a:xfrm>
            <a:off x="2293920" y="2176560"/>
            <a:ext cx="1946160" cy="668160"/>
            <a:chOff x="2293920" y="2176560"/>
            <a:chExt cx="1946160" cy="668160"/>
          </a:xfrm>
        </p:grpSpPr>
        <p:grpSp>
          <p:nvGrpSpPr>
            <p:cNvPr id="134" name=""/>
            <p:cNvGrpSpPr/>
            <p:nvPr/>
          </p:nvGrpSpPr>
          <p:grpSpPr>
            <a:xfrm>
              <a:off x="2449440" y="2176560"/>
              <a:ext cx="1790640" cy="632880"/>
              <a:chOff x="2449440" y="2176560"/>
              <a:chExt cx="1790640" cy="632880"/>
            </a:xfrm>
          </p:grpSpPr>
          <p:sp>
            <p:nvSpPr>
              <p:cNvPr id="135" name=""/>
              <p:cNvSpPr/>
              <p:nvPr/>
            </p:nvSpPr>
            <p:spPr>
              <a:xfrm>
                <a:off x="2454120" y="2176560"/>
                <a:ext cx="178596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001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Transactions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>
                <a:off x="2492280" y="2278080"/>
                <a:ext cx="87480" cy="101520"/>
              </a:xfrm>
              <a:prstGeom prst="ellipse">
                <a:avLst/>
              </a:prstGeom>
              <a:noFill/>
              <a:ln w="12600">
                <a:solidFill>
                  <a:srgbClr val="fc012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5200" bIns="25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" name=""/>
              <p:cNvSpPr/>
              <p:nvPr/>
            </p:nvSpPr>
            <p:spPr>
              <a:xfrm>
                <a:off x="2506680" y="2641680"/>
                <a:ext cx="46080" cy="42840"/>
              </a:xfrm>
              <a:prstGeom prst="ellipse">
                <a:avLst/>
              </a:prstGeom>
              <a:solidFill>
                <a:srgbClr val="0000ff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6200" bIns="-16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2449440" y="2471760"/>
                <a:ext cx="178596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001"/>
                  </a:spcBef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Other hours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9" name=""/>
            <p:cNvSpPr/>
            <p:nvPr/>
          </p:nvSpPr>
          <p:spPr>
            <a:xfrm>
              <a:off x="2293920" y="2176560"/>
              <a:ext cx="1828800" cy="66816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0" name=""/>
          <p:cNvSpPr/>
          <p:nvPr/>
        </p:nvSpPr>
        <p:spPr>
          <a:xfrm>
            <a:off x="4923000" y="5904000"/>
            <a:ext cx="2858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Hourly pool prices: June 1st - Sept 30th 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021C5A7-B87E-40A3-9B8A-D7543E2CB7C4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price hour with no E/PWX transaction: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30th HE14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2" name="" descr=""/>
          <p:cNvPicPr/>
          <p:nvPr/>
        </p:nvPicPr>
        <p:blipFill>
          <a:blip r:embed="rId1"/>
          <a:stretch/>
        </p:blipFill>
        <p:spPr>
          <a:xfrm>
            <a:off x="4460760" y="2181240"/>
            <a:ext cx="4494240" cy="3073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3" name="" descr=""/>
          <p:cNvPicPr/>
          <p:nvPr/>
        </p:nvPicPr>
        <p:blipFill>
          <a:blip r:embed="rId2"/>
          <a:stretch/>
        </p:blipFill>
        <p:spPr>
          <a:xfrm>
            <a:off x="0" y="2197080"/>
            <a:ext cx="4599000" cy="3144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4" name=""/>
          <p:cNvSpPr/>
          <p:nvPr/>
        </p:nvSpPr>
        <p:spPr>
          <a:xfrm>
            <a:off x="7581960" y="2647800"/>
            <a:ext cx="981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PWX bid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8448840" y="2800440"/>
            <a:ext cx="247320" cy="190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52280" y="5424480"/>
            <a:ext cx="86868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Powerex made 414 MW re-declaration which pegged Pool price at $998/MWh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substantial withdrawals as well from ATCO or EPCOR gas units?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D34CAF9-1910-4413-8128-09B4B8D6B591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" descr=""/>
          <p:cNvPicPr/>
          <p:nvPr/>
        </p:nvPicPr>
        <p:blipFill>
          <a:blip r:embed="rId1"/>
          <a:stretch/>
        </p:blipFill>
        <p:spPr>
          <a:xfrm>
            <a:off x="4573440" y="2325600"/>
            <a:ext cx="4214880" cy="2881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unsuccessful transaction: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7th HE15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6014880" y="2473200"/>
            <a:ext cx="1241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 ENR bid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 flipH="1" flipV="1">
            <a:off x="7143480" y="2644920"/>
            <a:ext cx="477720" cy="27288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52280" y="5424480"/>
            <a:ext cx="86868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PWX offered option on 125 MW at PP with $400/MWh cap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 into Power Pool at $740/MWh - not in merit. Pool cleared at $85.1/MWh over hour with demand at 6164 MW (average settlement load)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2" name="" descr=""/>
          <p:cNvPicPr/>
          <p:nvPr/>
        </p:nvPicPr>
        <p:blipFill>
          <a:blip r:embed="rId2"/>
          <a:stretch/>
        </p:blipFill>
        <p:spPr>
          <a:xfrm>
            <a:off x="228600" y="2352600"/>
            <a:ext cx="4280040" cy="2927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1D74E29-0143-4022-A743-E1DF51CFFC48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would prices have been otherwise?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152280" y="2057040"/>
            <a:ext cx="448488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87360" indent="-387360">
              <a:lnSpc>
                <a:spcPts val="2299"/>
              </a:lnSpc>
              <a:spcAft>
                <a:spcPts val="2251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True counterfactual would require re-dispatch of all bids - not yet estimated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2251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approximate simple ‘but for’ price by a shift in supply curve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2251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ENR/PWX transactions eliminated zero-price bids – will restore these bids to estimate ‘but for’ price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2251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Generally, the steeper the bid stack at the actual Pool Price, the greater the impact of these transactions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55" name=""/>
          <p:cNvGrpSpPr/>
          <p:nvPr/>
        </p:nvGrpSpPr>
        <p:grpSpPr>
          <a:xfrm>
            <a:off x="4610160" y="2004840"/>
            <a:ext cx="2652120" cy="1628640"/>
            <a:chOff x="4610160" y="2004840"/>
            <a:chExt cx="2652120" cy="1628640"/>
          </a:xfrm>
        </p:grpSpPr>
        <p:sp>
          <p:nvSpPr>
            <p:cNvPr id="156" name=""/>
            <p:cNvSpPr/>
            <p:nvPr/>
          </p:nvSpPr>
          <p:spPr>
            <a:xfrm>
              <a:off x="5160240" y="2004840"/>
              <a:ext cx="0" cy="142236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5160240" y="3431880"/>
              <a:ext cx="21020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5190480" y="3153240"/>
              <a:ext cx="181800" cy="24984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5401440" y="3126960"/>
              <a:ext cx="181800" cy="27612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5611680" y="3087720"/>
              <a:ext cx="181800" cy="31536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5821920" y="3041640"/>
              <a:ext cx="181800" cy="3618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6032520" y="2975760"/>
              <a:ext cx="181800" cy="42732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6242760" y="2916720"/>
              <a:ext cx="181800" cy="486360"/>
            </a:xfrm>
            <a:prstGeom prst="rect">
              <a:avLst/>
            </a:prstGeom>
            <a:solidFill>
              <a:srgbClr val="fc0128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6453000" y="2824920"/>
              <a:ext cx="181800" cy="57852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6663960" y="2660400"/>
              <a:ext cx="162000" cy="74304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6874200" y="2401920"/>
              <a:ext cx="162000" cy="1001520"/>
            </a:xfrm>
            <a:prstGeom prst="rect">
              <a:avLst/>
            </a:prstGeom>
            <a:solidFill>
              <a:srgbClr val="fc0128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6742440" y="2204640"/>
              <a:ext cx="0" cy="1428840"/>
            </a:xfrm>
            <a:prstGeom prst="line">
              <a:avLst/>
            </a:prstGeom>
            <a:ln w="1260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5015520" y="2662200"/>
              <a:ext cx="1823400" cy="0"/>
            </a:xfrm>
            <a:prstGeom prst="line">
              <a:avLst/>
            </a:prstGeom>
            <a:ln w="1260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4610160" y="2454120"/>
              <a:ext cx="3873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0" name=""/>
          <p:cNvGrpSpPr/>
          <p:nvPr/>
        </p:nvGrpSpPr>
        <p:grpSpPr>
          <a:xfrm>
            <a:off x="6016680" y="4394160"/>
            <a:ext cx="2490480" cy="1623240"/>
            <a:chOff x="6016680" y="4394160"/>
            <a:chExt cx="2490480" cy="1623240"/>
          </a:xfrm>
        </p:grpSpPr>
        <p:sp>
          <p:nvSpPr>
            <p:cNvPr id="171" name=""/>
            <p:cNvSpPr/>
            <p:nvPr/>
          </p:nvSpPr>
          <p:spPr>
            <a:xfrm>
              <a:off x="6523200" y="4394160"/>
              <a:ext cx="2160" cy="13420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6523200" y="5740560"/>
              <a:ext cx="1983960" cy="18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6943680" y="5496840"/>
              <a:ext cx="171360" cy="23544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7142040" y="5472000"/>
              <a:ext cx="171360" cy="26028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7340400" y="5434200"/>
              <a:ext cx="171360" cy="29772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7539480" y="5391360"/>
              <a:ext cx="171360" cy="34092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7737840" y="5328720"/>
              <a:ext cx="171360" cy="403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6552360" y="5645520"/>
              <a:ext cx="171360" cy="86760"/>
            </a:xfrm>
            <a:prstGeom prst="rect">
              <a:avLst/>
            </a:prstGeom>
            <a:solidFill>
              <a:srgbClr val="fc0128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9960" bIns="39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7936200" y="5186160"/>
              <a:ext cx="171360" cy="54576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8135280" y="5031000"/>
              <a:ext cx="152640" cy="70092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6757200" y="5637600"/>
              <a:ext cx="152640" cy="94680"/>
            </a:xfrm>
            <a:prstGeom prst="rect">
              <a:avLst/>
            </a:prstGeom>
            <a:solidFill>
              <a:srgbClr val="fc0128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8022960" y="4811760"/>
              <a:ext cx="2160" cy="1205640"/>
            </a:xfrm>
            <a:prstGeom prst="line">
              <a:avLst/>
            </a:prstGeom>
            <a:ln w="1260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 flipV="1">
              <a:off x="6386760" y="4964760"/>
              <a:ext cx="1721160" cy="2160"/>
            </a:xfrm>
            <a:prstGeom prst="line">
              <a:avLst/>
            </a:prstGeom>
            <a:ln w="1260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4640" bIns="-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 flipV="1">
              <a:off x="6386760" y="5181840"/>
              <a:ext cx="1721160" cy="2160"/>
            </a:xfrm>
            <a:prstGeom prst="line">
              <a:avLst/>
            </a:prstGeom>
            <a:ln w="1260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4640" bIns="-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6016680" y="4722840"/>
              <a:ext cx="366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6016680" y="4989600"/>
              <a:ext cx="4712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P’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7" name=""/>
          <p:cNvSpPr/>
          <p:nvPr/>
        </p:nvSpPr>
        <p:spPr>
          <a:xfrm rot="3670200">
            <a:off x="6356520" y="3818520"/>
            <a:ext cx="812880" cy="579240"/>
          </a:xfrm>
          <a:prstGeom prst="rightArrow">
            <a:avLst>
              <a:gd name="adj1" fmla="val 50000"/>
              <a:gd name="adj2" fmla="val 35084"/>
            </a:avLst>
          </a:prstGeom>
          <a:gradFill rotWithShape="0">
            <a:gsLst>
              <a:gs pos="0">
                <a:srgbClr val="ffff00"/>
              </a:gs>
              <a:gs pos="100000">
                <a:srgbClr val="929200"/>
              </a:gs>
            </a:gsLst>
            <a:lin ang="5400000"/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07DD882-8F4F-417A-BC54-591549788F8E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 of price impact analysis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/>
          </p:nvPr>
        </p:nvSpPr>
        <p:spPr>
          <a:xfrm>
            <a:off x="151920" y="2085840"/>
            <a:ext cx="4630680" cy="4205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87360" indent="-387360">
              <a:lnSpc>
                <a:spcPts val="2299"/>
              </a:lnSpc>
              <a:spcAft>
                <a:spcPts val="1576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price impacts model assumes: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spcAft>
                <a:spcPts val="1001"/>
              </a:spcAft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will be set by next bid after removal of ENR-PWX transaction bid - may be another ENR bid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spcAft>
                <a:spcPts val="2001"/>
              </a:spcAft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other bids stay the same - in reality, many players have been using withholding and re-declaration strategies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2251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most hours, ENR strategy likely would not have been possible without other withholding by AB gens and/or PWX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5213520" y="2502000"/>
            <a:ext cx="0" cy="303984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213520" y="5551560"/>
            <a:ext cx="36669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265720" y="4957920"/>
            <a:ext cx="317520" cy="53172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634000" y="4900680"/>
            <a:ext cx="316080" cy="58896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999040" y="4815000"/>
            <a:ext cx="319320" cy="67464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369120" y="4716360"/>
            <a:ext cx="314280" cy="77328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6732720" y="4578480"/>
            <a:ext cx="318960" cy="91116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102440" y="4449600"/>
            <a:ext cx="316080" cy="104004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467480" y="4253040"/>
            <a:ext cx="319320" cy="12366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837560" y="3903840"/>
            <a:ext cx="280800" cy="158580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8205840" y="3351240"/>
            <a:ext cx="282600" cy="213840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4957920" y="3906720"/>
            <a:ext cx="318276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4491000" y="3780000"/>
            <a:ext cx="674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P’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924440" y="4459320"/>
            <a:ext cx="248616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491000" y="4352760"/>
            <a:ext cx="674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P’’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865920" y="2527200"/>
            <a:ext cx="1843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ENR- PWX bid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291360" y="2984400"/>
            <a:ext cx="1842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ENR bid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616720" y="5853240"/>
            <a:ext cx="18428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Withholding by other bidders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 flipV="1">
            <a:off x="6647040" y="5108400"/>
            <a:ext cx="247320" cy="7257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 flipH="1" flipV="1">
            <a:off x="6219360" y="5173200"/>
            <a:ext cx="187560" cy="668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699320" y="3375000"/>
            <a:ext cx="247680" cy="754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8113680" y="2905200"/>
            <a:ext cx="247680" cy="7538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7645320" y="5530680"/>
            <a:ext cx="1328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 offered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rot="16200000">
            <a:off x="4403160" y="2995920"/>
            <a:ext cx="1386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$/MWh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5E3D190-6EA6-4DF6-B89A-92A2D3E44815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impact of increased prices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/>
          </p:nvPr>
        </p:nvSpPr>
        <p:spPr>
          <a:xfrm>
            <a:off x="152280" y="2057040"/>
            <a:ext cx="460224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Higher prices will be detrimental to any  purchasers from the Pool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reality, most volume is covered by legislated hedges or commercial contracts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spcAft>
                <a:spcPts val="1001"/>
              </a:spcAft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 85% total cover in example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spcAft>
                <a:spcPts val="1001"/>
              </a:spcAft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need to calculate exact UOA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Impact estimated as the increase in price due to transactions over the affected volume traded in the Pool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average, trades appear to have increased prices by over $300/MWh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16" name=""/>
          <p:cNvGraphicFramePr/>
          <p:nvPr/>
        </p:nvGraphicFramePr>
        <p:xfrm>
          <a:off x="4916520" y="3110040"/>
          <a:ext cx="3730680" cy="1433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916520" y="3110040"/>
                    <a:ext cx="3730680" cy="1433520"/>
                  </a:xfrm>
                  <a:prstGeom prst="rect">
                    <a:avLst/>
                  </a:prstGeom>
                  <a:noFill/>
                  <a:ln w="1260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3B49BEC-E1D8-4BEE-86B8-37AD3CF87B77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 benefited from the transactions?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/>
          </p:nvPr>
        </p:nvSpPr>
        <p:spPr>
          <a:xfrm>
            <a:off x="152280" y="2099880"/>
            <a:ext cx="426744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benefit to ENR in most hours – received Pool price minus settlement price with PWX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spcAft>
                <a:spcPts val="1001"/>
              </a:spcAft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direct benefit to PWX - lost opportunity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spcAft>
                <a:spcPts val="1001"/>
              </a:spcAft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PWX indirect benefit – increase in Pool price on other sales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 had an ‘independent business reason’ to enter into profitable transactions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Indirect benefits (higher price on other volumes) larger than direct benefits, but not by much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20" name=""/>
          <p:cNvGraphicFramePr/>
          <p:nvPr/>
        </p:nvGraphicFramePr>
        <p:xfrm>
          <a:off x="4648320" y="3416400"/>
          <a:ext cx="4389480" cy="1434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48320" y="3416400"/>
                    <a:ext cx="4389480" cy="1434960"/>
                  </a:xfrm>
                  <a:prstGeom prst="rect">
                    <a:avLst/>
                  </a:prstGeom>
                  <a:noFill/>
                  <a:ln w="1260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77AFCE0-2B0A-4D3D-99BD-9592EDB0AC99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Conclusions - Transaction structure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/>
          </p:nvPr>
        </p:nvSpPr>
        <p:spPr>
          <a:xfrm>
            <a:off x="152280" y="1928520"/>
            <a:ext cx="868680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87360" indent="-387360">
              <a:lnSpc>
                <a:spcPts val="2299"/>
              </a:lnSpc>
              <a:spcAft>
                <a:spcPts val="2500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Given small magnitudes of MW - transactions had little possibility of success except in hours when supply-demand balance was already very tight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2500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 (and attempts) made in hours when demand was &gt; 6000 MW, so small shifts in net supply could have large impacts on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2500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of Pool rules (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 post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with limited re-declarations) is well-suited to this type of strategy. Aided by day ahead information published by Power Pool of Alberta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2500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of withholding and re-declaration strategies by many players to influence prices appear to have been fairly common across the period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0CF895C-1A8E-43B5-A891-979048B815DE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58680" y="833400"/>
            <a:ext cx="8780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Conclusions - Benefits from transactions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/>
          </p:nvPr>
        </p:nvSpPr>
        <p:spPr>
          <a:xfrm>
            <a:off x="0" y="1839600"/>
            <a:ext cx="868680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87360" indent="-387360">
              <a:lnSpc>
                <a:spcPts val="2299"/>
              </a:lnSpc>
              <a:spcAft>
                <a:spcPts val="1250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 benefited (on average) from transactions with PWX directly, and by leveraging higher Pool price on other volumes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1250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PWX lost money (on an economic basis) on sales to ENR, but benefited on leveraging higher Pool prices across other MW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calculation does not show benefits from BC Fort Nelson plant which sells into Power Pool of Alberta - is it hedged?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only on PWX intertie volumes from settlement data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Assumes PWX could have achieved same impact on Pool prices through a unilateral bidding strategy - no political restrictions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0">
              <a:lnSpc>
                <a:spcPts val="2299"/>
              </a:lnSpc>
              <a:spcAft>
                <a:spcPts val="1125"/>
              </a:spcAft>
              <a:buNone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0">
              <a:lnSpc>
                <a:spcPts val="2299"/>
              </a:lnSpc>
              <a:spcAft>
                <a:spcPts val="1125"/>
              </a:spcAft>
              <a:buNone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36E6075-21E0-4A41-B3C0-DC45DEA1A4E0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Conclusions - Impact on Pool prices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/>
          </p:nvPr>
        </p:nvSpPr>
        <p:spPr>
          <a:xfrm>
            <a:off x="4919400" y="2199960"/>
            <a:ext cx="393372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a simplified initial analysis, there was an impact on Pool prices: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spcAft>
                <a:spcPts val="1001"/>
              </a:spcAft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raised Pool revs by ~ $45 million in 22 hours on total Pool volume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spcAft>
                <a:spcPts val="1001"/>
              </a:spcAft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financial impact would likely be under $7million after accounting for legislated hedges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model legislated hedge and price impacts more precisely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0">
              <a:lnSpc>
                <a:spcPts val="2299"/>
              </a:lnSpc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28" name="" descr=""/>
          <p:cNvPicPr/>
          <p:nvPr/>
        </p:nvPicPr>
        <p:blipFill>
          <a:blip r:embed="rId1"/>
          <a:stretch/>
        </p:blipFill>
        <p:spPr>
          <a:xfrm>
            <a:off x="0" y="2222640"/>
            <a:ext cx="5586480" cy="3817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95191AA-45DD-476D-91FC-632F2DBDDD91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276120" y="2185920"/>
            <a:ext cx="8686800" cy="4205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87360" indent="-387360">
              <a:lnSpc>
                <a:spcPts val="2299"/>
              </a:lnSpc>
              <a:spcAft>
                <a:spcPts val="2500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power in the Power Pool of Alberta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2500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transaction analysis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2500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Examples from other hours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2500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profitability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2500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estimates of impacts on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2500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Preliminary conclusions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67ECF09-6FCA-4D57-AA38-D06027E6FC8E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8680" y="80460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of the Alberta power market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52280" y="2014200"/>
            <a:ext cx="435456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87360" indent="-387360">
              <a:lnSpc>
                <a:spcPts val="2299"/>
              </a:lnSpc>
              <a:spcBef>
                <a:spcPts val="1576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Three main utilities were functionally unbundled during restructuring but have remained contractually integrated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576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“Legislated hedges” based on regulated rates determine actual prices paid by customers for most power - hedge out variation in Pool prices for most final sales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576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Historically the Pool price has been a ‘virtual’ transfer price between gencos and distcos - little actual volume sold at this price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9" name=""/>
          <p:cNvGrpSpPr/>
          <p:nvPr/>
        </p:nvGrpSpPr>
        <p:grpSpPr>
          <a:xfrm>
            <a:off x="4448160" y="1971720"/>
            <a:ext cx="4627440" cy="4508280"/>
            <a:chOff x="4448160" y="1971720"/>
            <a:chExt cx="4627440" cy="4508280"/>
          </a:xfrm>
        </p:grpSpPr>
        <p:sp>
          <p:nvSpPr>
            <p:cNvPr id="30" name=""/>
            <p:cNvSpPr/>
            <p:nvPr/>
          </p:nvSpPr>
          <p:spPr>
            <a:xfrm>
              <a:off x="5472000" y="3387600"/>
              <a:ext cx="2598840" cy="1729080"/>
            </a:xfrm>
            <a:prstGeom prst="rect">
              <a:avLst/>
            </a:prstGeom>
            <a:noFill/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850000" y="3925800"/>
              <a:ext cx="0" cy="9288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5850000" y="4854600"/>
              <a:ext cx="178596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5853240" y="3929040"/>
              <a:ext cx="1671480" cy="725400"/>
            </a:xfrm>
            <a:custGeom>
              <a:avLst/>
              <a:gdLst/>
              <a:ahLst/>
              <a:rect l="l" t="t" r="r" b="b"/>
              <a:pathLst>
                <a:path w="1053" h="457">
                  <a:moveTo>
                    <a:pt x="0" y="444"/>
                  </a:moveTo>
                  <a:cubicBezTo>
                    <a:pt x="240" y="450"/>
                    <a:pt x="480" y="457"/>
                    <a:pt x="612" y="426"/>
                  </a:cubicBezTo>
                  <a:cubicBezTo>
                    <a:pt x="744" y="395"/>
                    <a:pt x="730" y="292"/>
                    <a:pt x="792" y="258"/>
                  </a:cubicBezTo>
                  <a:cubicBezTo>
                    <a:pt x="854" y="224"/>
                    <a:pt x="943" y="262"/>
                    <a:pt x="987" y="219"/>
                  </a:cubicBezTo>
                  <a:cubicBezTo>
                    <a:pt x="1031" y="176"/>
                    <a:pt x="1042" y="88"/>
                    <a:pt x="1053" y="0"/>
                  </a:cubicBezTo>
                </a:path>
              </a:pathLst>
            </a:custGeom>
            <a:noFill/>
            <a:ln w="38160">
              <a:solidFill>
                <a:srgbClr val="0094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7086600" y="3914640"/>
              <a:ext cx="133200" cy="933480"/>
            </a:xfrm>
            <a:custGeom>
              <a:avLst/>
              <a:gdLst/>
              <a:ahLst/>
              <a:rect l="l" t="t" r="r" b="b"/>
              <a:pathLst>
                <a:path w="84" h="588">
                  <a:moveTo>
                    <a:pt x="0" y="0"/>
                  </a:moveTo>
                  <a:lnTo>
                    <a:pt x="0" y="189"/>
                  </a:lnTo>
                  <a:lnTo>
                    <a:pt x="78" y="222"/>
                  </a:lnTo>
                  <a:lnTo>
                    <a:pt x="84" y="588"/>
                  </a:lnTo>
                </a:path>
              </a:pathLst>
            </a:custGeom>
            <a:noFill/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7186680" y="4552920"/>
              <a:ext cx="900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fc0128"/>
                  </a:solidFill>
                  <a:effectLst/>
                  <a:uFillTx/>
                  <a:latin typeface="Arial"/>
                </a:rPr>
                <a:t>Demand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5872320" y="4305240"/>
              <a:ext cx="900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009400"/>
                  </a:solidFill>
                  <a:effectLst/>
                  <a:uFillTx/>
                  <a:latin typeface="Arial"/>
                </a:rPr>
                <a:t>Supply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7095960" y="4809960"/>
              <a:ext cx="9003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MW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 rot="16200000">
              <a:off x="5272920" y="4204080"/>
              <a:ext cx="9000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$/MWh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5516640" y="3476520"/>
              <a:ext cx="2438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Power Pool of AB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384880" y="2351160"/>
              <a:ext cx="855720" cy="609480"/>
            </a:xfrm>
            <a:prstGeom prst="ellipse">
              <a:avLst/>
            </a:prstGeom>
            <a:noFill/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ATCO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321600" y="2346480"/>
              <a:ext cx="855360" cy="609480"/>
            </a:xfrm>
            <a:prstGeom prst="ellipse">
              <a:avLst/>
            </a:prstGeom>
            <a:noFill/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EPCOR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7257960" y="2341440"/>
              <a:ext cx="855720" cy="609840"/>
            </a:xfrm>
            <a:prstGeom prst="ellipse">
              <a:avLst/>
            </a:prstGeom>
            <a:noFill/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IPPs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8196120" y="2336760"/>
              <a:ext cx="855720" cy="609480"/>
            </a:xfrm>
            <a:prstGeom prst="ellipse">
              <a:avLst/>
            </a:prstGeom>
            <a:noFill/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Imports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4448160" y="2346480"/>
              <a:ext cx="855720" cy="609480"/>
            </a:xfrm>
            <a:prstGeom prst="ellipse">
              <a:avLst/>
            </a:prstGeom>
            <a:noFill/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TAU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5408640" y="5489640"/>
              <a:ext cx="855720" cy="609480"/>
            </a:xfrm>
            <a:prstGeom prst="ellipse">
              <a:avLst/>
            </a:prstGeom>
            <a:noFill/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ATCO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6345360" y="5484960"/>
              <a:ext cx="855720" cy="609480"/>
            </a:xfrm>
            <a:prstGeom prst="ellipse">
              <a:avLst/>
            </a:prstGeom>
            <a:noFill/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EPCOR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7281720" y="5479920"/>
              <a:ext cx="855720" cy="609840"/>
            </a:xfrm>
            <a:prstGeom prst="ellipse">
              <a:avLst/>
            </a:prstGeom>
            <a:noFill/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Enmax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8220240" y="5475240"/>
              <a:ext cx="855360" cy="609480"/>
            </a:xfrm>
            <a:prstGeom prst="ellipse">
              <a:avLst/>
            </a:prstGeom>
            <a:noFill/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Other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4471920" y="5484960"/>
              <a:ext cx="855720" cy="609480"/>
            </a:xfrm>
            <a:prstGeom prst="ellipse">
              <a:avLst/>
            </a:prstGeom>
            <a:noFill/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TAU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5511960" y="1971720"/>
              <a:ext cx="2438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Gencos/importers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5637240" y="6111720"/>
              <a:ext cx="2438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Discos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52" name=""/>
            <p:cNvCxnSpPr>
              <a:stCxn id="44" idx="4"/>
              <a:endCxn id="30" idx="0"/>
            </p:cNvCxnSpPr>
            <p:nvPr/>
          </p:nvCxnSpPr>
          <p:spPr>
            <a:xfrm flipH="1" rot="16200000">
              <a:off x="5624280" y="2226240"/>
              <a:ext cx="399240" cy="1896120"/>
            </a:xfrm>
            <a:prstGeom prst="bentConnector3">
              <a:avLst>
                <a:gd name="adj1" fmla="val 49368"/>
              </a:avLst>
            </a:prstGeom>
            <a:ln w="28440">
              <a:solidFill>
                <a:srgbClr val="000000"/>
              </a:solidFill>
              <a:miter/>
              <a:tailEnd len="sm" type="triangle" w="sm"/>
            </a:ln>
          </p:spPr>
        </p:cxnSp>
        <p:cxnSp>
          <p:nvCxnSpPr>
            <p:cNvPr id="53" name=""/>
            <p:cNvCxnSpPr>
              <a:stCxn id="40" idx="4"/>
              <a:endCxn id="30" idx="0"/>
            </p:cNvCxnSpPr>
            <p:nvPr/>
          </p:nvCxnSpPr>
          <p:spPr>
            <a:xfrm flipH="1" rot="16200000">
              <a:off x="6095880" y="2696760"/>
              <a:ext cx="394560" cy="959760"/>
            </a:xfrm>
            <a:prstGeom prst="bentConnector3">
              <a:avLst>
                <a:gd name="adj1" fmla="val 49132"/>
              </a:avLst>
            </a:prstGeom>
            <a:ln w="28440">
              <a:solidFill>
                <a:srgbClr val="000000"/>
              </a:solidFill>
              <a:miter/>
              <a:tailEnd len="sm" type="triangle" w="sm"/>
            </a:ln>
          </p:spPr>
        </p:cxnSp>
        <p:cxnSp>
          <p:nvCxnSpPr>
            <p:cNvPr id="54" name=""/>
            <p:cNvCxnSpPr>
              <a:stCxn id="42" idx="4"/>
              <a:endCxn id="30" idx="0"/>
            </p:cNvCxnSpPr>
            <p:nvPr/>
          </p:nvCxnSpPr>
          <p:spPr>
            <a:xfrm rot="5400000">
              <a:off x="7027200" y="2714760"/>
              <a:ext cx="403920" cy="915120"/>
            </a:xfrm>
            <a:prstGeom prst="bentConnector3">
              <a:avLst>
                <a:gd name="adj1" fmla="val 49152"/>
              </a:avLst>
            </a:prstGeom>
            <a:ln w="28440">
              <a:solidFill>
                <a:srgbClr val="000000"/>
              </a:solidFill>
              <a:miter/>
              <a:tailEnd len="sm" type="triangle" w="sm"/>
            </a:ln>
          </p:spPr>
        </p:cxnSp>
        <p:cxnSp>
          <p:nvCxnSpPr>
            <p:cNvPr id="55" name=""/>
            <p:cNvCxnSpPr>
              <a:stCxn id="43" idx="4"/>
              <a:endCxn id="30" idx="0"/>
            </p:cNvCxnSpPr>
            <p:nvPr/>
          </p:nvCxnSpPr>
          <p:spPr>
            <a:xfrm rot="5400000">
              <a:off x="7493760" y="2243160"/>
              <a:ext cx="408960" cy="1853280"/>
            </a:xfrm>
            <a:prstGeom prst="bentConnector3">
              <a:avLst>
                <a:gd name="adj1" fmla="val 49339"/>
              </a:avLst>
            </a:prstGeom>
            <a:ln w="28440">
              <a:solidFill>
                <a:srgbClr val="000000"/>
              </a:solidFill>
              <a:miter/>
              <a:tailEnd len="sm" type="triangle" w="sm"/>
            </a:ln>
          </p:spPr>
        </p:cxnSp>
        <p:cxnSp>
          <p:nvCxnSpPr>
            <p:cNvPr id="56" name=""/>
            <p:cNvCxnSpPr/>
            <p:nvPr/>
          </p:nvCxnSpPr>
          <p:spPr>
            <a:xfrm flipH="1" rot="16200000">
              <a:off x="6554520" y="3169800"/>
              <a:ext cx="399240" cy="8640"/>
            </a:xfrm>
            <a:prstGeom prst="bentConnector3">
              <a:avLst>
                <a:gd name="adj1" fmla="val 49368"/>
              </a:avLst>
            </a:prstGeom>
            <a:ln w="38160">
              <a:solidFill>
                <a:srgbClr val="000000"/>
              </a:solidFill>
              <a:miter/>
              <a:tailEnd len="med" type="triangle" w="med"/>
            </a:ln>
          </p:spPr>
        </p:cxnSp>
        <p:cxnSp>
          <p:nvCxnSpPr>
            <p:cNvPr id="57" name=""/>
            <p:cNvCxnSpPr>
              <a:stCxn id="30" idx="2"/>
              <a:endCxn id="49" idx="0"/>
            </p:cNvCxnSpPr>
            <p:nvPr/>
          </p:nvCxnSpPr>
          <p:spPr>
            <a:xfrm rot="5400000">
              <a:off x="5668200" y="4362120"/>
              <a:ext cx="335880" cy="1872360"/>
            </a:xfrm>
            <a:prstGeom prst="bentConnector3">
              <a:avLst>
                <a:gd name="adj1" fmla="val 50643"/>
              </a:avLst>
            </a:prstGeom>
            <a:ln w="28440">
              <a:solidFill>
                <a:srgbClr val="000000"/>
              </a:solidFill>
              <a:miter/>
              <a:tailEnd len="sm" type="triangle" w="sm"/>
            </a:ln>
          </p:spPr>
        </p:cxnSp>
        <p:cxnSp>
          <p:nvCxnSpPr>
            <p:cNvPr id="58" name=""/>
            <p:cNvCxnSpPr>
              <a:stCxn id="30" idx="2"/>
              <a:endCxn id="45" idx="0"/>
            </p:cNvCxnSpPr>
            <p:nvPr/>
          </p:nvCxnSpPr>
          <p:spPr>
            <a:xfrm rot="5400000">
              <a:off x="6134400" y="4833000"/>
              <a:ext cx="340200" cy="935640"/>
            </a:xfrm>
            <a:prstGeom prst="bentConnector3">
              <a:avLst>
                <a:gd name="adj1" fmla="val 50423"/>
              </a:avLst>
            </a:prstGeom>
            <a:ln w="28440">
              <a:solidFill>
                <a:srgbClr val="000000"/>
              </a:solidFill>
              <a:miter/>
              <a:tailEnd len="sm" type="triangle" w="sm"/>
            </a:ln>
          </p:spPr>
        </p:cxnSp>
        <p:cxnSp>
          <p:nvCxnSpPr>
            <p:cNvPr id="59" name=""/>
            <p:cNvCxnSpPr>
              <a:stCxn id="30" idx="2"/>
              <a:endCxn id="46" idx="0"/>
            </p:cNvCxnSpPr>
            <p:nvPr/>
          </p:nvCxnSpPr>
          <p:spPr>
            <a:xfrm flipH="1" rot="16200000">
              <a:off x="6605280" y="5297040"/>
              <a:ext cx="335880" cy="2160"/>
            </a:xfrm>
            <a:prstGeom prst="bentConnector3">
              <a:avLst>
                <a:gd name="adj1" fmla="val 50643"/>
              </a:avLst>
            </a:prstGeom>
            <a:ln w="28440">
              <a:solidFill>
                <a:srgbClr val="000000"/>
              </a:solidFill>
              <a:miter/>
              <a:tailEnd len="sm" type="triangle" w="sm"/>
            </a:ln>
          </p:spPr>
        </p:cxnSp>
        <p:cxnSp>
          <p:nvCxnSpPr>
            <p:cNvPr id="60" name=""/>
            <p:cNvCxnSpPr>
              <a:stCxn id="30" idx="2"/>
              <a:endCxn id="47" idx="0"/>
            </p:cNvCxnSpPr>
            <p:nvPr/>
          </p:nvCxnSpPr>
          <p:spPr>
            <a:xfrm flipH="1" rot="16200000">
              <a:off x="7076160" y="4826160"/>
              <a:ext cx="330840" cy="938880"/>
            </a:xfrm>
            <a:prstGeom prst="bentConnector3">
              <a:avLst>
                <a:gd name="adj1" fmla="val 50435"/>
              </a:avLst>
            </a:prstGeom>
            <a:ln w="28440">
              <a:solidFill>
                <a:srgbClr val="000000"/>
              </a:solidFill>
              <a:miter/>
              <a:tailEnd len="sm" type="triangle" w="sm"/>
            </a:ln>
          </p:spPr>
        </p:cxnSp>
        <p:cxnSp>
          <p:nvCxnSpPr>
            <p:cNvPr id="61" name=""/>
            <p:cNvCxnSpPr>
              <a:stCxn id="30" idx="2"/>
              <a:endCxn id="48" idx="0"/>
            </p:cNvCxnSpPr>
            <p:nvPr/>
          </p:nvCxnSpPr>
          <p:spPr>
            <a:xfrm flipH="1" rot="16200000">
              <a:off x="7547760" y="4354920"/>
              <a:ext cx="326160" cy="1877040"/>
            </a:xfrm>
            <a:prstGeom prst="bentConnector3">
              <a:avLst>
                <a:gd name="adj1" fmla="val 50718"/>
              </a:avLst>
            </a:prstGeom>
            <a:ln w="28440">
              <a:solidFill>
                <a:srgbClr val="000000"/>
              </a:solidFill>
              <a:miter/>
              <a:tailEnd len="sm" type="triangle" w="sm"/>
            </a:ln>
          </p:spPr>
        </p:cxnSp>
        <p:sp>
          <p:nvSpPr>
            <p:cNvPr id="62" name=""/>
            <p:cNvSpPr/>
            <p:nvPr/>
          </p:nvSpPr>
          <p:spPr>
            <a:xfrm>
              <a:off x="4791240" y="3294000"/>
              <a:ext cx="231480" cy="1859040"/>
            </a:xfrm>
            <a:prstGeom prst="upDownArrow">
              <a:avLst>
                <a:gd name="adj1" fmla="val 50000"/>
                <a:gd name="adj2" fmla="val 159878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A6D8D38-F110-48DB-892F-E28E685BF119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8680" y="790560"/>
            <a:ext cx="8780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Relevant aspects of the Pool design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52280" y="1842840"/>
            <a:ext cx="435456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87360" indent="-387360">
              <a:lnSpc>
                <a:spcPts val="2299"/>
              </a:lnSpc>
              <a:spcBef>
                <a:spcPts val="1125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 post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 - binding settlement prices and quantities are set in real-time during dispatch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125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Clearing second-price auction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125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 are set on a 5 minute basis - hourly Pool price is an average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125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are submitted day ahead - quantities can be re-declared (on a limited basis) although prices cannot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Bef>
                <a:spcPts val="1125"/>
              </a:spcBef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 releases estimated prices (and sensitivities day ahead) to all participants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4905360" y="2424240"/>
            <a:ext cx="3179880" cy="3120840"/>
          </a:xfrm>
          <a:custGeom>
            <a:avLst/>
            <a:gdLst/>
            <a:ahLst/>
            <a:rect l="l" t="t" r="r" b="b"/>
            <a:pathLst>
              <a:path w="2003" h="1966">
                <a:moveTo>
                  <a:pt x="0" y="1966"/>
                </a:moveTo>
                <a:cubicBezTo>
                  <a:pt x="317" y="1962"/>
                  <a:pt x="635" y="1958"/>
                  <a:pt x="823" y="1874"/>
                </a:cubicBezTo>
                <a:cubicBezTo>
                  <a:pt x="1011" y="1790"/>
                  <a:pt x="968" y="1557"/>
                  <a:pt x="1125" y="1463"/>
                </a:cubicBezTo>
                <a:cubicBezTo>
                  <a:pt x="1282" y="1369"/>
                  <a:pt x="1619" y="1551"/>
                  <a:pt x="1765" y="1307"/>
                </a:cubicBezTo>
                <a:cubicBezTo>
                  <a:pt x="1911" y="1063"/>
                  <a:pt x="1957" y="531"/>
                  <a:pt x="2003" y="0"/>
                </a:cubicBezTo>
              </a:path>
            </a:pathLst>
          </a:custGeom>
          <a:noFill/>
          <a:ln w="5724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243400" y="2433600"/>
            <a:ext cx="3179880" cy="3121200"/>
          </a:xfrm>
          <a:custGeom>
            <a:avLst/>
            <a:gdLst/>
            <a:ahLst/>
            <a:rect l="l" t="t" r="r" b="b"/>
            <a:pathLst>
              <a:path w="2003" h="1966">
                <a:moveTo>
                  <a:pt x="0" y="1966"/>
                </a:moveTo>
                <a:cubicBezTo>
                  <a:pt x="317" y="1962"/>
                  <a:pt x="635" y="1958"/>
                  <a:pt x="823" y="1874"/>
                </a:cubicBezTo>
                <a:cubicBezTo>
                  <a:pt x="1011" y="1790"/>
                  <a:pt x="968" y="1557"/>
                  <a:pt x="1125" y="1463"/>
                </a:cubicBezTo>
                <a:cubicBezTo>
                  <a:pt x="1282" y="1369"/>
                  <a:pt x="1619" y="1551"/>
                  <a:pt x="1765" y="1307"/>
                </a:cubicBezTo>
                <a:cubicBezTo>
                  <a:pt x="1911" y="1063"/>
                  <a:pt x="1957" y="531"/>
                  <a:pt x="2003" y="0"/>
                </a:cubicBezTo>
              </a:path>
            </a:pathLst>
          </a:custGeom>
          <a:noFill/>
          <a:ln w="5724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7" name=""/>
          <p:cNvGrpSpPr/>
          <p:nvPr/>
        </p:nvGrpSpPr>
        <p:grpSpPr>
          <a:xfrm>
            <a:off x="4591080" y="2371320"/>
            <a:ext cx="4275000" cy="3844800"/>
            <a:chOff x="4591080" y="2371320"/>
            <a:chExt cx="4275000" cy="3844800"/>
          </a:xfrm>
        </p:grpSpPr>
        <p:sp>
          <p:nvSpPr>
            <p:cNvPr id="68" name=""/>
            <p:cNvSpPr/>
            <p:nvPr/>
          </p:nvSpPr>
          <p:spPr>
            <a:xfrm>
              <a:off x="4905360" y="2511360"/>
              <a:ext cx="0" cy="33958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4905360" y="5878440"/>
              <a:ext cx="3832200" cy="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8329680" y="5908680"/>
              <a:ext cx="5364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MW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 rot="16200000">
              <a:off x="4432680" y="2529360"/>
              <a:ext cx="6238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MWh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2" name=""/>
          <p:cNvSpPr/>
          <p:nvPr/>
        </p:nvSpPr>
        <p:spPr>
          <a:xfrm>
            <a:off x="7451640" y="4713120"/>
            <a:ext cx="142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Day ahead supply curve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559560" y="3325680"/>
            <a:ext cx="142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Settlement supply curve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94AEC6C-20B5-4C02-9528-9724E383EBA6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8680" y="733320"/>
            <a:ext cx="8780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Exercising market power in a clearing pool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151920" y="1714320"/>
            <a:ext cx="507996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87360" indent="-387360">
              <a:lnSpc>
                <a:spcPts val="2299"/>
              </a:lnSpc>
              <a:spcAft>
                <a:spcPts val="1687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 can seek to increase prices by bidding up prices in the Pool or withholding capacity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1687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Profitable if the increase in Pool price over marginal cost is greater than the lost quantity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1687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Price-quantity relationship for each trader described by a “reaction function”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1687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Reaction function is steep when supply is highly inelastic or when there are few other sellers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1687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Profitability increased if a trader has other infra-marginal capacity offered to market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5705640" y="2511360"/>
            <a:ext cx="0" cy="33958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718240" y="5878440"/>
            <a:ext cx="30193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8329680" y="5908680"/>
            <a:ext cx="536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rot="16200000">
            <a:off x="5261400" y="2427840"/>
            <a:ext cx="6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676920" y="2641680"/>
            <a:ext cx="1335240" cy="2074680"/>
          </a:xfrm>
          <a:custGeom>
            <a:avLst/>
            <a:gdLst/>
            <a:ahLst/>
            <a:rect l="l" t="t" r="r" b="b"/>
            <a:pathLst>
              <a:path w="841" h="1307">
                <a:moveTo>
                  <a:pt x="0" y="0"/>
                </a:moveTo>
                <a:cubicBezTo>
                  <a:pt x="7" y="298"/>
                  <a:pt x="15" y="596"/>
                  <a:pt x="155" y="814"/>
                </a:cubicBezTo>
                <a:cubicBezTo>
                  <a:pt x="295" y="1032"/>
                  <a:pt x="568" y="1169"/>
                  <a:pt x="841" y="1307"/>
                </a:cubicBezTo>
              </a:path>
            </a:pathLst>
          </a:custGeom>
          <a:noFill/>
          <a:ln w="38160">
            <a:solidFill>
              <a:srgbClr val="fc0128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577280" y="4484520"/>
            <a:ext cx="0" cy="1393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773760" y="3576600"/>
            <a:ext cx="0" cy="2308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H="1">
            <a:off x="5703840" y="4498920"/>
            <a:ext cx="1873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H="1">
            <a:off x="5710320" y="3562200"/>
            <a:ext cx="10476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335720" y="5900760"/>
            <a:ext cx="53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531120" y="5896080"/>
            <a:ext cx="536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Q’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261040" y="3421080"/>
            <a:ext cx="536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P’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270400" y="4387680"/>
            <a:ext cx="53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P’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703840" y="5065560"/>
            <a:ext cx="2772000" cy="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265720" y="4925880"/>
            <a:ext cx="53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551640" y="3230640"/>
            <a:ext cx="2214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Reaction function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04DAAB0-5A23-487B-9974-69E4ED6206D3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"/>
          <p:cNvSpPr/>
          <p:nvPr/>
        </p:nvSpPr>
        <p:spPr>
          <a:xfrm>
            <a:off x="8113680" y="2409840"/>
            <a:ext cx="479520" cy="0"/>
          </a:xfrm>
          <a:prstGeom prst="line">
            <a:avLst/>
          </a:prstGeom>
          <a:ln w="57240">
            <a:solidFill>
              <a:srgbClr val="fc012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58680" y="690480"/>
            <a:ext cx="8780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Re-declarations as a search strategy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152280" y="1699920"/>
            <a:ext cx="4456080" cy="42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 all variation is in demand (supply is constant)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demand is high, bidding in small block (e.g. 50 MW) may set price high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But if demand is low, then would lose opportunity to sell MW at lower (but still profitable) price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Re-declaration of blocks to price-taking when not accepted by Pool allows bidder to “search” for periods in which withholding would be profitable with low opportunity costs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4905360" y="2511360"/>
            <a:ext cx="1440" cy="33958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905360" y="5878440"/>
            <a:ext cx="3832200" cy="18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8329680" y="5908680"/>
            <a:ext cx="536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rot="16200000">
            <a:off x="4335120" y="2431800"/>
            <a:ext cx="812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V="1">
            <a:off x="4890960" y="4991040"/>
            <a:ext cx="1640160" cy="15840"/>
          </a:xfrm>
          <a:prstGeom prst="line">
            <a:avLst/>
          </a:prstGeom>
          <a:ln w="572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flipV="1">
            <a:off x="6531120" y="4238640"/>
            <a:ext cx="0" cy="782640"/>
          </a:xfrm>
          <a:prstGeom prst="line">
            <a:avLst/>
          </a:prstGeom>
          <a:ln w="572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531120" y="4253040"/>
            <a:ext cx="1611000" cy="0"/>
          </a:xfrm>
          <a:prstGeom prst="line">
            <a:avLst/>
          </a:prstGeom>
          <a:ln w="572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V="1">
            <a:off x="8128080" y="2379600"/>
            <a:ext cx="0" cy="1873440"/>
          </a:xfrm>
          <a:prstGeom prst="line">
            <a:avLst/>
          </a:prstGeom>
          <a:ln w="572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V="1">
            <a:off x="7942320" y="2307960"/>
            <a:ext cx="0" cy="3570120"/>
          </a:xfrm>
          <a:prstGeom prst="line">
            <a:avLst/>
          </a:prstGeom>
          <a:ln w="381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8352000" y="2303280"/>
            <a:ext cx="0" cy="3570120"/>
          </a:xfrm>
          <a:prstGeom prst="line">
            <a:avLst/>
          </a:prstGeom>
          <a:ln w="381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019840" y="5110200"/>
            <a:ext cx="1684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Supply curve incl. withholding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243480" y="2274840"/>
            <a:ext cx="1684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demand outcome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410160" y="3227400"/>
            <a:ext cx="1684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demand outcome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736040" y="3541680"/>
            <a:ext cx="609480" cy="31896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532640" y="2598840"/>
            <a:ext cx="406440" cy="21744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rot="16200000">
            <a:off x="8175600" y="1924200"/>
            <a:ext cx="318960" cy="404640"/>
          </a:xfrm>
          <a:custGeom>
            <a:avLst/>
            <a:gdLst>
              <a:gd name="textAreaLeft" fmla="*/ 0 w 318960"/>
              <a:gd name="textAreaRight" fmla="*/ 115200 w 318960"/>
              <a:gd name="textAreaTop" fmla="*/ 10440 h 404640"/>
              <a:gd name="textAreaBottom" fmla="*/ 394200 h 4046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fc012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459560" y="1714680"/>
            <a:ext cx="1684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Final block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rot="16200000">
            <a:off x="4989600" y="4616640"/>
            <a:ext cx="318960" cy="404640"/>
          </a:xfrm>
          <a:custGeom>
            <a:avLst/>
            <a:gdLst>
              <a:gd name="textAreaLeft" fmla="*/ 0 w 318960"/>
              <a:gd name="textAreaRight" fmla="*/ 115200 w 318960"/>
              <a:gd name="textAreaTop" fmla="*/ 10440 h 404640"/>
              <a:gd name="textAreaBottom" fmla="*/ 394200 h 4046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fc012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V="1">
            <a:off x="5153040" y="1989000"/>
            <a:ext cx="0" cy="2670480"/>
          </a:xfrm>
          <a:prstGeom prst="line">
            <a:avLst/>
          </a:prstGeom>
          <a:ln w="28440">
            <a:solidFill>
              <a:srgbClr val="fc0128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>
            <a:off x="5153040" y="1989000"/>
            <a:ext cx="3178080" cy="0"/>
          </a:xfrm>
          <a:prstGeom prst="line">
            <a:avLst/>
          </a:prstGeom>
          <a:ln w="28440">
            <a:solidFill>
              <a:srgbClr val="fc0128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16C6B1A-C399-47C8-99DA-9F07AF00379A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Alberta supply curve illustrates potential for exercising market power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4368960" y="2017440"/>
            <a:ext cx="4760640" cy="4059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“step function” between coal and gas plant variable costs and gas and combustion turbine variable costs - significant ability to bid up or withhold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spcAft>
                <a:spcPts val="1125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Little flexible CT capacity - supply curve turns nearly vertical &gt; 7400 MW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7360" indent="-387360">
              <a:lnSpc>
                <a:spcPts val="2299"/>
              </a:lnSpc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levels of concentration in generation: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TAU -  ~ 4100 MW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ATCO -  ~ 1675 MW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EPCOR - ~ 1639 MW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Imports - ~ 950 MW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-372960">
              <a:lnSpc>
                <a:spcPts val="2299"/>
              </a:lnSpc>
              <a:buClr>
                <a:srgbClr val="000000"/>
              </a:buClr>
              <a:buSzPct val="75000"/>
              <a:buFont typeface="Monotype Sorts" charset="2"/>
              <a:buChar char=""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IPPs and munis- ~ 1300 MW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0760" indent="0">
              <a:lnSpc>
                <a:spcPts val="2299"/>
              </a:lnSpc>
              <a:buNone/>
              <a:tabLst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7" name="" descr=""/>
          <p:cNvPicPr/>
          <p:nvPr/>
        </p:nvPicPr>
        <p:blipFill>
          <a:blip r:embed="rId1"/>
          <a:stretch/>
        </p:blipFill>
        <p:spPr>
          <a:xfrm>
            <a:off x="-14400" y="2857680"/>
            <a:ext cx="4587840" cy="3136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8" name=""/>
          <p:cNvSpPr/>
          <p:nvPr/>
        </p:nvSpPr>
        <p:spPr>
          <a:xfrm>
            <a:off x="36360" y="2598840"/>
            <a:ext cx="4486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sample supply curve - availability unadjusted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3A1E1DD-3BE7-4BA3-B22C-C0D4606AE6D1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89000" y="69984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Illustrative transaction - June 18th HE16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0" name="" descr=""/>
          <p:cNvPicPr/>
          <p:nvPr/>
        </p:nvPicPr>
        <p:blipFill>
          <a:blip r:embed="rId1"/>
          <a:stretch/>
        </p:blipFill>
        <p:spPr>
          <a:xfrm>
            <a:off x="108000" y="2184480"/>
            <a:ext cx="5081400" cy="347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1" name=""/>
          <p:cNvSpPr/>
          <p:nvPr/>
        </p:nvSpPr>
        <p:spPr>
          <a:xfrm>
            <a:off x="5180040" y="2057400"/>
            <a:ext cx="3659040" cy="42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87360" indent="-387360">
              <a:lnSpc>
                <a:spcPts val="2299"/>
              </a:lnSpc>
              <a:spcAft>
                <a:spcPts val="2251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 price set at $998/MWh from Enron bid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7360" indent="-387360">
              <a:lnSpc>
                <a:spcPts val="2299"/>
              </a:lnSpc>
              <a:spcAft>
                <a:spcPts val="2251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tight supply-demand balance - only 56 MW shift in day ahead supply will increase price from $80/MWh to $500/MWh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7360" indent="-387360">
              <a:lnSpc>
                <a:spcPts val="2299"/>
              </a:lnSpc>
              <a:spcAft>
                <a:spcPts val="2251"/>
              </a:spcAft>
              <a:buClr>
                <a:srgbClr val="000000"/>
              </a:buClr>
              <a:buSzPct val="75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contraction in supply at $0/MWh and at  $3-5/MWh (TAU or EPCOR coal most likely) as well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8D28FE4-3262-4CD8-9498-812EF49132F9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58680" y="990360"/>
            <a:ext cx="8780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Effect of re-declarations on Pool price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3" name="" descr=""/>
          <p:cNvPicPr/>
          <p:nvPr/>
        </p:nvPicPr>
        <p:blipFill>
          <a:blip r:embed="rId1"/>
          <a:stretch/>
        </p:blipFill>
        <p:spPr>
          <a:xfrm>
            <a:off x="919080" y="1843200"/>
            <a:ext cx="6827760" cy="4667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4" name=""/>
          <p:cNvSpPr/>
          <p:nvPr/>
        </p:nvSpPr>
        <p:spPr>
          <a:xfrm>
            <a:off x="6168960" y="2263680"/>
            <a:ext cx="12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 bid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981840" y="2540160"/>
            <a:ext cx="376200" cy="290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522760" y="2938320"/>
            <a:ext cx="12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??? bid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220840" y="5383080"/>
            <a:ext cx="1973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and coal bid withdrawals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H="1">
            <a:off x="1843200" y="5645160"/>
            <a:ext cx="522000" cy="15840"/>
          </a:xfrm>
          <a:prstGeom prst="line">
            <a:avLst/>
          </a:prstGeom>
          <a:ln w="3816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678040" y="2735280"/>
            <a:ext cx="1973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Supplemental offers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H="1">
            <a:off x="2192400" y="2903400"/>
            <a:ext cx="550800" cy="2462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Privileged and Confidential - Communication with Counsel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67E5A80-2C5E-4755-80DB-B55A28993010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1997-09-24T17:30:40Z</dcterms:created>
  <dc:creator>William Chapman</dc:creator>
  <dc:description/>
  <dc:language>en-US</dc:language>
  <cp:lastModifiedBy>Seabron Adamson</cp:lastModifiedBy>
  <cp:lastPrinted>1999-07-14T01:23:11Z</cp:lastPrinted>
  <dcterms:modified xsi:type="dcterms:W3CDTF">2000-07-18T13:35:09Z</dcterms:modified>
  <cp:revision>221</cp:revision>
  <dc:subject/>
  <dc:title>The Nash equilibrium</dc:title>
</cp:coreProperties>
</file>