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_rels/presentation.xml.rels" ContentType="application/vnd.openxmlformats-package.relationships+xml"/>
  <Override PartName="/ppt/media/image1.wmf" ContentType="image/x-wmf"/>
  <Override PartName="/ppt/media/image2.wmf" ContentType="image/x-wmf"/>
  <Override PartName="/ppt/embeddings/oleObject1.docx" ContentType="application/vnd.openxmlformats-officedocument.wordprocessingml.document"/>
  <Override PartName="/ppt/slides/slide1.xml" ContentType="application/vnd.openxmlformats-officedocument.presentationml.slide+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Lst>
  <p:sldSz cx="6858000" cy="9144000"/>
  <p:notesSz cx="7019925" cy="92694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wmf"/>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514440" y="1320840"/>
            <a:ext cx="5829120" cy="8128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Click to edit the title text format</a:t>
            </a:r>
            <a:endParaRPr b="0" lang="en-US" sz="2800" strike="noStrike" u="none">
              <a:solidFill>
                <a:srgbClr val="000000"/>
              </a:solidFill>
              <a:effectLst/>
              <a:uFillTx/>
              <a:latin typeface="Times New Roman"/>
            </a:endParaRPr>
          </a:p>
        </p:txBody>
      </p:sp>
      <p:sp>
        <p:nvSpPr>
          <p:cNvPr id="1" name="PlaceHolder 2"/>
          <p:cNvSpPr>
            <a:spLocks noGrp="1"/>
          </p:cNvSpPr>
          <p:nvPr>
            <p:ph type="body"/>
          </p:nvPr>
        </p:nvSpPr>
        <p:spPr>
          <a:xfrm>
            <a:off x="856800" y="2637000"/>
            <a:ext cx="5086440" cy="5486400"/>
          </a:xfrm>
          <a:prstGeom prst="rect">
            <a:avLst/>
          </a:prstGeom>
          <a:noFill/>
          <a:ln w="0">
            <a:noFill/>
          </a:ln>
        </p:spPr>
        <p:txBody>
          <a:bodyPr lIns="90000" rIns="90000" tIns="46800" bIns="46800" anchor="t">
            <a:normAutofit/>
          </a:bodyPr>
          <a:p>
            <a:pPr marL="343080" indent="-343080">
              <a:spcBef>
                <a:spcPts val="49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Click to edit the outline text format</a:t>
            </a:r>
            <a:endParaRPr b="0" lang="en-US" sz="2000" strike="noStrike" u="none">
              <a:solidFill>
                <a:srgbClr val="000000"/>
              </a:solidFill>
              <a:effectLst/>
              <a:uFillTx/>
              <a:latin typeface="Times New Roman"/>
            </a:endParaRPr>
          </a:p>
          <a:p>
            <a:pPr lvl="1" marL="743040" indent="-285840">
              <a:spcBef>
                <a:spcPts val="49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Second Outline Level</a:t>
            </a:r>
            <a:endParaRPr b="0" lang="en-US" sz="2000" strike="noStrike" u="none">
              <a:solidFill>
                <a:srgbClr val="000000"/>
              </a:solidFill>
              <a:effectLst/>
              <a:uFillTx/>
              <a:latin typeface="Times New Roman"/>
            </a:endParaRPr>
          </a:p>
          <a:p>
            <a:pPr lvl="2" marL="1143000" indent="-228600">
              <a:spcBef>
                <a:spcPts val="499"/>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Third Outline Level</a:t>
            </a:r>
            <a:endParaRPr b="0" lang="en-US" sz="2000" strike="noStrike" u="none">
              <a:solidFill>
                <a:srgbClr val="000000"/>
              </a:solidFill>
              <a:effectLst/>
              <a:uFillTx/>
              <a:latin typeface="Times New Roman"/>
            </a:endParaRPr>
          </a:p>
          <a:p>
            <a:pPr lvl="3" marL="1600200" indent="-228600">
              <a:spcBef>
                <a:spcPts val="499"/>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Fourth Outline Level</a:t>
            </a:r>
            <a:endParaRPr b="0" lang="en-US" sz="2000" strike="noStrike" u="none">
              <a:solidFill>
                <a:srgbClr val="000000"/>
              </a:solidFill>
              <a:effectLst/>
              <a:uFillTx/>
              <a:latin typeface="Times New Roman"/>
            </a:endParaRPr>
          </a:p>
          <a:p>
            <a:pPr lvl="4" marL="2057400" indent="-228600">
              <a:spcBef>
                <a:spcPts val="499"/>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Fifth Outline Level</a:t>
            </a:r>
            <a:endParaRPr b="0" lang="en-US" sz="2000" strike="noStrike" u="none">
              <a:solidFill>
                <a:srgbClr val="000000"/>
              </a:solidFill>
              <a:effectLst/>
              <a:uFillTx/>
              <a:latin typeface="Times New Roman"/>
            </a:endParaRPr>
          </a:p>
          <a:p>
            <a:pPr lvl="5"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Sixth Outline Level</a:t>
            </a:r>
            <a:endParaRPr b="0" lang="en-US" sz="2000" strike="noStrike" u="none">
              <a:solidFill>
                <a:srgbClr val="000000"/>
              </a:solidFill>
              <a:effectLst/>
              <a:uFillTx/>
              <a:latin typeface="Times New Roman"/>
            </a:endParaRPr>
          </a:p>
          <a:p>
            <a:pPr lvl="6"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Seventh Outline Level</a:t>
            </a:r>
            <a:endParaRPr b="0" lang="en-US" sz="2000" strike="noStrike" u="none">
              <a:solidFill>
                <a:srgbClr val="000000"/>
              </a:solidFill>
              <a:effectLst/>
              <a:uFillTx/>
              <a:latin typeface="Times New Roman"/>
            </a:endParaRPr>
          </a:p>
        </p:txBody>
      </p:sp>
      <p:sp>
        <p:nvSpPr>
          <p:cNvPr id="2" name=""/>
          <p:cNvSpPr/>
          <p:nvPr/>
        </p:nvSpPr>
        <p:spPr>
          <a:xfrm>
            <a:off x="514440" y="609480"/>
            <a:ext cx="58291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 name=""/>
          <p:cNvSpPr/>
          <p:nvPr/>
        </p:nvSpPr>
        <p:spPr>
          <a:xfrm>
            <a:off x="914400" y="609480"/>
            <a:ext cx="1486080" cy="0"/>
          </a:xfrm>
          <a:prstGeom prst="line">
            <a:avLst/>
          </a:prstGeom>
          <a:ln w="6336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 name=""/>
          <p:cNvSpPr/>
          <p:nvPr/>
        </p:nvSpPr>
        <p:spPr>
          <a:xfrm>
            <a:off x="5334120" y="380880"/>
            <a:ext cx="1314360" cy="231480"/>
          </a:xfrm>
          <a:prstGeom prst="rect">
            <a:avLst/>
          </a:prstGeom>
          <a:noFill/>
          <a:ln w="0">
            <a:noFill/>
          </a:ln>
        </p:spPr>
        <p:style>
          <a:lnRef idx="0"/>
          <a:fillRef idx="0"/>
          <a:effectRef idx="0"/>
          <a:fontRef idx="minor"/>
        </p:style>
        <p:txBody>
          <a:bodyPr lIns="90000" rIns="90000" tIns="46800" bIns="46800" anchor="t">
            <a:spAutoFit/>
          </a:bodyPr>
          <a:p>
            <a:pPr>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Times New Roman"/>
              </a:rPr>
              <a:t>CONFIDENTIAL</a:t>
            </a:r>
            <a:endParaRPr b="0" lang="en-US" sz="900" strike="noStrike" u="none">
              <a:solidFill>
                <a:srgbClr val="000000"/>
              </a:solidFill>
              <a:effectLst/>
              <a:uFillTx/>
              <a:latin typeface="Times New Roman"/>
            </a:endParaRPr>
          </a:p>
        </p:txBody>
      </p:sp>
      <p:sp>
        <p:nvSpPr>
          <p:cNvPr id="5" name=""/>
          <p:cNvSpPr/>
          <p:nvPr/>
        </p:nvSpPr>
        <p:spPr>
          <a:xfrm>
            <a:off x="457200" y="8636040"/>
            <a:ext cx="49719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 name=""/>
          <p:cNvSpPr/>
          <p:nvPr/>
        </p:nvSpPr>
        <p:spPr>
          <a:xfrm>
            <a:off x="6058080" y="8636040"/>
            <a:ext cx="2854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7" name="" descr=""/>
          <p:cNvPicPr/>
          <p:nvPr/>
        </p:nvPicPr>
        <p:blipFill>
          <a:blip r:embed="rId2"/>
          <a:srcRect l="-56" t="0" r="-56" b="0"/>
          <a:stretch/>
        </p:blipFill>
        <p:spPr>
          <a:xfrm>
            <a:off x="5105520" y="8286840"/>
            <a:ext cx="927000" cy="772920"/>
          </a:xfrm>
          <a:prstGeom prst="rect">
            <a:avLst/>
          </a:prstGeom>
          <a:solidFill>
            <a:srgbClr val="ffffff"/>
          </a:solidFill>
          <a:ln w="0">
            <a:noFill/>
          </a:ln>
        </p:spPr>
      </p:pic>
      <p:sp>
        <p:nvSpPr>
          <p:cNvPr id="8" name="PlaceHolder 3"/>
          <p:cNvSpPr>
            <a:spLocks noGrp="1"/>
          </p:cNvSpPr>
          <p:nvPr>
            <p:ph type="sldNum" idx="1"/>
          </p:nvPr>
        </p:nvSpPr>
        <p:spPr>
          <a:xfrm>
            <a:off x="5200200" y="8534160"/>
            <a:ext cx="1428840" cy="609480"/>
          </a:xfrm>
          <a:prstGeom prst="rect">
            <a:avLst/>
          </a:prstGeom>
          <a:noFill/>
          <a:ln w="0">
            <a:noFill/>
          </a:ln>
        </p:spPr>
        <p:txBody>
          <a:bodyPr lIns="90000" rIns="90000" tIns="46800" bIns="46800" anchor="t">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88FF866C-67CD-41E9-BF74-3330DC80F16F}" type="slidenum">
              <a:rPr b="0"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9" name="PlaceHolder 1"/>
          <p:cNvSpPr>
            <a:spLocks noGrp="1"/>
          </p:cNvSpPr>
          <p:nvPr>
            <p:ph type="title"/>
          </p:nvPr>
        </p:nvSpPr>
        <p:spPr>
          <a:xfrm>
            <a:off x="514440" y="3047760"/>
            <a:ext cx="5829120" cy="15238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Click to edit the title text format</a:t>
            </a:r>
            <a:endParaRPr b="0" lang="en-US" sz="2800" strike="noStrike" u="none">
              <a:solidFill>
                <a:srgbClr val="000000"/>
              </a:solidFill>
              <a:effectLst/>
              <a:uFillTx/>
              <a:latin typeface="Times New Roman"/>
            </a:endParaRPr>
          </a:p>
        </p:txBody>
      </p:sp>
      <p:sp>
        <p:nvSpPr>
          <p:cNvPr id="10" name="PlaceHolder 2"/>
          <p:cNvSpPr>
            <a:spLocks noGrp="1"/>
          </p:cNvSpPr>
          <p:nvPr>
            <p:ph type="body"/>
          </p:nvPr>
        </p:nvSpPr>
        <p:spPr>
          <a:xfrm>
            <a:off x="342720" y="2139480"/>
            <a:ext cx="6171840" cy="5302800"/>
          </a:xfrm>
          <a:prstGeom prst="rect">
            <a:avLst/>
          </a:prstGeom>
          <a:noFill/>
          <a:ln w="0">
            <a:noFill/>
          </a:ln>
        </p:spPr>
        <p:txBody>
          <a:bodyPr lIns="0" rIns="0" tIns="0" bIns="0" anchor="t">
            <a:normAutofit/>
          </a:bodyPr>
          <a:p>
            <a:pPr indent="0" algn="ct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Click to edit the outline text format</a:t>
            </a:r>
            <a:endParaRPr b="0" lang="en-US" sz="2000" strike="noStrike" u="none">
              <a:solidFill>
                <a:srgbClr val="000000"/>
              </a:solidFill>
              <a:effectLst/>
              <a:uFillTx/>
              <a:latin typeface="Times New Roman"/>
            </a:endParaRPr>
          </a:p>
          <a:p>
            <a:pPr lvl="1" marL="457200" indent="0" algn="ctr">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Second Outline Level</a:t>
            </a:r>
            <a:endParaRPr b="0" lang="en-US" sz="1800" strike="noStrike" u="none">
              <a:solidFill>
                <a:srgbClr val="000000"/>
              </a:solidFill>
              <a:effectLst/>
              <a:uFillTx/>
              <a:latin typeface="Times New Roman"/>
            </a:endParaRPr>
          </a:p>
          <a:p>
            <a:pPr lvl="2" marL="914400" algn="ctr">
              <a:spcBef>
                <a:spcPts val="400"/>
              </a:spcBef>
              <a:buClr>
                <a:srgbClr val="3333cc"/>
              </a:buClr>
              <a:buFont typeface="Times New Roman"/>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Third Outline Level</a:t>
            </a:r>
            <a:endParaRPr b="0" lang="en-US" sz="1600" strike="noStrike" u="none">
              <a:solidFill>
                <a:srgbClr val="000000"/>
              </a:solidFill>
              <a:effectLst/>
              <a:uFillTx/>
              <a:latin typeface="Times New Roman"/>
            </a:endParaRPr>
          </a:p>
          <a:p>
            <a:pPr lvl="3" marL="1371600" algn="ctr">
              <a:spcBef>
                <a:spcPts val="349"/>
              </a:spcBef>
              <a:buClr>
                <a:srgbClr val="3333cc"/>
              </a:buClr>
              <a:buFont typeface="Times New Roman"/>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Fourth Outline Level</a:t>
            </a:r>
            <a:endParaRPr b="0" lang="en-US" sz="1400" strike="noStrike" u="none">
              <a:solidFill>
                <a:srgbClr val="000000"/>
              </a:solidFill>
              <a:effectLst/>
              <a:uFillTx/>
              <a:latin typeface="Times New Roman"/>
            </a:endParaRPr>
          </a:p>
          <a:p>
            <a:pPr lvl="4" marL="1828800" algn="ctr">
              <a:spcBef>
                <a:spcPts val="349"/>
              </a:spcBef>
              <a:buClr>
                <a:srgbClr val="3333cc"/>
              </a:buClr>
              <a:buFont typeface="Times New Roman"/>
              <a:buChar char="-"/>
              <a:tabLst>
                <a:tab algn="l" pos="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Fifth Outline Level</a:t>
            </a:r>
            <a:endParaRPr b="0" lang="en-US" sz="1400" strike="noStrike" u="none">
              <a:solidFill>
                <a:srgbClr val="000000"/>
              </a:solidFill>
              <a:effectLst/>
              <a:uFillTx/>
              <a:latin typeface="Times New Roman"/>
            </a:endParaRPr>
          </a:p>
          <a:p>
            <a:pPr lvl="5" marL="182880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Sixth Outline Level</a:t>
            </a:r>
            <a:endParaRPr b="0" lang="en-US" sz="1400" strike="noStrike" u="none">
              <a:solidFill>
                <a:srgbClr val="000000"/>
              </a:solidFill>
              <a:effectLst/>
              <a:uFillTx/>
              <a:latin typeface="Times New Roman"/>
            </a:endParaRPr>
          </a:p>
          <a:p>
            <a:pPr lvl="6" marL="182880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Seventh Outline Level</a:t>
            </a:r>
            <a:endParaRPr b="0" lang="en-US" sz="1400" strike="noStrike" u="non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2.wmf"/><Relationship Id="rId3"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11" name=""/>
          <p:cNvGraphicFramePr/>
          <p:nvPr/>
        </p:nvGraphicFramePr>
        <p:xfrm>
          <a:off x="2133720" y="1295280"/>
          <a:ext cx="2514600" cy="2444760"/>
        </p:xfrm>
        <a:graphic>
          <a:graphicData uri="http://schemas.openxmlformats.org/presentationml/2006/ole">
            <p:oleObj progId="Word.Document.12" r:id="rId1" spid="">
              <p:embed/>
              <p:pic>
                <p:nvPicPr>
                  <p:cNvPr id="12" name="" descr=""/>
                  <p:cNvPicPr/>
                  <p:nvPr/>
                </p:nvPicPr>
                <p:blipFill>
                  <a:blip r:embed="rId2"/>
                  <a:stretch/>
                </p:blipFill>
                <p:spPr>
                  <a:xfrm>
                    <a:off x="2133720" y="1295280"/>
                    <a:ext cx="2514600" cy="2444760"/>
                  </a:xfrm>
                  <a:prstGeom prst="rect">
                    <a:avLst/>
                  </a:prstGeom>
                  <a:noFill/>
                  <a:ln w="0">
                    <a:noFill/>
                  </a:ln>
                </p:spPr>
              </p:pic>
            </p:oleObj>
          </a:graphicData>
        </a:graphic>
      </p:graphicFrame>
      <p:sp>
        <p:nvSpPr>
          <p:cNvPr id="13" name=""/>
          <p:cNvSpPr/>
          <p:nvPr/>
        </p:nvSpPr>
        <p:spPr>
          <a:xfrm>
            <a:off x="838080" y="4114800"/>
            <a:ext cx="205740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May 2000</a:t>
            </a:r>
            <a:endParaRPr b="0" lang="en-US" sz="1400" strike="noStrike" u="none">
              <a:solidFill>
                <a:srgbClr val="000000"/>
              </a:solidFill>
              <a:effectLst/>
              <a:uFillTx/>
              <a:latin typeface="Times New Roman"/>
            </a:endParaRPr>
          </a:p>
        </p:txBody>
      </p:sp>
      <p:sp>
        <p:nvSpPr>
          <p:cNvPr id="14" name=""/>
          <p:cNvSpPr/>
          <p:nvPr/>
        </p:nvSpPr>
        <p:spPr>
          <a:xfrm>
            <a:off x="4191120" y="4145040"/>
            <a:ext cx="213336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Confidential &amp; Proprietary</a:t>
            </a:r>
            <a:endParaRPr b="0" lang="en-US" sz="1200" strike="noStrike" u="none">
              <a:solidFill>
                <a:srgbClr val="000000"/>
              </a:solidFill>
              <a:effectLst/>
              <a:uFillTx/>
              <a:latin typeface="Times New Roman"/>
            </a:endParaRPr>
          </a:p>
        </p:txBody>
      </p:sp>
      <p:sp>
        <p:nvSpPr>
          <p:cNvPr id="15" name=""/>
          <p:cNvSpPr/>
          <p:nvPr/>
        </p:nvSpPr>
        <p:spPr>
          <a:xfrm>
            <a:off x="838080" y="5562720"/>
            <a:ext cx="5105520" cy="8636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Information Memorandum</a:t>
            </a:r>
            <a:endParaRPr b="0" lang="en-US" sz="1400" strike="noStrike" u="none">
              <a:solidFill>
                <a:srgbClr val="000000"/>
              </a:solidFill>
              <a:effectLst/>
              <a:uFillTx/>
              <a:latin typeface="Times New Roman"/>
            </a:endParaRPr>
          </a:p>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Overview of Enron’s Generation</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685440" y="1015560"/>
            <a:ext cx="5791320" cy="599436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Overview of Enron’s Generation</a:t>
            </a:r>
            <a:br>
              <a:rPr sz="1600"/>
            </a:br>
            <a:br>
              <a:rPr sz="1600"/>
            </a:br>
            <a:r>
              <a:rPr b="0" lang="en-US" sz="1200" strike="noStrike" u="none">
                <a:solidFill>
                  <a:srgbClr val="000000"/>
                </a:solidFill>
                <a:effectLst/>
                <a:uFillTx/>
                <a:latin typeface="Times New Roman"/>
              </a:rPr>
              <a:t>Certain information included in this Information Memorandum contains forward-looking statements identified by such words as “expect”, "anticipate”, or “project.”  Such statements are based on current expectations and involve a number of known and unknown risks and uncertainties that could cause the actual results and performance of the power generation plants (“Plants”) to differ materially from any expected future results or performance, expressed or implied, by the forward-looking statements, including expectations regarding the future results of operations of the Plants.  Enron North America Corp. (“ENA”) has identified important factors that could cause actual results to differ materially from such expectations, including development uncertainty, operating uncertainty, acquisition uncertainty, uncertainties relating to power and gas markets, weather, uncertainties relating to domestic and international economic and political conditions and uncertainties regarding the impact of regulations, changes in government policy, industry deregulation and competition.  You have an obligation to evaluate all such risks for itself.  ENA does not assume responsibility to update forward-looking information contained herein.</a:t>
            </a:r>
            <a:br>
              <a:rPr sz="1200"/>
            </a:br>
            <a:br>
              <a:rPr sz="1200"/>
            </a:br>
            <a:r>
              <a:rPr b="0" lang="en-US" sz="1200" strike="noStrike" u="none">
                <a:solidFill>
                  <a:srgbClr val="000000"/>
                </a:solidFill>
                <a:effectLst/>
                <a:uFillTx/>
                <a:latin typeface="Times New Roman"/>
              </a:rPr>
              <a:t>Although in furnishing the enclosed information ENA has endeavored to include materials which ENA believes to be reliable and relevant for your evaluation, ENA makes no representation or warranty as to the accuracy or completeness of any such provided information.  Furthermore, neither ENA nor its representation shall have any liability to any party whatsoever resulting from the use of any such information.</a:t>
            </a:r>
            <a:br>
              <a:rPr sz="1200"/>
            </a:br>
            <a:br>
              <a:rPr sz="1200"/>
            </a:br>
            <a:br>
              <a:rPr sz="1200"/>
            </a:br>
            <a:br>
              <a:rPr sz="1200"/>
            </a:br>
            <a:br>
              <a:rPr sz="1200"/>
            </a:br>
            <a:br>
              <a:rPr sz="1200"/>
            </a:br>
            <a:br>
              <a:rPr sz="1200"/>
            </a:br>
            <a:br>
              <a:rPr sz="1200"/>
            </a:br>
            <a:br>
              <a:rPr sz="1200"/>
            </a:br>
            <a:endParaRPr b="0" lang="en-US" sz="12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EBDDB0BA-F2E6-4705-B45B-6DAD8D3268D3}" type="slidenum">
              <a:t>2</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10330</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1998-03-06T18:15:04Z</dcterms:created>
  <dc:creator>sdick</dc:creator>
  <dc:description/>
  <dc:language>en-US</dc:language>
  <cp:lastModifiedBy>clau</cp:lastModifiedBy>
  <cp:lastPrinted>2000-05-13T18:47:23Z</cp:lastPrinted>
  <dcterms:modified xsi:type="dcterms:W3CDTF">2000-05-16T20:59:53Z</dcterms:modified>
  <cp:revision>330</cp:revision>
  <dc:subject/>
  <dc:title>No Slide Title</dc:title>
</cp:coreProperties>
</file>