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embeddings/oleObject1.xlsx" ContentType="application/vnd.openxmlformats-officedocument.spreadsheetml.shee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1"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wmf"/><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
          <p:cNvSpPr/>
          <p:nvPr/>
        </p:nvSpPr>
        <p:spPr>
          <a:xfrm>
            <a:off x="4153320" y="6583320"/>
            <a:ext cx="818280" cy="276840"/>
          </a:xfrm>
          <a:prstGeom prst="rect">
            <a:avLst/>
          </a:prstGeom>
          <a:noFill/>
          <a:ln w="0">
            <a:noFill/>
          </a:ln>
        </p:spPr>
        <p:style>
          <a:lnRef idx="0"/>
          <a:fillRef idx="0"/>
          <a:effectRef idx="0"/>
          <a:fontRef idx="minor"/>
        </p:style>
        <p:txBody>
          <a:bodyPr wrap="none" lIns="90000" rIns="90000" tIns="46800" bIns="4680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CB202D9-E01D-4158-927A-E12792CDF70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 name=""/>
          <p:cNvSpPr/>
          <p:nvPr/>
        </p:nvSpPr>
        <p:spPr>
          <a:xfrm>
            <a:off x="2752560" y="6548400"/>
            <a:ext cx="402300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 name=""/>
          <p:cNvGraphicFramePr/>
          <p:nvPr/>
        </p:nvGraphicFramePr>
        <p:xfrm>
          <a:off x="152280" y="6114960"/>
          <a:ext cx="2695680" cy="743040"/>
        </p:xfrm>
        <a:graphic>
          <a:graphicData uri="http://schemas.openxmlformats.org/presentationml/2006/ole">
            <p:oleObj r:id="rId2" spid="">
              <p:embed/>
              <p:pic>
                <p:nvPicPr>
                  <p:cNvPr id="5" name="" descr=""/>
                  <p:cNvPicPr/>
                  <p:nvPr/>
                </p:nvPicPr>
                <p:blipFill>
                  <a:blip r:embed="rId3"/>
                  <a:stretch/>
                </p:blipFill>
                <p:spPr>
                  <a:xfrm>
                    <a:off x="152280" y="6114960"/>
                    <a:ext cx="2695680" cy="743040"/>
                  </a:xfrm>
                  <a:prstGeom prst="rect">
                    <a:avLst/>
                  </a:prstGeom>
                  <a:noFill/>
                  <a:ln w="0">
                    <a:noFill/>
                  </a:ln>
                </p:spPr>
              </p:pic>
            </p:oleObj>
          </a:graphicData>
        </a:graphic>
      </p:graphicFrame>
      <p:grpSp>
        <p:nvGrpSpPr>
          <p:cNvPr id="6" name=""/>
          <p:cNvGrpSpPr/>
          <p:nvPr/>
        </p:nvGrpSpPr>
        <p:grpSpPr>
          <a:xfrm>
            <a:off x="6961320" y="6165720"/>
            <a:ext cx="1968480" cy="488880"/>
            <a:chOff x="6961320" y="6165720"/>
            <a:chExt cx="1968480" cy="488880"/>
          </a:xfrm>
        </p:grpSpPr>
        <p:pic>
          <p:nvPicPr>
            <p:cNvPr id="7" name="" descr=""/>
            <p:cNvPicPr/>
            <p:nvPr/>
          </p:nvPicPr>
          <p:blipFill>
            <a:blip r:embed="rId4"/>
            <a:srcRect l="0" t="0" r="8090" b="52078"/>
            <a:stretch/>
          </p:blipFill>
          <p:spPr>
            <a:xfrm>
              <a:off x="6961320" y="6165720"/>
              <a:ext cx="1968480" cy="282600"/>
            </a:xfrm>
            <a:prstGeom prst="rect">
              <a:avLst/>
            </a:prstGeom>
            <a:noFill/>
            <a:ln w="0">
              <a:noFill/>
            </a:ln>
          </p:spPr>
        </p:pic>
        <p:sp>
          <p:nvSpPr>
            <p:cNvPr id="8" name=""/>
            <p:cNvSpPr/>
            <p:nvPr/>
          </p:nvSpPr>
          <p:spPr>
            <a:xfrm>
              <a:off x="696780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2572920" y="1447920"/>
            <a:ext cx="3820680" cy="35366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Flash to Actual</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Audit Report</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September 25, 2001</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5"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327636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8"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9" name=""/>
          <p:cNvGraphicFramePr/>
          <p:nvPr/>
        </p:nvGraphicFramePr>
        <p:xfrm>
          <a:off x="0" y="6114960"/>
          <a:ext cx="2695680" cy="743040"/>
        </p:xfrm>
        <a:graphic>
          <a:graphicData uri="http://schemas.openxmlformats.org/presentationml/2006/ole">
            <p:oleObj r:id="rId1" spid="">
              <p:embed/>
              <p:pic>
                <p:nvPicPr>
                  <p:cNvPr id="20"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21" name=""/>
          <p:cNvSpPr/>
          <p:nvPr/>
        </p:nvSpPr>
        <p:spPr>
          <a:xfrm>
            <a:off x="5181480" y="0"/>
            <a:ext cx="3722760" cy="3531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Americas (“EA”)</a:t>
            </a:r>
            <a:endParaRPr b="0" lang="en-US" sz="2000" strike="noStrike" u="none">
              <a:solidFill>
                <a:srgbClr val="000000"/>
              </a:solidFill>
              <a:effectLst/>
              <a:uFillTx/>
              <a:latin typeface="Times New Roman"/>
            </a:endParaRPr>
          </a:p>
        </p:txBody>
      </p:sp>
      <p:grpSp>
        <p:nvGrpSpPr>
          <p:cNvPr id="22" name=""/>
          <p:cNvGrpSpPr/>
          <p:nvPr/>
        </p:nvGrpSpPr>
        <p:grpSpPr>
          <a:xfrm>
            <a:off x="6808680" y="6165720"/>
            <a:ext cx="1968480" cy="488880"/>
            <a:chOff x="6808680" y="6165720"/>
            <a:chExt cx="1968480" cy="488880"/>
          </a:xfrm>
        </p:grpSpPr>
        <p:pic>
          <p:nvPicPr>
            <p:cNvPr id="23" name="" descr=""/>
            <p:cNvPicPr/>
            <p:nvPr/>
          </p:nvPicPr>
          <p:blipFill>
            <a:blip r:embed="rId3"/>
            <a:srcRect l="0" t="0" r="8090" b="52078"/>
            <a:stretch/>
          </p:blipFill>
          <p:spPr>
            <a:xfrm>
              <a:off x="6808680" y="6165720"/>
              <a:ext cx="1968480" cy="282600"/>
            </a:xfrm>
            <a:prstGeom prst="rect">
              <a:avLst/>
            </a:prstGeom>
            <a:noFill/>
            <a:ln w="0">
              <a:noFill/>
            </a:ln>
          </p:spPr>
        </p:pic>
        <p:sp>
          <p:nvSpPr>
            <p:cNvPr id="24"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25" name=""/>
          <p:cNvSpPr/>
          <p:nvPr/>
        </p:nvSpPr>
        <p:spPr>
          <a:xfrm>
            <a:off x="5181480" y="609480"/>
            <a:ext cx="3722760" cy="3531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Industrial Markets (“EIM”)</a:t>
            </a:r>
            <a:endParaRPr b="0" lang="en-US" sz="2000" strike="noStrike" u="none">
              <a:solidFill>
                <a:srgbClr val="000000"/>
              </a:solidFill>
              <a:effectLst/>
              <a:uFillTx/>
              <a:latin typeface="Times New Roman"/>
            </a:endParaRPr>
          </a:p>
        </p:txBody>
      </p:sp>
      <p:sp>
        <p:nvSpPr>
          <p:cNvPr id="26" name=""/>
          <p:cNvSpPr/>
          <p:nvPr/>
        </p:nvSpPr>
        <p:spPr>
          <a:xfrm>
            <a:off x="5181480" y="304920"/>
            <a:ext cx="3722760" cy="3531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Global Markets (“EGM”)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10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7" name=""/>
          <p:cNvSpPr/>
          <p:nvPr/>
        </p:nvSpPr>
        <p:spPr>
          <a:xfrm>
            <a:off x="2672280" y="3200400"/>
            <a:ext cx="412776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109" name=""/>
          <p:cNvGraphicFramePr/>
          <p:nvPr/>
        </p:nvGraphicFramePr>
        <p:xfrm>
          <a:off x="279360" y="1523880"/>
          <a:ext cx="9550440" cy="7925040"/>
        </p:xfrm>
        <a:graphic>
          <a:graphicData uri="http://schemas.openxmlformats.org/presentationml/2006/ole">
            <p:oleObj progId="Word.Document.12" r:id="rId1" spid="">
              <p:embed/>
              <p:pic>
                <p:nvPicPr>
                  <p:cNvPr id="110" name="" descr=""/>
                  <p:cNvPicPr/>
                  <p:nvPr/>
                </p:nvPicPr>
                <p:blipFill>
                  <a:blip r:embed="rId2"/>
                  <a:stretch/>
                </p:blipFill>
                <p:spPr>
                  <a:xfrm>
                    <a:off x="279360" y="1523880"/>
                    <a:ext cx="9550440" cy="7925040"/>
                  </a:xfrm>
                  <a:prstGeom prst="rect">
                    <a:avLst/>
                  </a:prstGeom>
                  <a:noFill/>
                  <a:ln w="0">
                    <a:noFill/>
                  </a:ln>
                </p:spPr>
              </p:pic>
            </p:oleObj>
          </a:graphicData>
        </a:graphic>
      </p:graphicFrame>
      <p:sp>
        <p:nvSpPr>
          <p:cNvPr id="11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113" name=""/>
          <p:cNvGraphicFramePr/>
          <p:nvPr/>
        </p:nvGraphicFramePr>
        <p:xfrm>
          <a:off x="152280" y="1523880"/>
          <a:ext cx="9550440" cy="7925040"/>
        </p:xfrm>
        <a:graphic>
          <a:graphicData uri="http://schemas.openxmlformats.org/presentationml/2006/ole">
            <p:oleObj progId="Word.Document.12" r:id="rId1" spid="">
              <p:embed/>
              <p:pic>
                <p:nvPicPr>
                  <p:cNvPr id="114" name="" descr=""/>
                  <p:cNvPicPr/>
                  <p:nvPr/>
                </p:nvPicPr>
                <p:blipFill>
                  <a:blip r:embed="rId2"/>
                  <a:stretch/>
                </p:blipFill>
                <p:spPr>
                  <a:xfrm>
                    <a:off x="152280" y="1523880"/>
                    <a:ext cx="9550440" cy="7925040"/>
                  </a:xfrm>
                  <a:prstGeom prst="rect">
                    <a:avLst/>
                  </a:prstGeom>
                  <a:noFill/>
                  <a:ln w="0">
                    <a:noFill/>
                  </a:ln>
                </p:spPr>
              </p:pic>
            </p:oleObj>
          </a:graphicData>
        </a:graphic>
      </p:graphicFrame>
      <p:sp>
        <p:nvSpPr>
          <p:cNvPr id="11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11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aphicFrame>
        <p:nvGraphicFramePr>
          <p:cNvPr id="118" name=""/>
          <p:cNvGraphicFramePr/>
          <p:nvPr/>
        </p:nvGraphicFramePr>
        <p:xfrm>
          <a:off x="0" y="6114960"/>
          <a:ext cx="2695680" cy="743040"/>
        </p:xfrm>
        <a:graphic>
          <a:graphicData uri="http://schemas.openxmlformats.org/presentationml/2006/ole">
            <p:oleObj r:id="rId1" spid="">
              <p:embed/>
              <p:pic>
                <p:nvPicPr>
                  <p:cNvPr id="119"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120" name=""/>
          <p:cNvSpPr/>
          <p:nvPr/>
        </p:nvSpPr>
        <p:spPr>
          <a:xfrm>
            <a:off x="2671920" y="3200400"/>
            <a:ext cx="404280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Low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122" name=""/>
          <p:cNvGraphicFramePr/>
          <p:nvPr/>
        </p:nvGraphicFramePr>
        <p:xfrm>
          <a:off x="152280" y="1523880"/>
          <a:ext cx="9550440" cy="7925040"/>
        </p:xfrm>
        <a:graphic>
          <a:graphicData uri="http://schemas.openxmlformats.org/presentationml/2006/ole">
            <p:oleObj progId="Word.Document.12" r:id="rId1" spid="">
              <p:embed/>
              <p:pic>
                <p:nvPicPr>
                  <p:cNvPr id="123" name="" descr=""/>
                  <p:cNvPicPr/>
                  <p:nvPr/>
                </p:nvPicPr>
                <p:blipFill>
                  <a:blip r:embed="rId2"/>
                  <a:stretch/>
                </p:blipFill>
                <p:spPr>
                  <a:xfrm>
                    <a:off x="152280" y="1523880"/>
                    <a:ext cx="9550440" cy="7925040"/>
                  </a:xfrm>
                  <a:prstGeom prst="rect">
                    <a:avLst/>
                  </a:prstGeom>
                  <a:noFill/>
                  <a:ln w="0">
                    <a:noFill/>
                  </a:ln>
                </p:spPr>
              </p:pic>
            </p:oleObj>
          </a:graphicData>
        </a:graphic>
      </p:graphicFrame>
      <p:sp>
        <p:nvSpPr>
          <p:cNvPr id="12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304920" y="1295280"/>
            <a:ext cx="8534160" cy="175284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 (EA, EGM, &amp; EIM)</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Wingdings"/>
                <a:ea typeface="Wingdings"/>
              </a:rPr>
              <a:t></a:t>
            </a:r>
            <a:r>
              <a:rPr b="0" lang="en-US" sz="1400" strike="noStrike" u="none">
                <a:solidFill>
                  <a:srgbClr val="000000"/>
                </a:solidFill>
                <a:effectLst/>
                <a:uFillTx/>
                <a:latin typeface="Book Antiqua"/>
              </a:rPr>
              <a:t>  the tie-out between the Management Summary and Hyperion</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Wingdings"/>
                <a:ea typeface="Wingdings"/>
              </a:rPr>
              <a:t></a:t>
            </a:r>
            <a:r>
              <a:rPr b="0" lang="en-US" sz="1400" strike="noStrike" u="none">
                <a:solidFill>
                  <a:srgbClr val="000000"/>
                </a:solidFill>
                <a:effectLst/>
                <a:uFillTx/>
                <a:latin typeface="Book Antiqua"/>
              </a:rPr>
              <a:t>  the reconciliations between the Daily Position Report (“DPR”) and General Ledger (“G/L”) by  </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product</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Wingdings"/>
                <a:ea typeface="Wingdings"/>
              </a:rPr>
              <a:t></a:t>
            </a:r>
            <a:r>
              <a:rPr b="0" lang="en-US" sz="1400" strike="noStrike" u="none">
                <a:solidFill>
                  <a:srgbClr val="000000"/>
                </a:solidFill>
                <a:effectLst/>
                <a:uFillTx/>
                <a:latin typeface="Book Antiqua"/>
              </a:rPr>
              <a:t>  the causes for and frequency of reconciling items and the magnitude of these variances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Wingdings"/>
                <a:ea typeface="Wingdings"/>
              </a:rPr>
              <a:t></a:t>
            </a:r>
            <a:r>
              <a:rPr b="0" lang="en-US" sz="1400" strike="noStrike" u="none">
                <a:solidFill>
                  <a:srgbClr val="000000"/>
                </a:solidFill>
                <a:effectLst/>
                <a:uFillTx/>
                <a:latin typeface="Book Antiqua"/>
              </a:rPr>
              <a:t>  the reasonableness of frequent and infrequent reconciling items</a:t>
            </a:r>
            <a:endParaRPr b="0" lang="en-US" sz="1400" strike="noStrike" u="none">
              <a:solidFill>
                <a:srgbClr val="000000"/>
              </a:solidFill>
              <a:effectLst/>
              <a:uFillTx/>
              <a:latin typeface="Times New Roman"/>
            </a:endParaRPr>
          </a:p>
        </p:txBody>
      </p:sp>
      <p:sp>
        <p:nvSpPr>
          <p:cNvPr id="2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Audit</a:t>
            </a:r>
            <a:endParaRPr b="0" lang="en-US" sz="4000" strike="noStrike" u="none">
              <a:solidFill>
                <a:srgbClr val="000000"/>
              </a:solidFill>
              <a:effectLst/>
              <a:uFillTx/>
              <a:latin typeface="Times New Roman"/>
            </a:endParaRPr>
          </a:p>
        </p:txBody>
      </p:sp>
      <p:sp>
        <p:nvSpPr>
          <p:cNvPr id="30"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5257800" y="3276720"/>
            <a:ext cx="23796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p:txBody>
      </p:sp>
      <p:sp>
        <p:nvSpPr>
          <p:cNvPr id="32" name=""/>
          <p:cNvSpPr/>
          <p:nvPr/>
        </p:nvSpPr>
        <p:spPr>
          <a:xfrm>
            <a:off x="914400" y="3276720"/>
            <a:ext cx="23796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AA Team Members:</a:t>
            </a:r>
            <a:endParaRPr b="0" lang="en-US" sz="1400" strike="noStrike" u="none">
              <a:solidFill>
                <a:srgbClr val="000000"/>
              </a:solidFill>
              <a:effectLst/>
              <a:uFillTx/>
              <a:latin typeface="Times New Roman"/>
            </a:endParaRPr>
          </a:p>
        </p:txBody>
      </p:sp>
      <p:sp>
        <p:nvSpPr>
          <p:cNvPr id="33" name=""/>
          <p:cNvSpPr/>
          <p:nvPr/>
        </p:nvSpPr>
        <p:spPr>
          <a:xfrm>
            <a:off x="914400" y="4724280"/>
            <a:ext cx="1523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4" name=""/>
          <p:cNvGrpSpPr/>
          <p:nvPr/>
        </p:nvGrpSpPr>
        <p:grpSpPr>
          <a:xfrm>
            <a:off x="1447920" y="3886200"/>
            <a:ext cx="1676160" cy="1724760"/>
            <a:chOff x="1447920" y="3886200"/>
            <a:chExt cx="1676160" cy="1724760"/>
          </a:xfrm>
        </p:grpSpPr>
        <p:sp>
          <p:nvSpPr>
            <p:cNvPr id="35" name=""/>
            <p:cNvSpPr/>
            <p:nvPr/>
          </p:nvSpPr>
          <p:spPr>
            <a:xfrm>
              <a:off x="1447920" y="388620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Tom Bauer</a:t>
              </a:r>
              <a:endParaRPr b="0" lang="en-US" sz="1200" strike="noStrike" u="none">
                <a:solidFill>
                  <a:srgbClr val="000000"/>
                </a:solidFill>
                <a:effectLst/>
                <a:uFillTx/>
                <a:latin typeface="Times New Roman"/>
              </a:endParaRPr>
            </a:p>
          </p:txBody>
        </p:sp>
        <p:sp>
          <p:nvSpPr>
            <p:cNvPr id="36" name=""/>
            <p:cNvSpPr/>
            <p:nvPr/>
          </p:nvSpPr>
          <p:spPr>
            <a:xfrm>
              <a:off x="1447920" y="417528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John Boudreaux</a:t>
              </a:r>
              <a:endParaRPr b="0" lang="en-US" sz="1200" strike="noStrike" u="none">
                <a:solidFill>
                  <a:srgbClr val="000000"/>
                </a:solidFill>
                <a:effectLst/>
                <a:uFillTx/>
                <a:latin typeface="Times New Roman"/>
              </a:endParaRPr>
            </a:p>
          </p:txBody>
        </p:sp>
        <p:sp>
          <p:nvSpPr>
            <p:cNvPr id="37" name=""/>
            <p:cNvSpPr/>
            <p:nvPr/>
          </p:nvSpPr>
          <p:spPr>
            <a:xfrm>
              <a:off x="1447920" y="446400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Kate Agnew</a:t>
              </a:r>
              <a:endParaRPr b="0" lang="en-US" sz="1200" strike="noStrike" u="none">
                <a:solidFill>
                  <a:srgbClr val="000000"/>
                </a:solidFill>
                <a:effectLst/>
                <a:uFillTx/>
                <a:latin typeface="Times New Roman"/>
              </a:endParaRPr>
            </a:p>
          </p:txBody>
        </p:sp>
        <p:sp>
          <p:nvSpPr>
            <p:cNvPr id="38" name=""/>
            <p:cNvSpPr/>
            <p:nvPr/>
          </p:nvSpPr>
          <p:spPr>
            <a:xfrm>
              <a:off x="1447920" y="4754520"/>
              <a:ext cx="1676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 Meador</a:t>
              </a:r>
              <a:endParaRPr b="0" lang="en-US" sz="1200" strike="noStrike" u="none">
                <a:solidFill>
                  <a:srgbClr val="000000"/>
                </a:solidFill>
                <a:effectLst/>
                <a:uFillTx/>
                <a:latin typeface="Times New Roman"/>
              </a:endParaRPr>
            </a:p>
          </p:txBody>
        </p:sp>
        <p:sp>
          <p:nvSpPr>
            <p:cNvPr id="39" name=""/>
            <p:cNvSpPr/>
            <p:nvPr/>
          </p:nvSpPr>
          <p:spPr>
            <a:xfrm>
              <a:off x="1447920" y="5043600"/>
              <a:ext cx="1676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Allen Capps</a:t>
              </a:r>
              <a:endParaRPr b="0" lang="en-US" sz="1200" strike="noStrike" u="none">
                <a:solidFill>
                  <a:srgbClr val="000000"/>
                </a:solidFill>
                <a:effectLst/>
                <a:uFillTx/>
                <a:latin typeface="Times New Roman"/>
              </a:endParaRPr>
            </a:p>
          </p:txBody>
        </p:sp>
        <p:sp>
          <p:nvSpPr>
            <p:cNvPr id="40" name=""/>
            <p:cNvSpPr/>
            <p:nvPr/>
          </p:nvSpPr>
          <p:spPr>
            <a:xfrm>
              <a:off x="1447920" y="5334120"/>
              <a:ext cx="1676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Robin Dupuis</a:t>
              </a:r>
              <a:endParaRPr b="0" lang="en-US" sz="1200" strike="noStrike" u="none">
                <a:solidFill>
                  <a:srgbClr val="000000"/>
                </a:solidFill>
                <a:effectLst/>
                <a:uFillTx/>
                <a:latin typeface="Times New Roman"/>
              </a:endParaRPr>
            </a:p>
          </p:txBody>
        </p:sp>
      </p:grpSp>
      <p:grpSp>
        <p:nvGrpSpPr>
          <p:cNvPr id="41" name=""/>
          <p:cNvGrpSpPr/>
          <p:nvPr/>
        </p:nvGrpSpPr>
        <p:grpSpPr>
          <a:xfrm>
            <a:off x="4343400" y="3657600"/>
            <a:ext cx="4305240" cy="2105640"/>
            <a:chOff x="4343400" y="3657600"/>
            <a:chExt cx="4305240" cy="2105640"/>
          </a:xfrm>
        </p:grpSpPr>
        <p:grpSp>
          <p:nvGrpSpPr>
            <p:cNvPr id="42" name=""/>
            <p:cNvGrpSpPr/>
            <p:nvPr/>
          </p:nvGrpSpPr>
          <p:grpSpPr>
            <a:xfrm>
              <a:off x="4343400" y="3657600"/>
              <a:ext cx="1409760" cy="1877040"/>
              <a:chOff x="4343400" y="3657600"/>
              <a:chExt cx="1409760" cy="1877040"/>
            </a:xfrm>
          </p:grpSpPr>
          <p:grpSp>
            <p:nvGrpSpPr>
              <p:cNvPr id="43" name=""/>
              <p:cNvGrpSpPr/>
              <p:nvPr/>
            </p:nvGrpSpPr>
            <p:grpSpPr>
              <a:xfrm>
                <a:off x="4343400" y="3924360"/>
                <a:ext cx="1409760" cy="1610280"/>
                <a:chOff x="4343400" y="3924360"/>
                <a:chExt cx="1409760" cy="1610280"/>
              </a:xfrm>
            </p:grpSpPr>
            <p:sp>
              <p:nvSpPr>
                <p:cNvPr id="44" name=""/>
                <p:cNvSpPr/>
                <p:nvPr/>
              </p:nvSpPr>
              <p:spPr>
                <a:xfrm>
                  <a:off x="4343400" y="392436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Georganne Hodges</a:t>
                  </a:r>
                  <a:endParaRPr b="0" lang="en-US" sz="1200" strike="noStrike" u="none">
                    <a:solidFill>
                      <a:srgbClr val="000000"/>
                    </a:solidFill>
                    <a:effectLst/>
                    <a:uFillTx/>
                    <a:latin typeface="Times New Roman"/>
                  </a:endParaRPr>
                </a:p>
              </p:txBody>
            </p:sp>
            <p:sp>
              <p:nvSpPr>
                <p:cNvPr id="45" name=""/>
                <p:cNvSpPr/>
                <p:nvPr/>
              </p:nvSpPr>
              <p:spPr>
                <a:xfrm>
                  <a:off x="4343400" y="445752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Elaine Schield</a:t>
                  </a:r>
                  <a:endParaRPr b="0" lang="en-US" sz="1200" strike="noStrike" u="none">
                    <a:solidFill>
                      <a:srgbClr val="000000"/>
                    </a:solidFill>
                    <a:effectLst/>
                    <a:uFillTx/>
                    <a:latin typeface="Times New Roman"/>
                  </a:endParaRPr>
                </a:p>
              </p:txBody>
            </p:sp>
            <p:sp>
              <p:nvSpPr>
                <p:cNvPr id="46" name=""/>
                <p:cNvSpPr/>
                <p:nvPr/>
              </p:nvSpPr>
              <p:spPr>
                <a:xfrm>
                  <a:off x="4343400" y="419076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Greg Whiting</a:t>
                  </a:r>
                  <a:endParaRPr b="0" lang="en-US" sz="1200" strike="noStrike" u="none">
                    <a:solidFill>
                      <a:srgbClr val="000000"/>
                    </a:solidFill>
                    <a:effectLst/>
                    <a:uFillTx/>
                    <a:latin typeface="Times New Roman"/>
                  </a:endParaRPr>
                </a:p>
              </p:txBody>
            </p:sp>
            <p:sp>
              <p:nvSpPr>
                <p:cNvPr id="47" name=""/>
                <p:cNvSpPr/>
                <p:nvPr/>
              </p:nvSpPr>
              <p:spPr>
                <a:xfrm>
                  <a:off x="4343400" y="525780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Cassie Mayeux</a:t>
                  </a:r>
                  <a:endParaRPr b="0" lang="en-US" sz="1200" strike="noStrike" u="none">
                    <a:solidFill>
                      <a:srgbClr val="000000"/>
                    </a:solidFill>
                    <a:effectLst/>
                    <a:uFillTx/>
                    <a:latin typeface="Times New Roman"/>
                  </a:endParaRPr>
                </a:p>
              </p:txBody>
            </p:sp>
            <p:sp>
              <p:nvSpPr>
                <p:cNvPr id="48" name=""/>
                <p:cNvSpPr/>
                <p:nvPr/>
              </p:nvSpPr>
              <p:spPr>
                <a:xfrm>
                  <a:off x="4343400" y="499104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Tracy Irvin</a:t>
                  </a:r>
                  <a:endParaRPr b="0" lang="en-US" sz="1200" strike="noStrike" u="none">
                    <a:solidFill>
                      <a:srgbClr val="000000"/>
                    </a:solidFill>
                    <a:effectLst/>
                    <a:uFillTx/>
                    <a:latin typeface="Times New Roman"/>
                  </a:endParaRPr>
                </a:p>
              </p:txBody>
            </p:sp>
            <p:sp>
              <p:nvSpPr>
                <p:cNvPr id="49" name=""/>
                <p:cNvSpPr/>
                <p:nvPr/>
              </p:nvSpPr>
              <p:spPr>
                <a:xfrm>
                  <a:off x="4343400" y="4724280"/>
                  <a:ext cx="14097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Sarah Brown</a:t>
                  </a:r>
                  <a:endParaRPr b="0" lang="en-US" sz="1200" strike="noStrike" u="none">
                    <a:solidFill>
                      <a:srgbClr val="000000"/>
                    </a:solidFill>
                    <a:effectLst/>
                    <a:uFillTx/>
                    <a:latin typeface="Times New Roman"/>
                  </a:endParaRPr>
                </a:p>
              </p:txBody>
            </p:sp>
          </p:grpSp>
          <p:sp>
            <p:nvSpPr>
              <p:cNvPr id="50" name=""/>
              <p:cNvSpPr/>
              <p:nvPr/>
            </p:nvSpPr>
            <p:spPr>
              <a:xfrm>
                <a:off x="4762440" y="3657600"/>
                <a:ext cx="5698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EA</a:t>
                </a:r>
                <a:endParaRPr b="0" lang="en-US" sz="1200" strike="noStrike" u="none">
                  <a:solidFill>
                    <a:srgbClr val="000000"/>
                  </a:solidFill>
                  <a:effectLst/>
                  <a:uFillTx/>
                  <a:latin typeface="Times New Roman"/>
                </a:endParaRPr>
              </a:p>
            </p:txBody>
          </p:sp>
        </p:grpSp>
        <p:grpSp>
          <p:nvGrpSpPr>
            <p:cNvPr id="51" name=""/>
            <p:cNvGrpSpPr/>
            <p:nvPr/>
          </p:nvGrpSpPr>
          <p:grpSpPr>
            <a:xfrm>
              <a:off x="5943600" y="3657600"/>
              <a:ext cx="1295280" cy="1572120"/>
              <a:chOff x="5943600" y="3657600"/>
              <a:chExt cx="1295280" cy="1572120"/>
            </a:xfrm>
          </p:grpSpPr>
          <p:sp>
            <p:nvSpPr>
              <p:cNvPr id="52" name=""/>
              <p:cNvSpPr/>
              <p:nvPr/>
            </p:nvSpPr>
            <p:spPr>
              <a:xfrm>
                <a:off x="6205680" y="3657600"/>
                <a:ext cx="7696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EGM</a:t>
                </a:r>
                <a:endParaRPr b="0" lang="en-US" sz="1200" strike="noStrike" u="none">
                  <a:solidFill>
                    <a:srgbClr val="000000"/>
                  </a:solidFill>
                  <a:effectLst/>
                  <a:uFillTx/>
                  <a:latin typeface="Times New Roman"/>
                </a:endParaRPr>
              </a:p>
            </p:txBody>
          </p:sp>
          <p:grpSp>
            <p:nvGrpSpPr>
              <p:cNvPr id="53" name=""/>
              <p:cNvGrpSpPr/>
              <p:nvPr/>
            </p:nvGrpSpPr>
            <p:grpSpPr>
              <a:xfrm>
                <a:off x="5943600" y="3981240"/>
                <a:ext cx="1295280" cy="1248480"/>
                <a:chOff x="5943600" y="3981240"/>
                <a:chExt cx="1295280" cy="1248480"/>
              </a:xfrm>
            </p:grpSpPr>
            <p:sp>
              <p:nvSpPr>
                <p:cNvPr id="54" name=""/>
                <p:cNvSpPr/>
                <p:nvPr/>
              </p:nvSpPr>
              <p:spPr>
                <a:xfrm>
                  <a:off x="5943600" y="398124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Tom Myers</a:t>
                  </a:r>
                  <a:endParaRPr b="0" lang="en-US" sz="1200" strike="noStrike" u="none">
                    <a:solidFill>
                      <a:srgbClr val="000000"/>
                    </a:solidFill>
                    <a:effectLst/>
                    <a:uFillTx/>
                    <a:latin typeface="Times New Roman"/>
                  </a:endParaRPr>
                </a:p>
              </p:txBody>
            </p:sp>
            <p:sp>
              <p:nvSpPr>
                <p:cNvPr id="55" name=""/>
                <p:cNvSpPr/>
                <p:nvPr/>
              </p:nvSpPr>
              <p:spPr>
                <a:xfrm>
                  <a:off x="5943600" y="462888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Angeles Beltri</a:t>
                  </a:r>
                  <a:endParaRPr b="0" lang="en-US" sz="1200" strike="noStrike" u="none">
                    <a:solidFill>
                      <a:srgbClr val="000000"/>
                    </a:solidFill>
                    <a:effectLst/>
                    <a:uFillTx/>
                    <a:latin typeface="Times New Roman"/>
                  </a:endParaRPr>
                </a:p>
              </p:txBody>
            </p:sp>
            <p:sp>
              <p:nvSpPr>
                <p:cNvPr id="56" name=""/>
                <p:cNvSpPr/>
                <p:nvPr/>
              </p:nvSpPr>
              <p:spPr>
                <a:xfrm>
                  <a:off x="5943600" y="430524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Jeff Smith</a:t>
                  </a:r>
                  <a:endParaRPr b="0" lang="en-US" sz="1200" strike="noStrike" u="none">
                    <a:solidFill>
                      <a:srgbClr val="000000"/>
                    </a:solidFill>
                    <a:effectLst/>
                    <a:uFillTx/>
                    <a:latin typeface="Times New Roman"/>
                  </a:endParaRPr>
                </a:p>
              </p:txBody>
            </p:sp>
            <p:sp>
              <p:nvSpPr>
                <p:cNvPr id="57" name=""/>
                <p:cNvSpPr/>
                <p:nvPr/>
              </p:nvSpPr>
              <p:spPr>
                <a:xfrm>
                  <a:off x="5943600" y="495288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 Medwedeff</a:t>
                  </a:r>
                  <a:endParaRPr b="0" lang="en-US" sz="1200" strike="noStrike" u="none">
                    <a:solidFill>
                      <a:srgbClr val="000000"/>
                    </a:solidFill>
                    <a:effectLst/>
                    <a:uFillTx/>
                    <a:latin typeface="Times New Roman"/>
                  </a:endParaRPr>
                </a:p>
              </p:txBody>
            </p:sp>
          </p:grpSp>
        </p:grpSp>
        <p:grpSp>
          <p:nvGrpSpPr>
            <p:cNvPr id="58" name=""/>
            <p:cNvGrpSpPr/>
            <p:nvPr/>
          </p:nvGrpSpPr>
          <p:grpSpPr>
            <a:xfrm>
              <a:off x="7429320" y="3657600"/>
              <a:ext cx="1219320" cy="2105640"/>
              <a:chOff x="7429320" y="3657600"/>
              <a:chExt cx="1219320" cy="2105640"/>
            </a:xfrm>
          </p:grpSpPr>
          <p:sp>
            <p:nvSpPr>
              <p:cNvPr id="59" name=""/>
              <p:cNvSpPr/>
              <p:nvPr/>
            </p:nvSpPr>
            <p:spPr>
              <a:xfrm>
                <a:off x="7655040" y="3657600"/>
                <a:ext cx="7696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EIM</a:t>
                </a:r>
                <a:endParaRPr b="0" lang="en-US" sz="1200" strike="noStrike" u="none">
                  <a:solidFill>
                    <a:srgbClr val="000000"/>
                  </a:solidFill>
                  <a:effectLst/>
                  <a:uFillTx/>
                  <a:latin typeface="Times New Roman"/>
                </a:endParaRPr>
              </a:p>
            </p:txBody>
          </p:sp>
          <p:grpSp>
            <p:nvGrpSpPr>
              <p:cNvPr id="60" name=""/>
              <p:cNvGrpSpPr/>
              <p:nvPr/>
            </p:nvGrpSpPr>
            <p:grpSpPr>
              <a:xfrm>
                <a:off x="7429320" y="3962160"/>
                <a:ext cx="1219320" cy="1801080"/>
                <a:chOff x="7429320" y="3962160"/>
                <a:chExt cx="1219320" cy="1801080"/>
              </a:xfrm>
            </p:grpSpPr>
            <p:sp>
              <p:nvSpPr>
                <p:cNvPr id="61" name=""/>
                <p:cNvSpPr/>
                <p:nvPr/>
              </p:nvSpPr>
              <p:spPr>
                <a:xfrm>
                  <a:off x="7429320" y="396216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Allen Ueckert</a:t>
                  </a:r>
                  <a:endParaRPr b="0" lang="en-US" sz="1200" strike="noStrike" u="none">
                    <a:solidFill>
                      <a:srgbClr val="000000"/>
                    </a:solidFill>
                    <a:effectLst/>
                    <a:uFillTx/>
                    <a:latin typeface="Times New Roman"/>
                  </a:endParaRPr>
                </a:p>
              </p:txBody>
            </p:sp>
            <p:sp>
              <p:nvSpPr>
                <p:cNvPr id="62" name=""/>
                <p:cNvSpPr/>
                <p:nvPr/>
              </p:nvSpPr>
              <p:spPr>
                <a:xfrm>
                  <a:off x="7429320" y="426708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Darin Talley</a:t>
                  </a:r>
                  <a:endParaRPr b="0" lang="en-US" sz="1200" strike="noStrike" u="none">
                    <a:solidFill>
                      <a:srgbClr val="000000"/>
                    </a:solidFill>
                    <a:effectLst/>
                    <a:uFillTx/>
                    <a:latin typeface="Times New Roman"/>
                  </a:endParaRPr>
                </a:p>
              </p:txBody>
            </p:sp>
            <p:sp>
              <p:nvSpPr>
                <p:cNvPr id="63" name=""/>
                <p:cNvSpPr/>
                <p:nvPr/>
              </p:nvSpPr>
              <p:spPr>
                <a:xfrm>
                  <a:off x="7429320" y="487656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Kristen Hanson</a:t>
                  </a:r>
                  <a:endParaRPr b="0" lang="en-US" sz="1200" strike="noStrike" u="none">
                    <a:solidFill>
                      <a:srgbClr val="000000"/>
                    </a:solidFill>
                    <a:effectLst/>
                    <a:uFillTx/>
                    <a:latin typeface="Times New Roman"/>
                  </a:endParaRPr>
                </a:p>
              </p:txBody>
            </p:sp>
            <p:sp>
              <p:nvSpPr>
                <p:cNvPr id="64" name=""/>
                <p:cNvSpPr/>
                <p:nvPr/>
              </p:nvSpPr>
              <p:spPr>
                <a:xfrm>
                  <a:off x="7429320" y="457200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Mike Moscoso</a:t>
                  </a:r>
                  <a:endParaRPr b="0" lang="en-US" sz="1200" strike="noStrike" u="none">
                    <a:solidFill>
                      <a:srgbClr val="000000"/>
                    </a:solidFill>
                    <a:effectLst/>
                    <a:uFillTx/>
                    <a:latin typeface="Times New Roman"/>
                  </a:endParaRPr>
                </a:p>
              </p:txBody>
            </p:sp>
            <p:sp>
              <p:nvSpPr>
                <p:cNvPr id="65" name=""/>
                <p:cNvSpPr/>
                <p:nvPr/>
              </p:nvSpPr>
              <p:spPr>
                <a:xfrm>
                  <a:off x="7429320" y="518148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Shelly Wood</a:t>
                  </a:r>
                  <a:endParaRPr b="0" lang="en-US" sz="1200" strike="noStrike" u="none">
                    <a:solidFill>
                      <a:srgbClr val="000000"/>
                    </a:solidFill>
                    <a:effectLst/>
                    <a:uFillTx/>
                    <a:latin typeface="Times New Roman"/>
                  </a:endParaRPr>
                </a:p>
              </p:txBody>
            </p:sp>
            <p:sp>
              <p:nvSpPr>
                <p:cNvPr id="66" name=""/>
                <p:cNvSpPr/>
                <p:nvPr/>
              </p:nvSpPr>
              <p:spPr>
                <a:xfrm>
                  <a:off x="7429320" y="5486400"/>
                  <a:ext cx="1219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Donnie Myers</a:t>
                  </a:r>
                  <a:endParaRPr b="0" lang="en-US" sz="1200" strike="noStrike" u="none">
                    <a:solidFill>
                      <a:srgbClr val="000000"/>
                    </a:solidFill>
                    <a:effectLst/>
                    <a:uFillTx/>
                    <a:latin typeface="Times New Roman"/>
                  </a:endParaRPr>
                </a:p>
              </p:txBody>
            </p:sp>
          </p:grpSp>
        </p:gr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304920" y="1066680"/>
            <a:ext cx="8610480" cy="4800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8" name=""/>
          <p:cNvSpPr/>
          <p:nvPr/>
        </p:nvSpPr>
        <p:spPr>
          <a:xfrm>
            <a:off x="838080" y="30492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Sample Summary</a:t>
            </a:r>
            <a:endParaRPr b="0" lang="en-US" sz="4000" strike="noStrike" u="none">
              <a:solidFill>
                <a:srgbClr val="000000"/>
              </a:solidFill>
              <a:effectLst/>
              <a:uFillTx/>
              <a:latin typeface="Times New Roman"/>
            </a:endParaRPr>
          </a:p>
        </p:txBody>
      </p:sp>
      <p:sp>
        <p:nvSpPr>
          <p:cNvPr id="69" name=""/>
          <p:cNvSpPr/>
          <p:nvPr/>
        </p:nvSpPr>
        <p:spPr>
          <a:xfrm>
            <a:off x="0" y="990720"/>
            <a:ext cx="9144000" cy="2880"/>
          </a:xfrm>
          <a:prstGeom prst="line">
            <a:avLst/>
          </a:prstGeom>
          <a:ln w="57240">
            <a:solidFill>
              <a:srgbClr val="0033cc"/>
            </a:solidFill>
            <a:miter/>
          </a:ln>
        </p:spPr>
        <p:style>
          <a:lnRef idx="0"/>
          <a:fillRef idx="0"/>
          <a:effectRef idx="0"/>
          <a:fontRef idx="minor"/>
        </p:style>
        <p:txBody>
          <a:bodyPr lIns="90000" rIns="90000" tIns="-43920" bIns="-43920" anchor="ctr">
            <a:noAutofit/>
          </a:bodyPr>
          <a:p>
            <a:endParaRPr b="0" lang="en-US" sz="2400" strike="noStrike" u="none">
              <a:solidFill>
                <a:srgbClr val="000000"/>
              </a:solidFill>
              <a:effectLst/>
              <a:uFillTx/>
              <a:latin typeface="Times New Roman"/>
            </a:endParaRPr>
          </a:p>
        </p:txBody>
      </p:sp>
      <p:sp>
        <p:nvSpPr>
          <p:cNvPr id="70" name=""/>
          <p:cNvSpPr/>
          <p:nvPr/>
        </p:nvSpPr>
        <p:spPr>
          <a:xfrm>
            <a:off x="380880" y="1523880"/>
            <a:ext cx="8458200" cy="4191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Testing Procedures</a:t>
            </a:r>
            <a:endParaRPr b="0" lang="en-US" sz="18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AALLP reviewed the entire population of DPR to G/L reconciliations from 1/1/01 to 6/30/01 by business unit and selected a sample as detailed below:</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 </a:t>
            </a:r>
            <a:r>
              <a:rPr b="0" i="1" lang="en-US" sz="1400" strike="noStrike" u="none">
                <a:solidFill>
                  <a:srgbClr val="000000"/>
                </a:solidFill>
                <a:effectLst/>
                <a:uFillTx/>
                <a:latin typeface="Times New Roman"/>
              </a:rPr>
              <a:t>Judgmentally selected based on risk and volume</a:t>
            </a:r>
            <a:endParaRPr b="0" lang="en-US" sz="1400" strike="noStrike" u="none">
              <a:solidFill>
                <a:srgbClr val="000000"/>
              </a:solidFill>
              <a:effectLst/>
              <a:uFillTx/>
              <a:latin typeface="Times New Roman"/>
            </a:endParaRPr>
          </a:p>
          <a:p>
            <a:pPr marL="177840" indent="-17784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 </a:t>
            </a:r>
            <a:r>
              <a:rPr b="0" i="1" lang="en-US" sz="2400" strike="noStrike" u="none">
                <a:solidFill>
                  <a:srgbClr val="000000"/>
                </a:solidFill>
                <a:effectLst/>
                <a:uFillTx/>
                <a:latin typeface="Times New Roman"/>
              </a:rPr>
              <a:t>	</a:t>
            </a:r>
            <a:r>
              <a:rPr b="0" i="1" lang="en-US" sz="2400" strike="noStrike" u="none">
                <a:solidFill>
                  <a:srgbClr val="000000"/>
                </a:solidFill>
                <a:effectLst/>
                <a:uFillTx/>
                <a:latin typeface="Times New Roman"/>
              </a:rPr>
              <a:t>	</a:t>
            </a:r>
            <a:r>
              <a:rPr b="0" i="1" lang="en-US" sz="2400" strike="noStrike" u="none">
                <a:solidFill>
                  <a:srgbClr val="000000"/>
                </a:solidFill>
                <a:effectLst/>
                <a:uFillTx/>
                <a:latin typeface="Times New Roman"/>
              </a:rPr>
              <a:t>	</a:t>
            </a:r>
            <a:r>
              <a:rPr b="0" i="1" lang="en-US" sz="2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 </a:t>
            </a:r>
            <a:r>
              <a:rPr b="0" i="1" lang="en-US" sz="1400" strike="noStrike" u="none">
                <a:solidFill>
                  <a:srgbClr val="000000"/>
                </a:solidFill>
                <a:effectLst/>
                <a:uFillTx/>
                <a:latin typeface="Times New Roman"/>
              </a:rPr>
              <a:t>Represents all reconciliations (Paper, Lumber, &amp; Steel)</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From these samples, we judgmentally selected various frequent and infrequent reconciling items and requested and reviewed the associated support.  We also met with client personnel and discussed the items selected, in order to gain a better understanding of the cause behind the specific items and the procedures conducted to clear those items.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aphicFrame>
        <p:nvGraphicFramePr>
          <p:cNvPr id="71" name=""/>
          <p:cNvGraphicFramePr/>
          <p:nvPr/>
        </p:nvGraphicFramePr>
        <p:xfrm>
          <a:off x="1676520" y="2971800"/>
          <a:ext cx="6210360" cy="4064040"/>
        </p:xfrm>
        <a:graphic>
          <a:graphicData uri="http://schemas.openxmlformats.org/presentationml/2006/ole">
            <p:oleObj progId="Word.Document.12" r:id="rId1" spid="">
              <p:embed/>
              <p:pic>
                <p:nvPicPr>
                  <p:cNvPr id="72" name="" descr=""/>
                  <p:cNvPicPr/>
                  <p:nvPr/>
                </p:nvPicPr>
                <p:blipFill>
                  <a:blip r:embed="rId2"/>
                  <a:stretch/>
                </p:blipFill>
                <p:spPr>
                  <a:xfrm>
                    <a:off x="1676520" y="2971800"/>
                    <a:ext cx="6210360" cy="4064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304920" y="1219320"/>
            <a:ext cx="86104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74" name=""/>
          <p:cNvSpPr/>
          <p:nvPr/>
        </p:nvSpPr>
        <p:spPr>
          <a:xfrm>
            <a:off x="838080" y="304920"/>
            <a:ext cx="8305920" cy="76176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Sample Summary</a:t>
            </a:r>
            <a:endParaRPr b="0" lang="en-US" sz="4000" strike="noStrike" u="none">
              <a:solidFill>
                <a:srgbClr val="000000"/>
              </a:solidFill>
              <a:effectLst/>
              <a:uFillTx/>
              <a:latin typeface="Times New Roman"/>
            </a:endParaRPr>
          </a:p>
        </p:txBody>
      </p:sp>
      <p:sp>
        <p:nvSpPr>
          <p:cNvPr id="75" name=""/>
          <p:cNvSpPr/>
          <p:nvPr/>
        </p:nvSpPr>
        <p:spPr>
          <a:xfrm>
            <a:off x="0" y="106668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6" name=""/>
          <p:cNvSpPr/>
          <p:nvPr/>
        </p:nvSpPr>
        <p:spPr>
          <a:xfrm>
            <a:off x="380880" y="1676520"/>
            <a:ext cx="8458200" cy="39621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Testing Procedures</a:t>
            </a:r>
            <a:endParaRPr b="0" lang="en-US" sz="18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AALLP reviewed the entire population of DPR to G/L reconciliations from 1/1/01 to 6/30/01 by business unit and selected a sample as detailed below:</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aphicFrame>
        <p:nvGraphicFramePr>
          <p:cNvPr id="77" name=""/>
          <p:cNvGraphicFramePr/>
          <p:nvPr/>
        </p:nvGraphicFramePr>
        <p:xfrm>
          <a:off x="990720" y="3429000"/>
          <a:ext cx="7124760" cy="4673520"/>
        </p:xfrm>
        <a:graphic>
          <a:graphicData uri="http://schemas.openxmlformats.org/presentationml/2006/ole">
            <p:oleObj progId="Word.Document.12" r:id="rId1" spid="">
              <p:embed/>
              <p:pic>
                <p:nvPicPr>
                  <p:cNvPr id="78" name="" descr=""/>
                  <p:cNvPicPr/>
                  <p:nvPr/>
                </p:nvPicPr>
                <p:blipFill>
                  <a:blip r:embed="rId2"/>
                  <a:stretch/>
                </p:blipFill>
                <p:spPr>
                  <a:xfrm>
                    <a:off x="990720" y="3429000"/>
                    <a:ext cx="7124760" cy="4673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304920" y="1041480"/>
            <a:ext cx="8610480" cy="5181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0" name=""/>
          <p:cNvSpPr/>
          <p:nvPr/>
        </p:nvSpPr>
        <p:spPr>
          <a:xfrm>
            <a:off x="838080" y="30492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 Sample Summary</a:t>
            </a:r>
            <a:endParaRPr b="0" lang="en-US" sz="4000" strike="noStrike" u="none">
              <a:solidFill>
                <a:srgbClr val="000000"/>
              </a:solidFill>
              <a:effectLst/>
              <a:uFillTx/>
              <a:latin typeface="Times New Roman"/>
            </a:endParaRPr>
          </a:p>
        </p:txBody>
      </p:sp>
      <p:sp>
        <p:nvSpPr>
          <p:cNvPr id="81" name=""/>
          <p:cNvSpPr/>
          <p:nvPr/>
        </p:nvSpPr>
        <p:spPr>
          <a:xfrm>
            <a:off x="0" y="990720"/>
            <a:ext cx="9144000" cy="2880"/>
          </a:xfrm>
          <a:prstGeom prst="line">
            <a:avLst/>
          </a:prstGeom>
          <a:ln w="57240">
            <a:solidFill>
              <a:srgbClr val="0033cc"/>
            </a:solidFill>
            <a:miter/>
          </a:ln>
        </p:spPr>
        <p:style>
          <a:lnRef idx="0"/>
          <a:fillRef idx="0"/>
          <a:effectRef idx="0"/>
          <a:fontRef idx="minor"/>
        </p:style>
        <p:txBody>
          <a:bodyPr lIns="90000" rIns="90000" tIns="-43920" bIns="-43920" anchor="ctr">
            <a:noAutofit/>
          </a:bodyPr>
          <a:p>
            <a:endParaRPr b="0" lang="en-US" sz="2400" strike="noStrike" u="none">
              <a:solidFill>
                <a:srgbClr val="000000"/>
              </a:solidFill>
              <a:effectLst/>
              <a:uFillTx/>
              <a:latin typeface="Times New Roman"/>
            </a:endParaRPr>
          </a:p>
        </p:txBody>
      </p:sp>
      <p:sp>
        <p:nvSpPr>
          <p:cNvPr id="82" name=""/>
          <p:cNvSpPr/>
          <p:nvPr/>
        </p:nvSpPr>
        <p:spPr>
          <a:xfrm>
            <a:off x="380880" y="142236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95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Frequent Reconciling Items:</a:t>
            </a:r>
            <a:endParaRPr b="0" lang="en-US" sz="1800" strike="noStrike" u="none">
              <a:solidFill>
                <a:srgbClr val="000000"/>
              </a:solidFill>
              <a:effectLst/>
              <a:uFillTx/>
              <a:latin typeface="Times New Roman"/>
            </a:endParaRPr>
          </a:p>
          <a:p>
            <a:pPr marL="177840" indent="-177840">
              <a:lnSpc>
                <a:spcPct val="95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Incorrect general journal (FI) entries</a:t>
            </a:r>
            <a:endParaRPr b="0" lang="en-US" sz="1400" strike="noStrike" u="none">
              <a:solidFill>
                <a:srgbClr val="000000"/>
              </a:solidFill>
              <a:effectLst/>
              <a:uFillTx/>
              <a:latin typeface="Times New Roman"/>
            </a:endParaRPr>
          </a:p>
          <a:p>
            <a:pPr lvl="1" marL="457200" indent="-165240">
              <a:lnSpc>
                <a:spcPct val="95000"/>
              </a:lnSpc>
              <a:buClr>
                <a:srgbClr val="000000"/>
              </a:buClr>
              <a:buSzPct val="70000"/>
              <a:buFont typeface="Wingdings" charset="2"/>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Duplicated entries - booked twice</a:t>
            </a:r>
            <a:endParaRPr b="0" lang="en-US" sz="1400" strike="noStrike" u="none">
              <a:solidFill>
                <a:srgbClr val="000000"/>
              </a:solidFill>
              <a:effectLst/>
              <a:uFillTx/>
              <a:latin typeface="Times New Roman"/>
            </a:endParaRPr>
          </a:p>
          <a:p>
            <a:pPr lvl="1" marL="457200" indent="-165240">
              <a:lnSpc>
                <a:spcPct val="95000"/>
              </a:lnSpc>
              <a:buClr>
                <a:srgbClr val="000000"/>
              </a:buClr>
              <a:buSzPct val="70000"/>
              <a:buFont typeface="Wingdings" charset="2"/>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Entries booked in reverse - debits that should have been credits</a:t>
            </a:r>
            <a:endParaRPr b="0" lang="en-US" sz="1400" strike="noStrike" u="none">
              <a:solidFill>
                <a:srgbClr val="000000"/>
              </a:solidFill>
              <a:effectLst/>
              <a:uFillTx/>
              <a:latin typeface="Times New Roman"/>
            </a:endParaRPr>
          </a:p>
          <a:p>
            <a:pPr lvl="1" marL="457200" indent="-165240">
              <a:lnSpc>
                <a:spcPct val="95000"/>
              </a:lnSpc>
              <a:buClr>
                <a:srgbClr val="000000"/>
              </a:buClr>
              <a:buSzPct val="70000"/>
              <a:buFont typeface="Wingdings" charset="2"/>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G/L entries that did not get booked in the proper month are being booked in subsequent months</a:t>
            </a: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Entries booked to the the wrong Profit Center or book</a:t>
            </a: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Inter-month timing differences between what has liquidated in one month and settled in a subsequent month.</a:t>
            </a: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Outstanding 2000 items due to lack of time and resources in financial settlements as well as due to the complexities of the conversion from MSA to SAP</a:t>
            </a:r>
            <a:endParaRPr b="0" lang="en-US" sz="1400" strike="noStrike" u="none">
              <a:solidFill>
                <a:srgbClr val="000000"/>
              </a:solidFill>
              <a:effectLst/>
              <a:uFillTx/>
              <a:latin typeface="Times New Roman"/>
            </a:endParaRPr>
          </a:p>
          <a:p>
            <a:pPr marL="177840" indent="-177840">
              <a:lnSpc>
                <a:spcPct val="95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95 day true-up for weather products causing the need for a G/L adjustment</a:t>
            </a:r>
            <a:endParaRPr b="0" lang="en-US" sz="1400" strike="noStrike" u="none">
              <a:solidFill>
                <a:srgbClr val="000000"/>
              </a:solidFill>
              <a:effectLst/>
              <a:uFillTx/>
              <a:latin typeface="Times New Roman"/>
            </a:endParaRPr>
          </a:p>
          <a:p>
            <a:pPr marL="177840" indent="-177840">
              <a:lnSpc>
                <a:spcPct val="95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Items that were booked as settled but not recognized as liquidated on the DPR because not properly captured in the liquidation system</a:t>
            </a: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Gas Daily rates are incorrect when the last day of the month falls on a weekend</a:t>
            </a:r>
            <a:endParaRPr b="0" lang="en-US" sz="1400" strike="noStrike" u="none">
              <a:solidFill>
                <a:srgbClr val="000000"/>
              </a:solidFill>
              <a:effectLst/>
              <a:uFillTx/>
              <a:latin typeface="Times New Roman"/>
            </a:endParaRPr>
          </a:p>
          <a:p>
            <a:pPr marL="177840" indent="-177840">
              <a:lnSpc>
                <a:spcPct val="95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95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Occasional differences between systems (for example, differences TAGG &amp; ERMS) are allowed to flow through as reconciling items to be cleared once the Settlements group books the correct amount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304920" y="1523880"/>
            <a:ext cx="861048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Sample Summary</a:t>
            </a:r>
            <a:endParaRPr b="0" lang="en-US" sz="4000" strike="noStrike" u="none">
              <a:solidFill>
                <a:srgbClr val="000000"/>
              </a:solidFill>
              <a:effectLst/>
              <a:uFillTx/>
              <a:latin typeface="Times New Roman"/>
            </a:endParaRPr>
          </a:p>
        </p:txBody>
      </p:sp>
      <p:sp>
        <p:nvSpPr>
          <p:cNvPr id="85" name=""/>
          <p:cNvSpPr/>
          <p:nvPr/>
        </p:nvSpPr>
        <p:spPr>
          <a:xfrm>
            <a:off x="457200" y="1981080"/>
            <a:ext cx="8305920" cy="3657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Infrequent Reconciling Items:</a:t>
            </a:r>
            <a:endParaRPr b="0" lang="en-US" sz="18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Category on reconciliations called “NYMEX Income” where amounts booked to the G/L are incorrect due to accounting errors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Broker fees not completely captured or not captured at all in the DPR</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Entries that should have auto-reversed in prior months that did not auto-reverse</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Changes in P&amp;L due to the incorrect capture of closing prices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Deals entered incorrectly into the system (for example TAGG) as financial instead of physical </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Transportation Spreads not discovered as a reconciling item during the financial close process are discovered during the DPR to G/L reconciliation process and cause a need to adjust the G/L</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304920" y="1523880"/>
            <a:ext cx="86104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Outstanding Reconciling Statistics</a:t>
            </a:r>
            <a:endParaRPr b="0" lang="en-US" sz="4000" strike="noStrike" u="none">
              <a:solidFill>
                <a:srgbClr val="000000"/>
              </a:solidFill>
              <a:effectLst/>
              <a:uFillTx/>
              <a:latin typeface="Times New Roman"/>
            </a:endParaRPr>
          </a:p>
        </p:txBody>
      </p:sp>
      <p:sp>
        <p:nvSpPr>
          <p:cNvPr id="8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0" name=""/>
          <p:cNvSpPr/>
          <p:nvPr/>
        </p:nvSpPr>
        <p:spPr>
          <a:xfrm>
            <a:off x="380880" y="1981080"/>
            <a:ext cx="8458200" cy="4191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Enron Americas</a:t>
            </a:r>
            <a:endParaRPr b="0" lang="en-US" sz="18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As of June 30, 2001</a:t>
            </a: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Book Antiqua"/>
              </a:rPr>
              <a:t>The following books were selected for further disclosure from our sample based upon risk and volume.</a:t>
            </a:r>
            <a:endParaRPr b="0" lang="en-US" sz="1600" strike="noStrike" u="none">
              <a:solidFill>
                <a:srgbClr val="000000"/>
              </a:solidFill>
              <a:effectLst/>
              <a:uFillTx/>
              <a:latin typeface="Times New Roman"/>
            </a:endParaRPr>
          </a:p>
        </p:txBody>
      </p:sp>
      <p:graphicFrame>
        <p:nvGraphicFramePr>
          <p:cNvPr id="91" name=""/>
          <p:cNvGraphicFramePr/>
          <p:nvPr/>
        </p:nvGraphicFramePr>
        <p:xfrm>
          <a:off x="762120" y="3200400"/>
          <a:ext cx="7861320" cy="3429000"/>
        </p:xfrm>
        <a:graphic>
          <a:graphicData uri="http://schemas.openxmlformats.org/presentationml/2006/ole">
            <p:oleObj progId="Excel.Sheet.12" r:id="rId1" spid="">
              <p:embed/>
              <p:pic>
                <p:nvPicPr>
                  <p:cNvPr id="92" name="" descr=""/>
                  <p:cNvPicPr/>
                  <p:nvPr/>
                </p:nvPicPr>
                <p:blipFill>
                  <a:blip r:embed="rId2"/>
                  <a:stretch/>
                </p:blipFill>
                <p:spPr>
                  <a:xfrm>
                    <a:off x="762120" y="3200400"/>
                    <a:ext cx="7861320" cy="3429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304920" y="1523880"/>
            <a:ext cx="8610480" cy="46483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9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Outstanding Reconciling Statistics</a:t>
            </a:r>
            <a:endParaRPr b="0" lang="en-US" sz="4000" strike="noStrike" u="none">
              <a:solidFill>
                <a:srgbClr val="000000"/>
              </a:solidFill>
              <a:effectLst/>
              <a:uFillTx/>
              <a:latin typeface="Times New Roman"/>
            </a:endParaRPr>
          </a:p>
        </p:txBody>
      </p:sp>
      <p:sp>
        <p:nvSpPr>
          <p:cNvPr id="9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6" name=""/>
          <p:cNvSpPr/>
          <p:nvPr/>
        </p:nvSpPr>
        <p:spPr>
          <a:xfrm>
            <a:off x="380880" y="1981080"/>
            <a:ext cx="8458200" cy="3962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Enron Global Markets</a:t>
            </a:r>
            <a:endParaRPr b="0" lang="en-US" sz="18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As of June 30, 2001</a:t>
            </a: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Book Antiqua"/>
              </a:rPr>
              <a:t>The following profit centers were selected for further disclosure from our sample based upon risk and volume.</a:t>
            </a:r>
            <a:endParaRPr b="0" lang="en-US" sz="1600" strike="noStrike" u="none">
              <a:solidFill>
                <a:srgbClr val="000000"/>
              </a:solidFill>
              <a:effectLst/>
              <a:uFillTx/>
              <a:latin typeface="Times New Roman"/>
            </a:endParaRPr>
          </a:p>
        </p:txBody>
      </p:sp>
      <p:graphicFrame>
        <p:nvGraphicFramePr>
          <p:cNvPr id="97" name=""/>
          <p:cNvGraphicFramePr/>
          <p:nvPr/>
        </p:nvGraphicFramePr>
        <p:xfrm>
          <a:off x="762120" y="3200400"/>
          <a:ext cx="7645320" cy="2971800"/>
        </p:xfrm>
        <a:graphic>
          <a:graphicData uri="http://schemas.openxmlformats.org/presentationml/2006/ole">
            <p:oleObj progId="Excel.Sheet.12" r:id="rId1" spid="">
              <p:embed/>
              <p:pic>
                <p:nvPicPr>
                  <p:cNvPr id="98" name="" descr=""/>
                  <p:cNvPicPr/>
                  <p:nvPr/>
                </p:nvPicPr>
                <p:blipFill>
                  <a:blip r:embed="rId2"/>
                  <a:stretch/>
                </p:blipFill>
                <p:spPr>
                  <a:xfrm>
                    <a:off x="762120" y="3200400"/>
                    <a:ext cx="7645320" cy="2971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304920" y="1523880"/>
            <a:ext cx="86104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DPR to G/L Reconciliations</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0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Flash to Actual</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Outstanding Reconciling Statistics</a:t>
            </a:r>
            <a:endParaRPr b="0" lang="en-US" sz="4000" strike="noStrike" u="none">
              <a:solidFill>
                <a:srgbClr val="000000"/>
              </a:solidFill>
              <a:effectLst/>
              <a:uFillTx/>
              <a:latin typeface="Times New Roman"/>
            </a:endParaRPr>
          </a:p>
        </p:txBody>
      </p:sp>
      <p:sp>
        <p:nvSpPr>
          <p:cNvPr id="10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2" name=""/>
          <p:cNvSpPr/>
          <p:nvPr/>
        </p:nvSpPr>
        <p:spPr>
          <a:xfrm>
            <a:off x="380880" y="1981080"/>
            <a:ext cx="8458200" cy="3962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Enron Industrial Markets</a:t>
            </a:r>
            <a:endParaRPr b="0" lang="en-US" sz="18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As of July 31, 2001</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aphicFrame>
        <p:nvGraphicFramePr>
          <p:cNvPr id="103" name=""/>
          <p:cNvGraphicFramePr/>
          <p:nvPr/>
        </p:nvGraphicFramePr>
        <p:xfrm>
          <a:off x="533520" y="2819520"/>
          <a:ext cx="8153280" cy="3124080"/>
        </p:xfrm>
        <a:graphic>
          <a:graphicData uri="http://schemas.openxmlformats.org/presentationml/2006/ole">
            <p:oleObj progId="Excel.Sheet.12" r:id="rId1" spid="">
              <p:embed/>
              <p:pic>
                <p:nvPicPr>
                  <p:cNvPr id="104" name="" descr=""/>
                  <p:cNvPicPr/>
                  <p:nvPr/>
                </p:nvPicPr>
                <p:blipFill>
                  <a:blip r:embed="rId2"/>
                  <a:stretch/>
                </p:blipFill>
                <p:spPr>
                  <a:xfrm>
                    <a:off x="533520" y="2819520"/>
                    <a:ext cx="8153280" cy="3124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9535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matwood</cp:lastModifiedBy>
  <cp:lastPrinted>2001-09-17T16:01:31Z</cp:lastPrinted>
  <dcterms:modified xsi:type="dcterms:W3CDTF">2001-09-26T13:12:07Z</dcterms:modified>
  <cp:revision>264</cp:revision>
  <dc:subject/>
  <dc:title>No Slide Title</dc:title>
</cp:coreProperties>
</file>