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EF5DB6-85DF-4B2C-A0CB-2AB2A89E24B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52E6DC-D175-4A15-B7DF-E5433E3973B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mailto:swwhite@enron.com" TargetMode="External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"/>
          <p:cNvGrpSpPr/>
          <p:nvPr/>
        </p:nvGrpSpPr>
        <p:grpSpPr>
          <a:xfrm>
            <a:off x="3816360" y="685800"/>
            <a:ext cx="1288800" cy="1294920"/>
            <a:chOff x="3816360" y="685800"/>
            <a:chExt cx="1288800" cy="1294920"/>
          </a:xfrm>
        </p:grpSpPr>
        <p:sp>
          <p:nvSpPr>
            <p:cNvPr id="6" name=""/>
            <p:cNvSpPr/>
            <p:nvPr/>
          </p:nvSpPr>
          <p:spPr>
            <a:xfrm>
              <a:off x="4352400" y="1160280"/>
              <a:ext cx="752760" cy="820440"/>
            </a:xfrm>
            <a:custGeom>
              <a:avLst/>
              <a:gdLst/>
              <a:ahLst/>
              <a:rect l="l" t="t" r="r" b="b"/>
              <a:pathLst>
                <a:path w="1091" h="1122">
                  <a:moveTo>
                    <a:pt x="350" y="472"/>
                  </a:moveTo>
                  <a:lnTo>
                    <a:pt x="838" y="0"/>
                  </a:lnTo>
                  <a:lnTo>
                    <a:pt x="1090" y="233"/>
                  </a:lnTo>
                  <a:lnTo>
                    <a:pt x="159" y="1121"/>
                  </a:lnTo>
                  <a:lnTo>
                    <a:pt x="98" y="1064"/>
                  </a:lnTo>
                  <a:lnTo>
                    <a:pt x="170" y="899"/>
                  </a:lnTo>
                  <a:lnTo>
                    <a:pt x="51" y="1025"/>
                  </a:lnTo>
                  <a:lnTo>
                    <a:pt x="0" y="968"/>
                  </a:lnTo>
                  <a:lnTo>
                    <a:pt x="242" y="740"/>
                  </a:lnTo>
                  <a:lnTo>
                    <a:pt x="303" y="797"/>
                  </a:lnTo>
                  <a:lnTo>
                    <a:pt x="231" y="939"/>
                  </a:lnTo>
                  <a:lnTo>
                    <a:pt x="982" y="233"/>
                  </a:lnTo>
                  <a:lnTo>
                    <a:pt x="848" y="108"/>
                  </a:lnTo>
                  <a:lnTo>
                    <a:pt x="401" y="529"/>
                  </a:lnTo>
                  <a:lnTo>
                    <a:pt x="350" y="472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940560" y="1293480"/>
              <a:ext cx="284760" cy="279360"/>
            </a:xfrm>
            <a:custGeom>
              <a:avLst/>
              <a:gdLst/>
              <a:ahLst/>
              <a:rect l="l" t="t" r="r" b="b"/>
              <a:pathLst>
                <a:path w="413" h="382">
                  <a:moveTo>
                    <a:pt x="412" y="148"/>
                  </a:moveTo>
                  <a:lnTo>
                    <a:pt x="160" y="381"/>
                  </a:lnTo>
                  <a:lnTo>
                    <a:pt x="108" y="330"/>
                  </a:lnTo>
                  <a:lnTo>
                    <a:pt x="180" y="165"/>
                  </a:lnTo>
                  <a:lnTo>
                    <a:pt x="57" y="290"/>
                  </a:lnTo>
                  <a:lnTo>
                    <a:pt x="0" y="233"/>
                  </a:lnTo>
                  <a:lnTo>
                    <a:pt x="252" y="0"/>
                  </a:lnTo>
                  <a:lnTo>
                    <a:pt x="309" y="51"/>
                  </a:lnTo>
                  <a:lnTo>
                    <a:pt x="232" y="222"/>
                  </a:lnTo>
                  <a:lnTo>
                    <a:pt x="350" y="97"/>
                  </a:lnTo>
                  <a:lnTo>
                    <a:pt x="412" y="148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4082400" y="1435320"/>
              <a:ext cx="249120" cy="282960"/>
            </a:xfrm>
            <a:custGeom>
              <a:avLst/>
              <a:gdLst/>
              <a:ahLst/>
              <a:rect l="l" t="t" r="r" b="b"/>
              <a:pathLst>
                <a:path w="361" h="387">
                  <a:moveTo>
                    <a:pt x="0" y="227"/>
                  </a:moveTo>
                  <a:lnTo>
                    <a:pt x="242" y="0"/>
                  </a:lnTo>
                  <a:lnTo>
                    <a:pt x="329" y="80"/>
                  </a:lnTo>
                  <a:lnTo>
                    <a:pt x="350" y="108"/>
                  </a:lnTo>
                  <a:lnTo>
                    <a:pt x="355" y="125"/>
                  </a:lnTo>
                  <a:lnTo>
                    <a:pt x="360" y="136"/>
                  </a:lnTo>
                  <a:lnTo>
                    <a:pt x="360" y="148"/>
                  </a:lnTo>
                  <a:lnTo>
                    <a:pt x="355" y="165"/>
                  </a:lnTo>
                  <a:lnTo>
                    <a:pt x="344" y="182"/>
                  </a:lnTo>
                  <a:lnTo>
                    <a:pt x="334" y="193"/>
                  </a:lnTo>
                  <a:lnTo>
                    <a:pt x="324" y="205"/>
                  </a:lnTo>
                  <a:lnTo>
                    <a:pt x="308" y="222"/>
                  </a:lnTo>
                  <a:lnTo>
                    <a:pt x="298" y="222"/>
                  </a:lnTo>
                  <a:lnTo>
                    <a:pt x="288" y="227"/>
                  </a:lnTo>
                  <a:lnTo>
                    <a:pt x="278" y="227"/>
                  </a:lnTo>
                  <a:lnTo>
                    <a:pt x="267" y="227"/>
                  </a:lnTo>
                  <a:lnTo>
                    <a:pt x="247" y="227"/>
                  </a:lnTo>
                  <a:lnTo>
                    <a:pt x="252" y="239"/>
                  </a:lnTo>
                  <a:lnTo>
                    <a:pt x="247" y="256"/>
                  </a:lnTo>
                  <a:lnTo>
                    <a:pt x="242" y="273"/>
                  </a:lnTo>
                  <a:lnTo>
                    <a:pt x="236" y="284"/>
                  </a:lnTo>
                  <a:lnTo>
                    <a:pt x="185" y="335"/>
                  </a:lnTo>
                  <a:lnTo>
                    <a:pt x="170" y="352"/>
                  </a:lnTo>
                  <a:lnTo>
                    <a:pt x="165" y="369"/>
                  </a:lnTo>
                  <a:lnTo>
                    <a:pt x="165" y="386"/>
                  </a:lnTo>
                  <a:lnTo>
                    <a:pt x="149" y="369"/>
                  </a:lnTo>
                  <a:lnTo>
                    <a:pt x="98" y="330"/>
                  </a:lnTo>
                  <a:lnTo>
                    <a:pt x="98" y="318"/>
                  </a:lnTo>
                  <a:lnTo>
                    <a:pt x="103" y="312"/>
                  </a:lnTo>
                  <a:lnTo>
                    <a:pt x="103" y="307"/>
                  </a:lnTo>
                  <a:lnTo>
                    <a:pt x="129" y="284"/>
                  </a:lnTo>
                  <a:lnTo>
                    <a:pt x="165" y="250"/>
                  </a:lnTo>
                  <a:lnTo>
                    <a:pt x="170" y="239"/>
                  </a:lnTo>
                  <a:lnTo>
                    <a:pt x="175" y="233"/>
                  </a:lnTo>
                  <a:lnTo>
                    <a:pt x="180" y="222"/>
                  </a:lnTo>
                  <a:lnTo>
                    <a:pt x="175" y="205"/>
                  </a:lnTo>
                  <a:lnTo>
                    <a:pt x="170" y="199"/>
                  </a:lnTo>
                  <a:lnTo>
                    <a:pt x="165" y="193"/>
                  </a:lnTo>
                  <a:lnTo>
                    <a:pt x="154" y="182"/>
                  </a:lnTo>
                  <a:lnTo>
                    <a:pt x="195" y="142"/>
                  </a:lnTo>
                  <a:lnTo>
                    <a:pt x="216" y="159"/>
                  </a:lnTo>
                  <a:lnTo>
                    <a:pt x="226" y="165"/>
                  </a:lnTo>
                  <a:lnTo>
                    <a:pt x="242" y="165"/>
                  </a:lnTo>
                  <a:lnTo>
                    <a:pt x="262" y="159"/>
                  </a:lnTo>
                  <a:lnTo>
                    <a:pt x="267" y="148"/>
                  </a:lnTo>
                  <a:lnTo>
                    <a:pt x="278" y="142"/>
                  </a:lnTo>
                  <a:lnTo>
                    <a:pt x="283" y="136"/>
                  </a:lnTo>
                  <a:lnTo>
                    <a:pt x="283" y="125"/>
                  </a:lnTo>
                  <a:lnTo>
                    <a:pt x="278" y="114"/>
                  </a:lnTo>
                  <a:lnTo>
                    <a:pt x="272" y="102"/>
                  </a:lnTo>
                  <a:lnTo>
                    <a:pt x="252" y="85"/>
                  </a:lnTo>
                  <a:lnTo>
                    <a:pt x="46" y="278"/>
                  </a:lnTo>
                  <a:lnTo>
                    <a:pt x="0" y="227"/>
                  </a:lnTo>
                </a:path>
              </a:pathLst>
            </a:custGeom>
            <a:solidFill>
              <a:srgbClr val="114ffb"/>
            </a:solidFill>
            <a:ln cap="rnd" w="12600">
              <a:solidFill>
                <a:srgbClr val="114ff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4356000" y="922680"/>
              <a:ext cx="511200" cy="654480"/>
            </a:xfrm>
            <a:custGeom>
              <a:avLst/>
              <a:gdLst/>
              <a:ahLst/>
              <a:rect l="l" t="t" r="r" b="b"/>
              <a:pathLst>
                <a:path w="741" h="895">
                  <a:moveTo>
                    <a:pt x="0" y="473"/>
                  </a:moveTo>
                  <a:lnTo>
                    <a:pt x="493" y="0"/>
                  </a:lnTo>
                  <a:lnTo>
                    <a:pt x="740" y="239"/>
                  </a:lnTo>
                  <a:lnTo>
                    <a:pt x="252" y="706"/>
                  </a:lnTo>
                  <a:lnTo>
                    <a:pt x="401" y="843"/>
                  </a:lnTo>
                  <a:lnTo>
                    <a:pt x="349" y="894"/>
                  </a:lnTo>
                  <a:lnTo>
                    <a:pt x="144" y="695"/>
                  </a:lnTo>
                  <a:lnTo>
                    <a:pt x="627" y="234"/>
                  </a:lnTo>
                  <a:lnTo>
                    <a:pt x="493" y="103"/>
                  </a:lnTo>
                  <a:lnTo>
                    <a:pt x="51" y="530"/>
                  </a:lnTo>
                  <a:lnTo>
                    <a:pt x="0" y="473"/>
                  </a:lnTo>
                </a:path>
              </a:pathLst>
            </a:custGeom>
            <a:solidFill>
              <a:srgbClr val="00ae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3975840" y="685800"/>
              <a:ext cx="660960" cy="653760"/>
            </a:xfrm>
            <a:custGeom>
              <a:avLst/>
              <a:gdLst/>
              <a:ahLst/>
              <a:rect l="l" t="t" r="r" b="b"/>
              <a:pathLst>
                <a:path w="958" h="894">
                  <a:moveTo>
                    <a:pt x="0" y="666"/>
                  </a:moveTo>
                  <a:lnTo>
                    <a:pt x="700" y="0"/>
                  </a:lnTo>
                  <a:lnTo>
                    <a:pt x="957" y="239"/>
                  </a:lnTo>
                  <a:lnTo>
                    <a:pt x="463" y="711"/>
                  </a:lnTo>
                  <a:lnTo>
                    <a:pt x="607" y="848"/>
                  </a:lnTo>
                  <a:lnTo>
                    <a:pt x="556" y="893"/>
                  </a:lnTo>
                  <a:lnTo>
                    <a:pt x="350" y="700"/>
                  </a:lnTo>
                  <a:lnTo>
                    <a:pt x="844" y="239"/>
                  </a:lnTo>
                  <a:lnTo>
                    <a:pt x="700" y="108"/>
                  </a:lnTo>
                  <a:lnTo>
                    <a:pt x="57" y="717"/>
                  </a:lnTo>
                  <a:lnTo>
                    <a:pt x="0" y="6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3816360" y="1168200"/>
              <a:ext cx="263520" cy="266760"/>
            </a:xfrm>
            <a:custGeom>
              <a:avLst/>
              <a:gdLst/>
              <a:ahLst/>
              <a:rect l="l" t="t" r="r" b="b"/>
              <a:pathLst>
                <a:path w="382" h="365">
                  <a:moveTo>
                    <a:pt x="381" y="131"/>
                  </a:moveTo>
                  <a:lnTo>
                    <a:pt x="242" y="0"/>
                  </a:lnTo>
                  <a:lnTo>
                    <a:pt x="0" y="228"/>
                  </a:lnTo>
                  <a:lnTo>
                    <a:pt x="139" y="364"/>
                  </a:lnTo>
                  <a:lnTo>
                    <a:pt x="185" y="313"/>
                  </a:lnTo>
                  <a:lnTo>
                    <a:pt x="108" y="239"/>
                  </a:lnTo>
                  <a:lnTo>
                    <a:pt x="160" y="188"/>
                  </a:lnTo>
                  <a:lnTo>
                    <a:pt x="237" y="262"/>
                  </a:lnTo>
                  <a:lnTo>
                    <a:pt x="288" y="211"/>
                  </a:lnTo>
                  <a:lnTo>
                    <a:pt x="211" y="142"/>
                  </a:lnTo>
                  <a:lnTo>
                    <a:pt x="252" y="97"/>
                  </a:lnTo>
                  <a:lnTo>
                    <a:pt x="335" y="171"/>
                  </a:lnTo>
                  <a:lnTo>
                    <a:pt x="381" y="131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238640" y="1593360"/>
              <a:ext cx="224280" cy="225000"/>
            </a:xfrm>
            <a:custGeom>
              <a:avLst/>
              <a:gdLst/>
              <a:ahLst/>
              <a:rect l="l" t="t" r="r" b="b"/>
              <a:pathLst>
                <a:path w="325" h="308">
                  <a:moveTo>
                    <a:pt x="154" y="193"/>
                  </a:moveTo>
                  <a:lnTo>
                    <a:pt x="242" y="114"/>
                  </a:lnTo>
                  <a:lnTo>
                    <a:pt x="247" y="102"/>
                  </a:lnTo>
                  <a:lnTo>
                    <a:pt x="252" y="97"/>
                  </a:lnTo>
                  <a:lnTo>
                    <a:pt x="252" y="91"/>
                  </a:lnTo>
                  <a:lnTo>
                    <a:pt x="247" y="80"/>
                  </a:lnTo>
                  <a:lnTo>
                    <a:pt x="242" y="74"/>
                  </a:lnTo>
                  <a:lnTo>
                    <a:pt x="236" y="68"/>
                  </a:lnTo>
                  <a:lnTo>
                    <a:pt x="231" y="68"/>
                  </a:lnTo>
                  <a:lnTo>
                    <a:pt x="221" y="68"/>
                  </a:lnTo>
                  <a:lnTo>
                    <a:pt x="216" y="68"/>
                  </a:lnTo>
                  <a:lnTo>
                    <a:pt x="211" y="74"/>
                  </a:lnTo>
                  <a:lnTo>
                    <a:pt x="200" y="80"/>
                  </a:lnTo>
                  <a:lnTo>
                    <a:pt x="82" y="193"/>
                  </a:lnTo>
                  <a:lnTo>
                    <a:pt x="77" y="199"/>
                  </a:lnTo>
                  <a:lnTo>
                    <a:pt x="72" y="205"/>
                  </a:lnTo>
                  <a:lnTo>
                    <a:pt x="72" y="211"/>
                  </a:lnTo>
                  <a:lnTo>
                    <a:pt x="72" y="216"/>
                  </a:lnTo>
                  <a:lnTo>
                    <a:pt x="77" y="233"/>
                  </a:lnTo>
                  <a:lnTo>
                    <a:pt x="87" y="239"/>
                  </a:lnTo>
                  <a:lnTo>
                    <a:pt x="98" y="239"/>
                  </a:lnTo>
                  <a:lnTo>
                    <a:pt x="103" y="239"/>
                  </a:lnTo>
                  <a:lnTo>
                    <a:pt x="113" y="233"/>
                  </a:lnTo>
                  <a:lnTo>
                    <a:pt x="118" y="228"/>
                  </a:lnTo>
                  <a:lnTo>
                    <a:pt x="154" y="193"/>
                  </a:lnTo>
                  <a:lnTo>
                    <a:pt x="211" y="245"/>
                  </a:lnTo>
                  <a:lnTo>
                    <a:pt x="190" y="267"/>
                  </a:lnTo>
                  <a:lnTo>
                    <a:pt x="164" y="285"/>
                  </a:lnTo>
                  <a:lnTo>
                    <a:pt x="144" y="296"/>
                  </a:lnTo>
                  <a:lnTo>
                    <a:pt x="123" y="302"/>
                  </a:lnTo>
                  <a:lnTo>
                    <a:pt x="103" y="307"/>
                  </a:lnTo>
                  <a:lnTo>
                    <a:pt x="77" y="302"/>
                  </a:lnTo>
                  <a:lnTo>
                    <a:pt x="62" y="296"/>
                  </a:lnTo>
                  <a:lnTo>
                    <a:pt x="46" y="285"/>
                  </a:lnTo>
                  <a:lnTo>
                    <a:pt x="36" y="273"/>
                  </a:lnTo>
                  <a:lnTo>
                    <a:pt x="21" y="256"/>
                  </a:lnTo>
                  <a:lnTo>
                    <a:pt x="10" y="239"/>
                  </a:lnTo>
                  <a:lnTo>
                    <a:pt x="5" y="228"/>
                  </a:lnTo>
                  <a:lnTo>
                    <a:pt x="0" y="211"/>
                  </a:lnTo>
                  <a:lnTo>
                    <a:pt x="0" y="193"/>
                  </a:lnTo>
                  <a:lnTo>
                    <a:pt x="0" y="182"/>
                  </a:lnTo>
                  <a:lnTo>
                    <a:pt x="10" y="165"/>
                  </a:lnTo>
                  <a:lnTo>
                    <a:pt x="26" y="148"/>
                  </a:lnTo>
                  <a:lnTo>
                    <a:pt x="154" y="17"/>
                  </a:lnTo>
                  <a:lnTo>
                    <a:pt x="175" y="6"/>
                  </a:lnTo>
                  <a:lnTo>
                    <a:pt x="190" y="0"/>
                  </a:lnTo>
                  <a:lnTo>
                    <a:pt x="206" y="0"/>
                  </a:lnTo>
                  <a:lnTo>
                    <a:pt x="221" y="0"/>
                  </a:lnTo>
                  <a:lnTo>
                    <a:pt x="236" y="0"/>
                  </a:lnTo>
                  <a:lnTo>
                    <a:pt x="252" y="6"/>
                  </a:lnTo>
                  <a:lnTo>
                    <a:pt x="272" y="17"/>
                  </a:lnTo>
                  <a:lnTo>
                    <a:pt x="283" y="28"/>
                  </a:lnTo>
                  <a:lnTo>
                    <a:pt x="293" y="40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4" y="68"/>
                  </a:lnTo>
                  <a:lnTo>
                    <a:pt x="319" y="85"/>
                  </a:lnTo>
                  <a:lnTo>
                    <a:pt x="324" y="97"/>
                  </a:lnTo>
                  <a:lnTo>
                    <a:pt x="324" y="114"/>
                  </a:lnTo>
                  <a:lnTo>
                    <a:pt x="319" y="131"/>
                  </a:lnTo>
                  <a:lnTo>
                    <a:pt x="314" y="142"/>
                  </a:lnTo>
                  <a:lnTo>
                    <a:pt x="298" y="159"/>
                  </a:lnTo>
                  <a:lnTo>
                    <a:pt x="211" y="245"/>
                  </a:lnTo>
                  <a:lnTo>
                    <a:pt x="154" y="193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" name=""/>
          <p:cNvSpPr/>
          <p:nvPr/>
        </p:nvSpPr>
        <p:spPr>
          <a:xfrm>
            <a:off x="1523880" y="2971800"/>
            <a:ext cx="6172200" cy="16002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Arial Black"/>
              </a:rPr>
              <a:t>Enron Europe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dc5900"/>
                </a:solidFill>
                <a:effectLst/>
                <a:uFillTx/>
                <a:latin typeface="Arial Black"/>
              </a:rPr>
              <a:t>Project Doorstep</a:t>
            </a:r>
            <a:r>
              <a:rPr b="0" lang="en-US" sz="3200" strike="noStrike" u="none">
                <a:solidFill>
                  <a:srgbClr val="ff0000"/>
                </a:solidFill>
                <a:effectLst/>
                <a:uFillTx/>
                <a:latin typeface="Arial Black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Arial Black"/>
              </a:rPr>
              <a:t>Enron Nordic Energy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333399"/>
                </a:solidFill>
                <a:effectLst/>
                <a:uFillTx/>
                <a:latin typeface="Arial Black"/>
              </a:rPr>
              <a:t>Stockholm, Sweden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99"/>
                </a:solidFill>
                <a:effectLst/>
                <a:uFillTx/>
                <a:latin typeface="Arial Black"/>
              </a:rPr>
              <a:t>May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962520" y="6324480"/>
            <a:ext cx="236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616161"/>
                </a:solidFill>
                <a:effectLst/>
                <a:uFillTx/>
                <a:latin typeface="Arial Black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114800" y="5791320"/>
            <a:ext cx="1676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Draft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304920" y="5791320"/>
            <a:ext cx="8229600" cy="533160"/>
          </a:xfrm>
          <a:prstGeom prst="rect">
            <a:avLst/>
          </a:prstGeom>
          <a:gradFill rotWithShape="0">
            <a:gsLst>
              <a:gs pos="0">
                <a:srgbClr val="eaeaea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40186" dir="1096358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04920" y="2819520"/>
            <a:ext cx="8229600" cy="533160"/>
          </a:xfrm>
          <a:prstGeom prst="rect">
            <a:avLst/>
          </a:prstGeom>
          <a:gradFill rotWithShape="0">
            <a:gsLst>
              <a:gs pos="0">
                <a:srgbClr val="eaeaea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40186" dir="1096358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04920" y="1447920"/>
            <a:ext cx="8229600" cy="990360"/>
          </a:xfrm>
          <a:prstGeom prst="rect">
            <a:avLst/>
          </a:prstGeom>
          <a:gradFill rotWithShape="0">
            <a:gsLst>
              <a:gs pos="0">
                <a:srgbClr val="eaeaea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40186" dir="1096358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502000" y="1689120"/>
            <a:ext cx="4114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42960" y="18939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096920" y="1655640"/>
            <a:ext cx="415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buClr>
                <a:srgbClr val="000000"/>
              </a:buClr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" name="" descr=""/>
          <p:cNvPicPr/>
          <p:nvPr/>
        </p:nvPicPr>
        <p:blipFill>
          <a:blip r:embed="rId1"/>
          <a:stretch/>
        </p:blipFill>
        <p:spPr>
          <a:xfrm>
            <a:off x="0" y="228600"/>
            <a:ext cx="523800" cy="552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"/>
          <p:cNvSpPr/>
          <p:nvPr/>
        </p:nvSpPr>
        <p:spPr>
          <a:xfrm>
            <a:off x="4724280" y="304920"/>
            <a:ext cx="358164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 Black"/>
              </a:rPr>
              <a:t>Project Participants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23800" y="228600"/>
            <a:ext cx="2828880" cy="685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939cd"/>
                </a:solidFill>
                <a:effectLst/>
                <a:uFillTx/>
                <a:latin typeface="Arial Black"/>
              </a:rPr>
              <a:t>Enron Europe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80880" y="1447920"/>
            <a:ext cx="80010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performed an on-site review of 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origination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activities of Enron Nordic Energy located in 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Stockholm, Sweden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 Our review procedures 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consisted of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interviews with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originators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May 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2001.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04920" y="5791320"/>
            <a:ext cx="8229600" cy="79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For further understanding of objectives or observations, please contact 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Cindy Horn at 44 207 783 4560 (chorn@enron.com) or Homan Amiry at 44 207 783 5501 (hamiry@enron.com)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ccccff"/>
                </a:solidFill>
                <a:effectLst/>
                <a:uFillTx/>
                <a:latin typeface="Arial"/>
                <a:hlinkClick r:id="rId2"/>
              </a:rPr>
              <a:t>@enron.com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80880" y="3809880"/>
            <a:ext cx="8153640" cy="1447920"/>
          </a:xfrm>
          <a:prstGeom prst="rect">
            <a:avLst/>
          </a:prstGeom>
          <a:gradFill rotWithShape="0">
            <a:gsLst>
              <a:gs pos="0">
                <a:srgbClr val="eaeaea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40186" dir="1096358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80880" y="2819520"/>
            <a:ext cx="3048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Cindy Horn, Enron Net Works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334120" y="609480"/>
            <a:ext cx="358128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 Black"/>
              </a:rPr>
              <a:t>&amp; Objectives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267080" y="2819520"/>
            <a:ext cx="3886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Homan Amiry, Risk Assessment &amp;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400800" y="6603840"/>
            <a:ext cx="1574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041880" y="6451560"/>
            <a:ext cx="571680" cy="3049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efe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044800" y="6451560"/>
            <a:ext cx="571320" cy="3049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873920" y="6400800"/>
            <a:ext cx="533520" cy="380880"/>
          </a:xfrm>
          <a:prstGeom prst="ellipse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975440" y="6400800"/>
            <a:ext cx="38124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362320" y="6451560"/>
            <a:ext cx="3962160" cy="30492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362320" y="6521400"/>
            <a:ext cx="416556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Stockholm </a:t>
            </a:r>
            <a:r>
              <a:rPr b="0" lang="en-US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Office Review – 05/01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28600" y="6481800"/>
            <a:ext cx="12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16161"/>
                </a:solidFill>
                <a:effectLst/>
                <a:uFillTx/>
                <a:latin typeface="Arial Black"/>
              </a:rPr>
              <a:t>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28600" y="1143000"/>
            <a:ext cx="411480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The objective of this review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28600" y="2514600"/>
            <a:ext cx="33526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Doorstep Team Members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04920" y="3505320"/>
            <a:ext cx="38098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Office Personnel Interviewed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28600" y="5410080"/>
            <a:ext cx="388620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Questions?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80880" y="3809880"/>
            <a:ext cx="396252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nb-NO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Johan Strom, Manager ENE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nb-NO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Manuel Sward, Originator ENE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Jen Eliasson, Originator ENE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nb-NO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Thomas Stalin, Manager Enron Wind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nb-NO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Peter Hamilton, Enron 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nb-NO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Christopher Eckerberg, EBS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5410080" y="228600"/>
            <a:ext cx="342900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 Black"/>
              </a:rPr>
              <a:t>Summary of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638680" y="533520"/>
            <a:ext cx="320040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 Black"/>
              </a:rPr>
              <a:t>Office Highlights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80880" y="1143000"/>
            <a:ext cx="8382240" cy="1523880"/>
          </a:xfrm>
          <a:prstGeom prst="rect">
            <a:avLst/>
          </a:prstGeom>
          <a:gradFill rotWithShape="0">
            <a:gsLst>
              <a:gs pos="0">
                <a:srgbClr val="eaeaea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40186" dir="1096358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office has 6 originators which handle power, metals and EBS, 1 regulatory affairs manager for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Wind and 1 receptionist.  Any trades originated from Stockholm are executed and confirmed from the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Oslo office. There were no access to trading systems just views to EOL, Telerate and 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services.  They maintain their customer lists and contact history on excel to track activity.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telephone communication is done with Oslo and there is a weekly teleconference in which they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participate.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04920" y="838080"/>
            <a:ext cx="38098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Office Profile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1"/>
          <a:stretch/>
        </p:blipFill>
        <p:spPr>
          <a:xfrm>
            <a:off x="152280" y="228600"/>
            <a:ext cx="524160" cy="552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" name=""/>
          <p:cNvSpPr/>
          <p:nvPr/>
        </p:nvSpPr>
        <p:spPr>
          <a:xfrm>
            <a:off x="676440" y="228600"/>
            <a:ext cx="2828880" cy="685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939cd"/>
                </a:solidFill>
                <a:effectLst/>
                <a:uFillTx/>
                <a:latin typeface="Arial Black"/>
              </a:rPr>
              <a:t>Enron Europe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553080" y="6603840"/>
            <a:ext cx="1575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194520" y="6451560"/>
            <a:ext cx="571320" cy="3049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efe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197080" y="6451560"/>
            <a:ext cx="571680" cy="3049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026560" y="6400800"/>
            <a:ext cx="533160" cy="380880"/>
          </a:xfrm>
          <a:prstGeom prst="ellipse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128080" y="6400800"/>
            <a:ext cx="3808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514600" y="6451560"/>
            <a:ext cx="3962520" cy="30492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819520" y="6445080"/>
            <a:ext cx="416556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Stockholm </a:t>
            </a:r>
            <a:r>
              <a:rPr b="0" lang="en-US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Office Review – 05/01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80880" y="6481800"/>
            <a:ext cx="129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16161"/>
                </a:solidFill>
                <a:effectLst/>
                <a:uFillTx/>
                <a:latin typeface="Arial Black"/>
              </a:rPr>
              <a:t>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80880" y="3048120"/>
            <a:ext cx="8458200" cy="914400"/>
          </a:xfrm>
          <a:prstGeom prst="rect">
            <a:avLst/>
          </a:prstGeom>
          <a:gradFill rotWithShape="0">
            <a:gsLst>
              <a:gs pos="0">
                <a:srgbClr val="eaeaea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40186" dir="1096358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80880" y="2743200"/>
            <a:ext cx="335304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Counterparties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04920" y="3048120"/>
            <a:ext cx="8381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They have approximately 200 customers they are communication with and track activity. The trades that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would come from this activity would be done through Oslo following their processes and controls.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5638680" y="304920"/>
            <a:ext cx="342900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 Black"/>
              </a:rPr>
              <a:t>Observations 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943600" y="609480"/>
            <a:ext cx="320040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 Black"/>
              </a:rPr>
              <a:t>Action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219320" y="1219320"/>
            <a:ext cx="2133360" cy="45720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352680" y="1219320"/>
            <a:ext cx="2133720" cy="45720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486400" y="1219320"/>
            <a:ext cx="2133720" cy="45720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620120" y="1219320"/>
            <a:ext cx="1143000" cy="45720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600200" y="1295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Observation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809880" y="1295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Root Cause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943600" y="1295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Action Step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467480" y="1219320"/>
            <a:ext cx="1447920" cy="4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Owner &amp; Target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219320" y="1676520"/>
            <a:ext cx="2133360" cy="1904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352680" y="1676520"/>
            <a:ext cx="2133720" cy="1904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486400" y="1676520"/>
            <a:ext cx="2133720" cy="1904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620120" y="1676520"/>
            <a:ext cx="1143000" cy="1904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219320" y="3581280"/>
            <a:ext cx="2133360" cy="2210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352680" y="3581280"/>
            <a:ext cx="2133720" cy="2210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486400" y="3581280"/>
            <a:ext cx="2133720" cy="2210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620120" y="3581280"/>
            <a:ext cx="1143000" cy="2210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219320" y="1676520"/>
            <a:ext cx="22096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nb-NO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Metal originator would like to expand customer base and product origination. Would need to recruite another originator to handle this.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352680" y="1663560"/>
            <a:ext cx="205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growth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219320" y="3598920"/>
            <a:ext cx="2133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 could utilize the video camera on your desk top when they talk with the Oslo office.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57200" y="1219320"/>
            <a:ext cx="380880" cy="45720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57200" y="1676520"/>
            <a:ext cx="380880" cy="1904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57200" y="3581280"/>
            <a:ext cx="380880" cy="2210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57200" y="1706400"/>
            <a:ext cx="380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57200" y="3675240"/>
            <a:ext cx="380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80880" y="1295280"/>
            <a:ext cx="533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8" name="" descr=""/>
          <p:cNvPicPr/>
          <p:nvPr/>
        </p:nvPicPr>
        <p:blipFill>
          <a:blip r:embed="rId1"/>
          <a:stretch/>
        </p:blipFill>
        <p:spPr>
          <a:xfrm>
            <a:off x="152280" y="228600"/>
            <a:ext cx="524160" cy="552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"/>
          <p:cNvSpPr/>
          <p:nvPr/>
        </p:nvSpPr>
        <p:spPr>
          <a:xfrm>
            <a:off x="676440" y="228600"/>
            <a:ext cx="2828880" cy="685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939cd"/>
                </a:solidFill>
                <a:effectLst/>
                <a:uFillTx/>
                <a:latin typeface="Arial Black"/>
              </a:rPr>
              <a:t>Enron Europe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553080" y="6603840"/>
            <a:ext cx="1575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194520" y="6451560"/>
            <a:ext cx="571320" cy="3049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efe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197080" y="6451560"/>
            <a:ext cx="571680" cy="3049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8026560" y="6400800"/>
            <a:ext cx="533160" cy="380880"/>
          </a:xfrm>
          <a:prstGeom prst="ellipse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8128080" y="6400800"/>
            <a:ext cx="3808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514600" y="6451560"/>
            <a:ext cx="3962520" cy="30492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768760" y="6445080"/>
            <a:ext cx="416556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Stockholm</a:t>
            </a:r>
            <a:r>
              <a:rPr b="0" lang="en-US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 Office Review – 05/01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80880" y="6481800"/>
            <a:ext cx="129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16161"/>
                </a:solidFill>
                <a:effectLst/>
                <a:uFillTx/>
                <a:latin typeface="Arial Black"/>
              </a:rPr>
              <a:t>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581280" y="5959440"/>
            <a:ext cx="228600" cy="2286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809880" y="5959440"/>
            <a:ext cx="914400" cy="2286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438280" y="5959440"/>
            <a:ext cx="228600" cy="2286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666880" y="5959440"/>
            <a:ext cx="914400" cy="2286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295280" y="5959440"/>
            <a:ext cx="228600" cy="2286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523880" y="5959440"/>
            <a:ext cx="914400" cy="228600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038480" y="5943600"/>
            <a:ext cx="914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819520" y="5959440"/>
            <a:ext cx="609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Medium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676520" y="5959440"/>
            <a:ext cx="6858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High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514600" y="6035760"/>
            <a:ext cx="76320" cy="759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371600" y="6035760"/>
            <a:ext cx="76320" cy="7596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80880" y="59436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Priority Code: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838080" y="1219320"/>
            <a:ext cx="381240" cy="45720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rot="16200000">
            <a:off x="382320" y="1064880"/>
            <a:ext cx="1143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rot="16200000">
            <a:off x="763560" y="1292040"/>
            <a:ext cx="6858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Code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838080" y="1676520"/>
            <a:ext cx="381240" cy="1904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838080" y="3581280"/>
            <a:ext cx="381240" cy="2210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620120" y="3581280"/>
            <a:ext cx="11430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429000" y="3733920"/>
            <a:ext cx="2057400" cy="7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Effective communication with Oslo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562720" y="1752480"/>
            <a:ext cx="2057400" cy="128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a remote office, Enron Europe Office of Chair requires significant business justification for additional costs.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657600" y="6019920"/>
            <a:ext cx="76320" cy="75960"/>
          </a:xfrm>
          <a:prstGeom prst="ellipse">
            <a:avLst/>
          </a:prstGeom>
          <a:solidFill>
            <a:srgbClr val="00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838080" y="175248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914400" y="365760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696080" y="175248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Gold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562720" y="3657600"/>
            <a:ext cx="2057400" cy="166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 up MS Net-meeting on all workstations and where required cameras.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Routine assessment of cost effectiveness is on-going.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"/>
          <p:cNvSpPr/>
          <p:nvPr/>
        </p:nvSpPr>
        <p:spPr>
          <a:xfrm>
            <a:off x="5715000" y="304920"/>
            <a:ext cx="342900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 Black"/>
              </a:rPr>
              <a:t>Summary of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943600" y="609480"/>
            <a:ext cx="320040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 Black"/>
              </a:rPr>
              <a:t>Deal Test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33520" y="1219320"/>
            <a:ext cx="8153280" cy="2971800"/>
          </a:xfrm>
          <a:prstGeom prst="rect">
            <a:avLst/>
          </a:prstGeom>
          <a:gradFill rotWithShape="0">
            <a:gsLst>
              <a:gs pos="0">
                <a:srgbClr val="eaeaea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40186" dir="1096358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activity performed from this office was marketing (origination) with no trade execution,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confirmation or cash activity.  They have daily interaction with the Oslo office and weekly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teleconference calls.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33520" y="1219320"/>
            <a:ext cx="480060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Summary of Findings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85800" y="5105520"/>
            <a:ext cx="8001000" cy="609480"/>
          </a:xfrm>
          <a:prstGeom prst="rect">
            <a:avLst/>
          </a:prstGeom>
          <a:gradFill rotWithShape="0">
            <a:gsLst>
              <a:gs pos="0">
                <a:srgbClr val="eaeaea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40186" dir="1096358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09480" y="4800600"/>
            <a:ext cx="198144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Arial Black"/>
              </a:rPr>
              <a:t>Other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9" name="" descr=""/>
          <p:cNvPicPr/>
          <p:nvPr/>
        </p:nvPicPr>
        <p:blipFill>
          <a:blip r:embed="rId1"/>
          <a:stretch/>
        </p:blipFill>
        <p:spPr>
          <a:xfrm>
            <a:off x="152280" y="228600"/>
            <a:ext cx="524160" cy="552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0" name=""/>
          <p:cNvSpPr/>
          <p:nvPr/>
        </p:nvSpPr>
        <p:spPr>
          <a:xfrm>
            <a:off x="676440" y="228600"/>
            <a:ext cx="2828880" cy="685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939cd"/>
                </a:solidFill>
                <a:effectLst/>
                <a:uFillTx/>
                <a:latin typeface="Arial Black"/>
              </a:rPr>
              <a:t>Enron Europe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553080" y="6603840"/>
            <a:ext cx="1575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194520" y="6451560"/>
            <a:ext cx="571320" cy="3049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efe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197080" y="6451560"/>
            <a:ext cx="571680" cy="304920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8026560" y="6400800"/>
            <a:ext cx="533160" cy="380880"/>
          </a:xfrm>
          <a:prstGeom prst="ellipse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8077320" y="6400800"/>
            <a:ext cx="101592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514600" y="6451560"/>
            <a:ext cx="3962520" cy="304920"/>
          </a:xfrm>
          <a:prstGeom prst="rect">
            <a:avLst/>
          </a:prstGeom>
          <a:gradFill rotWithShape="0">
            <a:gsLst>
              <a:gs pos="0">
                <a:srgbClr val="dddddd"/>
              </a:gs>
              <a:gs pos="100000">
                <a:srgbClr val="ffff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844720" y="6445080"/>
            <a:ext cx="416556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Stockholm</a:t>
            </a:r>
            <a:r>
              <a:rPr b="0" lang="en-US" sz="1600" strike="noStrike" u="none">
                <a:solidFill>
                  <a:srgbClr val="002cba"/>
                </a:solidFill>
                <a:effectLst/>
                <a:uFillTx/>
                <a:latin typeface="Arial Black"/>
              </a:rPr>
              <a:t> Office Review – 05/01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380880" y="6481800"/>
            <a:ext cx="129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616161"/>
                </a:solidFill>
                <a:effectLst/>
                <a:uFillTx/>
                <a:latin typeface="Arial Black"/>
              </a:rPr>
              <a:t>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62120" y="5105520"/>
            <a:ext cx="8001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In general, local office was 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receptive to our visit and spending time discussing their activities.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2001-04-23T19:47:09Z</dcterms:created>
  <dc:creator>Juan E. Camarillo</dc:creator>
  <dc:description/>
  <dc:language>en-US</dc:language>
  <cp:lastModifiedBy>chorn</cp:lastModifiedBy>
  <cp:lastPrinted>2001-05-09T14:21:46Z</cp:lastPrinted>
  <dcterms:modified xsi:type="dcterms:W3CDTF">2001-06-01T16:41:30Z</dcterms:modified>
  <cp:revision>54</cp:revision>
  <dc:subject/>
  <dc:title>PowerPoint Presentation</dc:title>
</cp:coreProperties>
</file>