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33520" y="838080"/>
            <a:ext cx="8534160" cy="5943600"/>
          </a:xfrm>
          <a:custGeom>
            <a:avLst/>
            <a:gdLst/>
            <a:ahLst/>
            <a:rect l="l" t="t" r="r" b="b"/>
            <a:pathLst>
              <a:path w="5376" h="3744">
                <a:moveTo>
                  <a:pt x="4992" y="0"/>
                </a:moveTo>
                <a:lnTo>
                  <a:pt x="5376" y="0"/>
                </a:lnTo>
                <a:lnTo>
                  <a:pt x="5376" y="3744"/>
                </a:lnTo>
                <a:lnTo>
                  <a:pt x="0" y="3744"/>
                </a:lnTo>
                <a:lnTo>
                  <a:pt x="0" y="3504"/>
                </a:lnTo>
                <a:lnTo>
                  <a:pt x="4992" y="3504"/>
                </a:lnTo>
                <a:lnTo>
                  <a:pt x="4992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82680" y="137160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375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1375"/>
              </a:spcBef>
              <a:buClr>
                <a:srgbClr val="ff99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2440" indent="-338040">
              <a:spcBef>
                <a:spcPts val="1375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09640" indent="-339480">
              <a:spcBef>
                <a:spcPts val="1375"/>
              </a:spcBef>
              <a:buClr>
                <a:srgbClr val="ff99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5400" indent="-336600">
              <a:spcBef>
                <a:spcPts val="1375"/>
              </a:spcBef>
              <a:buClr>
                <a:srgbClr val="ff993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165400" indent="-336600">
              <a:spcBef>
                <a:spcPts val="13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165400" indent="-336600">
              <a:spcBef>
                <a:spcPts val="13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428760" y="914400"/>
            <a:ext cx="75438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533520" y="987480"/>
            <a:ext cx="75438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133200" y="6453360"/>
            <a:ext cx="320760" cy="320400"/>
          </a:xfrm>
          <a:prstGeom prst="ellipse">
            <a:avLst/>
          </a:prstGeom>
          <a:solidFill>
            <a:srgbClr val="ff99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sldNum" idx="1"/>
          </p:nvPr>
        </p:nvSpPr>
        <p:spPr>
          <a:xfrm>
            <a:off x="76320" y="6377040"/>
            <a:ext cx="428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76AC11-40B9-4BFC-8FF3-81FD1C6B64FB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550800" y="836640"/>
            <a:ext cx="8499600" cy="5943600"/>
            <a:chOff x="550800" y="836640"/>
            <a:chExt cx="8499600" cy="5943600"/>
          </a:xfrm>
        </p:grpSpPr>
        <p:sp>
          <p:nvSpPr>
            <p:cNvPr id="8" name=""/>
            <p:cNvSpPr/>
            <p:nvPr/>
          </p:nvSpPr>
          <p:spPr>
            <a:xfrm>
              <a:off x="550800" y="836640"/>
              <a:ext cx="8499600" cy="5943600"/>
            </a:xfrm>
            <a:custGeom>
              <a:avLst/>
              <a:gdLst/>
              <a:ahLst/>
              <a:rect l="l" t="t" r="r" b="b"/>
              <a:pathLst>
                <a:path w="16062" h="11232">
                  <a:moveTo>
                    <a:pt x="15146" y="0"/>
                  </a:moveTo>
                  <a:lnTo>
                    <a:pt x="15907" y="0"/>
                  </a:lnTo>
                  <a:lnTo>
                    <a:pt x="15926" y="4"/>
                  </a:lnTo>
                  <a:lnTo>
                    <a:pt x="15943" y="10"/>
                  </a:lnTo>
                  <a:lnTo>
                    <a:pt x="15959" y="17"/>
                  </a:lnTo>
                  <a:lnTo>
                    <a:pt x="15974" y="25"/>
                  </a:lnTo>
                  <a:lnTo>
                    <a:pt x="15987" y="34"/>
                  </a:lnTo>
                  <a:lnTo>
                    <a:pt x="15999" y="43"/>
                  </a:lnTo>
                  <a:lnTo>
                    <a:pt x="16009" y="53"/>
                  </a:lnTo>
                  <a:lnTo>
                    <a:pt x="16019" y="64"/>
                  </a:lnTo>
                  <a:lnTo>
                    <a:pt x="16027" y="75"/>
                  </a:lnTo>
                  <a:lnTo>
                    <a:pt x="16035" y="86"/>
                  </a:lnTo>
                  <a:lnTo>
                    <a:pt x="16042" y="98"/>
                  </a:lnTo>
                  <a:lnTo>
                    <a:pt x="16047" y="109"/>
                  </a:lnTo>
                  <a:lnTo>
                    <a:pt x="16052" y="121"/>
                  </a:lnTo>
                  <a:lnTo>
                    <a:pt x="16056" y="134"/>
                  </a:lnTo>
                  <a:lnTo>
                    <a:pt x="16060" y="145"/>
                  </a:lnTo>
                  <a:lnTo>
                    <a:pt x="16062" y="156"/>
                  </a:lnTo>
                  <a:lnTo>
                    <a:pt x="16062" y="1518"/>
                  </a:lnTo>
                  <a:lnTo>
                    <a:pt x="16062" y="2879"/>
                  </a:lnTo>
                  <a:lnTo>
                    <a:pt x="16062" y="4242"/>
                  </a:lnTo>
                  <a:lnTo>
                    <a:pt x="16062" y="5603"/>
                  </a:lnTo>
                  <a:lnTo>
                    <a:pt x="16062" y="6965"/>
                  </a:lnTo>
                  <a:lnTo>
                    <a:pt x="16062" y="8327"/>
                  </a:lnTo>
                  <a:lnTo>
                    <a:pt x="16062" y="9689"/>
                  </a:lnTo>
                  <a:lnTo>
                    <a:pt x="16062" y="11050"/>
                  </a:lnTo>
                  <a:lnTo>
                    <a:pt x="16057" y="11067"/>
                  </a:lnTo>
                  <a:lnTo>
                    <a:pt x="16049" y="11083"/>
                  </a:lnTo>
                  <a:lnTo>
                    <a:pt x="16039" y="11099"/>
                  </a:lnTo>
                  <a:lnTo>
                    <a:pt x="16028" y="11116"/>
                  </a:lnTo>
                  <a:lnTo>
                    <a:pt x="16016" y="11132"/>
                  </a:lnTo>
                  <a:lnTo>
                    <a:pt x="16002" y="11146"/>
                  </a:lnTo>
                  <a:lnTo>
                    <a:pt x="15987" y="11160"/>
                  </a:lnTo>
                  <a:lnTo>
                    <a:pt x="15971" y="11173"/>
                  </a:lnTo>
                  <a:lnTo>
                    <a:pt x="15954" y="11185"/>
                  </a:lnTo>
                  <a:lnTo>
                    <a:pt x="15935" y="11196"/>
                  </a:lnTo>
                  <a:lnTo>
                    <a:pt x="15918" y="11206"/>
                  </a:lnTo>
                  <a:lnTo>
                    <a:pt x="15900" y="11214"/>
                  </a:lnTo>
                  <a:lnTo>
                    <a:pt x="15881" y="11221"/>
                  </a:lnTo>
                  <a:lnTo>
                    <a:pt x="15863" y="11227"/>
                  </a:lnTo>
                  <a:lnTo>
                    <a:pt x="15846" y="11230"/>
                  </a:lnTo>
                  <a:lnTo>
                    <a:pt x="15828" y="11232"/>
                  </a:lnTo>
                  <a:lnTo>
                    <a:pt x="225" y="11230"/>
                  </a:lnTo>
                  <a:lnTo>
                    <a:pt x="224" y="11227"/>
                  </a:lnTo>
                  <a:lnTo>
                    <a:pt x="222" y="11224"/>
                  </a:lnTo>
                  <a:lnTo>
                    <a:pt x="219" y="11222"/>
                  </a:lnTo>
                  <a:lnTo>
                    <a:pt x="215" y="11220"/>
                  </a:lnTo>
                  <a:lnTo>
                    <a:pt x="205" y="11216"/>
                  </a:lnTo>
                  <a:lnTo>
                    <a:pt x="191" y="11213"/>
                  </a:lnTo>
                  <a:lnTo>
                    <a:pt x="176" y="11209"/>
                  </a:lnTo>
                  <a:lnTo>
                    <a:pt x="158" y="11203"/>
                  </a:lnTo>
                  <a:lnTo>
                    <a:pt x="149" y="11199"/>
                  </a:lnTo>
                  <a:lnTo>
                    <a:pt x="139" y="11195"/>
                  </a:lnTo>
                  <a:lnTo>
                    <a:pt x="129" y="11190"/>
                  </a:lnTo>
                  <a:lnTo>
                    <a:pt x="119" y="11184"/>
                  </a:lnTo>
                  <a:lnTo>
                    <a:pt x="108" y="11177"/>
                  </a:lnTo>
                  <a:lnTo>
                    <a:pt x="98" y="11169"/>
                  </a:lnTo>
                  <a:lnTo>
                    <a:pt x="89" y="11159"/>
                  </a:lnTo>
                  <a:lnTo>
                    <a:pt x="79" y="11149"/>
                  </a:lnTo>
                  <a:lnTo>
                    <a:pt x="69" y="11137"/>
                  </a:lnTo>
                  <a:lnTo>
                    <a:pt x="60" y="11124"/>
                  </a:lnTo>
                  <a:lnTo>
                    <a:pt x="51" y="11109"/>
                  </a:lnTo>
                  <a:lnTo>
                    <a:pt x="43" y="11091"/>
                  </a:lnTo>
                  <a:lnTo>
                    <a:pt x="35" y="11073"/>
                  </a:lnTo>
                  <a:lnTo>
                    <a:pt x="28" y="11053"/>
                  </a:lnTo>
                  <a:lnTo>
                    <a:pt x="21" y="11031"/>
                  </a:lnTo>
                  <a:lnTo>
                    <a:pt x="15" y="11007"/>
                  </a:lnTo>
                  <a:lnTo>
                    <a:pt x="10" y="10981"/>
                  </a:lnTo>
                  <a:lnTo>
                    <a:pt x="6" y="10952"/>
                  </a:lnTo>
                  <a:lnTo>
                    <a:pt x="2" y="10922"/>
                  </a:lnTo>
                  <a:lnTo>
                    <a:pt x="0" y="10888"/>
                  </a:lnTo>
                  <a:lnTo>
                    <a:pt x="2" y="10864"/>
                  </a:lnTo>
                  <a:lnTo>
                    <a:pt x="5" y="10840"/>
                  </a:lnTo>
                  <a:lnTo>
                    <a:pt x="9" y="10819"/>
                  </a:lnTo>
                  <a:lnTo>
                    <a:pt x="13" y="10799"/>
                  </a:lnTo>
                  <a:lnTo>
                    <a:pt x="18" y="10780"/>
                  </a:lnTo>
                  <a:lnTo>
                    <a:pt x="24" y="10763"/>
                  </a:lnTo>
                  <a:lnTo>
                    <a:pt x="30" y="10746"/>
                  </a:lnTo>
                  <a:lnTo>
                    <a:pt x="36" y="10731"/>
                  </a:lnTo>
                  <a:lnTo>
                    <a:pt x="43" y="10717"/>
                  </a:lnTo>
                  <a:lnTo>
                    <a:pt x="51" y="10704"/>
                  </a:lnTo>
                  <a:lnTo>
                    <a:pt x="58" y="10692"/>
                  </a:lnTo>
                  <a:lnTo>
                    <a:pt x="66" y="10681"/>
                  </a:lnTo>
                  <a:lnTo>
                    <a:pt x="75" y="10671"/>
                  </a:lnTo>
                  <a:lnTo>
                    <a:pt x="83" y="10661"/>
                  </a:lnTo>
                  <a:lnTo>
                    <a:pt x="92" y="10653"/>
                  </a:lnTo>
                  <a:lnTo>
                    <a:pt x="100" y="10645"/>
                  </a:lnTo>
                  <a:lnTo>
                    <a:pt x="119" y="10631"/>
                  </a:lnTo>
                  <a:lnTo>
                    <a:pt x="136" y="10620"/>
                  </a:lnTo>
                  <a:lnTo>
                    <a:pt x="153" y="10611"/>
                  </a:lnTo>
                  <a:lnTo>
                    <a:pt x="170" y="10604"/>
                  </a:lnTo>
                  <a:lnTo>
                    <a:pt x="198" y="10591"/>
                  </a:lnTo>
                  <a:lnTo>
                    <a:pt x="219" y="10583"/>
                  </a:lnTo>
                  <a:lnTo>
                    <a:pt x="14850" y="10580"/>
                  </a:lnTo>
                  <a:lnTo>
                    <a:pt x="14862" y="10579"/>
                  </a:lnTo>
                  <a:lnTo>
                    <a:pt x="14874" y="10578"/>
                  </a:lnTo>
                  <a:lnTo>
                    <a:pt x="14884" y="10576"/>
                  </a:lnTo>
                  <a:lnTo>
                    <a:pt x="14894" y="10574"/>
                  </a:lnTo>
                  <a:lnTo>
                    <a:pt x="14903" y="10571"/>
                  </a:lnTo>
                  <a:lnTo>
                    <a:pt x="14912" y="10568"/>
                  </a:lnTo>
                  <a:lnTo>
                    <a:pt x="14920" y="10564"/>
                  </a:lnTo>
                  <a:lnTo>
                    <a:pt x="14927" y="10560"/>
                  </a:lnTo>
                  <a:lnTo>
                    <a:pt x="14934" y="10556"/>
                  </a:lnTo>
                  <a:lnTo>
                    <a:pt x="14941" y="10552"/>
                  </a:lnTo>
                  <a:lnTo>
                    <a:pt x="14947" y="10547"/>
                  </a:lnTo>
                  <a:lnTo>
                    <a:pt x="14952" y="10541"/>
                  </a:lnTo>
                  <a:lnTo>
                    <a:pt x="14957" y="10536"/>
                  </a:lnTo>
                  <a:lnTo>
                    <a:pt x="14962" y="10530"/>
                  </a:lnTo>
                  <a:lnTo>
                    <a:pt x="14966" y="10524"/>
                  </a:lnTo>
                  <a:lnTo>
                    <a:pt x="14969" y="10517"/>
                  </a:lnTo>
                  <a:lnTo>
                    <a:pt x="14975" y="10504"/>
                  </a:lnTo>
                  <a:lnTo>
                    <a:pt x="14980" y="10489"/>
                  </a:lnTo>
                  <a:lnTo>
                    <a:pt x="14984" y="10474"/>
                  </a:lnTo>
                  <a:lnTo>
                    <a:pt x="14987" y="10457"/>
                  </a:lnTo>
                  <a:lnTo>
                    <a:pt x="14988" y="10440"/>
                  </a:lnTo>
                  <a:lnTo>
                    <a:pt x="14989" y="10422"/>
                  </a:lnTo>
                  <a:lnTo>
                    <a:pt x="14990" y="10404"/>
                  </a:lnTo>
                  <a:lnTo>
                    <a:pt x="14990" y="10385"/>
                  </a:lnTo>
                  <a:lnTo>
                    <a:pt x="14991" y="10041"/>
                  </a:lnTo>
                  <a:lnTo>
                    <a:pt x="14991" y="9195"/>
                  </a:lnTo>
                  <a:lnTo>
                    <a:pt x="14992" y="7964"/>
                  </a:lnTo>
                  <a:lnTo>
                    <a:pt x="14993" y="6465"/>
                  </a:lnTo>
                  <a:lnTo>
                    <a:pt x="14994" y="4816"/>
                  </a:lnTo>
                  <a:lnTo>
                    <a:pt x="14994" y="3133"/>
                  </a:lnTo>
                  <a:lnTo>
                    <a:pt x="14993" y="1535"/>
                  </a:lnTo>
                  <a:lnTo>
                    <a:pt x="14992" y="138"/>
                  </a:lnTo>
                  <a:lnTo>
                    <a:pt x="14998" y="120"/>
                  </a:lnTo>
                  <a:lnTo>
                    <a:pt x="15005" y="104"/>
                  </a:lnTo>
                  <a:lnTo>
                    <a:pt x="15013" y="90"/>
                  </a:lnTo>
                  <a:lnTo>
                    <a:pt x="15020" y="78"/>
                  </a:lnTo>
                  <a:lnTo>
                    <a:pt x="15029" y="66"/>
                  </a:lnTo>
                  <a:lnTo>
                    <a:pt x="15038" y="56"/>
                  </a:lnTo>
                  <a:lnTo>
                    <a:pt x="15047" y="46"/>
                  </a:lnTo>
                  <a:lnTo>
                    <a:pt x="15057" y="38"/>
                  </a:lnTo>
                  <a:lnTo>
                    <a:pt x="15067" y="31"/>
                  </a:lnTo>
                  <a:lnTo>
                    <a:pt x="15078" y="24"/>
                  </a:lnTo>
                  <a:lnTo>
                    <a:pt x="15088" y="19"/>
                  </a:lnTo>
                  <a:lnTo>
                    <a:pt x="15099" y="14"/>
                  </a:lnTo>
                  <a:lnTo>
                    <a:pt x="15122" y="6"/>
                  </a:lnTo>
                  <a:lnTo>
                    <a:pt x="15146" y="0"/>
                  </a:ln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2244600" y="6567480"/>
              <a:ext cx="822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© 2001 Enron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603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cdf5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85104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10808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368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16257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1876320" y="6491160"/>
              <a:ext cx="20664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68904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3656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736560" y="6570720"/>
              <a:ext cx="46080" cy="4572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82560" y="6570720"/>
              <a:ext cx="46080" cy="45720"/>
            </a:xfrm>
            <a:prstGeom prst="diamond">
              <a:avLst/>
            </a:prstGeom>
            <a:solidFill>
              <a:srgbClr val="479c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31800" y="6570720"/>
              <a:ext cx="46080" cy="4572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63180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8256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8369280" y="169200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8369280" y="202536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369280" y="2347920"/>
              <a:ext cx="268200" cy="27612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120"/>
                <a:gd name="textAreaBottom" fmla="*/ 263160 h 276120"/>
              </a:gdLst>
              <a:ahLst/>
              <a:cxnLst/>
              <a:rect l="textAreaLeft" t="textAreaTop" r="textAreaRight" b="textAreaBottom"/>
              <a:pathLst>
                <a:path w="21600" h="22237">
                  <a:moveTo>
                    <a:pt x="3600" y="0"/>
                  </a:moveTo>
                  <a:arcTo wR="3600" hR="3600" stAng="16200000" swAng="-5400000"/>
                  <a:lnTo>
                    <a:pt x="0" y="18637"/>
                  </a:lnTo>
                  <a:arcTo wR="3600" hR="3600" stAng="10800000" swAng="-5400000"/>
                  <a:lnTo>
                    <a:pt x="18000" y="2223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99ff"/>
            </a:solidFill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736120" y="5294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8736120" y="554184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8736120" y="5784840"/>
              <a:ext cx="206280" cy="19980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736120" y="601812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736120" y="625140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8736120" y="6253200"/>
              <a:ext cx="206280" cy="199800"/>
            </a:xfrm>
            <a:prstGeom prst="roundRect">
              <a:avLst>
                <a:gd name="adj" fmla="val 16667"/>
              </a:avLst>
            </a:prstGeom>
            <a:solidFill>
              <a:srgbClr val="33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8740800" y="6491160"/>
              <a:ext cx="206280" cy="200160"/>
            </a:xfrm>
            <a:prstGeom prst="roundRect">
              <a:avLst>
                <a:gd name="adj" fmla="val 16667"/>
              </a:avLst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33" name=""/>
          <p:cNvGrpSpPr/>
          <p:nvPr/>
        </p:nvGrpSpPr>
        <p:grpSpPr>
          <a:xfrm>
            <a:off x="8466120" y="104760"/>
            <a:ext cx="716040" cy="601560"/>
            <a:chOff x="8466120" y="104760"/>
            <a:chExt cx="716040" cy="601560"/>
          </a:xfrm>
        </p:grpSpPr>
        <p:pic>
          <p:nvPicPr>
            <p:cNvPr id="34" name="ENE_C_WHI" descr=""/>
            <p:cNvPicPr/>
            <p:nvPr/>
          </p:nvPicPr>
          <p:blipFill>
            <a:blip r:embed="rId2"/>
            <a:stretch/>
          </p:blipFill>
          <p:spPr>
            <a:xfrm>
              <a:off x="8466120" y="104760"/>
              <a:ext cx="598680" cy="601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5" name=""/>
            <p:cNvSpPr/>
            <p:nvPr/>
          </p:nvSpPr>
          <p:spPr>
            <a:xfrm>
              <a:off x="8945280" y="395280"/>
              <a:ext cx="23688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33520" y="838080"/>
            <a:ext cx="8534160" cy="5943600"/>
          </a:xfrm>
          <a:custGeom>
            <a:avLst/>
            <a:gdLst/>
            <a:ahLst/>
            <a:rect l="l" t="t" r="r" b="b"/>
            <a:pathLst>
              <a:path w="5376" h="3744">
                <a:moveTo>
                  <a:pt x="4992" y="0"/>
                </a:moveTo>
                <a:lnTo>
                  <a:pt x="5376" y="0"/>
                </a:lnTo>
                <a:lnTo>
                  <a:pt x="5376" y="3744"/>
                </a:lnTo>
                <a:lnTo>
                  <a:pt x="0" y="3744"/>
                </a:lnTo>
                <a:lnTo>
                  <a:pt x="0" y="3504"/>
                </a:lnTo>
                <a:lnTo>
                  <a:pt x="4992" y="3504"/>
                </a:lnTo>
                <a:lnTo>
                  <a:pt x="4992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82680" y="137160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375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1375"/>
              </a:spcBef>
              <a:buClr>
                <a:srgbClr val="ff99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52440" indent="-338040">
              <a:spcBef>
                <a:spcPts val="1375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09640" indent="-339480">
              <a:spcBef>
                <a:spcPts val="1375"/>
              </a:spcBef>
              <a:buClr>
                <a:srgbClr val="ff993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5400" indent="-336600">
              <a:spcBef>
                <a:spcPts val="1375"/>
              </a:spcBef>
              <a:buClr>
                <a:srgbClr val="ff9933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165400" indent="-336600">
              <a:spcBef>
                <a:spcPts val="13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165400" indent="-336600">
              <a:spcBef>
                <a:spcPts val="13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428760" y="914400"/>
            <a:ext cx="75438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533520" y="987480"/>
            <a:ext cx="75438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133200" y="6453360"/>
            <a:ext cx="320760" cy="320400"/>
          </a:xfrm>
          <a:prstGeom prst="ellipse">
            <a:avLst/>
          </a:prstGeom>
          <a:solidFill>
            <a:srgbClr val="ff99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sldNum" idx="2"/>
          </p:nvPr>
        </p:nvSpPr>
        <p:spPr>
          <a:xfrm>
            <a:off x="76320" y="6377040"/>
            <a:ext cx="428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F4CED8-C600-4C03-AC57-3780B3280491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550800" y="836640"/>
            <a:ext cx="8499600" cy="5943600"/>
            <a:chOff x="550800" y="836640"/>
            <a:chExt cx="8499600" cy="5943600"/>
          </a:xfrm>
        </p:grpSpPr>
        <p:sp>
          <p:nvSpPr>
            <p:cNvPr id="8" name=""/>
            <p:cNvSpPr/>
            <p:nvPr/>
          </p:nvSpPr>
          <p:spPr>
            <a:xfrm>
              <a:off x="550800" y="836640"/>
              <a:ext cx="8499600" cy="5943600"/>
            </a:xfrm>
            <a:custGeom>
              <a:avLst/>
              <a:gdLst/>
              <a:ahLst/>
              <a:rect l="l" t="t" r="r" b="b"/>
              <a:pathLst>
                <a:path w="16062" h="11232">
                  <a:moveTo>
                    <a:pt x="15146" y="0"/>
                  </a:moveTo>
                  <a:lnTo>
                    <a:pt x="15907" y="0"/>
                  </a:lnTo>
                  <a:lnTo>
                    <a:pt x="15926" y="4"/>
                  </a:lnTo>
                  <a:lnTo>
                    <a:pt x="15943" y="10"/>
                  </a:lnTo>
                  <a:lnTo>
                    <a:pt x="15959" y="17"/>
                  </a:lnTo>
                  <a:lnTo>
                    <a:pt x="15974" y="25"/>
                  </a:lnTo>
                  <a:lnTo>
                    <a:pt x="15987" y="34"/>
                  </a:lnTo>
                  <a:lnTo>
                    <a:pt x="15999" y="43"/>
                  </a:lnTo>
                  <a:lnTo>
                    <a:pt x="16009" y="53"/>
                  </a:lnTo>
                  <a:lnTo>
                    <a:pt x="16019" y="64"/>
                  </a:lnTo>
                  <a:lnTo>
                    <a:pt x="16027" y="75"/>
                  </a:lnTo>
                  <a:lnTo>
                    <a:pt x="16035" y="86"/>
                  </a:lnTo>
                  <a:lnTo>
                    <a:pt x="16042" y="98"/>
                  </a:lnTo>
                  <a:lnTo>
                    <a:pt x="16047" y="109"/>
                  </a:lnTo>
                  <a:lnTo>
                    <a:pt x="16052" y="121"/>
                  </a:lnTo>
                  <a:lnTo>
                    <a:pt x="16056" y="134"/>
                  </a:lnTo>
                  <a:lnTo>
                    <a:pt x="16060" y="145"/>
                  </a:lnTo>
                  <a:lnTo>
                    <a:pt x="16062" y="156"/>
                  </a:lnTo>
                  <a:lnTo>
                    <a:pt x="16062" y="1518"/>
                  </a:lnTo>
                  <a:lnTo>
                    <a:pt x="16062" y="2879"/>
                  </a:lnTo>
                  <a:lnTo>
                    <a:pt x="16062" y="4242"/>
                  </a:lnTo>
                  <a:lnTo>
                    <a:pt x="16062" y="5603"/>
                  </a:lnTo>
                  <a:lnTo>
                    <a:pt x="16062" y="6965"/>
                  </a:lnTo>
                  <a:lnTo>
                    <a:pt x="16062" y="8327"/>
                  </a:lnTo>
                  <a:lnTo>
                    <a:pt x="16062" y="9689"/>
                  </a:lnTo>
                  <a:lnTo>
                    <a:pt x="16062" y="11050"/>
                  </a:lnTo>
                  <a:lnTo>
                    <a:pt x="16057" y="11067"/>
                  </a:lnTo>
                  <a:lnTo>
                    <a:pt x="16049" y="11083"/>
                  </a:lnTo>
                  <a:lnTo>
                    <a:pt x="16039" y="11099"/>
                  </a:lnTo>
                  <a:lnTo>
                    <a:pt x="16028" y="11116"/>
                  </a:lnTo>
                  <a:lnTo>
                    <a:pt x="16016" y="11132"/>
                  </a:lnTo>
                  <a:lnTo>
                    <a:pt x="16002" y="11146"/>
                  </a:lnTo>
                  <a:lnTo>
                    <a:pt x="15987" y="11160"/>
                  </a:lnTo>
                  <a:lnTo>
                    <a:pt x="15971" y="11173"/>
                  </a:lnTo>
                  <a:lnTo>
                    <a:pt x="15954" y="11185"/>
                  </a:lnTo>
                  <a:lnTo>
                    <a:pt x="15935" y="11196"/>
                  </a:lnTo>
                  <a:lnTo>
                    <a:pt x="15918" y="11206"/>
                  </a:lnTo>
                  <a:lnTo>
                    <a:pt x="15900" y="11214"/>
                  </a:lnTo>
                  <a:lnTo>
                    <a:pt x="15881" y="11221"/>
                  </a:lnTo>
                  <a:lnTo>
                    <a:pt x="15863" y="11227"/>
                  </a:lnTo>
                  <a:lnTo>
                    <a:pt x="15846" y="11230"/>
                  </a:lnTo>
                  <a:lnTo>
                    <a:pt x="15828" y="11232"/>
                  </a:lnTo>
                  <a:lnTo>
                    <a:pt x="225" y="11230"/>
                  </a:lnTo>
                  <a:lnTo>
                    <a:pt x="224" y="11227"/>
                  </a:lnTo>
                  <a:lnTo>
                    <a:pt x="222" y="11224"/>
                  </a:lnTo>
                  <a:lnTo>
                    <a:pt x="219" y="11222"/>
                  </a:lnTo>
                  <a:lnTo>
                    <a:pt x="215" y="11220"/>
                  </a:lnTo>
                  <a:lnTo>
                    <a:pt x="205" y="11216"/>
                  </a:lnTo>
                  <a:lnTo>
                    <a:pt x="191" y="11213"/>
                  </a:lnTo>
                  <a:lnTo>
                    <a:pt x="176" y="11209"/>
                  </a:lnTo>
                  <a:lnTo>
                    <a:pt x="158" y="11203"/>
                  </a:lnTo>
                  <a:lnTo>
                    <a:pt x="149" y="11199"/>
                  </a:lnTo>
                  <a:lnTo>
                    <a:pt x="139" y="11195"/>
                  </a:lnTo>
                  <a:lnTo>
                    <a:pt x="129" y="11190"/>
                  </a:lnTo>
                  <a:lnTo>
                    <a:pt x="119" y="11184"/>
                  </a:lnTo>
                  <a:lnTo>
                    <a:pt x="108" y="11177"/>
                  </a:lnTo>
                  <a:lnTo>
                    <a:pt x="98" y="11169"/>
                  </a:lnTo>
                  <a:lnTo>
                    <a:pt x="89" y="11159"/>
                  </a:lnTo>
                  <a:lnTo>
                    <a:pt x="79" y="11149"/>
                  </a:lnTo>
                  <a:lnTo>
                    <a:pt x="69" y="11137"/>
                  </a:lnTo>
                  <a:lnTo>
                    <a:pt x="60" y="11124"/>
                  </a:lnTo>
                  <a:lnTo>
                    <a:pt x="51" y="11109"/>
                  </a:lnTo>
                  <a:lnTo>
                    <a:pt x="43" y="11091"/>
                  </a:lnTo>
                  <a:lnTo>
                    <a:pt x="35" y="11073"/>
                  </a:lnTo>
                  <a:lnTo>
                    <a:pt x="28" y="11053"/>
                  </a:lnTo>
                  <a:lnTo>
                    <a:pt x="21" y="11031"/>
                  </a:lnTo>
                  <a:lnTo>
                    <a:pt x="15" y="11007"/>
                  </a:lnTo>
                  <a:lnTo>
                    <a:pt x="10" y="10981"/>
                  </a:lnTo>
                  <a:lnTo>
                    <a:pt x="6" y="10952"/>
                  </a:lnTo>
                  <a:lnTo>
                    <a:pt x="2" y="10922"/>
                  </a:lnTo>
                  <a:lnTo>
                    <a:pt x="0" y="10888"/>
                  </a:lnTo>
                  <a:lnTo>
                    <a:pt x="2" y="10864"/>
                  </a:lnTo>
                  <a:lnTo>
                    <a:pt x="5" y="10840"/>
                  </a:lnTo>
                  <a:lnTo>
                    <a:pt x="9" y="10819"/>
                  </a:lnTo>
                  <a:lnTo>
                    <a:pt x="13" y="10799"/>
                  </a:lnTo>
                  <a:lnTo>
                    <a:pt x="18" y="10780"/>
                  </a:lnTo>
                  <a:lnTo>
                    <a:pt x="24" y="10763"/>
                  </a:lnTo>
                  <a:lnTo>
                    <a:pt x="30" y="10746"/>
                  </a:lnTo>
                  <a:lnTo>
                    <a:pt x="36" y="10731"/>
                  </a:lnTo>
                  <a:lnTo>
                    <a:pt x="43" y="10717"/>
                  </a:lnTo>
                  <a:lnTo>
                    <a:pt x="51" y="10704"/>
                  </a:lnTo>
                  <a:lnTo>
                    <a:pt x="58" y="10692"/>
                  </a:lnTo>
                  <a:lnTo>
                    <a:pt x="66" y="10681"/>
                  </a:lnTo>
                  <a:lnTo>
                    <a:pt x="75" y="10671"/>
                  </a:lnTo>
                  <a:lnTo>
                    <a:pt x="83" y="10661"/>
                  </a:lnTo>
                  <a:lnTo>
                    <a:pt x="92" y="10653"/>
                  </a:lnTo>
                  <a:lnTo>
                    <a:pt x="100" y="10645"/>
                  </a:lnTo>
                  <a:lnTo>
                    <a:pt x="119" y="10631"/>
                  </a:lnTo>
                  <a:lnTo>
                    <a:pt x="136" y="10620"/>
                  </a:lnTo>
                  <a:lnTo>
                    <a:pt x="153" y="10611"/>
                  </a:lnTo>
                  <a:lnTo>
                    <a:pt x="170" y="10604"/>
                  </a:lnTo>
                  <a:lnTo>
                    <a:pt x="198" y="10591"/>
                  </a:lnTo>
                  <a:lnTo>
                    <a:pt x="219" y="10583"/>
                  </a:lnTo>
                  <a:lnTo>
                    <a:pt x="14850" y="10580"/>
                  </a:lnTo>
                  <a:lnTo>
                    <a:pt x="14862" y="10579"/>
                  </a:lnTo>
                  <a:lnTo>
                    <a:pt x="14874" y="10578"/>
                  </a:lnTo>
                  <a:lnTo>
                    <a:pt x="14884" y="10576"/>
                  </a:lnTo>
                  <a:lnTo>
                    <a:pt x="14894" y="10574"/>
                  </a:lnTo>
                  <a:lnTo>
                    <a:pt x="14903" y="10571"/>
                  </a:lnTo>
                  <a:lnTo>
                    <a:pt x="14912" y="10568"/>
                  </a:lnTo>
                  <a:lnTo>
                    <a:pt x="14920" y="10564"/>
                  </a:lnTo>
                  <a:lnTo>
                    <a:pt x="14927" y="10560"/>
                  </a:lnTo>
                  <a:lnTo>
                    <a:pt x="14934" y="10556"/>
                  </a:lnTo>
                  <a:lnTo>
                    <a:pt x="14941" y="10552"/>
                  </a:lnTo>
                  <a:lnTo>
                    <a:pt x="14947" y="10547"/>
                  </a:lnTo>
                  <a:lnTo>
                    <a:pt x="14952" y="10541"/>
                  </a:lnTo>
                  <a:lnTo>
                    <a:pt x="14957" y="10536"/>
                  </a:lnTo>
                  <a:lnTo>
                    <a:pt x="14962" y="10530"/>
                  </a:lnTo>
                  <a:lnTo>
                    <a:pt x="14966" y="10524"/>
                  </a:lnTo>
                  <a:lnTo>
                    <a:pt x="14969" y="10517"/>
                  </a:lnTo>
                  <a:lnTo>
                    <a:pt x="14975" y="10504"/>
                  </a:lnTo>
                  <a:lnTo>
                    <a:pt x="14980" y="10489"/>
                  </a:lnTo>
                  <a:lnTo>
                    <a:pt x="14984" y="10474"/>
                  </a:lnTo>
                  <a:lnTo>
                    <a:pt x="14987" y="10457"/>
                  </a:lnTo>
                  <a:lnTo>
                    <a:pt x="14988" y="10440"/>
                  </a:lnTo>
                  <a:lnTo>
                    <a:pt x="14989" y="10422"/>
                  </a:lnTo>
                  <a:lnTo>
                    <a:pt x="14990" y="10404"/>
                  </a:lnTo>
                  <a:lnTo>
                    <a:pt x="14990" y="10385"/>
                  </a:lnTo>
                  <a:lnTo>
                    <a:pt x="14991" y="10041"/>
                  </a:lnTo>
                  <a:lnTo>
                    <a:pt x="14991" y="9195"/>
                  </a:lnTo>
                  <a:lnTo>
                    <a:pt x="14992" y="7964"/>
                  </a:lnTo>
                  <a:lnTo>
                    <a:pt x="14993" y="6465"/>
                  </a:lnTo>
                  <a:lnTo>
                    <a:pt x="14994" y="4816"/>
                  </a:lnTo>
                  <a:lnTo>
                    <a:pt x="14994" y="3133"/>
                  </a:lnTo>
                  <a:lnTo>
                    <a:pt x="14993" y="1535"/>
                  </a:lnTo>
                  <a:lnTo>
                    <a:pt x="14992" y="138"/>
                  </a:lnTo>
                  <a:lnTo>
                    <a:pt x="14998" y="120"/>
                  </a:lnTo>
                  <a:lnTo>
                    <a:pt x="15005" y="104"/>
                  </a:lnTo>
                  <a:lnTo>
                    <a:pt x="15013" y="90"/>
                  </a:lnTo>
                  <a:lnTo>
                    <a:pt x="15020" y="78"/>
                  </a:lnTo>
                  <a:lnTo>
                    <a:pt x="15029" y="66"/>
                  </a:lnTo>
                  <a:lnTo>
                    <a:pt x="15038" y="56"/>
                  </a:lnTo>
                  <a:lnTo>
                    <a:pt x="15047" y="46"/>
                  </a:lnTo>
                  <a:lnTo>
                    <a:pt x="15057" y="38"/>
                  </a:lnTo>
                  <a:lnTo>
                    <a:pt x="15067" y="31"/>
                  </a:lnTo>
                  <a:lnTo>
                    <a:pt x="15078" y="24"/>
                  </a:lnTo>
                  <a:lnTo>
                    <a:pt x="15088" y="19"/>
                  </a:lnTo>
                  <a:lnTo>
                    <a:pt x="15099" y="14"/>
                  </a:lnTo>
                  <a:lnTo>
                    <a:pt x="15122" y="6"/>
                  </a:lnTo>
                  <a:lnTo>
                    <a:pt x="15146" y="0"/>
                  </a:ln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2244600" y="6567480"/>
              <a:ext cx="822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© 2001 Enron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603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cdf5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85104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10808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1368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16257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1876320" y="6491160"/>
              <a:ext cx="20664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68904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73656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736560" y="6570720"/>
              <a:ext cx="46080" cy="4572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682560" y="6570720"/>
              <a:ext cx="46080" cy="45720"/>
            </a:xfrm>
            <a:prstGeom prst="diamond">
              <a:avLst/>
            </a:prstGeom>
            <a:solidFill>
              <a:srgbClr val="479c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631800" y="6570720"/>
              <a:ext cx="46080" cy="4572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63180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8256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8369280" y="169200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8369280" y="202536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369280" y="2347920"/>
              <a:ext cx="268200" cy="27612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120"/>
                <a:gd name="textAreaBottom" fmla="*/ 263160 h 276120"/>
              </a:gdLst>
              <a:ahLst/>
              <a:cxnLst/>
              <a:rect l="textAreaLeft" t="textAreaTop" r="textAreaRight" b="textAreaBottom"/>
              <a:pathLst>
                <a:path w="21600" h="22237">
                  <a:moveTo>
                    <a:pt x="3600" y="0"/>
                  </a:moveTo>
                  <a:arcTo wR="3600" hR="3600" stAng="16200000" swAng="-5400000"/>
                  <a:lnTo>
                    <a:pt x="0" y="18637"/>
                  </a:lnTo>
                  <a:arcTo wR="3600" hR="3600" stAng="10800000" swAng="-5400000"/>
                  <a:lnTo>
                    <a:pt x="18000" y="2223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99ff"/>
            </a:solidFill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736120" y="5294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8736120" y="554184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8736120" y="5784840"/>
              <a:ext cx="206280" cy="19980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736120" y="601812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736120" y="625140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8736120" y="6253200"/>
              <a:ext cx="206280" cy="199800"/>
            </a:xfrm>
            <a:prstGeom prst="roundRect">
              <a:avLst>
                <a:gd name="adj" fmla="val 16667"/>
              </a:avLst>
            </a:prstGeom>
            <a:solidFill>
              <a:srgbClr val="33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8740800" y="6491160"/>
              <a:ext cx="206280" cy="200160"/>
            </a:xfrm>
            <a:prstGeom prst="roundRect">
              <a:avLst>
                <a:gd name="adj" fmla="val 16667"/>
              </a:avLst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42" name=""/>
          <p:cNvGrpSpPr/>
          <p:nvPr/>
        </p:nvGrpSpPr>
        <p:grpSpPr>
          <a:xfrm>
            <a:off x="8466120" y="104760"/>
            <a:ext cx="716040" cy="601560"/>
            <a:chOff x="8466120" y="104760"/>
            <a:chExt cx="716040" cy="601560"/>
          </a:xfrm>
        </p:grpSpPr>
        <p:pic>
          <p:nvPicPr>
            <p:cNvPr id="43" name="ENE_C_WHI" descr=""/>
            <p:cNvPicPr/>
            <p:nvPr/>
          </p:nvPicPr>
          <p:blipFill>
            <a:blip r:embed="rId2"/>
            <a:stretch/>
          </p:blipFill>
          <p:spPr>
            <a:xfrm>
              <a:off x="8466120" y="104760"/>
              <a:ext cx="598680" cy="6015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5" name=""/>
            <p:cNvSpPr/>
            <p:nvPr/>
          </p:nvSpPr>
          <p:spPr>
            <a:xfrm>
              <a:off x="8945280" y="395280"/>
              <a:ext cx="236880" cy="18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533520" y="838080"/>
            <a:ext cx="8534160" cy="5943600"/>
          </a:xfrm>
          <a:custGeom>
            <a:avLst/>
            <a:gdLst/>
            <a:ahLst/>
            <a:rect l="l" t="t" r="r" b="b"/>
            <a:pathLst>
              <a:path w="5376" h="3744">
                <a:moveTo>
                  <a:pt x="4992" y="0"/>
                </a:moveTo>
                <a:lnTo>
                  <a:pt x="5376" y="0"/>
                </a:lnTo>
                <a:lnTo>
                  <a:pt x="5376" y="3744"/>
                </a:lnTo>
                <a:lnTo>
                  <a:pt x="0" y="3744"/>
                </a:lnTo>
                <a:lnTo>
                  <a:pt x="0" y="3504"/>
                </a:lnTo>
                <a:lnTo>
                  <a:pt x="4992" y="3504"/>
                </a:lnTo>
                <a:lnTo>
                  <a:pt x="4992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3669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133200" y="6453360"/>
            <a:ext cx="320760" cy="320400"/>
          </a:xfrm>
          <a:prstGeom prst="ellipse">
            <a:avLst/>
          </a:prstGeom>
          <a:solidFill>
            <a:srgbClr val="ff99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7" name=""/>
          <p:cNvGrpSpPr/>
          <p:nvPr/>
        </p:nvGrpSpPr>
        <p:grpSpPr>
          <a:xfrm>
            <a:off x="550800" y="836640"/>
            <a:ext cx="8499600" cy="5943600"/>
            <a:chOff x="550800" y="836640"/>
            <a:chExt cx="8499600" cy="5943600"/>
          </a:xfrm>
        </p:grpSpPr>
        <p:sp>
          <p:nvSpPr>
            <p:cNvPr id="48" name=""/>
            <p:cNvSpPr/>
            <p:nvPr/>
          </p:nvSpPr>
          <p:spPr>
            <a:xfrm>
              <a:off x="550800" y="836640"/>
              <a:ext cx="8499600" cy="5943600"/>
            </a:xfrm>
            <a:custGeom>
              <a:avLst/>
              <a:gdLst/>
              <a:ahLst/>
              <a:rect l="l" t="t" r="r" b="b"/>
              <a:pathLst>
                <a:path w="16062" h="11232">
                  <a:moveTo>
                    <a:pt x="15146" y="0"/>
                  </a:moveTo>
                  <a:lnTo>
                    <a:pt x="15907" y="0"/>
                  </a:lnTo>
                  <a:lnTo>
                    <a:pt x="15926" y="4"/>
                  </a:lnTo>
                  <a:lnTo>
                    <a:pt x="15943" y="10"/>
                  </a:lnTo>
                  <a:lnTo>
                    <a:pt x="15959" y="17"/>
                  </a:lnTo>
                  <a:lnTo>
                    <a:pt x="15974" y="25"/>
                  </a:lnTo>
                  <a:lnTo>
                    <a:pt x="15987" y="34"/>
                  </a:lnTo>
                  <a:lnTo>
                    <a:pt x="15999" y="43"/>
                  </a:lnTo>
                  <a:lnTo>
                    <a:pt x="16009" y="53"/>
                  </a:lnTo>
                  <a:lnTo>
                    <a:pt x="16019" y="64"/>
                  </a:lnTo>
                  <a:lnTo>
                    <a:pt x="16027" y="75"/>
                  </a:lnTo>
                  <a:lnTo>
                    <a:pt x="16035" y="86"/>
                  </a:lnTo>
                  <a:lnTo>
                    <a:pt x="16042" y="98"/>
                  </a:lnTo>
                  <a:lnTo>
                    <a:pt x="16047" y="109"/>
                  </a:lnTo>
                  <a:lnTo>
                    <a:pt x="16052" y="121"/>
                  </a:lnTo>
                  <a:lnTo>
                    <a:pt x="16056" y="134"/>
                  </a:lnTo>
                  <a:lnTo>
                    <a:pt x="16060" y="145"/>
                  </a:lnTo>
                  <a:lnTo>
                    <a:pt x="16062" y="156"/>
                  </a:lnTo>
                  <a:lnTo>
                    <a:pt x="16062" y="1518"/>
                  </a:lnTo>
                  <a:lnTo>
                    <a:pt x="16062" y="2879"/>
                  </a:lnTo>
                  <a:lnTo>
                    <a:pt x="16062" y="4242"/>
                  </a:lnTo>
                  <a:lnTo>
                    <a:pt x="16062" y="5603"/>
                  </a:lnTo>
                  <a:lnTo>
                    <a:pt x="16062" y="6965"/>
                  </a:lnTo>
                  <a:lnTo>
                    <a:pt x="16062" y="8327"/>
                  </a:lnTo>
                  <a:lnTo>
                    <a:pt x="16062" y="9689"/>
                  </a:lnTo>
                  <a:lnTo>
                    <a:pt x="16062" y="11050"/>
                  </a:lnTo>
                  <a:lnTo>
                    <a:pt x="16057" y="11067"/>
                  </a:lnTo>
                  <a:lnTo>
                    <a:pt x="16049" y="11083"/>
                  </a:lnTo>
                  <a:lnTo>
                    <a:pt x="16039" y="11099"/>
                  </a:lnTo>
                  <a:lnTo>
                    <a:pt x="16028" y="11116"/>
                  </a:lnTo>
                  <a:lnTo>
                    <a:pt x="16016" y="11132"/>
                  </a:lnTo>
                  <a:lnTo>
                    <a:pt x="16002" y="11146"/>
                  </a:lnTo>
                  <a:lnTo>
                    <a:pt x="15987" y="11160"/>
                  </a:lnTo>
                  <a:lnTo>
                    <a:pt x="15971" y="11173"/>
                  </a:lnTo>
                  <a:lnTo>
                    <a:pt x="15954" y="11185"/>
                  </a:lnTo>
                  <a:lnTo>
                    <a:pt x="15935" y="11196"/>
                  </a:lnTo>
                  <a:lnTo>
                    <a:pt x="15918" y="11206"/>
                  </a:lnTo>
                  <a:lnTo>
                    <a:pt x="15900" y="11214"/>
                  </a:lnTo>
                  <a:lnTo>
                    <a:pt x="15881" y="11221"/>
                  </a:lnTo>
                  <a:lnTo>
                    <a:pt x="15863" y="11227"/>
                  </a:lnTo>
                  <a:lnTo>
                    <a:pt x="15846" y="11230"/>
                  </a:lnTo>
                  <a:lnTo>
                    <a:pt x="15828" y="11232"/>
                  </a:lnTo>
                  <a:lnTo>
                    <a:pt x="225" y="11230"/>
                  </a:lnTo>
                  <a:lnTo>
                    <a:pt x="224" y="11227"/>
                  </a:lnTo>
                  <a:lnTo>
                    <a:pt x="222" y="11224"/>
                  </a:lnTo>
                  <a:lnTo>
                    <a:pt x="219" y="11222"/>
                  </a:lnTo>
                  <a:lnTo>
                    <a:pt x="215" y="11220"/>
                  </a:lnTo>
                  <a:lnTo>
                    <a:pt x="205" y="11216"/>
                  </a:lnTo>
                  <a:lnTo>
                    <a:pt x="191" y="11213"/>
                  </a:lnTo>
                  <a:lnTo>
                    <a:pt x="176" y="11209"/>
                  </a:lnTo>
                  <a:lnTo>
                    <a:pt x="158" y="11203"/>
                  </a:lnTo>
                  <a:lnTo>
                    <a:pt x="149" y="11199"/>
                  </a:lnTo>
                  <a:lnTo>
                    <a:pt x="139" y="11195"/>
                  </a:lnTo>
                  <a:lnTo>
                    <a:pt x="129" y="11190"/>
                  </a:lnTo>
                  <a:lnTo>
                    <a:pt x="119" y="11184"/>
                  </a:lnTo>
                  <a:lnTo>
                    <a:pt x="108" y="11177"/>
                  </a:lnTo>
                  <a:lnTo>
                    <a:pt x="98" y="11169"/>
                  </a:lnTo>
                  <a:lnTo>
                    <a:pt x="89" y="11159"/>
                  </a:lnTo>
                  <a:lnTo>
                    <a:pt x="79" y="11149"/>
                  </a:lnTo>
                  <a:lnTo>
                    <a:pt x="69" y="11137"/>
                  </a:lnTo>
                  <a:lnTo>
                    <a:pt x="60" y="11124"/>
                  </a:lnTo>
                  <a:lnTo>
                    <a:pt x="51" y="11109"/>
                  </a:lnTo>
                  <a:lnTo>
                    <a:pt x="43" y="11091"/>
                  </a:lnTo>
                  <a:lnTo>
                    <a:pt x="35" y="11073"/>
                  </a:lnTo>
                  <a:lnTo>
                    <a:pt x="28" y="11053"/>
                  </a:lnTo>
                  <a:lnTo>
                    <a:pt x="21" y="11031"/>
                  </a:lnTo>
                  <a:lnTo>
                    <a:pt x="15" y="11007"/>
                  </a:lnTo>
                  <a:lnTo>
                    <a:pt x="10" y="10981"/>
                  </a:lnTo>
                  <a:lnTo>
                    <a:pt x="6" y="10952"/>
                  </a:lnTo>
                  <a:lnTo>
                    <a:pt x="2" y="10922"/>
                  </a:lnTo>
                  <a:lnTo>
                    <a:pt x="0" y="10888"/>
                  </a:lnTo>
                  <a:lnTo>
                    <a:pt x="2" y="10864"/>
                  </a:lnTo>
                  <a:lnTo>
                    <a:pt x="5" y="10840"/>
                  </a:lnTo>
                  <a:lnTo>
                    <a:pt x="9" y="10819"/>
                  </a:lnTo>
                  <a:lnTo>
                    <a:pt x="13" y="10799"/>
                  </a:lnTo>
                  <a:lnTo>
                    <a:pt x="18" y="10780"/>
                  </a:lnTo>
                  <a:lnTo>
                    <a:pt x="24" y="10763"/>
                  </a:lnTo>
                  <a:lnTo>
                    <a:pt x="30" y="10746"/>
                  </a:lnTo>
                  <a:lnTo>
                    <a:pt x="36" y="10731"/>
                  </a:lnTo>
                  <a:lnTo>
                    <a:pt x="43" y="10717"/>
                  </a:lnTo>
                  <a:lnTo>
                    <a:pt x="51" y="10704"/>
                  </a:lnTo>
                  <a:lnTo>
                    <a:pt x="58" y="10692"/>
                  </a:lnTo>
                  <a:lnTo>
                    <a:pt x="66" y="10681"/>
                  </a:lnTo>
                  <a:lnTo>
                    <a:pt x="75" y="10671"/>
                  </a:lnTo>
                  <a:lnTo>
                    <a:pt x="83" y="10661"/>
                  </a:lnTo>
                  <a:lnTo>
                    <a:pt x="92" y="10653"/>
                  </a:lnTo>
                  <a:lnTo>
                    <a:pt x="100" y="10645"/>
                  </a:lnTo>
                  <a:lnTo>
                    <a:pt x="119" y="10631"/>
                  </a:lnTo>
                  <a:lnTo>
                    <a:pt x="136" y="10620"/>
                  </a:lnTo>
                  <a:lnTo>
                    <a:pt x="153" y="10611"/>
                  </a:lnTo>
                  <a:lnTo>
                    <a:pt x="170" y="10604"/>
                  </a:lnTo>
                  <a:lnTo>
                    <a:pt x="198" y="10591"/>
                  </a:lnTo>
                  <a:lnTo>
                    <a:pt x="219" y="10583"/>
                  </a:lnTo>
                  <a:lnTo>
                    <a:pt x="14850" y="10580"/>
                  </a:lnTo>
                  <a:lnTo>
                    <a:pt x="14862" y="10579"/>
                  </a:lnTo>
                  <a:lnTo>
                    <a:pt x="14874" y="10578"/>
                  </a:lnTo>
                  <a:lnTo>
                    <a:pt x="14884" y="10576"/>
                  </a:lnTo>
                  <a:lnTo>
                    <a:pt x="14894" y="10574"/>
                  </a:lnTo>
                  <a:lnTo>
                    <a:pt x="14903" y="10571"/>
                  </a:lnTo>
                  <a:lnTo>
                    <a:pt x="14912" y="10568"/>
                  </a:lnTo>
                  <a:lnTo>
                    <a:pt x="14920" y="10564"/>
                  </a:lnTo>
                  <a:lnTo>
                    <a:pt x="14927" y="10560"/>
                  </a:lnTo>
                  <a:lnTo>
                    <a:pt x="14934" y="10556"/>
                  </a:lnTo>
                  <a:lnTo>
                    <a:pt x="14941" y="10552"/>
                  </a:lnTo>
                  <a:lnTo>
                    <a:pt x="14947" y="10547"/>
                  </a:lnTo>
                  <a:lnTo>
                    <a:pt x="14952" y="10541"/>
                  </a:lnTo>
                  <a:lnTo>
                    <a:pt x="14957" y="10536"/>
                  </a:lnTo>
                  <a:lnTo>
                    <a:pt x="14962" y="10530"/>
                  </a:lnTo>
                  <a:lnTo>
                    <a:pt x="14966" y="10524"/>
                  </a:lnTo>
                  <a:lnTo>
                    <a:pt x="14969" y="10517"/>
                  </a:lnTo>
                  <a:lnTo>
                    <a:pt x="14975" y="10504"/>
                  </a:lnTo>
                  <a:lnTo>
                    <a:pt x="14980" y="10489"/>
                  </a:lnTo>
                  <a:lnTo>
                    <a:pt x="14984" y="10474"/>
                  </a:lnTo>
                  <a:lnTo>
                    <a:pt x="14987" y="10457"/>
                  </a:lnTo>
                  <a:lnTo>
                    <a:pt x="14988" y="10440"/>
                  </a:lnTo>
                  <a:lnTo>
                    <a:pt x="14989" y="10422"/>
                  </a:lnTo>
                  <a:lnTo>
                    <a:pt x="14990" y="10404"/>
                  </a:lnTo>
                  <a:lnTo>
                    <a:pt x="14990" y="10385"/>
                  </a:lnTo>
                  <a:lnTo>
                    <a:pt x="14991" y="10041"/>
                  </a:lnTo>
                  <a:lnTo>
                    <a:pt x="14991" y="9195"/>
                  </a:lnTo>
                  <a:lnTo>
                    <a:pt x="14992" y="7964"/>
                  </a:lnTo>
                  <a:lnTo>
                    <a:pt x="14993" y="6465"/>
                  </a:lnTo>
                  <a:lnTo>
                    <a:pt x="14994" y="4816"/>
                  </a:lnTo>
                  <a:lnTo>
                    <a:pt x="14994" y="3133"/>
                  </a:lnTo>
                  <a:lnTo>
                    <a:pt x="14993" y="1535"/>
                  </a:lnTo>
                  <a:lnTo>
                    <a:pt x="14992" y="138"/>
                  </a:lnTo>
                  <a:lnTo>
                    <a:pt x="14998" y="120"/>
                  </a:lnTo>
                  <a:lnTo>
                    <a:pt x="15005" y="104"/>
                  </a:lnTo>
                  <a:lnTo>
                    <a:pt x="15013" y="90"/>
                  </a:lnTo>
                  <a:lnTo>
                    <a:pt x="15020" y="78"/>
                  </a:lnTo>
                  <a:lnTo>
                    <a:pt x="15029" y="66"/>
                  </a:lnTo>
                  <a:lnTo>
                    <a:pt x="15038" y="56"/>
                  </a:lnTo>
                  <a:lnTo>
                    <a:pt x="15047" y="46"/>
                  </a:lnTo>
                  <a:lnTo>
                    <a:pt x="15057" y="38"/>
                  </a:lnTo>
                  <a:lnTo>
                    <a:pt x="15067" y="31"/>
                  </a:lnTo>
                  <a:lnTo>
                    <a:pt x="15078" y="24"/>
                  </a:lnTo>
                  <a:lnTo>
                    <a:pt x="15088" y="19"/>
                  </a:lnTo>
                  <a:lnTo>
                    <a:pt x="15099" y="14"/>
                  </a:lnTo>
                  <a:lnTo>
                    <a:pt x="15122" y="6"/>
                  </a:lnTo>
                  <a:lnTo>
                    <a:pt x="15146" y="0"/>
                  </a:lnTo>
                </a:path>
              </a:pathLst>
            </a:cu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244600" y="6567480"/>
              <a:ext cx="822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 anchorCtr="1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© 2001 Enron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03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cdf5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85104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10808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3683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625760" y="6491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876320" y="6491160"/>
              <a:ext cx="20664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8904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736560" y="6513480"/>
              <a:ext cx="46080" cy="4608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36560" y="6570720"/>
              <a:ext cx="46080" cy="45720"/>
            </a:xfrm>
            <a:prstGeom prst="diamond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682560" y="6570720"/>
              <a:ext cx="46080" cy="45720"/>
            </a:xfrm>
            <a:prstGeom prst="diamond">
              <a:avLst/>
            </a:prstGeom>
            <a:solidFill>
              <a:srgbClr val="479c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631800" y="6570720"/>
              <a:ext cx="46080" cy="4572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63180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682560" y="6627600"/>
              <a:ext cx="46080" cy="46080"/>
            </a:xfrm>
            <a:prstGeom prst="diamond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23760" bIns="-237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8369280" y="169200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8369280" y="2025360"/>
              <a:ext cx="268200" cy="27648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480"/>
                <a:gd name="textAreaBottom" fmla="*/ 263520 h 276480"/>
              </a:gdLst>
              <a:ahLst/>
              <a:cxnLst/>
              <a:rect l="textAreaLeft" t="textAreaTop" r="textAreaRight" b="textAreaBottom"/>
              <a:pathLst>
                <a:path w="21600" h="22266">
                  <a:moveTo>
                    <a:pt x="3600" y="0"/>
                  </a:moveTo>
                  <a:arcTo wR="3600" hR="3600" stAng="16200000" swAng="-5400000"/>
                  <a:lnTo>
                    <a:pt x="0" y="18666"/>
                  </a:lnTo>
                  <a:arcTo wR="3600" hR="3600" stAng="10800000" swAng="-5400000"/>
                  <a:lnTo>
                    <a:pt x="18000" y="2226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8369280" y="2347920"/>
              <a:ext cx="268200" cy="276120"/>
            </a:xfrm>
            <a:custGeom>
              <a:avLst/>
              <a:gdLst>
                <a:gd name="textAreaLeft" fmla="*/ 12960 w 268200"/>
                <a:gd name="textAreaRight" fmla="*/ 255240 w 268200"/>
                <a:gd name="textAreaTop" fmla="*/ 12960 h 276120"/>
                <a:gd name="textAreaBottom" fmla="*/ 263160 h 276120"/>
              </a:gdLst>
              <a:ahLst/>
              <a:cxnLst/>
              <a:rect l="textAreaLeft" t="textAreaTop" r="textAreaRight" b="textAreaBottom"/>
              <a:pathLst>
                <a:path w="21600" h="22237">
                  <a:moveTo>
                    <a:pt x="3600" y="0"/>
                  </a:moveTo>
                  <a:arcTo wR="3600" hR="3600" stAng="16200000" swAng="-5400000"/>
                  <a:lnTo>
                    <a:pt x="0" y="18637"/>
                  </a:lnTo>
                  <a:arcTo wR="3600" hR="3600" stAng="10800000" swAng="-5400000"/>
                  <a:lnTo>
                    <a:pt x="18000" y="2223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3399ff"/>
            </a:solidFill>
            <a:ln w="12600">
              <a:solidFill>
                <a:srgbClr val="3399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8736120" y="529416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8736120" y="554184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8736120" y="5784840"/>
              <a:ext cx="206280" cy="19980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8736120" y="601812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1260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8736120" y="6251400"/>
              <a:ext cx="206280" cy="2001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8736120" y="6253200"/>
              <a:ext cx="206280" cy="199800"/>
            </a:xfrm>
            <a:prstGeom prst="roundRect">
              <a:avLst>
                <a:gd name="adj" fmla="val 16667"/>
              </a:avLst>
            </a:prstGeom>
            <a:solidFill>
              <a:srgbClr val="33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8740800" y="6491160"/>
              <a:ext cx="206280" cy="200160"/>
            </a:xfrm>
            <a:prstGeom prst="roundRect">
              <a:avLst>
                <a:gd name="adj" fmla="val 16667"/>
              </a:avLst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3" name=""/>
          <p:cNvGrpSpPr/>
          <p:nvPr/>
        </p:nvGrpSpPr>
        <p:grpSpPr>
          <a:xfrm>
            <a:off x="3379680" y="954000"/>
            <a:ext cx="2383920" cy="2306520"/>
            <a:chOff x="3379680" y="954000"/>
            <a:chExt cx="2383920" cy="2306520"/>
          </a:xfrm>
        </p:grpSpPr>
        <p:pic>
          <p:nvPicPr>
            <p:cNvPr id="74" name="ENE_C_WHI" descr=""/>
            <p:cNvPicPr/>
            <p:nvPr/>
          </p:nvPicPr>
          <p:blipFill>
            <a:blip r:embed="rId2"/>
            <a:stretch/>
          </p:blipFill>
          <p:spPr>
            <a:xfrm>
              <a:off x="3379680" y="954000"/>
              <a:ext cx="2295360" cy="230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5" name=""/>
            <p:cNvSpPr/>
            <p:nvPr/>
          </p:nvSpPr>
          <p:spPr>
            <a:xfrm>
              <a:off x="5470560" y="2161800"/>
              <a:ext cx="29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1375"/>
              </a:spcBef>
              <a:buClr>
                <a:srgbClr val="ff9933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0160" algn="ctr">
              <a:spcBef>
                <a:spcPts val="1375"/>
              </a:spcBef>
              <a:buClr>
                <a:srgbClr val="ff9933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1375"/>
              </a:spcBef>
              <a:buClr>
                <a:srgbClr val="ff9933"/>
              </a:buClr>
              <a:buFont typeface="Arial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3669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</a:t>
            </a:r>
            <a:br>
              <a:rPr sz="2400"/>
            </a:br>
            <a:br>
              <a:rPr sz="2400"/>
            </a:b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ubTitle"/>
          </p:nvPr>
        </p:nvSpPr>
        <p:spPr>
          <a:xfrm>
            <a:off x="1295280" y="4898520"/>
            <a:ext cx="64008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17, 2001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DEAL EXAMPLES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304920" y="1371600"/>
            <a:ext cx="3809880" cy="38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689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Joint action agency for City of Clarksdale MS and City of Yazoo City, MS.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Term: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years (Jul. 2001 – Sep. 2003)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Structure: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Asset management for 85 MW and 110 MW capacity with outside supply contracts of 26 MW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EPMI makes wholesale market suggestions to MDEA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Upon MDEA’s request, EPMI acquires fuel, buys/sells power and schedules all energy to maximize net revenue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EPMI assumes no fuel or delivery risk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MDEA retains all decision making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Fees: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receives greater of $13,000 monthly fee, or 40% of savings/profits from purchasing/selling power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Estimated Margin: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$0.5MM – $1.0MM annual goal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689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561"/>
              </a:spcBef>
              <a:buClr>
                <a:srgbClr val="ff993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228600" y="1066680"/>
            <a:ext cx="3886200" cy="5050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228600" y="1571760"/>
            <a:ext cx="3886200" cy="4638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301680" y="1193760"/>
            <a:ext cx="3749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Mississippi Delta Energy Agency (MDEA)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4419720" y="1571760"/>
            <a:ext cx="3886200" cy="4638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4419720" y="1066680"/>
            <a:ext cx="3886200" cy="5050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Frontera Generation L.P. (TECO Power)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4572000" y="1371600"/>
            <a:ext cx="3809880" cy="380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Frontera Generation (480 MW CC facility in ERCOT) wholly-owned subsidiary of TECO Power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 months initial term (May 2001-Dec 2002)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be extended for one year at the option of Frontera.  Each party can terminate if various standards are not met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EPMI sell price &gt;94% of MW Daily ERCOT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Frontera on-peak availability &gt; 90%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Structure: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for 480 MW  capacity - 330 MW marketable due to 150 MW option contracts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EPMI makes wholesale market suggestions to Frontera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Upon Frontera’s request, EPMI acquires fuel, buys/sells power and schedules all energy to maximize net revenue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EPMI reports position and VAR daily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downside price risk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2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TECO retains all decision-making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Fees: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Minimum annual fee of $50,000 or annual performance bonus based on net margin </a:t>
            </a: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(REVISE – ADD MARGIN!)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E080293-8610-42CB-8165-BA6E00B853A0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328680" y="396360"/>
            <a:ext cx="7888320" cy="468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CUSTOMER BASE PROVIDES GROWTH POTENTIAL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7" name=""/>
          <p:cNvGraphicFramePr/>
          <p:nvPr/>
        </p:nvGraphicFramePr>
        <p:xfrm>
          <a:off x="0" y="2182680"/>
          <a:ext cx="5391000" cy="3597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182680"/>
                    <a:ext cx="5391000" cy="35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9" name=""/>
          <p:cNvSpPr/>
          <p:nvPr/>
        </p:nvSpPr>
        <p:spPr>
          <a:xfrm>
            <a:off x="849240" y="1550880"/>
            <a:ext cx="3745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Market Size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(by Number of Accounts)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809640" y="5799240"/>
            <a:ext cx="3819600" cy="4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East Power Origination Performance Metrics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5019840" y="1521000"/>
            <a:ext cx="332100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Services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(Number of Accounts 3 mo. into Operation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5067360" y="2120760"/>
            <a:ext cx="168912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IOU-Muni-Coop-IPP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6705720" y="2120760"/>
            <a:ext cx="152388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5156280" y="2397240"/>
            <a:ext cx="1460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6743880" y="2397240"/>
            <a:ext cx="1434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/>
          <p:nvPr/>
        </p:nvSpPr>
        <p:spPr>
          <a:xfrm>
            <a:off x="5657760" y="25416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/>
          <p:nvPr/>
        </p:nvSpPr>
        <p:spPr>
          <a:xfrm>
            <a:off x="7198560" y="25416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>
            <a:off x="7199280" y="32148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"/>
          <p:cNvSpPr/>
          <p:nvPr/>
        </p:nvSpPr>
        <p:spPr>
          <a:xfrm>
            <a:off x="5657760" y="32148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"/>
          <p:cNvSpPr/>
          <p:nvPr/>
        </p:nvSpPr>
        <p:spPr>
          <a:xfrm>
            <a:off x="5657760" y="39132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>
            <a:off x="7198560" y="39132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>
            <a:off x="5572800" y="45990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>
            <a:off x="7198560" y="45990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"/>
          <p:cNvSpPr/>
          <p:nvPr/>
        </p:nvSpPr>
        <p:spPr>
          <a:xfrm>
            <a:off x="5321160" y="5054760"/>
            <a:ext cx="275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"/>
          <p:cNvSpPr/>
          <p:nvPr/>
        </p:nvSpPr>
        <p:spPr>
          <a:xfrm>
            <a:off x="5598720" y="513864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>
            <a:off x="7199280" y="513864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"/>
          <p:cNvSpPr/>
          <p:nvPr/>
        </p:nvSpPr>
        <p:spPr>
          <a:xfrm>
            <a:off x="1028880" y="2397240"/>
            <a:ext cx="3898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"/>
          <p:cNvSpPr/>
          <p:nvPr/>
        </p:nvSpPr>
        <p:spPr>
          <a:xfrm>
            <a:off x="3565440" y="4084560"/>
            <a:ext cx="1332000" cy="75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50+% average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coverage ratio across regions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FE2C8F7-F9B3-4766-86E2-7F26F090B755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"/>
          <p:cNvSpPr/>
          <p:nvPr/>
        </p:nvSpPr>
        <p:spPr>
          <a:xfrm>
            <a:off x="584280" y="5334120"/>
            <a:ext cx="7696080" cy="40644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GROWTH PROJECTION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"/>
          <p:cNvSpPr/>
          <p:nvPr/>
        </p:nvSpPr>
        <p:spPr>
          <a:xfrm>
            <a:off x="558720" y="1542960"/>
            <a:ext cx="1384560" cy="45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>
            <a:off x="2514600" y="1542960"/>
            <a:ext cx="270504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(to date)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>
            <a:off x="5562720" y="1542960"/>
            <a:ext cx="246384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/>
          <p:nvPr/>
        </p:nvSpPr>
        <p:spPr>
          <a:xfrm>
            <a:off x="635040" y="1905120"/>
            <a:ext cx="15620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"/>
          <p:cNvSpPr/>
          <p:nvPr/>
        </p:nvSpPr>
        <p:spPr>
          <a:xfrm>
            <a:off x="2616120" y="1905120"/>
            <a:ext cx="244332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"/>
          <p:cNvSpPr/>
          <p:nvPr/>
        </p:nvSpPr>
        <p:spPr>
          <a:xfrm>
            <a:off x="5600880" y="1905120"/>
            <a:ext cx="249840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"/>
          <p:cNvSpPr/>
          <p:nvPr/>
        </p:nvSpPr>
        <p:spPr>
          <a:xfrm>
            <a:off x="2616120" y="2235240"/>
            <a:ext cx="71136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"/>
          <p:cNvSpPr/>
          <p:nvPr/>
        </p:nvSpPr>
        <p:spPr>
          <a:xfrm>
            <a:off x="3594240" y="2235240"/>
            <a:ext cx="711000" cy="404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"/>
          <p:cNvSpPr/>
          <p:nvPr/>
        </p:nvSpPr>
        <p:spPr>
          <a:xfrm>
            <a:off x="2552760" y="2184480"/>
            <a:ext cx="711000" cy="404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"/>
          <p:cNvSpPr/>
          <p:nvPr/>
        </p:nvSpPr>
        <p:spPr>
          <a:xfrm>
            <a:off x="2486160" y="2004840"/>
            <a:ext cx="85536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"/>
          <p:cNvSpPr/>
          <p:nvPr/>
        </p:nvSpPr>
        <p:spPr>
          <a:xfrm>
            <a:off x="3451320" y="2004840"/>
            <a:ext cx="550800" cy="37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"/>
          <p:cNvSpPr/>
          <p:nvPr/>
        </p:nvSpPr>
        <p:spPr>
          <a:xfrm>
            <a:off x="4086360" y="2004840"/>
            <a:ext cx="1137960" cy="37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Revenue($)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"/>
          <p:cNvSpPr/>
          <p:nvPr/>
        </p:nvSpPr>
        <p:spPr>
          <a:xfrm>
            <a:off x="5495760" y="2004840"/>
            <a:ext cx="855720" cy="37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"/>
          <p:cNvSpPr/>
          <p:nvPr/>
        </p:nvSpPr>
        <p:spPr>
          <a:xfrm>
            <a:off x="6461280" y="2004840"/>
            <a:ext cx="500040" cy="37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"/>
          <p:cNvSpPr/>
          <p:nvPr/>
        </p:nvSpPr>
        <p:spPr>
          <a:xfrm>
            <a:off x="7095960" y="2004840"/>
            <a:ext cx="1138320" cy="37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Revenue($)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"/>
          <p:cNvSpPr/>
          <p:nvPr/>
        </p:nvSpPr>
        <p:spPr>
          <a:xfrm>
            <a:off x="2577960" y="23050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"/>
          <p:cNvSpPr/>
          <p:nvPr/>
        </p:nvSpPr>
        <p:spPr>
          <a:xfrm>
            <a:off x="3390840" y="2305080"/>
            <a:ext cx="6098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"/>
          <p:cNvSpPr/>
          <p:nvPr/>
        </p:nvSpPr>
        <p:spPr>
          <a:xfrm>
            <a:off x="4140360" y="230508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"/>
          <p:cNvSpPr/>
          <p:nvPr/>
        </p:nvSpPr>
        <p:spPr>
          <a:xfrm>
            <a:off x="5613480" y="23050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"/>
          <p:cNvSpPr/>
          <p:nvPr/>
        </p:nvSpPr>
        <p:spPr>
          <a:xfrm>
            <a:off x="6451560" y="230508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"/>
          <p:cNvSpPr/>
          <p:nvPr/>
        </p:nvSpPr>
        <p:spPr>
          <a:xfrm>
            <a:off x="7201080" y="230508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"/>
          <p:cNvSpPr/>
          <p:nvPr/>
        </p:nvSpPr>
        <p:spPr>
          <a:xfrm>
            <a:off x="2746080" y="280836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"/>
          <p:cNvSpPr/>
          <p:nvPr/>
        </p:nvSpPr>
        <p:spPr>
          <a:xfrm>
            <a:off x="2746080" y="34560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"/>
          <p:cNvSpPr/>
          <p:nvPr/>
        </p:nvSpPr>
        <p:spPr>
          <a:xfrm>
            <a:off x="2746080" y="409104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"/>
          <p:cNvSpPr/>
          <p:nvPr/>
        </p:nvSpPr>
        <p:spPr>
          <a:xfrm>
            <a:off x="2643840" y="47642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"/>
          <p:cNvSpPr/>
          <p:nvPr/>
        </p:nvSpPr>
        <p:spPr>
          <a:xfrm>
            <a:off x="3402720" y="280836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"/>
          <p:cNvSpPr/>
          <p:nvPr/>
        </p:nvSpPr>
        <p:spPr>
          <a:xfrm>
            <a:off x="3466080" y="34560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"/>
          <p:cNvSpPr/>
          <p:nvPr/>
        </p:nvSpPr>
        <p:spPr>
          <a:xfrm>
            <a:off x="3466080" y="40910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"/>
          <p:cNvSpPr/>
          <p:nvPr/>
        </p:nvSpPr>
        <p:spPr>
          <a:xfrm>
            <a:off x="3466080" y="47642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"/>
          <p:cNvSpPr/>
          <p:nvPr/>
        </p:nvSpPr>
        <p:spPr>
          <a:xfrm>
            <a:off x="4407120" y="2808360"/>
            <a:ext cx="545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700K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>
            <a:off x="4407120" y="3456000"/>
            <a:ext cx="545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700K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"/>
          <p:cNvSpPr/>
          <p:nvPr/>
        </p:nvSpPr>
        <p:spPr>
          <a:xfrm>
            <a:off x="4407480" y="4091040"/>
            <a:ext cx="460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"/>
          <p:cNvSpPr/>
          <p:nvPr/>
        </p:nvSpPr>
        <p:spPr>
          <a:xfrm>
            <a:off x="4407480" y="476424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___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"/>
          <p:cNvSpPr/>
          <p:nvPr/>
        </p:nvSpPr>
        <p:spPr>
          <a:xfrm>
            <a:off x="5790960" y="280836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"/>
          <p:cNvSpPr/>
          <p:nvPr/>
        </p:nvSpPr>
        <p:spPr>
          <a:xfrm>
            <a:off x="5790960" y="345600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"/>
          <p:cNvSpPr/>
          <p:nvPr/>
        </p:nvSpPr>
        <p:spPr>
          <a:xfrm>
            <a:off x="5790960" y="4091040"/>
            <a:ext cx="49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"/>
          <p:cNvSpPr/>
          <p:nvPr/>
        </p:nvSpPr>
        <p:spPr>
          <a:xfrm>
            <a:off x="5790960" y="476424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"/>
          <p:cNvSpPr/>
          <p:nvPr/>
        </p:nvSpPr>
        <p:spPr>
          <a:xfrm>
            <a:off x="6578280" y="280836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"/>
          <p:cNvSpPr/>
          <p:nvPr/>
        </p:nvSpPr>
        <p:spPr>
          <a:xfrm>
            <a:off x="6578280" y="345600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"/>
          <p:cNvSpPr/>
          <p:nvPr/>
        </p:nvSpPr>
        <p:spPr>
          <a:xfrm>
            <a:off x="6578280" y="409104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"/>
          <p:cNvSpPr/>
          <p:nvPr/>
        </p:nvSpPr>
        <p:spPr>
          <a:xfrm>
            <a:off x="6578280" y="476424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"/>
          <p:cNvSpPr/>
          <p:nvPr/>
        </p:nvSpPr>
        <p:spPr>
          <a:xfrm>
            <a:off x="7532640" y="2808360"/>
            <a:ext cx="49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"/>
          <p:cNvSpPr/>
          <p:nvPr/>
        </p:nvSpPr>
        <p:spPr>
          <a:xfrm>
            <a:off x="7532640" y="3456000"/>
            <a:ext cx="49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>
            <a:off x="7532640" y="409104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"/>
          <p:cNvSpPr/>
          <p:nvPr/>
        </p:nvSpPr>
        <p:spPr>
          <a:xfrm>
            <a:off x="7532640" y="476424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>
            <a:off x="2702880" y="538488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>
            <a:off x="3415320" y="538488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2,690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>
            <a:off x="4344120" y="538488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1,450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>
            <a:off x="495000" y="6059520"/>
            <a:ext cx="5625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Above values include 1700 Mw and ~$1MM from Allegheny for Control Area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"/>
          <p:cNvSpPr/>
          <p:nvPr/>
        </p:nvSpPr>
        <p:spPr>
          <a:xfrm>
            <a:off x="6532560" y="5398920"/>
            <a:ext cx="66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>
            <a:off x="5790600" y="539892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>
            <a:off x="7462800" y="5384880"/>
            <a:ext cx="80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5-10 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3004D85-6060-47A5-BCEF-30F93D73560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"/>
          <p:cNvSpPr/>
          <p:nvPr/>
        </p:nvSpPr>
        <p:spPr>
          <a:xfrm>
            <a:off x="4199040" y="2552760"/>
            <a:ext cx="0" cy="3092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"/>
          <p:cNvSpPr/>
          <p:nvPr/>
        </p:nvSpPr>
        <p:spPr>
          <a:xfrm>
            <a:off x="3710160" y="4848120"/>
            <a:ext cx="1066680" cy="4669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"/>
          <p:cNvSpPr/>
          <p:nvPr/>
        </p:nvSpPr>
        <p:spPr>
          <a:xfrm>
            <a:off x="3689280" y="3587760"/>
            <a:ext cx="106704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"/>
          <p:cNvSpPr/>
          <p:nvPr/>
        </p:nvSpPr>
        <p:spPr>
          <a:xfrm>
            <a:off x="3710160" y="2960640"/>
            <a:ext cx="1066680" cy="4669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"/>
          <p:cNvSpPr/>
          <p:nvPr/>
        </p:nvSpPr>
        <p:spPr>
          <a:xfrm>
            <a:off x="2174760" y="2084400"/>
            <a:ext cx="106704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ORGANIZATION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"/>
          <p:cNvSpPr/>
          <p:nvPr/>
        </p:nvSpPr>
        <p:spPr>
          <a:xfrm>
            <a:off x="3670200" y="1185840"/>
            <a:ext cx="1067040" cy="4683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"/>
          <p:cNvSpPr/>
          <p:nvPr/>
        </p:nvSpPr>
        <p:spPr>
          <a:xfrm>
            <a:off x="4200480" y="1654200"/>
            <a:ext cx="0" cy="428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1" name=""/>
          <p:cNvSpPr/>
          <p:nvPr/>
        </p:nvSpPr>
        <p:spPr>
          <a:xfrm>
            <a:off x="3349800" y="2085840"/>
            <a:ext cx="1647720" cy="4683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 Managers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Sales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2" name=""/>
          <p:cNvSpPr/>
          <p:nvPr/>
        </p:nvSpPr>
        <p:spPr>
          <a:xfrm>
            <a:off x="3336840" y="2100240"/>
            <a:ext cx="16099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"/>
          <p:cNvSpPr/>
          <p:nvPr/>
        </p:nvSpPr>
        <p:spPr>
          <a:xfrm>
            <a:off x="392040" y="2998800"/>
            <a:ext cx="284400" cy="23544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>
            <a:off x="299520" y="2668680"/>
            <a:ext cx="739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"/>
          <p:cNvSpPr/>
          <p:nvPr/>
        </p:nvSpPr>
        <p:spPr>
          <a:xfrm rot="16200000">
            <a:off x="-626040" y="4011840"/>
            <a:ext cx="234468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Time / Cash/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"/>
          <p:cNvSpPr/>
          <p:nvPr/>
        </p:nvSpPr>
        <p:spPr>
          <a:xfrm>
            <a:off x="3722760" y="3067200"/>
            <a:ext cx="102240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"/>
          <p:cNvSpPr/>
          <p:nvPr/>
        </p:nvSpPr>
        <p:spPr>
          <a:xfrm>
            <a:off x="4216320" y="1868400"/>
            <a:ext cx="2637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"/>
          <p:cNvSpPr/>
          <p:nvPr/>
        </p:nvSpPr>
        <p:spPr>
          <a:xfrm flipH="1">
            <a:off x="1561680" y="1868400"/>
            <a:ext cx="2654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"/>
          <p:cNvSpPr/>
          <p:nvPr/>
        </p:nvSpPr>
        <p:spPr>
          <a:xfrm>
            <a:off x="2049480" y="2119320"/>
            <a:ext cx="136368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Trade Execution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"/>
          <p:cNvSpPr/>
          <p:nvPr/>
        </p:nvSpPr>
        <p:spPr>
          <a:xfrm>
            <a:off x="5092560" y="2082960"/>
            <a:ext cx="106848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"/>
          <p:cNvSpPr/>
          <p:nvPr/>
        </p:nvSpPr>
        <p:spPr>
          <a:xfrm>
            <a:off x="5089680" y="2119320"/>
            <a:ext cx="108252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"/>
          <p:cNvSpPr/>
          <p:nvPr/>
        </p:nvSpPr>
        <p:spPr>
          <a:xfrm>
            <a:off x="3710160" y="4219560"/>
            <a:ext cx="1066680" cy="4669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"/>
          <p:cNvSpPr/>
          <p:nvPr/>
        </p:nvSpPr>
        <p:spPr>
          <a:xfrm>
            <a:off x="3695760" y="3720960"/>
            <a:ext cx="108252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"/>
          <p:cNvSpPr/>
          <p:nvPr/>
        </p:nvSpPr>
        <p:spPr>
          <a:xfrm>
            <a:off x="3684600" y="4325760"/>
            <a:ext cx="10825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"/>
          <p:cNvSpPr/>
          <p:nvPr/>
        </p:nvSpPr>
        <p:spPr>
          <a:xfrm>
            <a:off x="3670200" y="4943520"/>
            <a:ext cx="115416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"/>
          <p:cNvSpPr/>
          <p:nvPr/>
        </p:nvSpPr>
        <p:spPr>
          <a:xfrm>
            <a:off x="3710160" y="5478480"/>
            <a:ext cx="106668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/ EWS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67" name=""/>
          <p:cNvGrpSpPr/>
          <p:nvPr/>
        </p:nvGrpSpPr>
        <p:grpSpPr>
          <a:xfrm>
            <a:off x="6615000" y="2668680"/>
            <a:ext cx="1563480" cy="276840"/>
            <a:chOff x="6615000" y="2668680"/>
            <a:chExt cx="1563480" cy="276840"/>
          </a:xfrm>
        </p:grpSpPr>
        <p:sp>
          <p:nvSpPr>
            <p:cNvPr id="368" name=""/>
            <p:cNvSpPr/>
            <p:nvPr/>
          </p:nvSpPr>
          <p:spPr>
            <a:xfrm>
              <a:off x="6615000" y="2668680"/>
              <a:ext cx="993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Origination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6688800" y="2932920"/>
              <a:ext cx="148968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70" name=""/>
          <p:cNvSpPr/>
          <p:nvPr/>
        </p:nvSpPr>
        <p:spPr>
          <a:xfrm>
            <a:off x="6686640" y="4257720"/>
            <a:ext cx="106812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>
            <a:off x="6686640" y="2998800"/>
            <a:ext cx="106812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"/>
          <p:cNvSpPr/>
          <p:nvPr/>
        </p:nvSpPr>
        <p:spPr>
          <a:xfrm>
            <a:off x="6647040" y="3759120"/>
            <a:ext cx="108396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"/>
          <p:cNvSpPr/>
          <p:nvPr/>
        </p:nvSpPr>
        <p:spPr>
          <a:xfrm>
            <a:off x="6661080" y="436392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"/>
          <p:cNvSpPr/>
          <p:nvPr/>
        </p:nvSpPr>
        <p:spPr>
          <a:xfrm>
            <a:off x="6647040" y="4983120"/>
            <a:ext cx="115380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"/>
          <p:cNvSpPr/>
          <p:nvPr/>
        </p:nvSpPr>
        <p:spPr>
          <a:xfrm>
            <a:off x="6665760" y="3625920"/>
            <a:ext cx="106704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"/>
          <p:cNvSpPr/>
          <p:nvPr/>
        </p:nvSpPr>
        <p:spPr>
          <a:xfrm>
            <a:off x="6686640" y="4888080"/>
            <a:ext cx="1068120" cy="465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>
            <a:off x="6694560" y="310500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>
            <a:off x="271152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>
            <a:off x="563868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"/>
          <p:cNvSpPr/>
          <p:nvPr/>
        </p:nvSpPr>
        <p:spPr>
          <a:xfrm>
            <a:off x="6262560" y="2082960"/>
            <a:ext cx="106848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>
            <a:off x="2031840" y="2935440"/>
            <a:ext cx="1305000" cy="2641320"/>
          </a:xfrm>
          <a:prstGeom prst="leftRightArrow">
            <a:avLst>
              <a:gd name="adj1" fmla="val 50000"/>
              <a:gd name="adj2" fmla="val 19907"/>
            </a:avLst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82" name=""/>
          <p:cNvGrpSpPr/>
          <p:nvPr/>
        </p:nvGrpSpPr>
        <p:grpSpPr>
          <a:xfrm>
            <a:off x="296280" y="5840280"/>
            <a:ext cx="3020400" cy="441720"/>
            <a:chOff x="296280" y="5840280"/>
            <a:chExt cx="3020400" cy="441720"/>
          </a:xfrm>
        </p:grpSpPr>
        <p:sp>
          <p:nvSpPr>
            <p:cNvPr id="383" name=""/>
            <p:cNvSpPr/>
            <p:nvPr/>
          </p:nvSpPr>
          <p:spPr>
            <a:xfrm>
              <a:off x="296280" y="6035400"/>
              <a:ext cx="30204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Note: Arrows indicate linkages and partnership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390600" y="5881320"/>
              <a:ext cx="263520" cy="154080"/>
            </a:xfrm>
            <a:prstGeom prst="rect">
              <a:avLst/>
            </a:prstGeom>
            <a:solidFill>
              <a:srgbClr val="ffb31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638280" y="5840280"/>
              <a:ext cx="162900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Boxes indicate Services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386" name=""/>
          <p:cNvSpPr/>
          <p:nvPr/>
        </p:nvSpPr>
        <p:spPr>
          <a:xfrm>
            <a:off x="687564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>
            <a:off x="969840" y="2084400"/>
            <a:ext cx="1067040" cy="46656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"/>
          <p:cNvSpPr/>
          <p:nvPr/>
        </p:nvSpPr>
        <p:spPr>
          <a:xfrm>
            <a:off x="4946760" y="2106720"/>
            <a:ext cx="136368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"/>
          <p:cNvSpPr/>
          <p:nvPr/>
        </p:nvSpPr>
        <p:spPr>
          <a:xfrm>
            <a:off x="1562040" y="1868400"/>
            <a:ext cx="0" cy="21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"/>
          <p:cNvSpPr/>
          <p:nvPr/>
        </p:nvSpPr>
        <p:spPr>
          <a:xfrm>
            <a:off x="392040" y="2943360"/>
            <a:ext cx="1462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"/>
          <p:cNvSpPr/>
          <p:nvPr/>
        </p:nvSpPr>
        <p:spPr>
          <a:xfrm>
            <a:off x="795240" y="4257720"/>
            <a:ext cx="106848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"/>
          <p:cNvSpPr/>
          <p:nvPr/>
        </p:nvSpPr>
        <p:spPr>
          <a:xfrm>
            <a:off x="795240" y="2998800"/>
            <a:ext cx="106848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"/>
          <p:cNvSpPr/>
          <p:nvPr/>
        </p:nvSpPr>
        <p:spPr>
          <a:xfrm>
            <a:off x="755640" y="3759120"/>
            <a:ext cx="108432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"/>
          <p:cNvSpPr/>
          <p:nvPr/>
        </p:nvSpPr>
        <p:spPr>
          <a:xfrm>
            <a:off x="770040" y="436392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"/>
          <p:cNvSpPr/>
          <p:nvPr/>
        </p:nvSpPr>
        <p:spPr>
          <a:xfrm>
            <a:off x="755640" y="4983120"/>
            <a:ext cx="115416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"/>
          <p:cNvSpPr/>
          <p:nvPr/>
        </p:nvSpPr>
        <p:spPr>
          <a:xfrm>
            <a:off x="774720" y="3625920"/>
            <a:ext cx="1066680" cy="466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"/>
          <p:cNvSpPr/>
          <p:nvPr/>
        </p:nvSpPr>
        <p:spPr>
          <a:xfrm>
            <a:off x="795240" y="4888080"/>
            <a:ext cx="1068480" cy="465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"/>
          <p:cNvSpPr/>
          <p:nvPr/>
        </p:nvSpPr>
        <p:spPr>
          <a:xfrm>
            <a:off x="803160" y="3105000"/>
            <a:ext cx="10843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9" name=""/>
          <p:cNvSpPr/>
          <p:nvPr/>
        </p:nvSpPr>
        <p:spPr>
          <a:xfrm>
            <a:off x="5067360" y="2935440"/>
            <a:ext cx="1305000" cy="2641320"/>
          </a:xfrm>
          <a:prstGeom prst="leftRightArrow">
            <a:avLst>
              <a:gd name="adj1" fmla="val 50000"/>
              <a:gd name="adj2" fmla="val 19907"/>
            </a:avLst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0" name=""/>
          <p:cNvSpPr/>
          <p:nvPr/>
        </p:nvSpPr>
        <p:spPr>
          <a:xfrm>
            <a:off x="7859880" y="2998800"/>
            <a:ext cx="284040" cy="235440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1" name=""/>
          <p:cNvSpPr/>
          <p:nvPr/>
        </p:nvSpPr>
        <p:spPr>
          <a:xfrm rot="16200000">
            <a:off x="6536160" y="4024440"/>
            <a:ext cx="2954520" cy="28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Mid-Market / Orig / Structuring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2" name=""/>
          <p:cNvSpPr/>
          <p:nvPr/>
        </p:nvSpPr>
        <p:spPr>
          <a:xfrm>
            <a:off x="912960" y="2106720"/>
            <a:ext cx="1249200" cy="28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Manager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(Gas/Oil/Coal)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47BB5C5-7F62-40B6-8D21-0133E972EC8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 AGENDA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382680" y="137160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Overview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and Risks for Enron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Background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Customer Characteristics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Deal Structure and Examples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Potential and Projection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95240" indent="-338040">
              <a:spcBef>
                <a:spcPts val="100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Structure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Keys to Success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C1011BF-82E6-4CAB-AA37-55C7947D18C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OVERVIEW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382680" y="101592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Leverage off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Customer retains control and decision making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Can engage in third-party transactions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Easy exit with a breakage fee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Customer benefits from the relationship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Navigate through the complexity of evolving electricity market (eg. RTOs, bidding rules)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Acquire trading, marketing and support infrastructure – “virtual trading desk”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Focus on core capabilities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Compensation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Monthly fee covers Enron expenses for account management and operations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Performance bonus tied to customer’s net margin provides incentive and earning potential for Enron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>
              <a:lnSpc>
                <a:spcPct val="9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89418C7-7707-4823-9249-B633BEC3EC2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28680" y="203040"/>
            <a:ext cx="7888320" cy="73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CAN CONTRIBUTE TO ENRON’S BUSINESSES AND LONG-TERM STRATEGY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382680" y="124452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 Services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additional annuity revenue per year for Enron Wholesale Services through existing and new Services deals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origination opportunities with Services clients and their affiliates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Fundamental information flow to Enron Wholesale Services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knowledge on assets without asset ownership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 (EES)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Aggregate and find cover for open EES retail positions through Services customers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Aggregate and manage EES customers’ distributed generation and load curtailment products into the grid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transaction and load scheduling services  to EES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Enron Strategy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Scalable earnings proportional to number of customers with upside from Enron performance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Stable accrual earnings with no price risk (can act as a hedge against volatile trading business)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 as a bridge and improve communication between various Enron groups (origination, trading, structuring, gas, legal, IT)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Contribute to PR efforts through public announcements of highly transparent, value-added services deals (eg. TECO, Cogentrix, Alcoa)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BA5DA02-91B2-47FD-9C90-FD68CA036D5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328680" y="203040"/>
            <a:ext cx="7888320" cy="73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 SERVICES CAN CONTRIBUTE TO ENRON’S BUSINESSES AND LONG-TERM STRATEGY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382680" y="1244520"/>
            <a:ext cx="7802640" cy="481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 Services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additional annuity revenue per year for Enron Wholesale Services through existing and new Services deals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origination opportunities with Services clients and their affiliates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Fundamental information flow to Enron Wholesale Services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knowledge on assets without asset ownership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 (EES)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Aggregate and find cover for open EES retail positions through Services customers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Aggregate and manage EES customers’ distributed generation and load curtailment products into the grid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transaction and load scheduling services  to EES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Enron Strategy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Scalable earnings proportional to number of customers with upside from Enron performance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Stable accrual earnings with no price risk (can act as a hedge against volatile trading business)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 as a bridge and improve communication between various Enron groups (origination, trading, structuring, gas, legal, IT)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Contribute to PR efforts through public announcements of highly transparent, value-added services deals (eg. TECO, Cogentrix, Alcoa)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ED11D31-68FA-47A3-B2E6-AFE4AB7117B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RISKS CAN BE CONTROLLED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241200" y="2079360"/>
            <a:ext cx="1179720" cy="179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41200" y="3873600"/>
            <a:ext cx="1104840" cy="1574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270000" y="3873600"/>
            <a:ext cx="1150920" cy="495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43080" y="1828800"/>
            <a:ext cx="2219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2781360" y="1828800"/>
            <a:ext cx="2490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241200" y="1554120"/>
            <a:ext cx="235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of Risk for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2781360" y="1554120"/>
            <a:ext cx="161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5473800" y="1828800"/>
            <a:ext cx="2490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5473800" y="1554120"/>
            <a:ext cx="1612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Mitigation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1436760" y="1984320"/>
            <a:ext cx="120816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2809800" y="1984320"/>
            <a:ext cx="2486160" cy="390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Failure to perform.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Conflict of interest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“sleeves” all of customers positions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has MTM exposure of customers net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5272200" y="1984320"/>
            <a:ext cx="3109680" cy="41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Customer maintains decisional authority, can transact independently and can terminate with nominal breakage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fiduciary duty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Separate and distinct books with independent audit rights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Autonomy of Account Managers (they do not manage EPMI positions)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short term management where market is transparent and liquid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controls who we transact with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maintains all our current credit management tools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When possible, we will pass through 3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defaults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Customer provides credit support satisfactory to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May be limiting when customer wants a firm commitment for credit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1436760" y="4173480"/>
            <a:ext cx="120816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1446120" y="5268960"/>
            <a:ext cx="1208160" cy="43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4AC0D86-AA3C-43FB-B7DE-6F683C7EE88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CHARACTERISTICS VARY BY SEGMENT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41440" y="1231920"/>
            <a:ext cx="2303280" cy="6523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IPPs, QFs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3132000" y="1244520"/>
            <a:ext cx="2303640" cy="6526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MUNIs and Coops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5684760" y="1231920"/>
            <a:ext cx="2303640" cy="65232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541440" y="1976400"/>
            <a:ext cx="2303280" cy="448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Description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Mostly gas-fired merchant or contracted generation with varying merchant cover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trading and marketing skills at a time when IPP margins are shrinking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 to 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asset positions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of assets in various locations, NERC regions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operational capability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profile deals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132000" y="1989000"/>
            <a:ext cx="2227320" cy="448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Description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Small positions to supply local load with varying fuel types – some capacity available for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trading and marketing skills, increase revenues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 to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deal flow from large customer base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and position in some illiquid markets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5683320" y="1976400"/>
            <a:ext cx="2228760" cy="448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Description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Small positions to supply industrial load with varying fuel types and load profiles – some capacity available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energy costs and allow customer to focus on own 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 to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 in various locations, NERC regions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profile deals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Synergies with EIM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0367BED-3270-49EE-AE62-B75E8C6C374B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OF TYPICAL ASSET MANAGEMENT DEAL</a:t>
            </a:r>
            <a:endParaRPr b="1" i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6258240" y="2535120"/>
            <a:ext cx="1620360" cy="642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Outside Entity or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Enron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2058120" y="4710240"/>
            <a:ext cx="125604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301680" y="3046320"/>
            <a:ext cx="1630440" cy="1241640"/>
          </a:xfrm>
          <a:prstGeom prst="rect">
            <a:avLst/>
          </a:prstGeom>
          <a:gradFill rotWithShape="0">
            <a:gsLst>
              <a:gs pos="0">
                <a:srgbClr val="750000"/>
              </a:gs>
              <a:gs pos="100000">
                <a:srgbClr val="ff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6229440" y="3046320"/>
            <a:ext cx="1630440" cy="1241640"/>
          </a:xfrm>
          <a:prstGeom prst="rect">
            <a:avLst/>
          </a:prstGeom>
          <a:gradFill rotWithShape="0">
            <a:gsLst>
              <a:gs pos="0">
                <a:srgbClr val="00005e"/>
              </a:gs>
              <a:gs pos="100000">
                <a:srgbClr val="0000cc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3236760" y="3046320"/>
            <a:ext cx="1630440" cy="1241640"/>
          </a:xfrm>
          <a:prstGeom prst="rect">
            <a:avLst/>
          </a:prstGeom>
          <a:gradFill rotWithShape="0">
            <a:gsLst>
              <a:gs pos="0">
                <a:srgbClr val="755207"/>
              </a:gs>
              <a:gs pos="100000">
                <a:srgbClr val="ffb31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Book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3523320" y="5214960"/>
            <a:ext cx="1002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000160" y="3333600"/>
            <a:ext cx="121788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 flipH="1">
            <a:off x="1987560" y="4095720"/>
            <a:ext cx="12175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4975200" y="3333600"/>
            <a:ext cx="120348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2525400" y="29512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5335560" y="296856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2280960" y="4121280"/>
            <a:ext cx="951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ng-oil-coal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4705200" y="4710240"/>
            <a:ext cx="2102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Marketing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ancillary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capacity (if applicable)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 flipH="1" flipV="1" rot="5330400">
            <a:off x="2515680" y="2151720"/>
            <a:ext cx="339840" cy="1297080"/>
          </a:xfrm>
          <a:custGeom>
            <a:avLst/>
            <a:gdLst>
              <a:gd name="textAreaLeft" fmla="*/ 360 w 339840"/>
              <a:gd name="textAreaRight" fmla="*/ 123120 w 33984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 flipH="1" flipV="1" rot="16205400">
            <a:off x="5297760" y="3861000"/>
            <a:ext cx="339840" cy="1297080"/>
          </a:xfrm>
          <a:custGeom>
            <a:avLst/>
            <a:gdLst>
              <a:gd name="textAreaLeft" fmla="*/ 360 w 339840"/>
              <a:gd name="textAreaRight" fmla="*/ 123120 w 33984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 flipV="1">
            <a:off x="4022640" y="4356000"/>
            <a:ext cx="0" cy="85896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 flipH="1" flipV="1" rot="16130400">
            <a:off x="2516040" y="3910680"/>
            <a:ext cx="339840" cy="1297080"/>
          </a:xfrm>
          <a:custGeom>
            <a:avLst/>
            <a:gdLst>
              <a:gd name="textAreaLeft" fmla="*/ 360 w 339840"/>
              <a:gd name="textAreaRight" fmla="*/ 123120 w 33984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 flipH="1" flipV="1" rot="5330400">
            <a:off x="5301720" y="2138400"/>
            <a:ext cx="339480" cy="1297080"/>
          </a:xfrm>
          <a:custGeom>
            <a:avLst/>
            <a:gdLst>
              <a:gd name="textAreaLeft" fmla="*/ -360 w 339480"/>
              <a:gd name="textAreaRight" fmla="*/ 122040 w 339480"/>
              <a:gd name="textAreaTop" fmla="*/ 33480 h 1297080"/>
              <a:gd name="textAreaBottom" fmla="*/ 1263600 h 129708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8786"/>
                </a:lnTo>
                <a:cubicBezTo>
                  <a:pt x="10800" y="9686"/>
                  <a:pt x="16200" y="10586"/>
                  <a:pt x="21600" y="10586"/>
                </a:cubicBezTo>
                <a:cubicBezTo>
                  <a:pt x="16200" y="10586"/>
                  <a:pt x="10800" y="11486"/>
                  <a:pt x="10800" y="1238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4893840" y="1943280"/>
            <a:ext cx="1256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 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 flipH="1">
            <a:off x="4916520" y="3664080"/>
            <a:ext cx="126216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5321160" y="36892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 flipH="1">
            <a:off x="1987200" y="3664080"/>
            <a:ext cx="1182600" cy="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2525400" y="368928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4929120" y="4095720"/>
            <a:ext cx="122400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5132160" y="4121280"/>
            <a:ext cx="951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ng-oil-coal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2308320" y="1670040"/>
            <a:ext cx="3597120" cy="4324320"/>
          </a:xfrm>
          <a:prstGeom prst="rect">
            <a:avLst/>
          </a:prstGeom>
          <a:noFill/>
          <a:ln w="19080">
            <a:solidFill>
              <a:srgbClr val="cc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2277720" y="1333440"/>
            <a:ext cx="3691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Service Contract with Independent Audit Rights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058840" y="1943280"/>
            <a:ext cx="12560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Agreements 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31FFF00-4318-47EE-8CCC-046188D7B00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955800" y="1092240"/>
            <a:ext cx="987480" cy="4059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Retail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2990880" y="1092240"/>
            <a:ext cx="739800" cy="12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DG Desk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LC Desk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955800" y="5468760"/>
            <a:ext cx="987480" cy="801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41" name=""/>
          <p:cNvGrpSpPr/>
          <p:nvPr/>
        </p:nvGrpSpPr>
        <p:grpSpPr>
          <a:xfrm>
            <a:off x="1635120" y="1523880"/>
            <a:ext cx="246240" cy="246240"/>
            <a:chOff x="1635120" y="1523880"/>
            <a:chExt cx="246240" cy="246240"/>
          </a:xfrm>
        </p:grpSpPr>
        <p:sp>
          <p:nvSpPr>
            <p:cNvPr id="142" name=""/>
            <p:cNvSpPr/>
            <p:nvPr/>
          </p:nvSpPr>
          <p:spPr>
            <a:xfrm>
              <a:off x="1635120" y="1523880"/>
              <a:ext cx="246240" cy="246240"/>
            </a:xfrm>
            <a:prstGeom prst="ellipse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1664640" y="1604520"/>
              <a:ext cx="184320" cy="85680"/>
            </a:xfrm>
            <a:custGeom>
              <a:avLst/>
              <a:gdLst/>
              <a:ahLst/>
              <a:rect l="l" t="t" r="r" b="b"/>
              <a:pathLst>
                <a:path w="192" h="96">
                  <a:moveTo>
                    <a:pt x="0" y="48"/>
                  </a:moveTo>
                  <a:cubicBezTo>
                    <a:pt x="16" y="24"/>
                    <a:pt x="32" y="0"/>
                    <a:pt x="48" y="0"/>
                  </a:cubicBezTo>
                  <a:cubicBezTo>
                    <a:pt x="64" y="0"/>
                    <a:pt x="80" y="32"/>
                    <a:pt x="96" y="48"/>
                  </a:cubicBezTo>
                  <a:cubicBezTo>
                    <a:pt x="112" y="64"/>
                    <a:pt x="128" y="96"/>
                    <a:pt x="144" y="96"/>
                  </a:cubicBezTo>
                  <a:cubicBezTo>
                    <a:pt x="160" y="96"/>
                    <a:pt x="184" y="56"/>
                    <a:pt x="192" y="48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44" name=""/>
          <p:cNvSpPr/>
          <p:nvPr/>
        </p:nvSpPr>
        <p:spPr>
          <a:xfrm>
            <a:off x="1511280" y="2016000"/>
            <a:ext cx="370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1387440" y="1585800"/>
            <a:ext cx="432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1209600" y="2817720"/>
            <a:ext cx="795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DSM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1449360" y="3743280"/>
            <a:ext cx="863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4410000" y="1092240"/>
            <a:ext cx="739800" cy="12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Retail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Ops Cntr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7184880" y="1109520"/>
            <a:ext cx="615960" cy="5222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4410000" y="4235400"/>
            <a:ext cx="739800" cy="2097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 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2990880" y="3495600"/>
            <a:ext cx="739800" cy="863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Site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Profile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2990880" y="2448000"/>
            <a:ext cx="739800" cy="925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DSM Desk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5149800" y="4297320"/>
            <a:ext cx="8017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6691320" y="6146640"/>
            <a:ext cx="4935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1943280" y="3557520"/>
            <a:ext cx="10476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1943280" y="3743280"/>
            <a:ext cx="1047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1943280" y="3125880"/>
            <a:ext cx="1047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1943280" y="2817720"/>
            <a:ext cx="1047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1892520" y="1793880"/>
            <a:ext cx="1277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e5  LC curtailment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2189880" y="3373560"/>
            <a:ext cx="1024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e3,4  full req’s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2438280" y="374328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2127240" y="2454120"/>
            <a:ext cx="9874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Savings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1917720" y="2914560"/>
            <a:ext cx="12333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Hunting License, Shared Energy Savings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1943280" y="1708200"/>
            <a:ext cx="1047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1943280" y="2201760"/>
            <a:ext cx="1047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1943280" y="2016000"/>
            <a:ext cx="10476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1943280" y="1523880"/>
            <a:ext cx="10476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2376360" y="213984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2376360" y="164628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1866960" y="1287360"/>
            <a:ext cx="1227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e6 dg/curtailment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 flipH="1">
            <a:off x="1263600" y="3557520"/>
            <a:ext cx="6796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1263600" y="1523880"/>
            <a:ext cx="0" cy="29592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 flipH="1">
            <a:off x="1263600" y="2016000"/>
            <a:ext cx="6796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 flipH="1">
            <a:off x="1263600" y="1523880"/>
            <a:ext cx="6796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875160" y="4403880"/>
            <a:ext cx="1192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 non-curtailable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5951520" y="5592600"/>
            <a:ext cx="739800" cy="739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Hourly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5951520" y="4853160"/>
            <a:ext cx="739800" cy="677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Term/Cash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(Blocks)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5951520" y="3927600"/>
            <a:ext cx="739800" cy="677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3730680" y="3743280"/>
            <a:ext cx="240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3730680" y="3557520"/>
            <a:ext cx="2774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6135840" y="3743280"/>
            <a:ext cx="0" cy="1843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6505560" y="3557520"/>
            <a:ext cx="0" cy="3700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3854520" y="374328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1943280" y="5715000"/>
            <a:ext cx="24573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1943280" y="6024600"/>
            <a:ext cx="252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5149800" y="6270480"/>
            <a:ext cx="801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5149800" y="6146640"/>
            <a:ext cx="8017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 flipH="1">
            <a:off x="5149440" y="5815080"/>
            <a:ext cx="801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 flipH="1">
            <a:off x="5149440" y="5691240"/>
            <a:ext cx="8017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5149800" y="5284800"/>
            <a:ext cx="801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5149800" y="5160960"/>
            <a:ext cx="8017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6505560" y="4605480"/>
            <a:ext cx="0" cy="3096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6197760" y="4605480"/>
            <a:ext cx="0" cy="24768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6505560" y="3557520"/>
            <a:ext cx="0" cy="1857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3979800" y="374328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3855240" y="3335400"/>
            <a:ext cx="1017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e3,4  fixed qty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1508400" y="183204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1210680" y="146196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3730680" y="1832040"/>
            <a:ext cx="6793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3730680" y="1646280"/>
            <a:ext cx="6793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3793680" y="1461960"/>
            <a:ext cx="1094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E5,6 negawatts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3979800" y="183204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4410000" y="2325600"/>
            <a:ext cx="0" cy="1909800"/>
          </a:xfrm>
          <a:prstGeom prst="line">
            <a:avLst/>
          </a:prstGeom>
          <a:ln w="936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5149800" y="2325600"/>
            <a:ext cx="0" cy="1909800"/>
          </a:xfrm>
          <a:prstGeom prst="line">
            <a:avLst/>
          </a:prstGeom>
          <a:ln w="9360">
            <a:solidFill>
              <a:srgbClr val="000000"/>
            </a:solidFill>
            <a:prstDash val="lg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4410000" y="1092240"/>
            <a:ext cx="0" cy="123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 flipV="1">
            <a:off x="5149800" y="1104480"/>
            <a:ext cx="0" cy="123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4410000" y="1092240"/>
            <a:ext cx="739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2374200" y="5678640"/>
            <a:ext cx="1038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E1,2  full req’s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2643120" y="604980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5425920" y="623268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5425920" y="5764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5425920" y="528480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5279400" y="4950000"/>
            <a:ext cx="65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e1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5220360" y="5492880"/>
            <a:ext cx="77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E5,6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5226840" y="5951520"/>
            <a:ext cx="75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e2,4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 flipV="1">
            <a:off x="5008680" y="4483080"/>
            <a:ext cx="942840" cy="14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6691320" y="6270480"/>
            <a:ext cx="493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 flipH="1">
            <a:off x="6690960" y="5776920"/>
            <a:ext cx="493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 flipH="1">
            <a:off x="6690960" y="5654520"/>
            <a:ext cx="4935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6806880" y="574056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6805440" y="62215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6692040" y="5913360"/>
            <a:ext cx="75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e2,4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6692040" y="5424480"/>
            <a:ext cx="75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e5,6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5279400" y="4476600"/>
            <a:ext cx="65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e4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5425920" y="412920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5022720" y="6064200"/>
            <a:ext cx="123840" cy="8244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5011560" y="4492800"/>
            <a:ext cx="0" cy="15825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4500720" y="1649520"/>
            <a:ext cx="10800" cy="402912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4532400" y="5697360"/>
            <a:ext cx="6588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4411800" y="1641600"/>
            <a:ext cx="87120" cy="46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6659640" y="5160960"/>
            <a:ext cx="4935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6659640" y="5284800"/>
            <a:ext cx="4935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6805440" y="524844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6692040" y="4941720"/>
            <a:ext cx="75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e1,3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6486120" y="4592520"/>
            <a:ext cx="651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e3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6014880" y="458784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6331680" y="3701880"/>
            <a:ext cx="1017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e3,4  fixed qty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5962680" y="371160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4592520" y="5697360"/>
            <a:ext cx="185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 flipH="1" flipV="1">
            <a:off x="5005080" y="5785920"/>
            <a:ext cx="3240" cy="16524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 flipH="1">
            <a:off x="4052520" y="5713560"/>
            <a:ext cx="128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 flipH="1">
            <a:off x="4500720" y="1987560"/>
            <a:ext cx="2880" cy="12708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 flipH="1">
            <a:off x="4508640" y="3929040"/>
            <a:ext cx="2880" cy="12708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 flipH="1">
            <a:off x="4503600" y="4984920"/>
            <a:ext cx="5040" cy="12672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 flipH="1" flipV="1">
            <a:off x="5001840" y="4673160"/>
            <a:ext cx="3240" cy="16524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 flipV="1">
            <a:off x="5097600" y="4479480"/>
            <a:ext cx="99720" cy="468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960480" y="4794120"/>
            <a:ext cx="863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Retail 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 flipH="1">
            <a:off x="1260000" y="4319640"/>
            <a:ext cx="3240" cy="12708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1789200" y="2006640"/>
            <a:ext cx="1839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1778040" y="1512720"/>
            <a:ext cx="185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51" name=""/>
          <p:cNvGrpSpPr/>
          <p:nvPr/>
        </p:nvGrpSpPr>
        <p:grpSpPr>
          <a:xfrm>
            <a:off x="2446200" y="4821120"/>
            <a:ext cx="1603080" cy="676800"/>
            <a:chOff x="2446200" y="4821120"/>
            <a:chExt cx="1603080" cy="676800"/>
          </a:xfrm>
        </p:grpSpPr>
        <p:sp>
          <p:nvSpPr>
            <p:cNvPr id="252" name=""/>
            <p:cNvSpPr/>
            <p:nvPr/>
          </p:nvSpPr>
          <p:spPr>
            <a:xfrm>
              <a:off x="3062520" y="4821120"/>
              <a:ext cx="0" cy="4323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3062520" y="5253480"/>
              <a:ext cx="86364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3186000" y="5251320"/>
              <a:ext cx="863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Time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2446200" y="4943160"/>
              <a:ext cx="6152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KW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3072960" y="4995720"/>
              <a:ext cx="729360" cy="122040"/>
            </a:xfrm>
            <a:custGeom>
              <a:avLst/>
              <a:gdLst/>
              <a:ahLst/>
              <a:rect l="l" t="t" r="r" b="b"/>
              <a:pathLst>
                <a:path w="568" h="95">
                  <a:moveTo>
                    <a:pt x="0" y="88"/>
                  </a:moveTo>
                  <a:cubicBezTo>
                    <a:pt x="48" y="76"/>
                    <a:pt x="32" y="60"/>
                    <a:pt x="80" y="48"/>
                  </a:cubicBezTo>
                  <a:cubicBezTo>
                    <a:pt x="99" y="20"/>
                    <a:pt x="112" y="11"/>
                    <a:pt x="144" y="0"/>
                  </a:cubicBezTo>
                  <a:cubicBezTo>
                    <a:pt x="174" y="10"/>
                    <a:pt x="186" y="30"/>
                    <a:pt x="216" y="40"/>
                  </a:cubicBezTo>
                  <a:cubicBezTo>
                    <a:pt x="235" y="68"/>
                    <a:pt x="248" y="77"/>
                    <a:pt x="280" y="88"/>
                  </a:cubicBezTo>
                  <a:cubicBezTo>
                    <a:pt x="306" y="79"/>
                    <a:pt x="352" y="48"/>
                    <a:pt x="352" y="48"/>
                  </a:cubicBezTo>
                  <a:cubicBezTo>
                    <a:pt x="382" y="52"/>
                    <a:pt x="419" y="43"/>
                    <a:pt x="440" y="64"/>
                  </a:cubicBezTo>
                  <a:cubicBezTo>
                    <a:pt x="446" y="70"/>
                    <a:pt x="440" y="86"/>
                    <a:pt x="448" y="88"/>
                  </a:cubicBezTo>
                  <a:cubicBezTo>
                    <a:pt x="487" y="95"/>
                    <a:pt x="528" y="88"/>
                    <a:pt x="568" y="88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328680" y="181080"/>
            <a:ext cx="7888320" cy="64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EES/EWS SERVICES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1F79AB-0954-4DD5-96E9-352B8EFD44A2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1998-11-04T15:29:11Z</dcterms:created>
  <dc:creator>Athena Brubaker</dc:creator>
  <dc:description/>
  <dc:language>en-US</dc:language>
  <cp:lastModifiedBy>tmay</cp:lastModifiedBy>
  <cp:lastPrinted>2001-04-26T19:32:39Z</cp:lastPrinted>
  <dcterms:modified xsi:type="dcterms:W3CDTF">2001-09-17T20:29:06Z</dcterms:modified>
  <cp:revision>511</cp:revision>
  <dc:subject/>
  <dc:title>No Slide Title</dc:title>
</cp:coreProperties>
</file>