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CF431AA-9B33-410B-995C-7B9BF251AF3D}"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9B70858-35A2-46FC-A18B-6B3B5C70967C}" type="slidenum">
              <a:rPr b="0" lang="en-GB"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swwhite@enron.com" TargetMode="External"/><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1523880" y="2971800"/>
            <a:ext cx="6172200" cy="16002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333399"/>
                </a:solidFill>
                <a:effectLst/>
                <a:uFillTx/>
                <a:latin typeface="Arial Black"/>
              </a:rPr>
              <a:t>Enron Europe</a:t>
            </a:r>
            <a:endParaRPr b="0" lang="en-US" sz="3200" strike="noStrike" u="none">
              <a:solidFill>
                <a:srgbClr val="000000"/>
              </a:solidFill>
              <a:effectLst/>
              <a:uFillTx/>
              <a:latin typeface="Times New Roman"/>
            </a:endParaRPr>
          </a:p>
          <a:p>
            <a:pPr algn="ct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dc5900"/>
                </a:solidFill>
                <a:effectLst/>
                <a:uFillTx/>
                <a:latin typeface="Arial Black"/>
              </a:rPr>
              <a:t>Project Doorstep</a:t>
            </a:r>
            <a:r>
              <a:rPr b="0" lang="en-GB" sz="3200" strike="noStrike" u="none">
                <a:solidFill>
                  <a:srgbClr val="ff0000"/>
                </a:solidFill>
                <a:effectLst/>
                <a:uFillTx/>
                <a:latin typeface="Arial Black"/>
              </a:rPr>
              <a:t>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33399"/>
                </a:solidFill>
                <a:effectLst/>
                <a:uFillTx/>
                <a:latin typeface="Arial Black"/>
              </a:rPr>
              <a:t>Enron Nordic Energy</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33399"/>
                </a:solidFill>
                <a:effectLst/>
                <a:uFillTx/>
                <a:latin typeface="Arial Black"/>
              </a:rPr>
              <a:t>Oslo, Norway</a:t>
            </a:r>
            <a:r>
              <a:rPr b="0" lang="en-GB" sz="2800" strike="noStrike" u="none">
                <a:solidFill>
                  <a:srgbClr val="3939cd"/>
                </a:solidFill>
                <a:effectLst/>
                <a:uFillTx/>
                <a:latin typeface="Arial Black"/>
              </a:rPr>
              <a:t>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333399"/>
                </a:solidFill>
                <a:effectLst/>
                <a:uFillTx/>
                <a:latin typeface="Arial Black"/>
              </a:rPr>
              <a:t>May 2001</a:t>
            </a:r>
            <a:endParaRPr b="0" lang="en-US" sz="1800" strike="noStrike" u="none">
              <a:solidFill>
                <a:srgbClr val="000000"/>
              </a:solidFill>
              <a:effectLst/>
              <a:uFillTx/>
              <a:latin typeface="Times New Roman"/>
            </a:endParaRPr>
          </a:p>
        </p:txBody>
      </p:sp>
      <p:sp>
        <p:nvSpPr>
          <p:cNvPr id="14"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5" name=""/>
          <p:cNvSpPr/>
          <p:nvPr/>
        </p:nvSpPr>
        <p:spPr>
          <a:xfrm>
            <a:off x="4114800" y="5791320"/>
            <a:ext cx="16765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Black"/>
              </a:rPr>
              <a:t>DRAFT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4" name=""/>
          <p:cNvSpPr/>
          <p:nvPr/>
        </p:nvSpPr>
        <p:spPr>
          <a:xfrm>
            <a:off x="457200" y="3505320"/>
            <a:ext cx="38088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0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307" name="" descr=""/>
          <p:cNvPicPr/>
          <p:nvPr/>
        </p:nvPicPr>
        <p:blipFill>
          <a:blip r:embed="rId1"/>
          <a:stretch/>
        </p:blipFill>
        <p:spPr>
          <a:xfrm>
            <a:off x="152280" y="228600"/>
            <a:ext cx="524160" cy="552600"/>
          </a:xfrm>
          <a:prstGeom prst="rect">
            <a:avLst/>
          </a:prstGeom>
          <a:noFill/>
          <a:ln w="0">
            <a:noFill/>
          </a:ln>
        </p:spPr>
      </p:pic>
      <p:sp>
        <p:nvSpPr>
          <p:cNvPr id="308"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309"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3"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314"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1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1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2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2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2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25" name=""/>
          <p:cNvSpPr/>
          <p:nvPr/>
        </p:nvSpPr>
        <p:spPr>
          <a:xfrm>
            <a:off x="121932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335268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548640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7620120" y="3505320"/>
            <a:ext cx="114300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31"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5"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7"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38"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39"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40"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41"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42"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43"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44"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5"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46" name=""/>
          <p:cNvSpPr/>
          <p:nvPr/>
        </p:nvSpPr>
        <p:spPr>
          <a:xfrm>
            <a:off x="838080" y="3505320"/>
            <a:ext cx="38124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48" name=""/>
          <p:cNvSpPr/>
          <p:nvPr/>
        </p:nvSpPr>
        <p:spPr>
          <a:xfrm>
            <a:off x="1219320" y="1676520"/>
            <a:ext cx="213336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335268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548640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7620120" y="1676520"/>
            <a:ext cx="114300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1219320" y="1690560"/>
            <a:ext cx="19810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Some staff perceive the chain of command to be Oslo controller then commercial head rather than the London  controller.  In addition, current organizational charts do not show the appropriate link to London. </a:t>
            </a:r>
            <a:endParaRPr b="0" lang="en-US" sz="1200" strike="noStrike" u="none">
              <a:solidFill>
                <a:srgbClr val="000000"/>
              </a:solidFill>
              <a:effectLst/>
              <a:uFillTx/>
              <a:latin typeface="Times New Roman"/>
            </a:endParaRPr>
          </a:p>
        </p:txBody>
      </p:sp>
      <p:sp>
        <p:nvSpPr>
          <p:cNvPr id="353" name=""/>
          <p:cNvSpPr/>
          <p:nvPr/>
        </p:nvSpPr>
        <p:spPr>
          <a:xfrm>
            <a:off x="457200" y="1676520"/>
            <a:ext cx="38088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7</a:t>
            </a:r>
            <a:endParaRPr b="0" lang="en-US" sz="1200" strike="noStrike" u="none">
              <a:solidFill>
                <a:srgbClr val="000000"/>
              </a:solidFill>
              <a:effectLst/>
              <a:uFillTx/>
              <a:latin typeface="Times New Roman"/>
            </a:endParaRPr>
          </a:p>
        </p:txBody>
      </p:sp>
      <p:sp>
        <p:nvSpPr>
          <p:cNvPr id="355" name=""/>
          <p:cNvSpPr/>
          <p:nvPr/>
        </p:nvSpPr>
        <p:spPr>
          <a:xfrm>
            <a:off x="838080" y="1676520"/>
            <a:ext cx="38124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3352680" y="1676520"/>
            <a:ext cx="19814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Being a satellite office, it is much easier to communicate with local personnel rather than with London.  </a:t>
            </a:r>
            <a:endParaRPr b="0" lang="en-US" sz="1200" strike="noStrike" u="none">
              <a:solidFill>
                <a:srgbClr val="000000"/>
              </a:solidFill>
              <a:effectLst/>
              <a:uFillTx/>
              <a:latin typeface="Times New Roman"/>
            </a:endParaRPr>
          </a:p>
        </p:txBody>
      </p:sp>
      <p:sp>
        <p:nvSpPr>
          <p:cNvPr id="357" name=""/>
          <p:cNvSpPr/>
          <p:nvPr/>
        </p:nvSpPr>
        <p:spPr>
          <a:xfrm>
            <a:off x="5410080" y="1447920"/>
            <a:ext cx="2286000" cy="214056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457200" indent="-457200">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Action plan: </a:t>
            </a:r>
            <a:endParaRPr b="0" lang="en-US" sz="1100" strike="noStrike" u="none">
              <a:solidFill>
                <a:srgbClr val="000000"/>
              </a:solidFill>
              <a:effectLst/>
              <a:uFillTx/>
              <a:latin typeface="Times New Roman"/>
            </a:endParaRPr>
          </a:p>
          <a:p>
            <a:pPr marL="457200" indent="-457200">
              <a:spcBef>
                <a:spcPts val="68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Continuous communication and regular visits to and from London covering all functionla areas (James New visited the Oslo office 7 times last year). </a:t>
            </a:r>
            <a:endParaRPr b="0" lang="en-US" sz="1100" strike="noStrike" u="none">
              <a:solidFill>
                <a:srgbClr val="000000"/>
              </a:solidFill>
              <a:effectLst/>
              <a:uFillTx/>
              <a:latin typeface="Times New Roman"/>
            </a:endParaRPr>
          </a:p>
          <a:p>
            <a:pPr marL="457200" indent="-457200">
              <a:spcBef>
                <a:spcPts val="68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Internal org.charts will be amended to reflect appropriate London links. </a:t>
            </a:r>
            <a:endParaRPr b="0" lang="en-US" sz="1100" strike="noStrike" u="none">
              <a:solidFill>
                <a:srgbClr val="000000"/>
              </a:solidFill>
              <a:effectLst/>
              <a:uFillTx/>
              <a:latin typeface="Times New Roman"/>
            </a:endParaRPr>
          </a:p>
        </p:txBody>
      </p:sp>
      <p:sp>
        <p:nvSpPr>
          <p:cNvPr id="358" name=""/>
          <p:cNvSpPr/>
          <p:nvPr/>
        </p:nvSpPr>
        <p:spPr>
          <a:xfrm>
            <a:off x="457200" y="3505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8</a:t>
            </a:r>
            <a:endParaRPr b="0" lang="en-US" sz="1200" strike="noStrike" u="none">
              <a:solidFill>
                <a:srgbClr val="000000"/>
              </a:solidFill>
              <a:effectLst/>
              <a:uFillTx/>
              <a:latin typeface="Times New Roman"/>
            </a:endParaRPr>
          </a:p>
        </p:txBody>
      </p:sp>
      <p:sp>
        <p:nvSpPr>
          <p:cNvPr id="359" name=""/>
          <p:cNvSpPr/>
          <p:nvPr/>
        </p:nvSpPr>
        <p:spPr>
          <a:xfrm>
            <a:off x="1295280" y="358128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Intercompany out of balances exist between Norway and London that are remedied through a top sided Hyperion balancing entry.</a:t>
            </a:r>
            <a:endParaRPr b="0" lang="en-US" sz="1200" strike="noStrike" u="none">
              <a:solidFill>
                <a:srgbClr val="000000"/>
              </a:solidFill>
              <a:effectLst/>
              <a:uFillTx/>
              <a:latin typeface="Times New Roman"/>
            </a:endParaRPr>
          </a:p>
        </p:txBody>
      </p:sp>
      <p:sp>
        <p:nvSpPr>
          <p:cNvPr id="360" name=""/>
          <p:cNvSpPr/>
          <p:nvPr/>
        </p:nvSpPr>
        <p:spPr>
          <a:xfrm>
            <a:off x="3429000" y="3505320"/>
            <a:ext cx="1981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Transactions between Norway and London are not treated as inter-company in SAP; therefore, ‘Seller Rules’ does not apply.</a:t>
            </a:r>
            <a:endParaRPr b="0" lang="en-US" sz="1200" strike="noStrike" u="none">
              <a:solidFill>
                <a:srgbClr val="000000"/>
              </a:solidFill>
              <a:effectLst/>
              <a:uFillTx/>
              <a:latin typeface="Times New Roman"/>
            </a:endParaRPr>
          </a:p>
        </p:txBody>
      </p:sp>
      <p:sp>
        <p:nvSpPr>
          <p:cNvPr id="361"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H</a:t>
            </a:r>
            <a:endParaRPr b="0" lang="en-US" sz="1400" strike="noStrike" u="none">
              <a:solidFill>
                <a:srgbClr val="000000"/>
              </a:solidFill>
              <a:effectLst/>
              <a:uFillTx/>
              <a:latin typeface="Times New Roman"/>
            </a:endParaRPr>
          </a:p>
        </p:txBody>
      </p:sp>
      <p:sp>
        <p:nvSpPr>
          <p:cNvPr id="362" name=""/>
          <p:cNvSpPr/>
          <p:nvPr/>
        </p:nvSpPr>
        <p:spPr>
          <a:xfrm>
            <a:off x="914400" y="35812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363" name=""/>
          <p:cNvSpPr/>
          <p:nvPr/>
        </p:nvSpPr>
        <p:spPr>
          <a:xfrm>
            <a:off x="3429000" y="4800600"/>
            <a:ext cx="1844640" cy="228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4" name=""/>
          <p:cNvSpPr/>
          <p:nvPr/>
        </p:nvSpPr>
        <p:spPr>
          <a:xfrm>
            <a:off x="3413160" y="4797360"/>
            <a:ext cx="1996920" cy="506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65" name=""/>
          <p:cNvSpPr/>
          <p:nvPr/>
        </p:nvSpPr>
        <p:spPr>
          <a:xfrm>
            <a:off x="5607000" y="3578400"/>
            <a:ext cx="184320" cy="228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6" name=""/>
          <p:cNvSpPr/>
          <p:nvPr/>
        </p:nvSpPr>
        <p:spPr>
          <a:xfrm>
            <a:off x="5562720" y="3657600"/>
            <a:ext cx="19047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Completed. Transactions</a:t>
            </a:r>
            <a:r>
              <a:rPr b="0" lang="en-GB" sz="1000" strike="noStrike" u="none">
                <a:solidFill>
                  <a:srgbClr val="000000"/>
                </a:solidFill>
                <a:effectLst/>
                <a:uFillTx/>
                <a:latin typeface="Times New Roman"/>
              </a:rPr>
              <a:t> between UK and Norway are recorded as intercompany transactions.  </a:t>
            </a:r>
            <a:endParaRPr b="0" lang="en-US" sz="1000" strike="noStrike" u="none">
              <a:solidFill>
                <a:srgbClr val="000000"/>
              </a:solidFill>
              <a:effectLst/>
              <a:uFillTx/>
              <a:latin typeface="Times New Roman"/>
            </a:endParaRPr>
          </a:p>
        </p:txBody>
      </p:sp>
      <p:sp>
        <p:nvSpPr>
          <p:cNvPr id="367" name=""/>
          <p:cNvSpPr/>
          <p:nvPr/>
        </p:nvSpPr>
        <p:spPr>
          <a:xfrm>
            <a:off x="7696080" y="1736640"/>
            <a:ext cx="1143000" cy="704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James New &amp; Ørjan Agdesteen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Continuous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8" name=""/>
          <p:cNvSpPr/>
          <p:nvPr/>
        </p:nvSpPr>
        <p:spPr>
          <a:xfrm>
            <a:off x="457200" y="3505320"/>
            <a:ext cx="38088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70"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371" name="" descr=""/>
          <p:cNvPicPr/>
          <p:nvPr/>
        </p:nvPicPr>
        <p:blipFill>
          <a:blip r:embed="rId1"/>
          <a:stretch/>
        </p:blipFill>
        <p:spPr>
          <a:xfrm>
            <a:off x="152280" y="228600"/>
            <a:ext cx="524160" cy="552600"/>
          </a:xfrm>
          <a:prstGeom prst="rect">
            <a:avLst/>
          </a:prstGeom>
          <a:noFill/>
          <a:ln w="0">
            <a:noFill/>
          </a:ln>
        </p:spPr>
      </p:pic>
      <p:sp>
        <p:nvSpPr>
          <p:cNvPr id="372"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37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7"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37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80"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81"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86"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87"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88"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89" name=""/>
          <p:cNvSpPr/>
          <p:nvPr/>
        </p:nvSpPr>
        <p:spPr>
          <a:xfrm>
            <a:off x="121932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335268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547704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7620120" y="3505320"/>
            <a:ext cx="114300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95"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1"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02"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03"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04"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05"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06"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07"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08"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9"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10" name=""/>
          <p:cNvSpPr/>
          <p:nvPr/>
        </p:nvSpPr>
        <p:spPr>
          <a:xfrm>
            <a:off x="838080" y="3505320"/>
            <a:ext cx="38124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12" name=""/>
          <p:cNvSpPr/>
          <p:nvPr/>
        </p:nvSpPr>
        <p:spPr>
          <a:xfrm>
            <a:off x="1219320" y="1676520"/>
            <a:ext cx="213336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335268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548640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7620120" y="1676520"/>
            <a:ext cx="114300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1219320" y="1690560"/>
            <a:ext cx="1981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Weather trading is all handled in Excel – no trading system exists.</a:t>
            </a:r>
            <a:endParaRPr b="0" lang="en-US" sz="1200" strike="noStrike" u="none">
              <a:solidFill>
                <a:srgbClr val="000000"/>
              </a:solidFill>
              <a:effectLst/>
              <a:uFillTx/>
              <a:latin typeface="Times New Roman"/>
            </a:endParaRPr>
          </a:p>
        </p:txBody>
      </p:sp>
      <p:sp>
        <p:nvSpPr>
          <p:cNvPr id="417" name=""/>
          <p:cNvSpPr/>
          <p:nvPr/>
        </p:nvSpPr>
        <p:spPr>
          <a:xfrm>
            <a:off x="457200" y="1676520"/>
            <a:ext cx="38088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9</a:t>
            </a:r>
            <a:endParaRPr b="0" lang="en-US" sz="1200" strike="noStrike" u="none">
              <a:solidFill>
                <a:srgbClr val="000000"/>
              </a:solidFill>
              <a:effectLst/>
              <a:uFillTx/>
              <a:latin typeface="Times New Roman"/>
            </a:endParaRPr>
          </a:p>
        </p:txBody>
      </p:sp>
      <p:sp>
        <p:nvSpPr>
          <p:cNvPr id="419" name=""/>
          <p:cNvSpPr/>
          <p:nvPr/>
        </p:nvSpPr>
        <p:spPr>
          <a:xfrm>
            <a:off x="838080" y="1676520"/>
            <a:ext cx="38124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3352680" y="1676520"/>
            <a:ext cx="1981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Waiting for weather trading system.</a:t>
            </a:r>
            <a:endParaRPr b="0" lang="en-US" sz="1200" strike="noStrike" u="none">
              <a:solidFill>
                <a:srgbClr val="000000"/>
              </a:solidFill>
              <a:effectLst/>
              <a:uFillTx/>
              <a:latin typeface="Times New Roman"/>
            </a:endParaRPr>
          </a:p>
        </p:txBody>
      </p:sp>
      <p:sp>
        <p:nvSpPr>
          <p:cNvPr id="421" name=""/>
          <p:cNvSpPr/>
          <p:nvPr/>
        </p:nvSpPr>
        <p:spPr>
          <a:xfrm>
            <a:off x="457200" y="35053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10</a:t>
            </a:r>
            <a:endParaRPr b="0" lang="en-US" sz="1200" strike="noStrike" u="none">
              <a:solidFill>
                <a:srgbClr val="000000"/>
              </a:solidFill>
              <a:effectLst/>
              <a:uFillTx/>
              <a:latin typeface="Times New Roman"/>
            </a:endParaRPr>
          </a:p>
        </p:txBody>
      </p:sp>
      <p:sp>
        <p:nvSpPr>
          <p:cNvPr id="422" name=""/>
          <p:cNvSpPr/>
          <p:nvPr/>
        </p:nvSpPr>
        <p:spPr>
          <a:xfrm>
            <a:off x="1295280" y="3581280"/>
            <a:ext cx="1981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Credit exposure related to Nord</a:t>
            </a:r>
            <a:r>
              <a:rPr b="0" lang="nb-NO" sz="1200" strike="noStrike" u="none">
                <a:solidFill>
                  <a:srgbClr val="000000"/>
                </a:solidFill>
                <a:effectLst/>
                <a:uFillTx/>
                <a:latin typeface="Arial"/>
              </a:rPr>
              <a:t> P</a:t>
            </a:r>
            <a:r>
              <a:rPr b="0" lang="en-GB" sz="1200" strike="noStrike" u="none">
                <a:solidFill>
                  <a:srgbClr val="000000"/>
                </a:solidFill>
                <a:effectLst/>
                <a:uFillTx/>
                <a:latin typeface="Arial"/>
              </a:rPr>
              <a:t>ool is US$ 700mm.</a:t>
            </a:r>
            <a:endParaRPr b="0" lang="en-US" sz="1200" strike="noStrike" u="none">
              <a:solidFill>
                <a:srgbClr val="000000"/>
              </a:solidFill>
              <a:effectLst/>
              <a:uFillTx/>
              <a:latin typeface="Times New Roman"/>
            </a:endParaRPr>
          </a:p>
        </p:txBody>
      </p:sp>
      <p:sp>
        <p:nvSpPr>
          <p:cNvPr id="423" name=""/>
          <p:cNvSpPr/>
          <p:nvPr/>
        </p:nvSpPr>
        <p:spPr>
          <a:xfrm>
            <a:off x="3429000" y="3505320"/>
            <a:ext cx="1981080" cy="1103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Norwegian legislation does not allow Nord</a:t>
            </a:r>
            <a:r>
              <a:rPr b="0" lang="nb-NO" sz="1200" strike="noStrike" u="none">
                <a:solidFill>
                  <a:srgbClr val="000000"/>
                </a:solidFill>
                <a:effectLst/>
                <a:uFillTx/>
                <a:latin typeface="Arial"/>
              </a:rPr>
              <a:t> P</a:t>
            </a:r>
            <a:r>
              <a:rPr b="0" lang="en-GB" sz="1200" strike="noStrike" u="none">
                <a:solidFill>
                  <a:srgbClr val="000000"/>
                </a:solidFill>
                <a:effectLst/>
                <a:uFillTx/>
                <a:latin typeface="Arial"/>
              </a:rPr>
              <a:t>ool to  net payables and receivables.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24"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L</a:t>
            </a:r>
            <a:endParaRPr b="0" lang="en-US" sz="1400" strike="noStrike" u="none">
              <a:solidFill>
                <a:srgbClr val="000000"/>
              </a:solidFill>
              <a:effectLst/>
              <a:uFillTx/>
              <a:latin typeface="Times New Roman"/>
            </a:endParaRPr>
          </a:p>
        </p:txBody>
      </p:sp>
      <p:sp>
        <p:nvSpPr>
          <p:cNvPr id="425" name=""/>
          <p:cNvSpPr/>
          <p:nvPr/>
        </p:nvSpPr>
        <p:spPr>
          <a:xfrm>
            <a:off x="914400" y="365760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H</a:t>
            </a:r>
            <a:endParaRPr b="0" lang="en-US" sz="1400" strike="noStrike" u="none">
              <a:solidFill>
                <a:srgbClr val="000000"/>
              </a:solidFill>
              <a:effectLst/>
              <a:uFillTx/>
              <a:latin typeface="Times New Roman"/>
            </a:endParaRPr>
          </a:p>
        </p:txBody>
      </p:sp>
      <p:sp>
        <p:nvSpPr>
          <p:cNvPr id="426" name=""/>
          <p:cNvSpPr/>
          <p:nvPr/>
        </p:nvSpPr>
        <p:spPr>
          <a:xfrm>
            <a:off x="5562720" y="1752480"/>
            <a:ext cx="1996920" cy="244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7" name=""/>
          <p:cNvSpPr/>
          <p:nvPr/>
        </p:nvSpPr>
        <p:spPr>
          <a:xfrm>
            <a:off x="5562720" y="1714680"/>
            <a:ext cx="2057400" cy="1606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Plans has been made to build a RM system based on Enron Data Manager (EDM).  This will be made step by step as functions are moved from the Excel based book to EDM.  Due to the resource situation on IT development in Oslo and the split between GM and EEL of the weather trading the timing of this development has been postponed to Q4.</a:t>
            </a:r>
            <a:endParaRPr b="0" lang="en-US" sz="900" strike="noStrike" u="none">
              <a:solidFill>
                <a:srgbClr val="000000"/>
              </a:solidFill>
              <a:effectLst/>
              <a:uFillTx/>
              <a:latin typeface="Times New Roman"/>
            </a:endParaRPr>
          </a:p>
        </p:txBody>
      </p:sp>
      <p:sp>
        <p:nvSpPr>
          <p:cNvPr id="428" name=""/>
          <p:cNvSpPr/>
          <p:nvPr/>
        </p:nvSpPr>
        <p:spPr>
          <a:xfrm>
            <a:off x="7680240" y="1749600"/>
            <a:ext cx="1006560" cy="781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Didrik Thrane-Nielsen</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Q4</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429" name=""/>
          <p:cNvSpPr/>
          <p:nvPr/>
        </p:nvSpPr>
        <p:spPr>
          <a:xfrm>
            <a:off x="5467320" y="3552840"/>
            <a:ext cx="2133720" cy="2431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This issue is the responsibility of the Credit Department, London. The exposure is followed up periodically by Credit.  See note from Minna Taponen, Credit. However,  we are awaiting  </a:t>
            </a:r>
            <a:r>
              <a:rPr b="0" lang="en-GB" sz="900" strike="noStrike" u="none">
                <a:solidFill>
                  <a:srgbClr val="000000"/>
                </a:solidFill>
                <a:effectLst/>
                <a:uFillTx/>
                <a:latin typeface="Arial"/>
              </a:rPr>
              <a:t>the promulgation into law of the recent netting regime proposed by the Norwegian government</a:t>
            </a:r>
            <a:r>
              <a:rPr b="0" lang="nb-NO" sz="900" strike="noStrike" u="none">
                <a:solidFill>
                  <a:srgbClr val="000000"/>
                </a:solidFill>
                <a:effectLst/>
                <a:uFillTx/>
                <a:latin typeface="Arial"/>
              </a:rPr>
              <a:t>. </a:t>
            </a:r>
            <a:r>
              <a:rPr b="0" lang="en-GB" sz="900" strike="noStrike" u="none">
                <a:solidFill>
                  <a:srgbClr val="000000"/>
                </a:solidFill>
                <a:effectLst/>
                <a:uFillTx/>
                <a:latin typeface="Arial"/>
              </a:rPr>
              <a:t>If the bill will be passed, it </a:t>
            </a:r>
            <a:r>
              <a:rPr b="0" lang="nb-NO" sz="900" strike="noStrike" u="none">
                <a:solidFill>
                  <a:srgbClr val="000000"/>
                </a:solidFill>
                <a:effectLst/>
                <a:uFillTx/>
                <a:latin typeface="Arial"/>
              </a:rPr>
              <a:t>is expected that power </a:t>
            </a:r>
            <a:r>
              <a:rPr b="0" lang="en-GB" sz="900" strike="noStrike" u="none">
                <a:solidFill>
                  <a:srgbClr val="000000"/>
                </a:solidFill>
                <a:effectLst/>
                <a:uFillTx/>
                <a:latin typeface="Arial"/>
              </a:rPr>
              <a:t>derivatives cleared through a licensed clearing house </a:t>
            </a:r>
            <a:r>
              <a:rPr b="0" lang="nb-NO" sz="900" strike="noStrike" u="none">
                <a:solidFill>
                  <a:srgbClr val="000000"/>
                </a:solidFill>
                <a:effectLst/>
                <a:uFillTx/>
                <a:latin typeface="Arial"/>
              </a:rPr>
              <a:t>and </a:t>
            </a:r>
            <a:r>
              <a:rPr b="0" lang="en-GB" sz="900" strike="noStrike" u="none">
                <a:solidFill>
                  <a:srgbClr val="000000"/>
                </a:solidFill>
                <a:effectLst/>
                <a:uFillTx/>
                <a:latin typeface="Arial"/>
              </a:rPr>
              <a:t>OTC instruments </a:t>
            </a:r>
            <a:r>
              <a:rPr b="0" lang="nb-NO" sz="900" strike="noStrike" u="none">
                <a:solidFill>
                  <a:srgbClr val="000000"/>
                </a:solidFill>
                <a:effectLst/>
                <a:uFillTx/>
                <a:latin typeface="Arial"/>
              </a:rPr>
              <a:t> </a:t>
            </a:r>
            <a:r>
              <a:rPr b="0" lang="en-GB" sz="900" strike="noStrike" u="none">
                <a:solidFill>
                  <a:srgbClr val="000000"/>
                </a:solidFill>
                <a:effectLst/>
                <a:uFillTx/>
                <a:latin typeface="Arial"/>
              </a:rPr>
              <a:t>becoming nettable against Norwegian entities, whilst weather deals remaining potentially cherry-pickable </a:t>
            </a:r>
            <a:r>
              <a:rPr b="0" lang="en-GB" sz="900" strike="noStrike" u="none">
                <a:solidFill>
                  <a:srgbClr val="000000"/>
                </a:solidFill>
                <a:effectLst/>
                <a:uFillTx/>
                <a:latin typeface="Arial"/>
                <a:ea typeface="Times New Roman"/>
              </a:rPr>
              <a:t>It is anticipated that these points of the bill will be promulgated into law before mid-year. </a:t>
            </a:r>
            <a:endParaRPr b="0" lang="en-US" sz="900" strike="noStrike" u="none">
              <a:solidFill>
                <a:srgbClr val="000000"/>
              </a:solidFill>
              <a:effectLst/>
              <a:uFillTx/>
              <a:latin typeface="Times New Roman"/>
            </a:endParaRPr>
          </a:p>
        </p:txBody>
      </p:sp>
      <p:sp>
        <p:nvSpPr>
          <p:cNvPr id="430" name=""/>
          <p:cNvSpPr/>
          <p:nvPr/>
        </p:nvSpPr>
        <p:spPr>
          <a:xfrm>
            <a:off x="7680240" y="3645000"/>
            <a:ext cx="1006560" cy="781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Minna Taponen, Credit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Continuous</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1" name=""/>
          <p:cNvSpPr/>
          <p:nvPr/>
        </p:nvSpPr>
        <p:spPr>
          <a:xfrm>
            <a:off x="8077320" y="6324480"/>
            <a:ext cx="533160" cy="38124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2" name=""/>
          <p:cNvSpPr/>
          <p:nvPr/>
        </p:nvSpPr>
        <p:spPr>
          <a:xfrm>
            <a:off x="457200" y="1600200"/>
            <a:ext cx="8001000" cy="4343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Deal Test Sample</a:t>
            </a:r>
            <a:endParaRPr b="0" lang="en-US" sz="1600" strike="noStrike" u="none">
              <a:solidFill>
                <a:srgbClr val="000000"/>
              </a:solidFill>
              <a:effectLst/>
              <a:uFillTx/>
              <a:latin typeface="Times New Roman"/>
            </a:endParaRPr>
          </a:p>
        </p:txBody>
      </p:sp>
      <p:sp>
        <p:nvSpPr>
          <p:cNvPr id="434"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435"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pic>
        <p:nvPicPr>
          <p:cNvPr id="436" name="" descr=""/>
          <p:cNvPicPr/>
          <p:nvPr/>
        </p:nvPicPr>
        <p:blipFill>
          <a:blip r:embed="rId1"/>
          <a:stretch/>
        </p:blipFill>
        <p:spPr>
          <a:xfrm>
            <a:off x="152280" y="228600"/>
            <a:ext cx="524160" cy="552600"/>
          </a:xfrm>
          <a:prstGeom prst="rect">
            <a:avLst/>
          </a:prstGeom>
          <a:noFill/>
          <a:ln w="0">
            <a:noFill/>
          </a:ln>
        </p:spPr>
      </p:pic>
      <p:sp>
        <p:nvSpPr>
          <p:cNvPr id="437"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43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11</a:t>
            </a:r>
            <a:endParaRPr b="0" lang="en-US" sz="1600" strike="noStrike" u="none">
              <a:solidFill>
                <a:srgbClr val="000000"/>
              </a:solidFill>
              <a:effectLst/>
              <a:uFillTx/>
              <a:latin typeface="Times New Roman"/>
            </a:endParaRPr>
          </a:p>
        </p:txBody>
      </p:sp>
      <p:sp>
        <p:nvSpPr>
          <p:cNvPr id="442"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3"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44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45" name=""/>
          <p:cNvSpPr/>
          <p:nvPr/>
        </p:nvSpPr>
        <p:spPr>
          <a:xfrm>
            <a:off x="762120" y="16002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13 Power Trades</a:t>
            </a:r>
            <a:endParaRPr b="0" lang="en-US" sz="1400" strike="noStrike" u="none">
              <a:solidFill>
                <a:srgbClr val="000000"/>
              </a:solidFill>
              <a:effectLst/>
              <a:uFillTx/>
              <a:latin typeface="Times New Roman"/>
            </a:endParaRPr>
          </a:p>
        </p:txBody>
      </p:sp>
      <p:sp>
        <p:nvSpPr>
          <p:cNvPr id="446" name=""/>
          <p:cNvSpPr/>
          <p:nvPr/>
        </p:nvSpPr>
        <p:spPr>
          <a:xfrm>
            <a:off x="762120" y="20574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6  Weather Trades</a:t>
            </a:r>
            <a:endParaRPr b="0" lang="en-US" sz="1400" strike="noStrike" u="none">
              <a:solidFill>
                <a:srgbClr val="000000"/>
              </a:solidFill>
              <a:effectLst/>
              <a:uFillTx/>
              <a:latin typeface="Times New Roman"/>
            </a:endParaRPr>
          </a:p>
        </p:txBody>
      </p:sp>
      <p:sp>
        <p:nvSpPr>
          <p:cNvPr id="447" name=""/>
          <p:cNvSpPr/>
          <p:nvPr/>
        </p:nvSpPr>
        <p:spPr>
          <a:xfrm>
            <a:off x="762120" y="25146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8" name=""/>
          <p:cNvSpPr/>
          <p:nvPr/>
        </p:nvSpPr>
        <p:spPr>
          <a:xfrm>
            <a:off x="762120" y="2666880"/>
            <a:ext cx="6858000" cy="1495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Confirmation were dated 4 days prior to to the system deal dates on 2 deals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Enron and counter party have signed separate copies of the confirmation</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Counter party name on the deal ticket was not Global Compliant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Confirmation bank swift code was different to that in global counter party for 2 deals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9"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450"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sp>
        <p:nvSpPr>
          <p:cNvPr id="451" name=""/>
          <p:cNvSpPr/>
          <p:nvPr/>
        </p:nvSpPr>
        <p:spPr>
          <a:xfrm>
            <a:off x="457200" y="1600200"/>
            <a:ext cx="8153280" cy="2971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Lack of systems requires staff to do manual checks and balances multiple times throughout the mid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and back office process.  This lends itself to human errors which was observed through the testing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process. This problem is not unique to the Oslo office.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rPr>
              <a:t>As Oslo is a remote office it is very important to stress the importance of a high level of interaction and communication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rPr>
              <a:t>with London. This is critical for a remote office. </a:t>
            </a:r>
            <a:endParaRPr b="0" lang="en-US" sz="1200" strike="noStrike" u="none">
              <a:solidFill>
                <a:srgbClr val="000000"/>
              </a:solidFill>
              <a:effectLst/>
              <a:uFillTx/>
              <a:latin typeface="Times New Roman"/>
            </a:endParaRPr>
          </a:p>
        </p:txBody>
      </p:sp>
      <p:sp>
        <p:nvSpPr>
          <p:cNvPr id="452" name=""/>
          <p:cNvSpPr/>
          <p:nvPr/>
        </p:nvSpPr>
        <p:spPr>
          <a:xfrm>
            <a:off x="53352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Summary of Findings</a:t>
            </a:r>
            <a:endParaRPr b="0" lang="en-US" sz="1600" strike="noStrike" u="none">
              <a:solidFill>
                <a:srgbClr val="000000"/>
              </a:solidFill>
              <a:effectLst/>
              <a:uFillTx/>
              <a:latin typeface="Times New Roman"/>
            </a:endParaRPr>
          </a:p>
        </p:txBody>
      </p:sp>
      <p:sp>
        <p:nvSpPr>
          <p:cNvPr id="453" name=""/>
          <p:cNvSpPr/>
          <p:nvPr/>
        </p:nvSpPr>
        <p:spPr>
          <a:xfrm>
            <a:off x="685800" y="5105520"/>
            <a:ext cx="8001000" cy="6094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4"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pic>
        <p:nvPicPr>
          <p:cNvPr id="455" name="" descr=""/>
          <p:cNvPicPr/>
          <p:nvPr/>
        </p:nvPicPr>
        <p:blipFill>
          <a:blip r:embed="rId1"/>
          <a:stretch/>
        </p:blipFill>
        <p:spPr>
          <a:xfrm>
            <a:off x="152280" y="228600"/>
            <a:ext cx="524160" cy="552600"/>
          </a:xfrm>
          <a:prstGeom prst="rect">
            <a:avLst/>
          </a:prstGeom>
          <a:noFill/>
          <a:ln w="0">
            <a:noFill/>
          </a:ln>
        </p:spPr>
      </p:pic>
      <p:sp>
        <p:nvSpPr>
          <p:cNvPr id="456"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457"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8"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9"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0" name=""/>
          <p:cNvSpPr/>
          <p:nvPr/>
        </p:nvSpPr>
        <p:spPr>
          <a:xfrm>
            <a:off x="8077320" y="6324480"/>
            <a:ext cx="533160" cy="38124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1" name=""/>
          <p:cNvSpPr/>
          <p:nvPr/>
        </p:nvSpPr>
        <p:spPr>
          <a:xfrm>
            <a:off x="8077320" y="6324480"/>
            <a:ext cx="1066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12</a:t>
            </a:r>
            <a:endParaRPr b="0" lang="en-US" sz="1600" strike="noStrike" u="none">
              <a:solidFill>
                <a:srgbClr val="000000"/>
              </a:solidFill>
              <a:effectLst/>
              <a:uFillTx/>
              <a:latin typeface="Times New Roman"/>
            </a:endParaRPr>
          </a:p>
        </p:txBody>
      </p:sp>
      <p:sp>
        <p:nvSpPr>
          <p:cNvPr id="462"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46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65" name=""/>
          <p:cNvSpPr/>
          <p:nvPr/>
        </p:nvSpPr>
        <p:spPr>
          <a:xfrm>
            <a:off x="762120" y="51055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In general, local office was able to easily retrieve requested documentation and has effectively </a:t>
            </a:r>
            <a:endParaRPr b="0" lang="en-US" sz="1400" strike="noStrike" u="none">
              <a:solidFill>
                <a:srgbClr val="000000"/>
              </a:solidFill>
              <a:effectLst/>
              <a:uFillTx/>
              <a:latin typeface="Times New Roman"/>
            </a:endParaRPr>
          </a:p>
        </p:txBody>
      </p:sp>
      <p:sp>
        <p:nvSpPr>
          <p:cNvPr id="466" name=""/>
          <p:cNvSpPr/>
          <p:nvPr/>
        </p:nvSpPr>
        <p:spPr>
          <a:xfrm>
            <a:off x="914400" y="53341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segregated most of the important duties.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304920" y="57913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304920" y="28195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304920" y="1447920"/>
            <a:ext cx="822960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20"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2" name="" descr=""/>
          <p:cNvPicPr/>
          <p:nvPr/>
        </p:nvPicPr>
        <p:blipFill>
          <a:blip r:embed="rId1"/>
          <a:stretch/>
        </p:blipFill>
        <p:spPr>
          <a:xfrm>
            <a:off x="0" y="228600"/>
            <a:ext cx="523800" cy="552600"/>
          </a:xfrm>
          <a:prstGeom prst="rect">
            <a:avLst/>
          </a:prstGeom>
          <a:noFill/>
          <a:ln w="0">
            <a:noFill/>
          </a:ln>
        </p:spPr>
      </p:pic>
      <p:sp>
        <p:nvSpPr>
          <p:cNvPr id="23"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4" name=""/>
          <p:cNvSpPr/>
          <p:nvPr/>
        </p:nvSpPr>
        <p:spPr>
          <a:xfrm>
            <a:off x="52380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25" name=""/>
          <p:cNvSpPr/>
          <p:nvPr/>
        </p:nvSpPr>
        <p:spPr>
          <a:xfrm>
            <a:off x="380880" y="1447920"/>
            <a:ext cx="8001000" cy="9478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We performed an on-site review of processes, procedures and controls that support the trading and operations activities of Enron Nordic Energy located in Oslo, Norway.  Our review procedures included interviews with key office personnel on May 14-16, 2001.  We also performed a test of commodity transactions from deal execution through settlement.</a:t>
            </a:r>
            <a:endParaRPr b="0" lang="en-US" sz="1400" strike="noStrike" u="none">
              <a:solidFill>
                <a:srgbClr val="000000"/>
              </a:solidFill>
              <a:effectLst/>
              <a:uFillTx/>
              <a:latin typeface="Times New Roman"/>
            </a:endParaRPr>
          </a:p>
        </p:txBody>
      </p:sp>
      <p:sp>
        <p:nvSpPr>
          <p:cNvPr id="26" name=""/>
          <p:cNvSpPr/>
          <p:nvPr/>
        </p:nvSpPr>
        <p:spPr>
          <a:xfrm>
            <a:off x="304920" y="5791320"/>
            <a:ext cx="7696080" cy="56340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For further understanding of objectives or observations, please contact Stacey White at </a:t>
            </a:r>
            <a:endParaRPr b="0" lang="en-US" sz="1400" strike="noStrike" u="none">
              <a:solidFill>
                <a:srgbClr val="000000"/>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713-853-1870 (</a:t>
            </a:r>
            <a:r>
              <a:rPr b="0" lang="en-GB" sz="1400" strike="noStrike" u="sng">
                <a:solidFill>
                  <a:srgbClr val="ccccff"/>
                </a:solidFill>
                <a:effectLst/>
                <a:uFillTx/>
                <a:latin typeface="Arial"/>
                <a:hlinkClick r:id="rId2"/>
              </a:rPr>
              <a:t>swwhite@enron.com</a:t>
            </a:r>
            <a:r>
              <a:rPr b="0" lang="en-GB" sz="1400" strike="noStrike" u="none">
                <a:solidFill>
                  <a:srgbClr val="000000"/>
                </a:solidFill>
                <a:effectLst/>
                <a:uFillTx/>
                <a:latin typeface="Arial"/>
              </a:rPr>
              <a:t>) or Cindy Horn at 44 207 783 74560(chorn@enron.com)</a:t>
            </a:r>
            <a:endParaRPr b="0" lang="en-US" sz="1400" strike="noStrike" u="none">
              <a:solidFill>
                <a:srgbClr val="000000"/>
              </a:solidFill>
              <a:effectLst/>
              <a:uFillTx/>
              <a:latin typeface="Times New Roman"/>
            </a:endParaRPr>
          </a:p>
        </p:txBody>
      </p:sp>
      <p:sp>
        <p:nvSpPr>
          <p:cNvPr id="27" name=""/>
          <p:cNvSpPr/>
          <p:nvPr/>
        </p:nvSpPr>
        <p:spPr>
          <a:xfrm>
            <a:off x="304920" y="3809880"/>
            <a:ext cx="8153280" cy="14479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380880" y="2819520"/>
            <a:ext cx="30481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Stacey W. White, Enron Net Works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Cindy Horn, Enron Net Works</a:t>
            </a:r>
            <a:endParaRPr b="0" lang="en-US" sz="1400" strike="noStrike" u="none">
              <a:solidFill>
                <a:srgbClr val="000000"/>
              </a:solidFill>
              <a:effectLst/>
              <a:uFillTx/>
              <a:latin typeface="Times New Roman"/>
            </a:endParaRPr>
          </a:p>
        </p:txBody>
      </p:sp>
      <p:sp>
        <p:nvSpPr>
          <p:cNvPr id="29"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&amp; Objectives</a:t>
            </a:r>
            <a:endParaRPr b="0" lang="en-US" sz="2400" strike="noStrike" u="none">
              <a:solidFill>
                <a:srgbClr val="000000"/>
              </a:solidFill>
              <a:effectLst/>
              <a:uFillTx/>
              <a:latin typeface="Times New Roman"/>
            </a:endParaRPr>
          </a:p>
        </p:txBody>
      </p:sp>
      <p:sp>
        <p:nvSpPr>
          <p:cNvPr id="30" name=""/>
          <p:cNvSpPr/>
          <p:nvPr/>
        </p:nvSpPr>
        <p:spPr>
          <a:xfrm>
            <a:off x="4876920" y="2819520"/>
            <a:ext cx="4267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Homan Amiry, Risk Assessment &amp; Controls</a:t>
            </a:r>
            <a:endParaRPr b="0" lang="en-US" sz="1400" strike="noStrike" u="none">
              <a:solidFill>
                <a:srgbClr val="000000"/>
              </a:solidFill>
              <a:effectLst/>
              <a:uFillTx/>
              <a:latin typeface="Times New Roman"/>
            </a:endParaRPr>
          </a:p>
        </p:txBody>
      </p:sp>
      <p:sp>
        <p:nvSpPr>
          <p:cNvPr id="31"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36"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8"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9"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40" name=""/>
          <p:cNvSpPr/>
          <p:nvPr/>
        </p:nvSpPr>
        <p:spPr>
          <a:xfrm>
            <a:off x="228600" y="251460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41" name=""/>
          <p:cNvSpPr/>
          <p:nvPr/>
        </p:nvSpPr>
        <p:spPr>
          <a:xfrm>
            <a:off x="304920" y="350532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42" name=""/>
          <p:cNvSpPr/>
          <p:nvPr/>
        </p:nvSpPr>
        <p:spPr>
          <a:xfrm>
            <a:off x="228600" y="541008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43" name=""/>
          <p:cNvSpPr/>
          <p:nvPr/>
        </p:nvSpPr>
        <p:spPr>
          <a:xfrm>
            <a:off x="380880" y="3809880"/>
            <a:ext cx="396252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Thor Lien, V.P.</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Ø</a:t>
            </a:r>
            <a:r>
              <a:rPr b="0" lang="en-GB" sz="1400" strike="noStrike" u="none">
                <a:solidFill>
                  <a:srgbClr val="000000"/>
                </a:solidFill>
                <a:effectLst/>
                <a:uFillTx/>
                <a:latin typeface="Arial"/>
              </a:rPr>
              <a:t>rjan</a:t>
            </a:r>
            <a:r>
              <a:rPr b="0" lang="nb-NO" sz="1400" strike="noStrike" u="none">
                <a:solidFill>
                  <a:srgbClr val="000000"/>
                </a:solidFill>
                <a:effectLst/>
                <a:uFillTx/>
                <a:latin typeface="Arial"/>
              </a:rPr>
              <a:t> Agdesteen, Manager Mid &amp; Back Office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Trond</a:t>
            </a:r>
            <a:r>
              <a:rPr b="0" lang="nb-NO" sz="1400" strike="noStrike" u="none">
                <a:solidFill>
                  <a:srgbClr val="000000"/>
                </a:solidFill>
                <a:effectLst/>
                <a:uFillTx/>
                <a:latin typeface="Arial"/>
              </a:rPr>
              <a:t> Branem Hanse, Power Risk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Berit</a:t>
            </a:r>
            <a:r>
              <a:rPr b="0" lang="nb-NO" sz="1400" strike="noStrike" u="none">
                <a:solidFill>
                  <a:srgbClr val="000000"/>
                </a:solidFill>
                <a:effectLst/>
                <a:uFillTx/>
                <a:latin typeface="Arial"/>
              </a:rPr>
              <a:t> Løkken, Acct &amp; Settlements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Yumi</a:t>
            </a:r>
            <a:r>
              <a:rPr b="0" lang="nb-NO" sz="1400" strike="noStrike" u="none">
                <a:solidFill>
                  <a:srgbClr val="000000"/>
                </a:solidFill>
                <a:effectLst/>
                <a:uFillTx/>
                <a:latin typeface="Arial"/>
              </a:rPr>
              <a:t> Takei, Documentation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Tim Rear, Systems Developer</a:t>
            </a:r>
            <a:endParaRPr b="0" lang="en-US" sz="1400" strike="noStrike" u="none">
              <a:solidFill>
                <a:srgbClr val="000000"/>
              </a:solidFill>
              <a:effectLst/>
              <a:uFillTx/>
              <a:latin typeface="Times New Roman"/>
            </a:endParaRPr>
          </a:p>
        </p:txBody>
      </p:sp>
      <p:sp>
        <p:nvSpPr>
          <p:cNvPr id="44" name=""/>
          <p:cNvSpPr/>
          <p:nvPr/>
        </p:nvSpPr>
        <p:spPr>
          <a:xfrm>
            <a:off x="4419720" y="3886200"/>
            <a:ext cx="396216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Didrik Thrane-Nielsen, Weather Risk Mgmt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Rein</a:t>
            </a:r>
            <a:r>
              <a:rPr b="0" lang="nb-NO" sz="1400" strike="noStrike" u="none">
                <a:solidFill>
                  <a:srgbClr val="000000"/>
                </a:solidFill>
                <a:effectLst/>
                <a:uFillTx/>
                <a:latin typeface="Arial"/>
              </a:rPr>
              <a:t> Amund Schultz, IT Development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Anita</a:t>
            </a:r>
            <a:r>
              <a:rPr b="0" lang="nb-NO" sz="1400" strike="noStrike" u="none">
                <a:solidFill>
                  <a:srgbClr val="000000"/>
                </a:solidFill>
                <a:effectLst/>
                <a:uFillTx/>
                <a:latin typeface="Arial"/>
              </a:rPr>
              <a:t> Stensbøl, Scheduling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Peter Bekkestad, Power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Rune Hereton, Acct &amp; Settlements Weather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46"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47" name=""/>
          <p:cNvSpPr/>
          <p:nvPr/>
        </p:nvSpPr>
        <p:spPr>
          <a:xfrm>
            <a:off x="380880" y="1143000"/>
            <a:ext cx="838224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304920" y="83808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Office Profile</a:t>
            </a:r>
            <a:endParaRPr b="0" lang="en-US" sz="1600" strike="noStrike" u="none">
              <a:solidFill>
                <a:srgbClr val="000000"/>
              </a:solidFill>
              <a:effectLst/>
              <a:uFillTx/>
              <a:latin typeface="Times New Roman"/>
            </a:endParaRPr>
          </a:p>
        </p:txBody>
      </p:sp>
      <p:sp>
        <p:nvSpPr>
          <p:cNvPr id="49" name=""/>
          <p:cNvSpPr/>
          <p:nvPr/>
        </p:nvSpPr>
        <p:spPr>
          <a:xfrm>
            <a:off x="380880" y="1143000"/>
            <a:ext cx="8382240" cy="1588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office has approximately 60 local office personnel.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Primary emphasis of office is marketing risk management products in Power and Weather.  The office is also responsible for all Nordic Origination activity including Norway, Sweden, Finland &amp; Denmark.  A Structuring desk was recently created in the Oslo office led by Stefan Fastesson.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Power P&amp;L is consolidated within EEL; Weather P&amp;L is consolidated within EGM.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Most deals executed have been in Power which are primarily financial.  Physical transactions consist mainly of partnership transaction entered into to service load in Norway, Sweden &amp; Denmark. </a:t>
            </a:r>
            <a:endParaRPr b="0" lang="en-US" sz="1400" strike="noStrike" u="none">
              <a:solidFill>
                <a:srgbClr val="000000"/>
              </a:solidFill>
              <a:effectLst/>
              <a:uFillTx/>
              <a:latin typeface="Times New Roman"/>
            </a:endParaRPr>
          </a:p>
        </p:txBody>
      </p:sp>
      <p:sp>
        <p:nvSpPr>
          <p:cNvPr id="50" name=""/>
          <p:cNvSpPr/>
          <p:nvPr/>
        </p:nvSpPr>
        <p:spPr>
          <a:xfrm>
            <a:off x="380880" y="4419720"/>
            <a:ext cx="830592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80880" y="41148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Transaction Data (As of 4/30/2001)</a:t>
            </a:r>
            <a:endParaRPr b="0" lang="en-US" sz="1600" strike="noStrike" u="none">
              <a:solidFill>
                <a:srgbClr val="000000"/>
              </a:solidFill>
              <a:effectLst/>
              <a:uFillTx/>
              <a:latin typeface="Times New Roman"/>
            </a:endParaRPr>
          </a:p>
        </p:txBody>
      </p:sp>
      <p:pic>
        <p:nvPicPr>
          <p:cNvPr id="52" name="" descr=""/>
          <p:cNvPicPr/>
          <p:nvPr/>
        </p:nvPicPr>
        <p:blipFill>
          <a:blip r:embed="rId1"/>
          <a:stretch/>
        </p:blipFill>
        <p:spPr>
          <a:xfrm>
            <a:off x="152280" y="228600"/>
            <a:ext cx="524160" cy="552600"/>
          </a:xfrm>
          <a:prstGeom prst="rect">
            <a:avLst/>
          </a:prstGeom>
          <a:noFill/>
          <a:ln w="0">
            <a:noFill/>
          </a:ln>
        </p:spPr>
      </p:pic>
      <p:sp>
        <p:nvSpPr>
          <p:cNvPr id="5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5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5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6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62" name=""/>
          <p:cNvSpPr/>
          <p:nvPr/>
        </p:nvSpPr>
        <p:spPr>
          <a:xfrm>
            <a:off x="380880" y="3048120"/>
            <a:ext cx="8458200" cy="914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80880" y="2743200"/>
            <a:ext cx="33530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64" name=""/>
          <p:cNvSpPr/>
          <p:nvPr/>
        </p:nvSpPr>
        <p:spPr>
          <a:xfrm>
            <a:off x="304920" y="3048120"/>
            <a:ext cx="8381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Counterparties are primarily NordPool and various full-requirement partnerships. Most deals are cleared through NordPool.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Transactions with NordPool make up approximately 80 percent of volumes.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Competitors include TXU, Vattenfall, Statkraft and Morgan Stanley Capital Group.</a:t>
            </a:r>
            <a:endParaRPr b="0" lang="en-US" sz="1400" strike="noStrike" u="none">
              <a:solidFill>
                <a:srgbClr val="000000"/>
              </a:solidFill>
              <a:effectLst/>
              <a:uFillTx/>
              <a:latin typeface="Times New Roman"/>
            </a:endParaRPr>
          </a:p>
        </p:txBody>
      </p:sp>
      <p:sp>
        <p:nvSpPr>
          <p:cNvPr id="65" name=""/>
          <p:cNvSpPr/>
          <p:nvPr/>
        </p:nvSpPr>
        <p:spPr>
          <a:xfrm>
            <a:off x="380880" y="4419720"/>
            <a:ext cx="81536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8,604 Power trades were executed with a total volume of 213 TWh.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87 Weather trades were executed.  Weather trade deal types includes both swaps and options</a:t>
            </a:r>
            <a:r>
              <a:rPr b="0" lang="nb-NO" sz="1400" strike="noStrike" u="none">
                <a:solidFill>
                  <a:srgbClr val="000000"/>
                </a:solidFill>
                <a:effectLst/>
                <a:uFillTx/>
                <a:latin typeface="Arial"/>
              </a:rPr>
              <a:t> for</a:t>
            </a:r>
            <a:r>
              <a:rPr b="0" lang="en-GB" sz="1400" strike="noStrike" u="none">
                <a:solidFill>
                  <a:srgbClr val="000000"/>
                </a:solidFill>
                <a:effectLst/>
                <a:uFillTx/>
                <a:latin typeface="Arial"/>
              </a:rPr>
              <a:t> Heating Degree Days, Average Temperature</a:t>
            </a:r>
            <a:r>
              <a:rPr b="0" lang="nb-NO" sz="1400" strike="noStrike" u="none">
                <a:solidFill>
                  <a:srgbClr val="000000"/>
                </a:solidFill>
                <a:effectLst/>
                <a:uFillTx/>
                <a:latin typeface="Arial"/>
              </a:rPr>
              <a:t> and Event Indexes such as </a:t>
            </a:r>
            <a:r>
              <a:rPr b="0" lang="en-GB" sz="1400" strike="noStrike" u="none">
                <a:solidFill>
                  <a:srgbClr val="000000"/>
                </a:solidFill>
                <a:effectLst/>
                <a:uFillTx/>
                <a:latin typeface="Arial"/>
              </a:rPr>
              <a:t>Cold</a:t>
            </a:r>
            <a:r>
              <a:rPr b="0" lang="nb-NO" sz="1400" strike="noStrike" u="none">
                <a:solidFill>
                  <a:srgbClr val="000000"/>
                </a:solidFill>
                <a:effectLst/>
                <a:uFillTx/>
                <a:latin typeface="Arial"/>
              </a:rPr>
              <a:t> Temperature and Precipitation.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67"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pic>
        <p:nvPicPr>
          <p:cNvPr id="68" name="" descr=""/>
          <p:cNvPicPr/>
          <p:nvPr/>
        </p:nvPicPr>
        <p:blipFill>
          <a:blip r:embed="rId1"/>
          <a:stretch/>
        </p:blipFill>
        <p:spPr>
          <a:xfrm>
            <a:off x="152280" y="228600"/>
            <a:ext cx="524160" cy="552600"/>
          </a:xfrm>
          <a:prstGeom prst="rect">
            <a:avLst/>
          </a:prstGeom>
          <a:noFill/>
          <a:ln w="0">
            <a:noFill/>
          </a:ln>
        </p:spPr>
      </p:pic>
      <p:sp>
        <p:nvSpPr>
          <p:cNvPr id="69"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7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7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77"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78" name=""/>
          <p:cNvSpPr/>
          <p:nvPr/>
        </p:nvSpPr>
        <p:spPr>
          <a:xfrm>
            <a:off x="304920" y="1600200"/>
            <a:ext cx="8458200" cy="10666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380880" y="11430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80" name=""/>
          <p:cNvSpPr/>
          <p:nvPr/>
        </p:nvSpPr>
        <p:spPr>
          <a:xfrm>
            <a:off x="304920" y="1600200"/>
            <a:ext cx="84582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Year-to-date loss from power trading operations, including FX and IR trades, was (250)million NOK and from weather trading operations was (1.7)million US$.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P&amp;L is primarily impacted by curve shift and new deal; an options position existed during Summer 01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one day VaR at 4/30/01 was US$ 1.77mm; VaR limit for Norway Power is US$ 5.0mm.</a:t>
            </a:r>
            <a:endParaRPr b="0" lang="en-US" sz="1400" strike="noStrike" u="none">
              <a:solidFill>
                <a:srgbClr val="000000"/>
              </a:solidFill>
              <a:effectLst/>
              <a:uFillTx/>
              <a:latin typeface="Times New Roman"/>
            </a:endParaRPr>
          </a:p>
        </p:txBody>
      </p:sp>
      <p:sp>
        <p:nvSpPr>
          <p:cNvPr id="81" name=""/>
          <p:cNvSpPr/>
          <p:nvPr/>
        </p:nvSpPr>
        <p:spPr>
          <a:xfrm>
            <a:off x="228600" y="29718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Market Structure</a:t>
            </a:r>
            <a:endParaRPr b="0" lang="en-US" sz="1600" strike="noStrike" u="none">
              <a:solidFill>
                <a:srgbClr val="000000"/>
              </a:solidFill>
              <a:effectLst/>
              <a:uFillTx/>
              <a:latin typeface="Times New Roman"/>
            </a:endParaRPr>
          </a:p>
        </p:txBody>
      </p:sp>
      <p:sp>
        <p:nvSpPr>
          <p:cNvPr id="82" name=""/>
          <p:cNvSpPr/>
          <p:nvPr/>
        </p:nvSpPr>
        <p:spPr>
          <a:xfrm>
            <a:off x="457200" y="3429000"/>
            <a:ext cx="7772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_____ % of deals are financial, primarily traded on the Exchange, and traded for ____ terms.  </a:t>
            </a:r>
            <a:endParaRPr b="0" lang="en-US" sz="1400" strike="noStrike" u="none">
              <a:solidFill>
                <a:srgbClr val="000000"/>
              </a:solidFill>
              <a:effectLst/>
              <a:uFillTx/>
              <a:latin typeface="Times New Roman"/>
            </a:endParaRPr>
          </a:p>
        </p:txBody>
      </p:sp>
      <p:sp>
        <p:nvSpPr>
          <p:cNvPr id="83" name=""/>
          <p:cNvSpPr/>
          <p:nvPr/>
        </p:nvSpPr>
        <p:spPr>
          <a:xfrm>
            <a:off x="380880" y="3276720"/>
            <a:ext cx="8458200" cy="30477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80880" y="3352680"/>
            <a:ext cx="8229600" cy="387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Over 90% of deals are financial, primarily traded on the Exchange.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They have positions out to 2012, however over 80%, volumetrically, are in the next 2 years.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Nordpool transacts up to 2004 so that is the extent of the transparent market .</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weather indices are mainly London and Paris.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Many of these trades were publicity traded.</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
          <p:cNvSpPr/>
          <p:nvPr/>
        </p:nvSpPr>
        <p:spPr>
          <a:xfrm>
            <a:off x="3886200" y="228600"/>
            <a:ext cx="5257800" cy="82548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Comparison of Power Volumes Traded (’00 vs. ’01)</a:t>
            </a:r>
            <a:endParaRPr b="0" lang="en-US" sz="2400" strike="noStrike" u="none">
              <a:solidFill>
                <a:srgbClr val="000000"/>
              </a:solidFill>
              <a:effectLst/>
              <a:uFillTx/>
              <a:latin typeface="Times New Roman"/>
            </a:endParaRPr>
          </a:p>
        </p:txBody>
      </p:sp>
      <p:pic>
        <p:nvPicPr>
          <p:cNvPr id="86" name="" descr=""/>
          <p:cNvPicPr/>
          <p:nvPr/>
        </p:nvPicPr>
        <p:blipFill>
          <a:blip r:embed="rId1"/>
          <a:stretch/>
        </p:blipFill>
        <p:spPr>
          <a:xfrm>
            <a:off x="152280" y="228600"/>
            <a:ext cx="524160" cy="552600"/>
          </a:xfrm>
          <a:prstGeom prst="rect">
            <a:avLst/>
          </a:prstGeom>
          <a:noFill/>
          <a:ln w="0">
            <a:noFill/>
          </a:ln>
        </p:spPr>
      </p:pic>
      <p:sp>
        <p:nvSpPr>
          <p:cNvPr id="87"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8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9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9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graphicFrame>
        <p:nvGraphicFramePr>
          <p:cNvPr id="96" name=""/>
          <p:cNvGraphicFramePr/>
          <p:nvPr/>
        </p:nvGraphicFramePr>
        <p:xfrm>
          <a:off x="838080" y="1371600"/>
          <a:ext cx="7391520" cy="4649760"/>
        </p:xfrm>
        <a:graphic>
          <a:graphicData uri="http://schemas.openxmlformats.org/presentationml/2006/ole">
            <p:oleObj progId="Excel.Sheet.12" r:id="rId2" spid="">
              <p:embed/>
              <p:pic>
                <p:nvPicPr>
                  <p:cNvPr id="97" name="" descr=""/>
                  <p:cNvPicPr/>
                  <p:nvPr/>
                </p:nvPicPr>
                <p:blipFill>
                  <a:blip r:embed="rId3"/>
                  <a:stretch/>
                </p:blipFill>
                <p:spPr>
                  <a:xfrm>
                    <a:off x="838080" y="1371600"/>
                    <a:ext cx="7391520" cy="46497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685800" y="1447920"/>
            <a:ext cx="8001000" cy="2057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09480" y="8380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10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0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102" name="" descr=""/>
          <p:cNvPicPr/>
          <p:nvPr/>
        </p:nvPicPr>
        <p:blipFill>
          <a:blip r:embed="rId1"/>
          <a:stretch/>
        </p:blipFill>
        <p:spPr>
          <a:xfrm>
            <a:off x="152280" y="228600"/>
            <a:ext cx="524160" cy="552600"/>
          </a:xfrm>
          <a:prstGeom prst="rect">
            <a:avLst/>
          </a:prstGeom>
          <a:noFill/>
          <a:ln w="0">
            <a:noFill/>
          </a:ln>
        </p:spPr>
      </p:pic>
      <p:sp>
        <p:nvSpPr>
          <p:cNvPr id="10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0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10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1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12"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3" name=""/>
          <p:cNvSpPr/>
          <p:nvPr/>
        </p:nvSpPr>
        <p:spPr>
          <a:xfrm>
            <a:off x="838080" y="1295280"/>
            <a:ext cx="76964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4" name=""/>
          <p:cNvSpPr/>
          <p:nvPr/>
        </p:nvSpPr>
        <p:spPr>
          <a:xfrm>
            <a:off x="838080" y="1295280"/>
            <a:ext cx="76201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5" name=""/>
          <p:cNvSpPr/>
          <p:nvPr/>
        </p:nvSpPr>
        <p:spPr>
          <a:xfrm>
            <a:off x="838080" y="1905120"/>
            <a:ext cx="762012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 Risk Management </a:t>
            </a:r>
            <a:r>
              <a:rPr b="0" lang="en-GB" sz="1400" strike="noStrike" u="none">
                <a:solidFill>
                  <a:srgbClr val="000000"/>
                </a:solidFill>
                <a:effectLst/>
                <a:uFillTx/>
                <a:latin typeface="Arial"/>
              </a:rPr>
              <a:t>performs curve validation on a daily and monthly basis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Security and access rights were defined by staff roles </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Daily DPR sent to London for review and consolidation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1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18"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23"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24"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25"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126"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1219320" y="1676520"/>
            <a:ext cx="22096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ea typeface="Times New Roman"/>
              </a:rPr>
              <a:t>Physical spot transactions</a:t>
            </a:r>
            <a:r>
              <a:rPr b="0" lang="en-GB" sz="1200" strike="noStrike" u="none">
                <a:solidFill>
                  <a:srgbClr val="000000"/>
                </a:solidFill>
                <a:effectLst/>
                <a:uFillTx/>
                <a:latin typeface="Arial"/>
                <a:ea typeface="Times New Roman"/>
              </a:rPr>
              <a:t> are not captured in </a:t>
            </a:r>
            <a:r>
              <a:rPr b="0" lang="nb-NO" sz="1200" strike="noStrike" u="none">
                <a:solidFill>
                  <a:srgbClr val="000000"/>
                </a:solidFill>
                <a:effectLst/>
                <a:uFillTx/>
                <a:latin typeface="Arial"/>
                <a:ea typeface="Times New Roman"/>
              </a:rPr>
              <a:t>the</a:t>
            </a:r>
            <a:r>
              <a:rPr b="0" lang="en-GB" sz="1200" strike="noStrike" u="none">
                <a:solidFill>
                  <a:srgbClr val="000000"/>
                </a:solidFill>
                <a:effectLst/>
                <a:uFillTx/>
                <a:latin typeface="Arial"/>
                <a:ea typeface="Times New Roman"/>
              </a:rPr>
              <a:t> trading system.</a:t>
            </a:r>
            <a:endParaRPr b="0" lang="en-US" sz="1200" strike="noStrike" u="none">
              <a:solidFill>
                <a:srgbClr val="000000"/>
              </a:solidFill>
              <a:effectLst/>
              <a:uFillTx/>
              <a:latin typeface="Times New Roman"/>
            </a:endParaRPr>
          </a:p>
        </p:txBody>
      </p:sp>
      <p:sp>
        <p:nvSpPr>
          <p:cNvPr id="135" name=""/>
          <p:cNvSpPr/>
          <p:nvPr/>
        </p:nvSpPr>
        <p:spPr>
          <a:xfrm>
            <a:off x="3352680" y="1663560"/>
            <a:ext cx="205740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Transactions with NordPool &amp; Statnett resulting from </a:t>
            </a:r>
            <a:r>
              <a:rPr b="0" lang="nb-NO" sz="1200" strike="noStrike" u="none">
                <a:solidFill>
                  <a:srgbClr val="000000"/>
                </a:solidFill>
                <a:effectLst/>
                <a:uFillTx/>
                <a:latin typeface="Arial"/>
              </a:rPr>
              <a:t>physical spot</a:t>
            </a:r>
            <a:r>
              <a:rPr b="0" lang="en-GB" sz="1200" strike="noStrike" u="none">
                <a:solidFill>
                  <a:srgbClr val="000000"/>
                </a:solidFill>
                <a:effectLst/>
                <a:uFillTx/>
                <a:latin typeface="Arial"/>
              </a:rPr>
              <a:t> deals are not entered into Power 99.  They are maintained in scheduling spreadsheets for settlement purposes.</a:t>
            </a:r>
            <a:endParaRPr b="0" lang="en-US" sz="1200" strike="noStrike" u="none">
              <a:solidFill>
                <a:srgbClr val="000000"/>
              </a:solidFill>
              <a:effectLst/>
              <a:uFillTx/>
              <a:latin typeface="Times New Roman"/>
            </a:endParaRPr>
          </a:p>
        </p:txBody>
      </p:sp>
      <p:sp>
        <p:nvSpPr>
          <p:cNvPr id="136" name=""/>
          <p:cNvSpPr/>
          <p:nvPr/>
        </p:nvSpPr>
        <p:spPr>
          <a:xfrm>
            <a:off x="1219320" y="3598920"/>
            <a:ext cx="213336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P&amp;L is run overnight.  This becomes a problem if books need to be re-calculated and prevents the trading group from receiving daily P&amp;L until late the next day.</a:t>
            </a:r>
            <a:endParaRPr b="0" lang="en-US" sz="1200" strike="noStrike" u="none">
              <a:solidFill>
                <a:srgbClr val="000000"/>
              </a:solidFill>
              <a:effectLst/>
              <a:uFillTx/>
              <a:latin typeface="Times New Roman"/>
            </a:endParaRPr>
          </a:p>
        </p:txBody>
      </p:sp>
      <p:sp>
        <p:nvSpPr>
          <p:cNvPr id="137"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a:t>
            </a:r>
            <a:endParaRPr b="0" lang="en-US" sz="1200" strike="noStrike" u="none">
              <a:solidFill>
                <a:srgbClr val="000000"/>
              </a:solidFill>
              <a:effectLst/>
              <a:uFillTx/>
              <a:latin typeface="Times New Roman"/>
            </a:endParaRPr>
          </a:p>
        </p:txBody>
      </p:sp>
      <p:sp>
        <p:nvSpPr>
          <p:cNvPr id="141"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2</a:t>
            </a:r>
            <a:endParaRPr b="0" lang="en-US" sz="1200" strike="noStrike" u="none">
              <a:solidFill>
                <a:srgbClr val="000000"/>
              </a:solidFill>
              <a:effectLst/>
              <a:uFillTx/>
              <a:latin typeface="Times New Roman"/>
            </a:endParaRPr>
          </a:p>
        </p:txBody>
      </p:sp>
      <p:sp>
        <p:nvSpPr>
          <p:cNvPr id="142"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pic>
        <p:nvPicPr>
          <p:cNvPr id="143" name="" descr=""/>
          <p:cNvPicPr/>
          <p:nvPr/>
        </p:nvPicPr>
        <p:blipFill>
          <a:blip r:embed="rId1"/>
          <a:stretch/>
        </p:blipFill>
        <p:spPr>
          <a:xfrm>
            <a:off x="152280" y="228600"/>
            <a:ext cx="524160" cy="552600"/>
          </a:xfrm>
          <a:prstGeom prst="rect">
            <a:avLst/>
          </a:prstGeom>
          <a:noFill/>
          <a:ln w="0">
            <a:noFill/>
          </a:ln>
        </p:spPr>
      </p:pic>
      <p:sp>
        <p:nvSpPr>
          <p:cNvPr id="144"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45"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9"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150"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52"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53" name=""/>
          <p:cNvSpPr/>
          <p:nvPr/>
        </p:nvSpPr>
        <p:spPr>
          <a:xfrm>
            <a:off x="3581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3809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2438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2666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1295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1523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4038480" y="594360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160" name=""/>
          <p:cNvSpPr/>
          <p:nvPr/>
        </p:nvSpPr>
        <p:spPr>
          <a:xfrm>
            <a:off x="2819520" y="595944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161" name=""/>
          <p:cNvSpPr/>
          <p:nvPr/>
        </p:nvSpPr>
        <p:spPr>
          <a:xfrm>
            <a:off x="1676520" y="59594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162" name=""/>
          <p:cNvSpPr/>
          <p:nvPr/>
        </p:nvSpPr>
        <p:spPr>
          <a:xfrm>
            <a:off x="3657600" y="6035760"/>
            <a:ext cx="76320" cy="75960"/>
          </a:xfrm>
          <a:prstGeom prst="ellipse">
            <a:avLst/>
          </a:prstGeom>
          <a:solidFill>
            <a:srgbClr val="00cc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63" name=""/>
          <p:cNvSpPr/>
          <p:nvPr/>
        </p:nvSpPr>
        <p:spPr>
          <a:xfrm>
            <a:off x="2514600" y="603576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64" name=""/>
          <p:cNvSpPr/>
          <p:nvPr/>
        </p:nvSpPr>
        <p:spPr>
          <a:xfrm>
            <a:off x="1371600" y="6035760"/>
            <a:ext cx="76320" cy="75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65" name=""/>
          <p:cNvSpPr/>
          <p:nvPr/>
        </p:nvSpPr>
        <p:spPr>
          <a:xfrm>
            <a:off x="380880" y="59436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166"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7"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168"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169"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3352680" y="3598920"/>
            <a:ext cx="19814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Calculation engine takes one and half to two hours and is run overnight.</a:t>
            </a:r>
            <a:endParaRPr b="0" lang="en-US" sz="1200" strike="noStrike" u="none">
              <a:solidFill>
                <a:srgbClr val="000000"/>
              </a:solidFill>
              <a:effectLst/>
              <a:uFillTx/>
              <a:latin typeface="Times New Roman"/>
            </a:endParaRPr>
          </a:p>
        </p:txBody>
      </p:sp>
      <p:sp>
        <p:nvSpPr>
          <p:cNvPr id="172" name=""/>
          <p:cNvSpPr/>
          <p:nvPr/>
        </p:nvSpPr>
        <p:spPr>
          <a:xfrm>
            <a:off x="7620120" y="3581280"/>
            <a:ext cx="114300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3"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174" name=""/>
          <p:cNvSpPr/>
          <p:nvPr/>
        </p:nvSpPr>
        <p:spPr>
          <a:xfrm>
            <a:off x="914400" y="365760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L</a:t>
            </a:r>
            <a:endParaRPr b="0" lang="en-US" sz="1400" strike="noStrike" u="none">
              <a:solidFill>
                <a:srgbClr val="000000"/>
              </a:solidFill>
              <a:effectLst/>
              <a:uFillTx/>
              <a:latin typeface="Times New Roman"/>
            </a:endParaRPr>
          </a:p>
        </p:txBody>
      </p:sp>
      <p:sp>
        <p:nvSpPr>
          <p:cNvPr id="175" name=""/>
          <p:cNvSpPr/>
          <p:nvPr/>
        </p:nvSpPr>
        <p:spPr>
          <a:xfrm>
            <a:off x="5562720" y="1714680"/>
            <a:ext cx="2057400" cy="990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Agree. However, satisfactory controls and adherent routine descriptions are implemented to adress this specific issue. </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Functionally to be considered on subsequent release of Riskdesk.</a:t>
            </a:r>
            <a:endParaRPr b="0" lang="en-US" sz="900" strike="noStrike" u="none">
              <a:solidFill>
                <a:srgbClr val="000000"/>
              </a:solidFill>
              <a:effectLst/>
              <a:uFillTx/>
              <a:latin typeface="Times New Roman"/>
            </a:endParaRPr>
          </a:p>
        </p:txBody>
      </p:sp>
      <p:sp>
        <p:nvSpPr>
          <p:cNvPr id="176" name=""/>
          <p:cNvSpPr/>
          <p:nvPr/>
        </p:nvSpPr>
        <p:spPr>
          <a:xfrm>
            <a:off x="5524560" y="3686040"/>
            <a:ext cx="2057400" cy="91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Completed. A new risk management system, RiskDesk, is currently being installed. Expected to go live in July, 2001. Estimated time for the valuation engine is approx 45 minutes. </a:t>
            </a:r>
            <a:endParaRPr b="0" lang="en-US" sz="900" strike="noStrike" u="none">
              <a:solidFill>
                <a:srgbClr val="000000"/>
              </a:solidFill>
              <a:effectLst/>
              <a:uFillTx/>
              <a:latin typeface="Times New Roman"/>
            </a:endParaRPr>
          </a:p>
        </p:txBody>
      </p:sp>
      <p:sp>
        <p:nvSpPr>
          <p:cNvPr id="177" name=""/>
          <p:cNvSpPr/>
          <p:nvPr/>
        </p:nvSpPr>
        <p:spPr>
          <a:xfrm>
            <a:off x="3352680" y="3124080"/>
            <a:ext cx="2133720" cy="40068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178" name=""/>
          <p:cNvSpPr/>
          <p:nvPr/>
        </p:nvSpPr>
        <p:spPr>
          <a:xfrm>
            <a:off x="7696080" y="3657600"/>
            <a:ext cx="914400" cy="78372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Ørjan Agdesteen,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Ultimo July 2001.</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8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182" name="" descr=""/>
          <p:cNvPicPr/>
          <p:nvPr/>
        </p:nvPicPr>
        <p:blipFill>
          <a:blip r:embed="rId1"/>
          <a:stretch/>
        </p:blipFill>
        <p:spPr>
          <a:xfrm>
            <a:off x="152280" y="228600"/>
            <a:ext cx="524160" cy="552600"/>
          </a:xfrm>
          <a:prstGeom prst="rect">
            <a:avLst/>
          </a:prstGeom>
          <a:noFill/>
          <a:ln w="0">
            <a:noFill/>
          </a:ln>
        </p:spPr>
      </p:pic>
      <p:sp>
        <p:nvSpPr>
          <p:cNvPr id="18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8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8"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18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9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92"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97"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98"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99"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00"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06"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13"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14"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15"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16"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17"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18"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19"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0"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21"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23"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224" name=""/>
          <p:cNvSpPr/>
          <p:nvPr/>
        </p:nvSpPr>
        <p:spPr>
          <a:xfrm>
            <a:off x="3352680" y="3049560"/>
            <a:ext cx="19814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Confirmation system has not been implemented in Oslo office.</a:t>
            </a:r>
            <a:endParaRPr b="0" lang="en-US" sz="1200" strike="noStrike" u="none">
              <a:solidFill>
                <a:srgbClr val="000000"/>
              </a:solidFill>
              <a:effectLst/>
              <a:uFillTx/>
              <a:latin typeface="Times New Roman"/>
            </a:endParaRPr>
          </a:p>
        </p:txBody>
      </p:sp>
      <p:sp>
        <p:nvSpPr>
          <p:cNvPr id="225" name=""/>
          <p:cNvSpPr/>
          <p:nvPr/>
        </p:nvSpPr>
        <p:spPr>
          <a:xfrm>
            <a:off x="1219320" y="3081240"/>
            <a:ext cx="1981080" cy="247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Secure system is not in place for the confirmation process.  Templates are manually created in Word and changes to deals will go unnoticed and not reconfirmed unless documentation employee is told of the change.  Furthermore, confirmations are not connected to GCP for counterparty specific data.</a:t>
            </a:r>
            <a:endParaRPr b="0" lang="en-US" sz="1200" strike="noStrike" u="none">
              <a:solidFill>
                <a:srgbClr val="000000"/>
              </a:solidFill>
              <a:effectLst/>
              <a:uFillTx/>
              <a:latin typeface="Times New Roman"/>
            </a:endParaRPr>
          </a:p>
        </p:txBody>
      </p:sp>
      <p:sp>
        <p:nvSpPr>
          <p:cNvPr id="226"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1219320" y="1690560"/>
            <a:ext cx="1981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No Credit Watch Report is distributed for commercial personnel to reference.</a:t>
            </a:r>
            <a:endParaRPr b="0" lang="en-US" sz="1200" strike="noStrike" u="none">
              <a:solidFill>
                <a:srgbClr val="000000"/>
              </a:solidFill>
              <a:effectLst/>
              <a:uFillTx/>
              <a:latin typeface="Times New Roman"/>
            </a:endParaRPr>
          </a:p>
        </p:txBody>
      </p:sp>
      <p:sp>
        <p:nvSpPr>
          <p:cNvPr id="231"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233"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3352680" y="167652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Credit support has been managed in London by a RAC resource which has prevented a complete set of credit tools from being developed.    </a:t>
            </a:r>
            <a:endParaRPr b="0" lang="en-US" sz="1200" strike="noStrike" u="none">
              <a:solidFill>
                <a:srgbClr val="000000"/>
              </a:solidFill>
              <a:effectLst/>
              <a:uFillTx/>
              <a:latin typeface="Times New Roman"/>
            </a:endParaRPr>
          </a:p>
        </p:txBody>
      </p:sp>
      <p:sp>
        <p:nvSpPr>
          <p:cNvPr id="235"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36" name=""/>
          <p:cNvSpPr/>
          <p:nvPr/>
        </p:nvSpPr>
        <p:spPr>
          <a:xfrm>
            <a:off x="914400" y="31240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37" name=""/>
          <p:cNvSpPr/>
          <p:nvPr/>
        </p:nvSpPr>
        <p:spPr>
          <a:xfrm>
            <a:off x="5562720" y="1752480"/>
            <a:ext cx="2057400" cy="119412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Agree. Credit limit monitoring should be performed on a real time basis. This is being restricted by the current IT environment. In the interim a daily report should be prepared and distributed to traders showing counterparty limits and current utilisation of those limits.</a:t>
            </a:r>
            <a:endParaRPr b="0" lang="en-US" sz="900" strike="noStrike" u="none">
              <a:solidFill>
                <a:srgbClr val="000000"/>
              </a:solidFill>
              <a:effectLst/>
              <a:uFillTx/>
              <a:latin typeface="Times New Roman"/>
            </a:endParaRPr>
          </a:p>
        </p:txBody>
      </p:sp>
      <p:sp>
        <p:nvSpPr>
          <p:cNvPr id="238" name=""/>
          <p:cNvSpPr/>
          <p:nvPr/>
        </p:nvSpPr>
        <p:spPr>
          <a:xfrm>
            <a:off x="7591320" y="1828800"/>
            <a:ext cx="1171800" cy="509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Rod Nelson, Credit</a:t>
            </a:r>
            <a:endParaRPr b="0" lang="en-US" sz="9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39" name=""/>
          <p:cNvSpPr/>
          <p:nvPr/>
        </p:nvSpPr>
        <p:spPr>
          <a:xfrm>
            <a:off x="5562720" y="3048120"/>
            <a:ext cx="2133360" cy="27680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ea typeface="Times New Roman"/>
              </a:rPr>
              <a:t>The documentation team in Oslo have, arguably, the most manual roles to play in the process.</a:t>
            </a:r>
            <a:r>
              <a:rPr b="0" lang="nb-NO" sz="1000" strike="noStrike" u="none">
                <a:solidFill>
                  <a:srgbClr val="000000"/>
                </a:solidFill>
                <a:effectLst/>
                <a:uFillTx/>
                <a:latin typeface="Times New Roman"/>
                <a:ea typeface="Times New Roman"/>
              </a:rPr>
              <a:t> However, changes on deals will not og unnoticed as risk management reviews and verifies all changes in the system on a daily basis (Rebooked report and Deal Audit report). Given the current routines, the residual risk is considered acceptable. On that basis, this observation has not been prioritised.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ea typeface="Times New Roman"/>
              </a:rPr>
              <a:t>However, we are a</a:t>
            </a:r>
            <a:r>
              <a:rPr b="0" lang="nb-NO" sz="1000" strike="noStrike" u="none">
                <a:solidFill>
                  <a:srgbClr val="000000"/>
                </a:solidFill>
                <a:effectLst/>
                <a:uFillTx/>
                <a:latin typeface="Times New Roman"/>
              </a:rPr>
              <a:t>waiting development of Autoconfirm Phase 2 – i.e. the Web-based solution. This is expected to be implemented ultimo Q4 2001. </a:t>
            </a:r>
            <a:endParaRPr b="0" lang="en-US" sz="1000" strike="noStrike" u="none">
              <a:solidFill>
                <a:srgbClr val="000000"/>
              </a:solidFill>
              <a:effectLst/>
              <a:uFillTx/>
              <a:latin typeface="Times New Roman"/>
            </a:endParaRPr>
          </a:p>
        </p:txBody>
      </p:sp>
      <p:sp>
        <p:nvSpPr>
          <p:cNvPr id="240" name=""/>
          <p:cNvSpPr/>
          <p:nvPr/>
        </p:nvSpPr>
        <p:spPr>
          <a:xfrm>
            <a:off x="7620120" y="3209760"/>
            <a:ext cx="1171440" cy="78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Gail Hill, Documentation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Q4 2001</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4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244" name="" descr=""/>
          <p:cNvPicPr/>
          <p:nvPr/>
        </p:nvPicPr>
        <p:blipFill>
          <a:blip r:embed="rId1"/>
          <a:stretch/>
        </p:blipFill>
        <p:spPr>
          <a:xfrm>
            <a:off x="152280" y="228600"/>
            <a:ext cx="524160" cy="552600"/>
          </a:xfrm>
          <a:prstGeom prst="rect">
            <a:avLst/>
          </a:prstGeom>
          <a:noFill/>
          <a:ln w="0">
            <a:noFill/>
          </a:ln>
        </p:spPr>
      </p:pic>
      <p:sp>
        <p:nvSpPr>
          <p:cNvPr id="245"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246"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0"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251"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253"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5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5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6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6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62"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68"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4"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75"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76"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77"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78"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79"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80"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81"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2"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83"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85"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p:txBody>
      </p:sp>
      <p:sp>
        <p:nvSpPr>
          <p:cNvPr id="286" name=""/>
          <p:cNvSpPr/>
          <p:nvPr/>
        </p:nvSpPr>
        <p:spPr>
          <a:xfrm>
            <a:off x="3352680" y="304956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Risk system does not generate a cash liquidation report by deal.  Rather it creates a margin (MTM) liquidation report by deal.</a:t>
            </a:r>
            <a:endParaRPr b="0" lang="en-US" sz="1200" strike="noStrike" u="none">
              <a:solidFill>
                <a:srgbClr val="000000"/>
              </a:solidFill>
              <a:effectLst/>
              <a:uFillTx/>
              <a:latin typeface="Times New Roman"/>
            </a:endParaRPr>
          </a:p>
        </p:txBody>
      </p:sp>
      <p:sp>
        <p:nvSpPr>
          <p:cNvPr id="287" name=""/>
          <p:cNvSpPr/>
          <p:nvPr/>
        </p:nvSpPr>
        <p:spPr>
          <a:xfrm>
            <a:off x="1219320" y="3081240"/>
            <a:ext cx="1981080" cy="247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task of comparing DPR liquidations to cash settled liquidations is not performed at a deal level until a difference between the two is noted.  Once the differences are noted, the discrepancies are investigated and explained to commercial at a deal level through another reconciliation process.</a:t>
            </a:r>
            <a:endParaRPr b="0" lang="en-US" sz="1200" strike="noStrike" u="none">
              <a:solidFill>
                <a:srgbClr val="000000"/>
              </a:solidFill>
              <a:effectLst/>
              <a:uFillTx/>
              <a:latin typeface="Times New Roman"/>
            </a:endParaRPr>
          </a:p>
        </p:txBody>
      </p:sp>
      <p:sp>
        <p:nvSpPr>
          <p:cNvPr id="288"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1219320" y="169056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Asian options and minimum requirement transactions do not liquidate correctly in Power99.</a:t>
            </a:r>
            <a:endParaRPr b="0" lang="en-US" sz="1200" strike="noStrike" u="none">
              <a:solidFill>
                <a:srgbClr val="000000"/>
              </a:solidFill>
              <a:effectLst/>
              <a:uFillTx/>
              <a:latin typeface="Times New Roman"/>
            </a:endParaRPr>
          </a:p>
        </p:txBody>
      </p:sp>
      <p:sp>
        <p:nvSpPr>
          <p:cNvPr id="293"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p:txBody>
      </p:sp>
      <p:sp>
        <p:nvSpPr>
          <p:cNvPr id="295"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6" name=""/>
          <p:cNvSpPr/>
          <p:nvPr/>
        </p:nvSpPr>
        <p:spPr>
          <a:xfrm>
            <a:off x="3352680" y="167652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Asian option deal type is not supported by Power99 code.  Minimum requirement deals are never changed to actual in the system.</a:t>
            </a:r>
            <a:endParaRPr b="0" lang="en-US" sz="1200" strike="noStrike" u="none">
              <a:solidFill>
                <a:srgbClr val="000000"/>
              </a:solidFill>
              <a:effectLst/>
              <a:uFillTx/>
              <a:latin typeface="Times New Roman"/>
            </a:endParaRPr>
          </a:p>
        </p:txBody>
      </p:sp>
      <p:sp>
        <p:nvSpPr>
          <p:cNvPr id="297"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98" name=""/>
          <p:cNvSpPr/>
          <p:nvPr/>
        </p:nvSpPr>
        <p:spPr>
          <a:xfrm>
            <a:off x="914400" y="31240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99" name=""/>
          <p:cNvSpPr/>
          <p:nvPr/>
        </p:nvSpPr>
        <p:spPr>
          <a:xfrm>
            <a:off x="5524560" y="1752480"/>
            <a:ext cx="2057400" cy="644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Agreed. </a:t>
            </a:r>
            <a:r>
              <a:rPr b="0" lang="en-GB" sz="900" strike="noStrike" u="none">
                <a:solidFill>
                  <a:srgbClr val="000000"/>
                </a:solidFill>
                <a:effectLst/>
                <a:uFillTx/>
                <a:latin typeface="Arial"/>
              </a:rPr>
              <a:t> A new risk management system, RiskDesk, </a:t>
            </a:r>
            <a:r>
              <a:rPr b="0" lang="nb-NO" sz="900" strike="noStrike" u="none">
                <a:solidFill>
                  <a:srgbClr val="000000"/>
                </a:solidFill>
                <a:effectLst/>
                <a:uFillTx/>
                <a:latin typeface="Arial"/>
              </a:rPr>
              <a:t>which </a:t>
            </a:r>
            <a:r>
              <a:rPr b="0" lang="en-GB" sz="900" strike="noStrike" u="none">
                <a:solidFill>
                  <a:srgbClr val="000000"/>
                </a:solidFill>
                <a:effectLst/>
                <a:uFillTx/>
                <a:latin typeface="Arial"/>
              </a:rPr>
              <a:t>is currently being installed</a:t>
            </a:r>
            <a:r>
              <a:rPr b="0" lang="nb-NO" sz="900" strike="noStrike" u="none">
                <a:solidFill>
                  <a:srgbClr val="000000"/>
                </a:solidFill>
                <a:effectLst/>
                <a:uFillTx/>
                <a:latin typeface="Arial"/>
              </a:rPr>
              <a:t> will treate the Asians correctly. </a:t>
            </a:r>
            <a:r>
              <a:rPr b="0" lang="en-GB" sz="900" strike="noStrike" u="none">
                <a:solidFill>
                  <a:srgbClr val="000000"/>
                </a:solidFill>
                <a:effectLst/>
                <a:uFillTx/>
                <a:latin typeface="Arial"/>
              </a:rPr>
              <a:t>Expected to go live in July.</a:t>
            </a:r>
            <a:r>
              <a:rPr b="0" lang="nb-NO"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300" name=""/>
          <p:cNvSpPr/>
          <p:nvPr/>
        </p:nvSpPr>
        <p:spPr>
          <a:xfrm>
            <a:off x="7696080" y="1752480"/>
            <a:ext cx="914400" cy="78372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Ørjan Agdesteen,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Ultimo July 2001.</a:t>
            </a:r>
            <a:endParaRPr b="0" lang="en-US" sz="1000" strike="noStrike" u="none">
              <a:solidFill>
                <a:srgbClr val="000000"/>
              </a:solidFill>
              <a:effectLst/>
              <a:uFillTx/>
              <a:latin typeface="Times New Roman"/>
            </a:endParaRPr>
          </a:p>
        </p:txBody>
      </p:sp>
      <p:sp>
        <p:nvSpPr>
          <p:cNvPr id="301" name=""/>
          <p:cNvSpPr/>
          <p:nvPr/>
        </p:nvSpPr>
        <p:spPr>
          <a:xfrm>
            <a:off x="3429000" y="4343400"/>
            <a:ext cx="1905120" cy="1162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000" strike="noStrike" u="none">
                <a:solidFill>
                  <a:srgbClr val="000000"/>
                </a:solidFill>
                <a:effectLst/>
                <a:uFillTx/>
                <a:latin typeface="Times New Roman"/>
              </a:rPr>
              <a:t>The system produces a settlement report by deal. The report is used for reconciling risk management system with invoiced amounts per settlement. As a result we are able to examine differences on a deal by deal level. </a:t>
            </a:r>
            <a:endParaRPr b="0" lang="en-US" sz="1000" strike="noStrike" u="none">
              <a:solidFill>
                <a:srgbClr val="000000"/>
              </a:solidFill>
              <a:effectLst/>
              <a:uFillTx/>
              <a:latin typeface="Times New Roman"/>
            </a:endParaRPr>
          </a:p>
        </p:txBody>
      </p:sp>
      <p:sp>
        <p:nvSpPr>
          <p:cNvPr id="302" name=""/>
          <p:cNvSpPr/>
          <p:nvPr/>
        </p:nvSpPr>
        <p:spPr>
          <a:xfrm>
            <a:off x="5505480" y="3098880"/>
            <a:ext cx="2057400" cy="91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Due to current system restrictions, the reconciliation is first performed on an aggregated level. A process review associated with the implementation of Riskdesk will be completed..</a:t>
            </a:r>
            <a:r>
              <a:rPr b="0" lang="nb-NO"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303" name=""/>
          <p:cNvSpPr/>
          <p:nvPr/>
        </p:nvSpPr>
        <p:spPr>
          <a:xfrm>
            <a:off x="7848720" y="3336840"/>
            <a:ext cx="914400" cy="6310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Ørjan Agdesteen,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Q3 2001.</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chorn</cp:lastModifiedBy>
  <cp:lastPrinted>2001-05-09T14:21:46Z</cp:lastPrinted>
  <dcterms:modified xsi:type="dcterms:W3CDTF">2001-06-01T16:36:54Z</dcterms:modified>
  <cp:revision>64</cp:revision>
  <dc:subject/>
  <dc:title>PowerPoint Presentation</dc:title>
</cp:coreProperties>
</file>